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72" r:id="rId10"/>
    <p:sldId id="273" r:id="rId11"/>
    <p:sldId id="263" r:id="rId12"/>
    <p:sldId id="264" r:id="rId13"/>
    <p:sldId id="265" r:id="rId14"/>
    <p:sldId id="266" r:id="rId15"/>
    <p:sldId id="269" r:id="rId16"/>
    <p:sldId id="267" r:id="rId17"/>
    <p:sldId id="270" r:id="rId18"/>
    <p:sldId id="271" r:id="rId19"/>
    <p:sldId id="277" r:id="rId20"/>
    <p:sldId id="278" r:id="rId21"/>
    <p:sldId id="279" r:id="rId22"/>
    <p:sldId id="275" r:id="rId23"/>
    <p:sldId id="276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2B08-0A7F-49A7-B0FD-05A413767ABA}" type="datetimeFigureOut">
              <a:rPr lang="uk-UA" smtClean="0"/>
              <a:t>08.12.2014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25AB-6330-4D6C-8152-3A0A8543F242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2B08-0A7F-49A7-B0FD-05A413767ABA}" type="datetimeFigureOut">
              <a:rPr lang="uk-UA" smtClean="0"/>
              <a:t>08.12.2014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25AB-6330-4D6C-8152-3A0A8543F242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2B08-0A7F-49A7-B0FD-05A413767ABA}" type="datetimeFigureOut">
              <a:rPr lang="uk-UA" smtClean="0"/>
              <a:t>08.12.2014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25AB-6330-4D6C-8152-3A0A8543F242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2B08-0A7F-49A7-B0FD-05A413767ABA}" type="datetimeFigureOut">
              <a:rPr lang="uk-UA" smtClean="0"/>
              <a:t>08.12.2014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25AB-6330-4D6C-8152-3A0A8543F242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2B08-0A7F-49A7-B0FD-05A413767ABA}" type="datetimeFigureOut">
              <a:rPr lang="uk-UA" smtClean="0"/>
              <a:t>08.12.2014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25AB-6330-4D6C-8152-3A0A8543F242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2B08-0A7F-49A7-B0FD-05A413767ABA}" type="datetimeFigureOut">
              <a:rPr lang="uk-UA" smtClean="0"/>
              <a:t>08.12.2014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25AB-6330-4D6C-8152-3A0A8543F242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2B08-0A7F-49A7-B0FD-05A413767ABA}" type="datetimeFigureOut">
              <a:rPr lang="uk-UA" smtClean="0"/>
              <a:t>08.12.2014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25AB-6330-4D6C-8152-3A0A8543F242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2B08-0A7F-49A7-B0FD-05A413767ABA}" type="datetimeFigureOut">
              <a:rPr lang="uk-UA" smtClean="0"/>
              <a:t>08.12.2014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25AB-6330-4D6C-8152-3A0A8543F242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2B08-0A7F-49A7-B0FD-05A413767ABA}" type="datetimeFigureOut">
              <a:rPr lang="uk-UA" smtClean="0"/>
              <a:t>08.12.2014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25AB-6330-4D6C-8152-3A0A8543F242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2B08-0A7F-49A7-B0FD-05A413767ABA}" type="datetimeFigureOut">
              <a:rPr lang="uk-UA" smtClean="0"/>
              <a:t>08.12.2014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25AB-6330-4D6C-8152-3A0A8543F242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2B08-0A7F-49A7-B0FD-05A413767ABA}" type="datetimeFigureOut">
              <a:rPr lang="uk-UA" smtClean="0"/>
              <a:t>08.12.2014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25AB-6330-4D6C-8152-3A0A8543F242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2C62B08-0A7F-49A7-B0FD-05A413767ABA}" type="datetimeFigureOut">
              <a:rPr lang="uk-UA" smtClean="0"/>
              <a:t>08.12.2014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DCE25AB-6330-4D6C-8152-3A0A8543F242}" type="slidenum">
              <a:rPr lang="uk-UA" smtClean="0"/>
              <a:t>‹№›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rting.org.ua/node/1488" TargetMode="External"/><Relationship Id="rId2" Type="http://schemas.openxmlformats.org/officeDocument/2006/relationships/hyperlink" Target="http://zakon4.rada.gov.ua/laws/show/987-1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uzlib.com/content/view/2345/54/" TargetMode="External"/><Relationship Id="rId4" Type="http://schemas.openxmlformats.org/officeDocument/2006/relationships/hyperlink" Target="http://osvita.ua/vnz/reports/relig/3007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2160" y="4077072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>
                <a:solidFill>
                  <a:srgbClr val="0033CC"/>
                </a:solidFill>
                <a:latin typeface="Book Antiqua" pitchFamily="18" charset="0"/>
              </a:rPr>
              <a:t>Викона</a:t>
            </a:r>
            <a:r>
              <a:rPr lang="uk-UA" b="1" dirty="0" smtClean="0">
                <a:solidFill>
                  <a:srgbClr val="0033CC"/>
                </a:solidFill>
                <a:latin typeface="Book Antiqua" pitchFamily="18" charset="0"/>
              </a:rPr>
              <a:t>ла:</a:t>
            </a:r>
          </a:p>
          <a:p>
            <a:pPr algn="r"/>
            <a:r>
              <a:rPr lang="uk-UA" b="1" dirty="0" smtClean="0">
                <a:solidFill>
                  <a:srgbClr val="0033CC"/>
                </a:solidFill>
                <a:latin typeface="Book Antiqua" pitchFamily="18" charset="0"/>
              </a:rPr>
              <a:t>Бібліотекар </a:t>
            </a:r>
          </a:p>
          <a:p>
            <a:pPr algn="r"/>
            <a:r>
              <a:rPr lang="uk-UA" b="1" dirty="0" smtClean="0">
                <a:solidFill>
                  <a:srgbClr val="0033CC"/>
                </a:solidFill>
                <a:latin typeface="Book Antiqua" pitchFamily="18" charset="0"/>
              </a:rPr>
              <a:t>бібліотеки-філії №3</a:t>
            </a:r>
          </a:p>
          <a:p>
            <a:pPr algn="r"/>
            <a:r>
              <a:rPr lang="uk-UA" b="1" dirty="0" smtClean="0">
                <a:solidFill>
                  <a:srgbClr val="0033CC"/>
                </a:solidFill>
                <a:latin typeface="Book Antiqua" pitchFamily="18" charset="0"/>
              </a:rPr>
              <a:t> Рівненської ЦБС </a:t>
            </a:r>
            <a:endParaRPr lang="uk-UA" b="1" dirty="0" smtClean="0">
              <a:solidFill>
                <a:srgbClr val="0033CC"/>
              </a:solidFill>
              <a:latin typeface="Book Antiqua" pitchFamily="18" charset="0"/>
            </a:endParaRPr>
          </a:p>
          <a:p>
            <a:pPr algn="r"/>
            <a:r>
              <a:rPr lang="uk-UA" b="1" dirty="0" smtClean="0">
                <a:solidFill>
                  <a:srgbClr val="0033CC"/>
                </a:solidFill>
                <a:latin typeface="Book Antiqua" pitchFamily="18" charset="0"/>
              </a:rPr>
              <a:t>Шкарапа </a:t>
            </a:r>
            <a:r>
              <a:rPr lang="uk-UA" b="1" dirty="0" smtClean="0">
                <a:solidFill>
                  <a:srgbClr val="0033CC"/>
                </a:solidFill>
                <a:latin typeface="Book Antiqua" pitchFamily="18" charset="0"/>
              </a:rPr>
              <a:t>Жанна</a:t>
            </a:r>
            <a:endParaRPr lang="uk-UA" b="1" dirty="0">
              <a:solidFill>
                <a:srgbClr val="0033CC"/>
              </a:solidFill>
              <a:latin typeface="Book Antiqua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95536" y="836712"/>
            <a:ext cx="856895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</a:t>
            </a:r>
            <a:r>
              <a:rPr lang="ru-RU" sz="48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учасне </a:t>
            </a:r>
            <a:r>
              <a:rPr lang="ru-RU" sz="4800" b="1" cap="none" spc="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законодавство </a:t>
            </a:r>
            <a:r>
              <a:rPr lang="uk-UA" sz="4800" b="1" cap="none" spc="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У</a:t>
            </a:r>
            <a:r>
              <a:rPr lang="ru-RU" sz="48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країни </a:t>
            </a:r>
            <a:r>
              <a:rPr lang="ru-RU" sz="4800" b="1" cap="none" spc="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про свободу </a:t>
            </a:r>
            <a:r>
              <a:rPr lang="ru-RU" sz="4800" b="1" cap="none" spc="0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совісті</a:t>
            </a:r>
            <a:r>
              <a:rPr lang="ru-RU" sz="48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48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та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4800" b="1" cap="none" spc="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релігійні організаці</a:t>
            </a:r>
            <a:r>
              <a:rPr lang="ru-RU" sz="5400" b="1" cap="none" spc="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ї</a:t>
            </a:r>
            <a:endParaRPr lang="uk-UA" sz="54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2879775" cy="290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45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0723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 права, у свою чергу, забезпечуються: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70C0"/>
                </a:solidFill>
              </a:rPr>
              <a:t>     рівністю </a:t>
            </a:r>
            <a:r>
              <a:rPr lang="uk-UA" b="1" dirty="0">
                <a:solidFill>
                  <a:srgbClr val="0070C0"/>
                </a:solidFill>
              </a:rPr>
              <a:t>громадян перед законом, їх рівноправністю в усіх галузях економічного, соціального, політичного, культурного життя незалежно від ставлення до релігії;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70C0"/>
                </a:solidFill>
              </a:rPr>
              <a:t>     особистими </a:t>
            </a:r>
            <a:r>
              <a:rPr lang="uk-UA" b="1" dirty="0">
                <a:solidFill>
                  <a:srgbClr val="0070C0"/>
                </a:solidFill>
              </a:rPr>
              <a:t>й колективними правами, пов'язаними зі сповіданням чи несповіданням релігії;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70C0"/>
                </a:solidFill>
              </a:rPr>
              <a:t>     правом </a:t>
            </a:r>
            <a:r>
              <a:rPr lang="uk-UA" b="1" dirty="0">
                <a:solidFill>
                  <a:srgbClr val="0070C0"/>
                </a:solidFill>
              </a:rPr>
              <a:t>на придбання і використання релігійної літератури мовою на власний вибір, а також предметів релігійного призначення;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70C0"/>
                </a:solidFill>
              </a:rPr>
              <a:t>     правом </a:t>
            </a:r>
            <a:r>
              <a:rPr lang="uk-UA" b="1" dirty="0">
                <a:solidFill>
                  <a:srgbClr val="0070C0"/>
                </a:solidFill>
              </a:rPr>
              <a:t>на вставновлення зв'язків, у тому числі й міжнародних особистих контактів, пов'язаних із віросповіданням;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70C0"/>
                </a:solidFill>
              </a:rPr>
              <a:t>     правом </a:t>
            </a:r>
            <a:r>
              <a:rPr lang="uk-UA" b="1" dirty="0">
                <a:solidFill>
                  <a:srgbClr val="0070C0"/>
                </a:solidFill>
              </a:rPr>
              <a:t>на паломництво;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70C0"/>
                </a:solidFill>
              </a:rPr>
              <a:t>     правом </a:t>
            </a:r>
            <a:r>
              <a:rPr lang="uk-UA" b="1" dirty="0">
                <a:solidFill>
                  <a:srgbClr val="0070C0"/>
                </a:solidFill>
              </a:rPr>
              <a:t>на здобуття духовної освіти;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70C0"/>
                </a:solidFill>
              </a:rPr>
              <a:t>     вільним </a:t>
            </a:r>
            <a:r>
              <a:rPr lang="uk-UA" b="1" dirty="0">
                <a:solidFill>
                  <a:srgbClr val="0070C0"/>
                </a:solidFill>
              </a:rPr>
              <a:t>доступом до різних видів і рівнів освіти незалежно від ставлення до релігії;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70C0"/>
                </a:solidFill>
              </a:rPr>
              <a:t>     правом </a:t>
            </a:r>
            <a:r>
              <a:rPr lang="uk-UA" b="1" dirty="0">
                <a:solidFill>
                  <a:srgbClr val="0070C0"/>
                </a:solidFill>
              </a:rPr>
              <a:t>на об'єднання в релігійні громади;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70C0"/>
                </a:solidFill>
              </a:rPr>
              <a:t>     правом </a:t>
            </a:r>
            <a:r>
              <a:rPr lang="uk-UA" b="1" dirty="0">
                <a:solidFill>
                  <a:srgbClr val="0070C0"/>
                </a:solidFill>
              </a:rPr>
              <a:t>на побудову церкви за власною ієрархічною та інституційною структурою тощо.</a:t>
            </a:r>
          </a:p>
        </p:txBody>
      </p:sp>
    </p:spTree>
    <p:extLst>
      <p:ext uri="{BB962C8B-B14F-4D97-AF65-F5344CB8AC3E}">
        <p14:creationId xmlns:p14="http://schemas.microsoft.com/office/powerpoint/2010/main" val="122612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404664"/>
            <a:ext cx="4752528" cy="633670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0033CC"/>
                </a:solidFill>
              </a:rPr>
              <a:t>За законом ніхто не може проголошувати обов’язковості будь-яких переконань і світогляду. </a:t>
            </a:r>
            <a:endParaRPr lang="uk-UA" b="1" dirty="0" smtClean="0">
              <a:solidFill>
                <a:srgbClr val="0033CC"/>
              </a:solidFill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33CC"/>
                </a:solidFill>
              </a:rPr>
              <a:t>Не </a:t>
            </a:r>
            <a:r>
              <a:rPr lang="uk-UA" b="1" dirty="0">
                <a:solidFill>
                  <a:srgbClr val="0033CC"/>
                </a:solidFill>
              </a:rPr>
              <a:t>допускається будь-яке примушування стосовно визначення громадянином свого ставлення до релігії, до сповідання або відмови від сповідання релігій, до участі або неучасті в богослужіннях, релігійних обрядах і церемоніях, до навчання релігії. Батьки або особи, які їх замінюють, за взаємною згодою мають право виховувати своїх дітей відповідно до своїх власних переконань.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81088"/>
            <a:ext cx="3810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2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635896" y="404664"/>
            <a:ext cx="5050904" cy="6072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>
                <a:solidFill>
                  <a:srgbClr val="0070C0"/>
                </a:solidFill>
              </a:rPr>
              <a:t>Будь-яке пряме чи непряме обмеження прав, установлення прямих чи непрямих переваг громадян залежно від їхнього ставлення до релігії, так само як і розпалювання пов’язаних з цим ворожнечі й ненависті чи образа релігійних почуттів громадян, спричиняють відповідальність, установлену законом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63" y="1844824"/>
            <a:ext cx="350565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0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476672"/>
            <a:ext cx="5184576" cy="60003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dirty="0" smtClean="0"/>
              <a:t>     </a:t>
            </a:r>
            <a:r>
              <a:rPr lang="uk-UA" sz="2500" b="1" dirty="0" smtClean="0">
                <a:solidFill>
                  <a:srgbClr val="0070C0"/>
                </a:solidFill>
              </a:rPr>
              <a:t>Держава </a:t>
            </a:r>
            <a:r>
              <a:rPr lang="uk-UA" sz="2500" b="1" dirty="0">
                <a:solidFill>
                  <a:srgbClr val="0070C0"/>
                </a:solidFill>
              </a:rPr>
              <a:t>захищає права й законні інтереси релігійних організацій, сприяє встановленню відносин взаємної релігійної і світоглядної терпимості й поваги між громадянами, які сповідують релігію або не сповідують її, між віруючими різних віросповідань та їхніми релігійними організаціями, бере до відома й поважає традиції та внутрішні настанови релігійних організацій, якщо вони не суперечать чинному законодавству. </a:t>
            </a:r>
            <a:endParaRPr lang="uk-UA" sz="25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uk-UA" sz="2500" b="1" dirty="0">
                <a:solidFill>
                  <a:srgbClr val="0070C0"/>
                </a:solidFill>
              </a:rPr>
              <a:t> </a:t>
            </a:r>
            <a:r>
              <a:rPr lang="uk-UA" sz="2500" b="1" dirty="0" smtClean="0">
                <a:solidFill>
                  <a:srgbClr val="0070C0"/>
                </a:solidFill>
              </a:rPr>
              <a:t>     Держава </a:t>
            </a:r>
            <a:r>
              <a:rPr lang="uk-UA" sz="2500" b="1" dirty="0">
                <a:solidFill>
                  <a:srgbClr val="0070C0"/>
                </a:solidFill>
              </a:rPr>
              <a:t>не втручається у здійснювану в межах закону діяльність будь-яких організацій, створених за ознакою ставлення до релігії</a:t>
            </a:r>
            <a:r>
              <a:rPr lang="uk-UA" sz="2500" b="1" dirty="0" smtClean="0">
                <a:solidFill>
                  <a:srgbClr val="0070C0"/>
                </a:solidFill>
              </a:rPr>
              <a:t>.  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35528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332656"/>
            <a:ext cx="8712968" cy="6336704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Усі релігії, віросповідання та релігійні організації є рівними перед законом. Установлення будь-яких переваг або обмежень для однієї релігії, віросповідання чи релігійної організації проти інших не допускається</a:t>
            </a:r>
            <a:r>
              <a:rPr lang="uk-UA" sz="2000" b="1" dirty="0" smtClean="0">
                <a:solidFill>
                  <a:srgbClr val="0070C0"/>
                </a:solidFill>
              </a:rPr>
              <a:t>.</a:t>
            </a:r>
            <a:endParaRPr lang="uk-UA" sz="2000" b="1" dirty="0">
              <a:solidFill>
                <a:srgbClr val="0070C0"/>
              </a:solidFill>
            </a:endParaRPr>
          </a:p>
          <a:p>
            <a:pPr algn="ctr"/>
            <a:r>
              <a:rPr lang="uk-UA" sz="2000" b="1" dirty="0">
                <a:solidFill>
                  <a:srgbClr val="0070C0"/>
                </a:solidFill>
              </a:rPr>
              <a:t>Релігійні організації не виконують державних функцій, але мають право брати участь у громадському житті, а також використовувати нарівні з громадськими об’єднаннями засоби масової інформації</a:t>
            </a:r>
            <a:r>
              <a:rPr lang="uk-UA" sz="2000" b="1" dirty="0" smtClean="0">
                <a:solidFill>
                  <a:srgbClr val="0070C0"/>
                </a:solidFill>
              </a:rPr>
              <a:t>.</a:t>
            </a:r>
            <a:endParaRPr lang="uk-UA" sz="2000" b="1" dirty="0">
              <a:solidFill>
                <a:srgbClr val="0070C0"/>
              </a:solidFill>
            </a:endParaRPr>
          </a:p>
          <a:p>
            <a:pPr algn="ctr"/>
            <a:r>
              <a:rPr lang="uk-UA" sz="2000" b="1" dirty="0">
                <a:solidFill>
                  <a:srgbClr val="0070C0"/>
                </a:solidFill>
              </a:rPr>
              <a:t>Релігійні організації не беруть участі в діяльності політичних партій і не надають політичним партіям фінансової підтримки, не висувають кандидатів до органів державної влади, не ведуть агітації або фінансування виборчих кампаній кандидатів до цих органів. Священнослужителі мають право на участь у політичному житті нарівні з усіма громадянами</a:t>
            </a:r>
            <a:r>
              <a:rPr lang="uk-UA" sz="2000" b="1" dirty="0" smtClean="0">
                <a:solidFill>
                  <a:srgbClr val="0070C0"/>
                </a:solidFill>
              </a:rPr>
              <a:t>.</a:t>
            </a:r>
            <a:endParaRPr lang="uk-UA" sz="2000" b="1" dirty="0">
              <a:solidFill>
                <a:srgbClr val="0070C0"/>
              </a:solidFill>
            </a:endParaRPr>
          </a:p>
          <a:p>
            <a:pPr algn="ctr"/>
            <a:r>
              <a:rPr lang="uk-UA" sz="2000" b="1" dirty="0">
                <a:solidFill>
                  <a:srgbClr val="0070C0"/>
                </a:solidFill>
              </a:rPr>
              <a:t>Релігійна організація не повинна втручатися в діяльність інших релігійних організацій, у будь-якій формі проповідувати ворожнечу, нетерпимість до невіруючих або віруючих інших віросповідань </a:t>
            </a:r>
          </a:p>
        </p:txBody>
      </p:sp>
    </p:spTree>
    <p:extLst>
      <p:ext uri="{BB962C8B-B14F-4D97-AF65-F5344CB8AC3E}">
        <p14:creationId xmlns:p14="http://schemas.microsoft.com/office/powerpoint/2010/main" val="280452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296416"/>
            <a:ext cx="8389440" cy="48768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sz="2700" b="1" dirty="0" smtClean="0">
                <a:solidFill>
                  <a:srgbClr val="0033CC"/>
                </a:solidFill>
              </a:rPr>
              <a:t>     Державна </a:t>
            </a:r>
            <a:r>
              <a:rPr lang="uk-UA" sz="2700" b="1" dirty="0">
                <a:solidFill>
                  <a:srgbClr val="0033CC"/>
                </a:solidFill>
              </a:rPr>
              <a:t>система освіти в Україні відокремлена від церкви, має світський характер</a:t>
            </a:r>
            <a:r>
              <a:rPr lang="uk-UA" dirty="0">
                <a:solidFill>
                  <a:srgbClr val="0070C0"/>
                </a:solidFill>
              </a:rPr>
              <a:t>. </a:t>
            </a:r>
            <a:r>
              <a:rPr lang="uk-UA" b="1" dirty="0">
                <a:solidFill>
                  <a:srgbClr val="0070C0"/>
                </a:solidFill>
              </a:rPr>
              <a:t>Доступ до різних видів і рівнів освіти надається громадянам незалежно від їх ставлення до релігії.(Ці положення відтворюються також в законах України: “Про освіту</a:t>
            </a:r>
            <a:r>
              <a:rPr lang="uk-UA" b="1" dirty="0" smtClean="0">
                <a:solidFill>
                  <a:srgbClr val="0070C0"/>
                </a:solidFill>
              </a:rPr>
              <a:t>”- </a:t>
            </a:r>
            <a:r>
              <a:rPr lang="uk-UA" b="1" dirty="0">
                <a:solidFill>
                  <a:srgbClr val="0070C0"/>
                </a:solidFill>
              </a:rPr>
              <a:t>ст. 3.,6.,8.,9.,56; “Про вищу освіту”- 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uk-UA" b="1" dirty="0">
                <a:solidFill>
                  <a:srgbClr val="0070C0"/>
                </a:solidFill>
              </a:rPr>
              <a:t>ст. 3.,29.). Громадяни можуть навчатися релігійного вірування та здобувати релігійну освіту індивідуально або разом з іншими. Ніяка з конкретних релігій не може виключно  викладатися у державних навчальних закладах в обов’язковий навчальний час. Але навчальна програма вищих навчальних закладів України  передбачає вивчення нормативного курсу “Релігієзнавство”, де науково-об’єктивно, з толерантним ставленням до будь-якого віровчення, розглядається різноманіття релігій, їх історія, зв’язок з сьогоденням, тощо. Аби отримати більш досконалі знання основ певної релігії, громадяни можуть звертатися до спеціалізованих духовних навчальних закладів, відвідувати недільні школи, що створюються самими релігійними організаціями</a:t>
            </a:r>
            <a:r>
              <a:rPr lang="uk-UA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41168"/>
            <a:ext cx="1564779" cy="152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85" y="4838730"/>
            <a:ext cx="1700982" cy="172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31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635896" y="620688"/>
            <a:ext cx="5277272" cy="59766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     Конституція </a:t>
            </a:r>
            <a:r>
              <a:rPr lang="uk-UA" b="1" dirty="0">
                <a:solidFill>
                  <a:srgbClr val="0070C0"/>
                </a:solidFill>
              </a:rPr>
              <a:t>України, інші правові акти, що розвивають її положення, гарантують дотримання принципу невтручання органів державної влади у справи церкви, а церкви — у діяльність представницьких та виконавчих органів влади. </a:t>
            </a:r>
            <a:endParaRPr lang="uk-UA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      Держава </a:t>
            </a:r>
            <a:r>
              <a:rPr lang="uk-UA" b="1" dirty="0">
                <a:solidFill>
                  <a:srgbClr val="0070C0"/>
                </a:solidFill>
              </a:rPr>
              <a:t>зобов'язується у відносинах з релігійними організаціями діяти у цивільно-правовому просторі, не допускаючи методів силового тиску, ґрунтуючись на принципах демократії, міжрелігійного плюралізму, верховенства закону, норм міжнародного права та зобов'язань держави з цього права. </a:t>
            </a:r>
            <a:endParaRPr lang="uk-UA" b="1" dirty="0" smtClean="0">
              <a:solidFill>
                <a:srgbClr val="0070C0"/>
              </a:solidFill>
            </a:endParaRP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3" y="980728"/>
            <a:ext cx="304606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39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цьому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28024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uk-UA" dirty="0" smtClean="0"/>
              <a:t>     </a:t>
            </a:r>
            <a:r>
              <a:rPr lang="uk-UA" b="1" dirty="0" smtClean="0">
                <a:solidFill>
                  <a:srgbClr val="0070C0"/>
                </a:solidFill>
              </a:rPr>
              <a:t>кожна </a:t>
            </a:r>
            <a:r>
              <a:rPr lang="uk-UA" b="1" dirty="0">
                <a:solidFill>
                  <a:srgbClr val="0070C0"/>
                </a:solidFill>
              </a:rPr>
              <a:t>релігійна організація може отримати статус юридичної особи у найкоротший термін, якщо її віросповідні доктрини не містять у собі загрози життю і здоров'ю людей, національній і соціальній стабільності держави;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0070C0"/>
                </a:solidFill>
              </a:rPr>
              <a:t>     органи </a:t>
            </a:r>
            <a:r>
              <a:rPr lang="uk-UA" b="1" dirty="0">
                <a:solidFill>
                  <a:srgbClr val="0070C0"/>
                </a:solidFill>
              </a:rPr>
              <a:t>виконавчої влади, реєструючи статути, мають керуватися правочинністю виникнення або створення певної релігійної організації, беручи до уваги норми церковного та канонічного права, загальновизнані міжнародні правові критерії;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0070C0"/>
                </a:solidFill>
              </a:rPr>
              <a:t>     кожній </a:t>
            </a:r>
            <a:r>
              <a:rPr lang="uk-UA" b="1" dirty="0">
                <a:solidFill>
                  <a:srgbClr val="0070C0"/>
                </a:solidFill>
              </a:rPr>
              <a:t>церкві, деномінації, релігійному напряму, громаді надається право діяльності на всій території України;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0070C0"/>
                </a:solidFill>
              </a:rPr>
              <a:t>     влада </a:t>
            </a:r>
            <a:r>
              <a:rPr lang="uk-UA" b="1" dirty="0">
                <a:solidFill>
                  <a:srgbClr val="0070C0"/>
                </a:solidFill>
              </a:rPr>
              <a:t>сприяє релігійним організаціям у виконанні їхніх статутних завдань, зміцненні моральних підвалин суспільства, розвитку доброчинної діяльності.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23345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uk-UA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        Аналіз </a:t>
            </a:r>
            <a:r>
              <a:rPr lang="uk-UA" b="1" dirty="0">
                <a:solidFill>
                  <a:srgbClr val="0070C0"/>
                </a:solidFill>
              </a:rPr>
              <a:t>змісту законопроектів останніх років, що спрямовані на перегляд чи вдосконалення існуючих норм правового регулювання державно-церковних відносин, питань свободи совісті, діяльності релігійних організацій в нових умовах, вивчення вітчизняної практики реалізації чинної нормативно-правової бази у цій сфері дозволяють виділити основні тенденції, властиві </a:t>
            </a:r>
            <a:r>
              <a:rPr lang="uk-UA" b="1" dirty="0" smtClean="0">
                <a:solidFill>
                  <a:srgbClr val="0070C0"/>
                </a:solidFill>
              </a:rPr>
              <a:t>сьогоднішній </a:t>
            </a:r>
            <a:r>
              <a:rPr lang="uk-UA" b="1" dirty="0">
                <a:solidFill>
                  <a:srgbClr val="0070C0"/>
                </a:solidFill>
              </a:rPr>
              <a:t>трансформації правових норм вітчизняного законодавства стосовно релігії, церкви та віруючих. </a:t>
            </a:r>
            <a:r>
              <a:rPr lang="uk-UA" b="1" dirty="0" smtClean="0">
                <a:solidFill>
                  <a:srgbClr val="0070C0"/>
                </a:solidFill>
              </a:rPr>
              <a:t>                Основоположне </a:t>
            </a:r>
            <a:r>
              <a:rPr lang="uk-UA" b="1" dirty="0">
                <a:solidFill>
                  <a:srgbClr val="0070C0"/>
                </a:solidFill>
              </a:rPr>
              <a:t>місце серед них посідають наступні: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808484" cy="12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7"/>
            <a:ext cx="808484" cy="12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87" y="378268"/>
            <a:ext cx="750379" cy="117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3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072336"/>
          </a:xfrm>
        </p:spPr>
        <p:txBody>
          <a:bodyPr>
            <a:normAutofit lnSpcReduction="10000"/>
          </a:bodyPr>
          <a:lstStyle/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0070C0"/>
                </a:solidFill>
              </a:rPr>
              <a:t>      більша </a:t>
            </a:r>
            <a:r>
              <a:rPr lang="uk-UA" b="1" dirty="0">
                <a:solidFill>
                  <a:srgbClr val="0070C0"/>
                </a:solidFill>
              </a:rPr>
              <a:t>зорієнтованість вітчизняного законодавця на застосування у національному законотворенні стосовно релігії, церкви та віруючих положень діючих на сьогодні міжнародно-правових актів, а також зарубіжного досвіду з метою якнайповнішого забезпечення прав й інтересів віруючої людини, релігійних організацій в Україні;</a:t>
            </a:r>
          </a:p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rgbClr val="0070C0"/>
                </a:solidFill>
              </a:rPr>
              <a:t> </a:t>
            </a:r>
            <a:r>
              <a:rPr lang="uk-UA" b="1" dirty="0" smtClean="0">
                <a:solidFill>
                  <a:srgbClr val="0070C0"/>
                </a:solidFill>
              </a:rPr>
              <a:t>       звуження </a:t>
            </a:r>
            <a:r>
              <a:rPr lang="uk-UA" b="1" dirty="0">
                <a:solidFill>
                  <a:srgbClr val="0070C0"/>
                </a:solidFill>
              </a:rPr>
              <a:t>до оптимальної регулятивно-правової ролі держави у сфері, що охоплює питання свободи совісті та діяльність релігійних організацій, виключення втручання держави у внутрішньоцерковні питання, недопущення контролю держави за релігійними організаціями як елементами соціальної структури суспільства;</a:t>
            </a:r>
          </a:p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0070C0"/>
                </a:solidFill>
              </a:rPr>
              <a:t>       послідовне </a:t>
            </a:r>
            <a:r>
              <a:rPr lang="uk-UA" b="1" dirty="0">
                <a:solidFill>
                  <a:srgbClr val="0070C0"/>
                </a:solidFill>
              </a:rPr>
              <a:t>правове забезпечення статусу держави і церкви (релігійних організацій) як рівноправних суб’єктів державно-церковних відносин;</a:t>
            </a:r>
          </a:p>
        </p:txBody>
      </p:sp>
    </p:spTree>
    <p:extLst>
      <p:ext uri="{BB962C8B-B14F-4D97-AF65-F5344CB8AC3E}">
        <p14:creationId xmlns:p14="http://schemas.microsoft.com/office/powerpoint/2010/main" val="245117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24768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0070C0"/>
                </a:solidFill>
              </a:rPr>
              <a:t>Свобода совісті — це особлива якісна визначеність людського буття, що відображає здатність суб’єкта до вільного самовизначення в духовній сфері, а також можливість його творчої та відповідальної самореалізації на основі ціннісно-орієнтованого вибору.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2780928"/>
            <a:ext cx="5400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i="1" dirty="0" smtClean="0"/>
              <a:t>Свобода совісті є однією з фундаментальних загальнолюдських цінностей та невід’ємним атрибутом демократичного суспільства. Саме тому питанням забезпечення конституційних гарантій прав людини, свободи світогляду та віросповідання належить одне з чільних місць у державній політиці України.</a:t>
            </a:r>
            <a:endParaRPr lang="uk-UA" sz="22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892822" cy="192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404664"/>
            <a:ext cx="8964488" cy="6072336"/>
          </a:xfrm>
        </p:spPr>
        <p:txBody>
          <a:bodyPr>
            <a:normAutofit fontScale="92500" lnSpcReduction="20000"/>
          </a:bodyPr>
          <a:lstStyle/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uk-UA" dirty="0"/>
              <a:t> </a:t>
            </a:r>
            <a:r>
              <a:rPr lang="uk-UA" dirty="0" smtClean="0"/>
              <a:t>      </a:t>
            </a:r>
            <a:r>
              <a:rPr lang="uk-UA" b="1" dirty="0" smtClean="0">
                <a:solidFill>
                  <a:srgbClr val="0070C0"/>
                </a:solidFill>
              </a:rPr>
              <a:t>актуалізація </a:t>
            </a:r>
            <a:r>
              <a:rPr lang="uk-UA" b="1" dirty="0">
                <a:solidFill>
                  <a:srgbClr val="0070C0"/>
                </a:solidFill>
              </a:rPr>
              <a:t>правового регулювання навіть найбільш проблемних, болючих питань в сфері свободи совісті, діяльності релігійних організацій, вирішення яких десятиліттями відкладалось, серед яких реституція колишньої церковної власності, надання статусу юридичної особи церкві як сукупності суб’єктів відносин у сфері відправлення культу тощо;</a:t>
            </a:r>
          </a:p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rgbClr val="0070C0"/>
                </a:solidFill>
              </a:rPr>
              <a:t>   </a:t>
            </a:r>
            <a:r>
              <a:rPr lang="uk-UA" b="1" dirty="0" smtClean="0">
                <a:solidFill>
                  <a:srgbClr val="0070C0"/>
                </a:solidFill>
              </a:rPr>
              <a:t>     більш </a:t>
            </a:r>
            <a:r>
              <a:rPr lang="uk-UA" b="1" dirty="0">
                <a:solidFill>
                  <a:srgbClr val="0070C0"/>
                </a:solidFill>
              </a:rPr>
              <a:t>адекватне реагування вітчизняного законодавця на зміни в релігійному середовищі, державно-церковних відносинах, в міжнародному праві та практиці його реалізації;</a:t>
            </a:r>
          </a:p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rgbClr val="0070C0"/>
                </a:solidFill>
              </a:rPr>
              <a:t>   </a:t>
            </a:r>
            <a:r>
              <a:rPr lang="uk-UA" b="1" dirty="0" smtClean="0">
                <a:solidFill>
                  <a:srgbClr val="0070C0"/>
                </a:solidFill>
              </a:rPr>
              <a:t>      блокування </a:t>
            </a:r>
            <a:r>
              <a:rPr lang="uk-UA" b="1" dirty="0">
                <a:solidFill>
                  <a:srgbClr val="0070C0"/>
                </a:solidFill>
              </a:rPr>
              <a:t>законодавчих ініціатив, що можуть порушити рівність церков, релігійних організацій чи конфесій перед законом, або права громадян на свободу думки, совісті та релігії; - вилучення з чинного законодавства про свободу совісті та релігійні організації положень, що не відповідають нинішнім концептуальним засадам ставлення держави до інституту церкви та віруючих, і залишились від періоду домінування в державі атеїстичного світогляду;</a:t>
            </a:r>
          </a:p>
        </p:txBody>
      </p:sp>
    </p:spTree>
    <p:extLst>
      <p:ext uri="{BB962C8B-B14F-4D97-AF65-F5344CB8AC3E}">
        <p14:creationId xmlns:p14="http://schemas.microsoft.com/office/powerpoint/2010/main" val="38423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345638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uk-UA" dirty="0" smtClean="0"/>
              <a:t> </a:t>
            </a:r>
            <a:r>
              <a:rPr lang="uk-UA" b="1" dirty="0">
                <a:solidFill>
                  <a:srgbClr val="0070C0"/>
                </a:solidFill>
              </a:rPr>
              <a:t>демократизація розробки законопроектів щодо свободи совісті і діяльності релігійних організацій (розгляд альтернативних законопроектів, врахування пропозицій релігійних організацій в рамках процедур багатостороннього узгодження пропозицій як на загальнонаціональному, так і на регіональному рівні, місцевих органів влади, органів місцевого самоврядування, громадськості тощо).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861048"/>
            <a:ext cx="47625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7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0723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     У </a:t>
            </a:r>
            <a:r>
              <a:rPr lang="uk-UA" b="1" dirty="0">
                <a:solidFill>
                  <a:srgbClr val="0070C0"/>
                </a:solidFill>
              </a:rPr>
              <a:t>філософсько-релігієзнавчому вимірі свобода совісті є внутрішнім надбанням особи, сферою її суверенної приватної власності. Зміст поняття «свобода совісті» розкривається через поняття «духовний суверенітет», «вибір», «воля». 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   Поняття </a:t>
            </a:r>
            <a:r>
              <a:rPr lang="uk-UA" b="1" dirty="0">
                <a:solidFill>
                  <a:srgbClr val="0070C0"/>
                </a:solidFill>
              </a:rPr>
              <a:t>«свобода релігії» передбачає свободу вибору релігії, свободу відправлення релігійного культу, а також суспільно-політичні можливості й правові гарантії вільного релігійного самовизначення особи й вільного функціонування релігійних інституцій. Свобода релігії забезпечується також «свободою віросповідання», «свободою церкви», «свободою в релігії», «релігійною толерантністю». 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  Духовне </a:t>
            </a:r>
            <a:r>
              <a:rPr lang="uk-UA" b="1" dirty="0">
                <a:solidFill>
                  <a:srgbClr val="0070C0"/>
                </a:solidFill>
              </a:rPr>
              <a:t>самовизначення конкретної особи повноцінне лише тоді, коли воно не спричинене зовнішніми силовими спонукальними діями, тобто коли воно підвладне лише поклику совісті. </a:t>
            </a:r>
          </a:p>
        </p:txBody>
      </p:sp>
    </p:spTree>
    <p:extLst>
      <p:ext uri="{BB962C8B-B14F-4D97-AF65-F5344CB8AC3E}">
        <p14:creationId xmlns:p14="http://schemas.microsoft.com/office/powerpoint/2010/main" val="297524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Використані джерела інформації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b="1" dirty="0">
                <a:solidFill>
                  <a:srgbClr val="0070C0"/>
                </a:solidFill>
              </a:rPr>
              <a:t>Закон України «Про свободу совісті та релігійні </a:t>
            </a:r>
            <a:r>
              <a:rPr lang="ru-RU" sz="2200" b="1" dirty="0" smtClean="0">
                <a:solidFill>
                  <a:srgbClr val="0070C0"/>
                </a:solidFill>
              </a:rPr>
              <a:t>організації» </a:t>
            </a:r>
            <a:r>
              <a:rPr lang="en-US" sz="2200" b="1" dirty="0" smtClean="0">
                <a:solidFill>
                  <a:srgbClr val="0070C0"/>
                </a:solidFill>
              </a:rPr>
              <a:t>[</a:t>
            </a:r>
            <a:r>
              <a:rPr lang="uk-UA" sz="2200" b="1" dirty="0" smtClean="0">
                <a:solidFill>
                  <a:srgbClr val="0070C0"/>
                </a:solidFill>
              </a:rPr>
              <a:t>Електронний ресурс</a:t>
            </a:r>
            <a:r>
              <a:rPr lang="en-US" sz="2200" b="1" dirty="0" smtClean="0">
                <a:solidFill>
                  <a:srgbClr val="0070C0"/>
                </a:solidFill>
              </a:rPr>
              <a:t>]</a:t>
            </a:r>
            <a:r>
              <a:rPr lang="uk-UA" sz="2200" b="1" dirty="0" smtClean="0">
                <a:solidFill>
                  <a:srgbClr val="0070C0"/>
                </a:solidFill>
              </a:rPr>
              <a:t>. – Режим доступу: </a:t>
            </a:r>
            <a:r>
              <a:rPr lang="en-US" sz="2200" b="1" dirty="0">
                <a:solidFill>
                  <a:srgbClr val="0070C0"/>
                </a:solidFill>
                <a:hlinkClick r:id="rId2"/>
              </a:rPr>
              <a:t>http://</a:t>
            </a:r>
            <a:r>
              <a:rPr lang="en-US" sz="2200" b="1" dirty="0" smtClean="0">
                <a:solidFill>
                  <a:srgbClr val="0070C0"/>
                </a:solidFill>
                <a:hlinkClick r:id="rId2"/>
              </a:rPr>
              <a:t>zakon4.rada.gov.ua/laws/show/987-12</a:t>
            </a:r>
            <a:r>
              <a:rPr lang="uk-UA" sz="2200" b="1" dirty="0" smtClean="0">
                <a:solidFill>
                  <a:srgbClr val="0070C0"/>
                </a:solidFill>
              </a:rPr>
              <a:t>. – Дата звернення 16.11.2014 р.</a:t>
            </a:r>
            <a:endParaRPr lang="ru-RU" sz="2200" b="1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srgbClr val="0070C0"/>
                </a:solidFill>
              </a:rPr>
              <a:t>Правове </a:t>
            </a:r>
            <a:r>
              <a:rPr lang="ru-RU" sz="2200" b="1" dirty="0">
                <a:solidFill>
                  <a:srgbClr val="0070C0"/>
                </a:solidFill>
              </a:rPr>
              <a:t>забезпечення свободи совісті в </a:t>
            </a:r>
            <a:r>
              <a:rPr lang="ru-RU" sz="2200" b="1" dirty="0" smtClean="0">
                <a:solidFill>
                  <a:srgbClr val="0070C0"/>
                </a:solidFill>
              </a:rPr>
              <a:t>Україні </a:t>
            </a:r>
            <a:r>
              <a:rPr lang="en-US" sz="2200" b="1" dirty="0" smtClean="0">
                <a:solidFill>
                  <a:srgbClr val="0070C0"/>
                </a:solidFill>
              </a:rPr>
              <a:t>[</a:t>
            </a:r>
            <a:r>
              <a:rPr lang="uk-UA" sz="2200" b="1" dirty="0" smtClean="0">
                <a:solidFill>
                  <a:srgbClr val="0070C0"/>
                </a:solidFill>
              </a:rPr>
              <a:t>Електронний ресурс</a:t>
            </a:r>
            <a:r>
              <a:rPr lang="en-US" sz="2200" b="1" dirty="0" smtClean="0">
                <a:solidFill>
                  <a:srgbClr val="0070C0"/>
                </a:solidFill>
              </a:rPr>
              <a:t>]</a:t>
            </a:r>
            <a:r>
              <a:rPr lang="uk-UA" sz="2200" b="1" dirty="0" smtClean="0">
                <a:solidFill>
                  <a:srgbClr val="0070C0"/>
                </a:solidFill>
              </a:rPr>
              <a:t>. – Режим доступу: </a:t>
            </a:r>
            <a:r>
              <a:rPr lang="en-US" sz="2200" b="1" dirty="0">
                <a:solidFill>
                  <a:srgbClr val="0070C0"/>
                </a:solidFill>
                <a:hlinkClick r:id="rId3"/>
              </a:rPr>
              <a:t>http://</a:t>
            </a:r>
            <a:r>
              <a:rPr lang="en-US" sz="2200" b="1" dirty="0" smtClean="0">
                <a:solidFill>
                  <a:srgbClr val="0070C0"/>
                </a:solidFill>
                <a:hlinkClick r:id="rId3"/>
              </a:rPr>
              <a:t>www.horting.org.ua/node/1488</a:t>
            </a:r>
            <a:r>
              <a:rPr lang="uk-UA" sz="2200" b="1" dirty="0" smtClean="0">
                <a:solidFill>
                  <a:srgbClr val="0070C0"/>
                </a:solidFill>
              </a:rPr>
              <a:t>. – Дата звернення 16.11.2014р.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>
                <a:solidFill>
                  <a:srgbClr val="0070C0"/>
                </a:solidFill>
              </a:rPr>
              <a:t>Поняття свободи совісті в </a:t>
            </a:r>
            <a:r>
              <a:rPr lang="ru-RU" sz="2200" b="1" dirty="0" smtClean="0">
                <a:solidFill>
                  <a:srgbClr val="0070C0"/>
                </a:solidFill>
              </a:rPr>
              <a:t>Україні </a:t>
            </a:r>
            <a:r>
              <a:rPr lang="en-US" sz="2200" b="1" dirty="0" smtClean="0">
                <a:solidFill>
                  <a:srgbClr val="0070C0"/>
                </a:solidFill>
              </a:rPr>
              <a:t>[</a:t>
            </a:r>
            <a:r>
              <a:rPr lang="uk-UA" sz="2200" b="1" dirty="0" smtClean="0">
                <a:solidFill>
                  <a:srgbClr val="0070C0"/>
                </a:solidFill>
              </a:rPr>
              <a:t>Електронний ресурс</a:t>
            </a:r>
            <a:r>
              <a:rPr lang="en-US" sz="2200" b="1" dirty="0" smtClean="0">
                <a:solidFill>
                  <a:srgbClr val="0070C0"/>
                </a:solidFill>
              </a:rPr>
              <a:t>]</a:t>
            </a:r>
            <a:r>
              <a:rPr lang="uk-UA" sz="2200" b="1" dirty="0" smtClean="0">
                <a:solidFill>
                  <a:srgbClr val="0070C0"/>
                </a:solidFill>
              </a:rPr>
              <a:t>. – Режим доступу: </a:t>
            </a:r>
            <a:r>
              <a:rPr lang="en-US" sz="2200" b="1" dirty="0">
                <a:solidFill>
                  <a:srgbClr val="0070C0"/>
                </a:solidFill>
                <a:hlinkClick r:id="rId4"/>
              </a:rPr>
              <a:t>http://osvita.ua/vnz/reports/relig/30071</a:t>
            </a:r>
            <a:r>
              <a:rPr lang="en-US" sz="2200" b="1" dirty="0" smtClean="0">
                <a:solidFill>
                  <a:srgbClr val="0070C0"/>
                </a:solidFill>
                <a:hlinkClick r:id="rId4"/>
              </a:rPr>
              <a:t>/</a:t>
            </a:r>
            <a:r>
              <a:rPr lang="uk-UA" sz="2200" b="1" dirty="0" smtClean="0">
                <a:solidFill>
                  <a:srgbClr val="0070C0"/>
                </a:solidFill>
              </a:rPr>
              <a:t>. – Дата звернення 16.11.2014 р.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200" b="1" dirty="0">
                <a:solidFill>
                  <a:srgbClr val="0070C0"/>
                </a:solidFill>
              </a:rPr>
              <a:t>Фисун </a:t>
            </a:r>
            <a:r>
              <a:rPr lang="uk-UA" sz="2200" b="1" dirty="0" smtClean="0">
                <a:solidFill>
                  <a:srgbClr val="0070C0"/>
                </a:solidFill>
              </a:rPr>
              <a:t>Ю.І. Законодавство </a:t>
            </a:r>
            <a:r>
              <a:rPr lang="uk-UA" sz="2200" b="1" dirty="0">
                <a:solidFill>
                  <a:srgbClr val="0070C0"/>
                </a:solidFill>
              </a:rPr>
              <a:t>У</a:t>
            </a:r>
            <a:r>
              <a:rPr lang="uk-UA" sz="2200" b="1" dirty="0" smtClean="0">
                <a:solidFill>
                  <a:srgbClr val="0070C0"/>
                </a:solidFill>
              </a:rPr>
              <a:t>країни про свободу совісті та релігійні організації: тенденції реформування і гармонізації </a:t>
            </a:r>
            <a:r>
              <a:rPr lang="en-US" sz="2200" b="1" dirty="0" smtClean="0">
                <a:solidFill>
                  <a:srgbClr val="0070C0"/>
                </a:solidFill>
              </a:rPr>
              <a:t>[</a:t>
            </a:r>
            <a:r>
              <a:rPr lang="uk-UA" sz="2200" b="1" dirty="0" smtClean="0">
                <a:solidFill>
                  <a:srgbClr val="0070C0"/>
                </a:solidFill>
              </a:rPr>
              <a:t>Електронний ресурс</a:t>
            </a:r>
            <a:r>
              <a:rPr lang="en-US" sz="2200" b="1" dirty="0" smtClean="0">
                <a:solidFill>
                  <a:srgbClr val="0070C0"/>
                </a:solidFill>
              </a:rPr>
              <a:t>]</a:t>
            </a:r>
            <a:r>
              <a:rPr lang="uk-UA" sz="2200" b="1" dirty="0" smtClean="0">
                <a:solidFill>
                  <a:srgbClr val="0070C0"/>
                </a:solidFill>
              </a:rPr>
              <a:t>. – Режим доступу: </a:t>
            </a:r>
            <a:r>
              <a:rPr lang="en-US" sz="2200" b="1" dirty="0">
                <a:solidFill>
                  <a:srgbClr val="0070C0"/>
                </a:solidFill>
                <a:hlinkClick r:id="rId5"/>
              </a:rPr>
              <a:t>http://vuzlib.com/content/view/2345/54</a:t>
            </a:r>
            <a:r>
              <a:rPr lang="en-US" sz="2200" b="1" dirty="0" smtClean="0">
                <a:solidFill>
                  <a:srgbClr val="0070C0"/>
                </a:solidFill>
                <a:hlinkClick r:id="rId5"/>
              </a:rPr>
              <a:t>/</a:t>
            </a:r>
            <a:r>
              <a:rPr lang="uk-UA" sz="2200" b="1" dirty="0" smtClean="0">
                <a:solidFill>
                  <a:srgbClr val="0070C0"/>
                </a:solidFill>
              </a:rPr>
              <a:t>. – Дата звернення 16.11.2014 р.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59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476672"/>
            <a:ext cx="4752528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      Реалізація </a:t>
            </a:r>
            <a:r>
              <a:rPr lang="uk-UA" b="1" dirty="0">
                <a:solidFill>
                  <a:srgbClr val="0070C0"/>
                </a:solidFill>
              </a:rPr>
              <a:t>права на свободу совісті тісно пов’язана з розвитком суспільства, держави і їхнім ставленням до світоглядних орієнтацій людини. Проблема свободи совісті завжди розв’язувалася залежно від потреб і завдань, що поставали в конкретний історичний період перед суспільством, від рівня його розвитку, від інтересів панівних верств, а подекуди й від особистих уподобань правителів.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63" y="467544"/>
            <a:ext cx="2131680" cy="306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86022"/>
            <a:ext cx="4072877" cy="196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51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95936" y="404664"/>
            <a:ext cx="4896544" cy="60723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    Сукупність </a:t>
            </a:r>
            <a:r>
              <a:rPr lang="uk-UA" b="1" dirty="0">
                <a:solidFill>
                  <a:srgbClr val="0070C0"/>
                </a:solidFill>
              </a:rPr>
              <a:t>правових норм, які забезпечують реалі­зацію конституційних гарантій свободи совісті і вірос­повідання в Україні та регламентують діяльність релігій­них організацій, позначають в цілому як законодавство про свободу совісті та релігійні організації. </a:t>
            </a:r>
            <a:endParaRPr lang="uk-UA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  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Ця </a:t>
            </a:r>
            <a:r>
              <a:rPr lang="uk-UA" b="1" dirty="0">
                <a:solidFill>
                  <a:srgbClr val="0070C0"/>
                </a:solidFill>
              </a:rPr>
              <a:t>норматив­на база впроваджує механізми захисту прав громадян на свободу совісті, встановлює порядок створення й функ­ціонування релігійних організацій в Україні, визначає обсяг взаємних обов’язків держави і віруючих у площині практичної реалізації права на свободу віросповідання</a:t>
            </a:r>
            <a:r>
              <a:rPr lang="uk-UA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0" y="1268760"/>
            <a:ext cx="292476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2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95936" y="404663"/>
            <a:ext cx="4968552" cy="58530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0070C0"/>
                </a:solidFill>
              </a:rPr>
              <a:t>За радянських часів уся сукупність правових відно­син, пов’язаних з функціонуванням релігій в Україні, </a:t>
            </a:r>
            <a:r>
              <a:rPr lang="uk-UA" b="1" dirty="0" smtClean="0">
                <a:solidFill>
                  <a:srgbClr val="0070C0"/>
                </a:solidFill>
              </a:rPr>
              <a:t>регулювалася </a:t>
            </a:r>
            <a:r>
              <a:rPr lang="uk-UA" b="1" dirty="0">
                <a:solidFill>
                  <a:srgbClr val="0070C0"/>
                </a:solidFill>
              </a:rPr>
              <a:t>Положенням «Про релігійні об’єднання в Українській РСР» від 1 листопада 1976 р</a:t>
            </a:r>
            <a:r>
              <a:rPr lang="uk-UA" b="1" dirty="0" smtClean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uk-UA" b="1" dirty="0">
                <a:solidFill>
                  <a:srgbClr val="0070C0"/>
                </a:solidFill>
              </a:rPr>
              <a:t>Цей правовий акт відтворював та вдосконалював положення Декрету ТРСУ України «Про відокремлення церкви від держави і школи від церкви» </a:t>
            </a:r>
            <a:r>
              <a:rPr lang="uk-UA" b="1" dirty="0" smtClean="0">
                <a:solidFill>
                  <a:srgbClr val="0070C0"/>
                </a:solidFill>
              </a:rPr>
              <a:t>(22 </a:t>
            </a:r>
            <a:r>
              <a:rPr lang="uk-UA" b="1" dirty="0">
                <a:solidFill>
                  <a:srgbClr val="0070C0"/>
                </a:solidFill>
              </a:rPr>
              <a:t>січня </a:t>
            </a:r>
            <a:r>
              <a:rPr lang="uk-UA" b="1" dirty="0" smtClean="0">
                <a:solidFill>
                  <a:srgbClr val="0070C0"/>
                </a:solidFill>
              </a:rPr>
              <a:t>     1919 р</a:t>
            </a:r>
            <a:r>
              <a:rPr lang="uk-UA" b="1" dirty="0">
                <a:solidFill>
                  <a:srgbClr val="0070C0"/>
                </a:solidFill>
              </a:rPr>
              <a:t>.) і поділу Х «Прави­ла про культи» Адміністративного кодексу УРСР (12 жовтня 1927 р.)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84" y="890852"/>
            <a:ext cx="334549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2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548680"/>
            <a:ext cx="8784976" cy="25922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0070C0"/>
                </a:solidFill>
              </a:rPr>
              <a:t>Першим законодавчим актом, що визначав нові підходи до взаємин держави та церкви і був спрямований на реальне забезпечення свободи совісті, став </a:t>
            </a:r>
            <a:endParaRPr lang="uk-UA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Закон України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uk-UA" b="1" dirty="0">
                <a:solidFill>
                  <a:srgbClr val="0070C0"/>
                </a:solidFill>
              </a:rPr>
              <a:t>"Про свободу совісті та релігійні організації", </a:t>
            </a:r>
            <a:endParaRPr lang="uk-UA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ухвалений </a:t>
            </a:r>
            <a:r>
              <a:rPr lang="uk-UA" b="1" dirty="0">
                <a:solidFill>
                  <a:srgbClr val="0070C0"/>
                </a:solidFill>
              </a:rPr>
              <a:t>Верховною Радою України у квітні 1991 р</a:t>
            </a:r>
            <a:r>
              <a:rPr lang="uk-UA" b="1" dirty="0" smtClean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uk-UA" b="1" dirty="0">
                <a:solidFill>
                  <a:srgbClr val="0070C0"/>
                </a:solidFill>
              </a:rPr>
              <a:t>Він складається із 32 статей, поділених на шість розділів.</a:t>
            </a:r>
          </a:p>
          <a:p>
            <a:pPr marL="0" indent="0" algn="ctr">
              <a:buNone/>
            </a:pPr>
            <a:endParaRPr lang="uk-UA" sz="2600" b="1" dirty="0">
              <a:solidFill>
                <a:srgbClr val="0070C0"/>
              </a:solidFill>
            </a:endParaRPr>
          </a:p>
        </p:txBody>
      </p:sp>
      <p:sp>
        <p:nvSpPr>
          <p:cNvPr id="4" name="Вертикальний сувій 3"/>
          <p:cNvSpPr/>
          <p:nvPr/>
        </p:nvSpPr>
        <p:spPr>
          <a:xfrm>
            <a:off x="2843808" y="3356992"/>
            <a:ext cx="2991067" cy="3168352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B0F0"/>
                </a:solidFill>
              </a:rPr>
              <a:t>ЗАКОН УКРАЇНИ Про свободу совісті та релігійні організації</a:t>
            </a:r>
            <a:endParaRPr lang="uk-UA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10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476672"/>
            <a:ext cx="9036496" cy="6000328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dirty="0" smtClean="0"/>
              <a:t> </a:t>
            </a:r>
            <a:r>
              <a:rPr lang="uk-UA" dirty="0"/>
              <a:t>«Загальні положення» визначає обсяг кон­ституційних прав громадян України на свободу совісті і віросповідання, гарантує їх безперешкодне здійснення.</a:t>
            </a:r>
          </a:p>
          <a:p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ІІ</a:t>
            </a:r>
            <a:r>
              <a:rPr lang="uk-UA" dirty="0"/>
              <a:t> «Релігійні організації в Україні» конкретизує положення про право на колективне задоволення релі­гійних потреб громадян; дає визначення та вичерпний перелік релігійних організацій, встановлює порядок їх створення, регламентує процедуру реєстрації і відповід­но механізм набуття релігійною організацією правоздат­ності юридичної особи.</a:t>
            </a:r>
          </a:p>
          <a:p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ІІІ </a:t>
            </a:r>
            <a:r>
              <a:rPr lang="uk-UA" dirty="0"/>
              <a:t>«Майновий стан релігійних організацій» за­безпечує реалізацію майнових прав релігійних організацій; визначає порядок створення та функціонування підпри­ємств і установ релігійних організацій, які мають намір зай­матися законною виробничою і господарською діяльністю для задоволення своїх релігійних потреб.</a:t>
            </a:r>
          </a:p>
          <a:p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«</a:t>
            </a:r>
            <a:r>
              <a:rPr lang="uk-UA" dirty="0"/>
              <a:t>Права релігійних організацій та громадян, пов’язані зі свободою віросповідання» деталізує поло­ження про свободу віросповідання, забезпечує реалі­зацію обрядово-культових потреб громадян, гарантує безперешкодність здійснення законних публічних за­ходів віруючих і релігійних організацій, визначає поря­док добродійної діяльності.</a:t>
            </a:r>
          </a:p>
          <a:p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dirty="0"/>
              <a:t> «</a:t>
            </a:r>
            <a:r>
              <a:rPr lang="uk-UA" dirty="0"/>
              <a:t>Трудова діяльність у релігійних організаціях та на їх підприємствах» регулює трудові права громадян, які тимчасово або на постійній основі працюють у релі­гійних організаціях, на їх підприємствах і в установах та встановлює порядок і правила трудової діяльності на них.</a:t>
            </a:r>
          </a:p>
          <a:p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</a:t>
            </a:r>
            <a:r>
              <a:rPr lang="en-US" dirty="0"/>
              <a:t>«</a:t>
            </a:r>
            <a:r>
              <a:rPr lang="uk-UA" dirty="0"/>
              <a:t>Державні органи та релігійні організації» конкретизує положення конституційно закріпленого правового режиму відокремлення церкви від держави, визначає порядок взаємодії державних інституцій та ре­лігійних організацій, встановлює порядок контролю за діяльністю релігійних організацій, визначає відпові­дальність за порушення законодавства про свободу со­вісті та релігійні організації.</a:t>
            </a:r>
          </a:p>
        </p:txBody>
      </p:sp>
    </p:spTree>
    <p:extLst>
      <p:ext uri="{BB962C8B-B14F-4D97-AF65-F5344CB8AC3E}">
        <p14:creationId xmlns:p14="http://schemas.microsoft.com/office/powerpoint/2010/main" val="31516463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72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/>
              <a:t>Основними завданнями Закону є:</a:t>
            </a:r>
          </a:p>
          <a:p>
            <a:pPr algn="just">
              <a:buClr>
                <a:srgbClr val="0033CC"/>
              </a:buClr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0033CC"/>
                </a:solidFill>
              </a:rPr>
              <a:t>      гарантування </a:t>
            </a:r>
            <a:r>
              <a:rPr lang="uk-UA" b="1" dirty="0">
                <a:solidFill>
                  <a:srgbClr val="0033CC"/>
                </a:solidFill>
              </a:rPr>
              <a:t>права на свободу совісті; </a:t>
            </a:r>
            <a:endParaRPr lang="uk-UA" b="1" dirty="0" smtClean="0">
              <a:solidFill>
                <a:srgbClr val="0033CC"/>
              </a:solidFill>
            </a:endParaRPr>
          </a:p>
          <a:p>
            <a:pPr algn="just">
              <a:buClr>
                <a:srgbClr val="0033CC"/>
              </a:buClr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0033CC"/>
                </a:solidFill>
              </a:rPr>
              <a:t>      забезпечення </a:t>
            </a:r>
            <a:r>
              <a:rPr lang="uk-UA" b="1" dirty="0">
                <a:solidFill>
                  <a:srgbClr val="0033CC"/>
                </a:solidFill>
              </a:rPr>
              <a:t>соціальної справедливості, рівноправності, захисту прав і законних інтересів громадян незалежно від їхнього ставлення до релігії</a:t>
            </a:r>
            <a:r>
              <a:rPr lang="uk-UA" b="1" dirty="0" smtClean="0">
                <a:solidFill>
                  <a:srgbClr val="0033CC"/>
                </a:solidFill>
              </a:rPr>
              <a:t>;</a:t>
            </a:r>
          </a:p>
          <a:p>
            <a:pPr algn="just">
              <a:buClr>
                <a:srgbClr val="0033CC"/>
              </a:buClr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0033CC"/>
                </a:solidFill>
              </a:rPr>
              <a:t>     </a:t>
            </a:r>
            <a:r>
              <a:rPr lang="uk-UA" b="1" dirty="0">
                <a:solidFill>
                  <a:srgbClr val="0033CC"/>
                </a:solidFill>
              </a:rPr>
              <a:t>визначення обов’язків держави щодо релігійних організацій та релігійних організацій перед державою і суспільством; </a:t>
            </a:r>
            <a:endParaRPr lang="uk-UA" b="1" dirty="0" smtClean="0">
              <a:solidFill>
                <a:srgbClr val="0033CC"/>
              </a:solidFill>
            </a:endParaRPr>
          </a:p>
          <a:p>
            <a:pPr algn="just">
              <a:buClr>
                <a:srgbClr val="0033CC"/>
              </a:buClr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0033CC"/>
                </a:solidFill>
              </a:rPr>
              <a:t>      подолання </a:t>
            </a:r>
            <a:r>
              <a:rPr lang="uk-UA" b="1" dirty="0">
                <a:solidFill>
                  <a:srgbClr val="0033CC"/>
                </a:solidFill>
              </a:rPr>
              <a:t>негативних наслідків колишньої державної політики щодо релігії і церкви</a:t>
            </a:r>
            <a:r>
              <a:rPr lang="uk-UA" b="1" dirty="0" smtClean="0">
                <a:solidFill>
                  <a:srgbClr val="0033CC"/>
                </a:solidFill>
              </a:rPr>
              <a:t>;</a:t>
            </a:r>
          </a:p>
          <a:p>
            <a:pPr algn="just">
              <a:buClr>
                <a:srgbClr val="0033CC"/>
              </a:buClr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0033CC"/>
                </a:solidFill>
              </a:rPr>
              <a:t>      гарантування </a:t>
            </a:r>
            <a:r>
              <a:rPr lang="uk-UA" b="1" dirty="0">
                <a:solidFill>
                  <a:srgbClr val="0033CC"/>
                </a:solidFill>
              </a:rPr>
              <a:t>сприятливих умов для розвитку суспільної моралі й гуманізму, громадянської злагоди та співробітництва людей незалежно від їхнього світогляду чи віровизнання</a:t>
            </a:r>
          </a:p>
        </p:txBody>
      </p:sp>
    </p:spTree>
    <p:extLst>
      <p:ext uri="{BB962C8B-B14F-4D97-AF65-F5344CB8AC3E}">
        <p14:creationId xmlns:p14="http://schemas.microsoft.com/office/powerpoint/2010/main" val="11295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0723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uk-UA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свободу совісті означає право: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70C0"/>
                </a:solidFill>
              </a:rPr>
              <a:t>     мати </a:t>
            </a:r>
            <a:r>
              <a:rPr lang="uk-UA" b="1" dirty="0">
                <a:solidFill>
                  <a:srgbClr val="0070C0"/>
                </a:solidFill>
              </a:rPr>
              <a:t>свою релігію або переконання;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70C0"/>
                </a:solidFill>
              </a:rPr>
              <a:t>     приймати </a:t>
            </a:r>
            <a:r>
              <a:rPr lang="uk-UA" b="1" dirty="0">
                <a:solidFill>
                  <a:srgbClr val="0070C0"/>
                </a:solidFill>
              </a:rPr>
              <a:t>(іншу) релігію або переконання;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70C0"/>
                </a:solidFill>
              </a:rPr>
              <a:t>     змінювати </a:t>
            </a:r>
            <a:r>
              <a:rPr lang="uk-UA" b="1" dirty="0">
                <a:solidFill>
                  <a:srgbClr val="0070C0"/>
                </a:solidFill>
              </a:rPr>
              <a:t>релігію або переконання;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70C0"/>
                </a:solidFill>
              </a:rPr>
              <a:t>     одноосібно </a:t>
            </a:r>
            <a:r>
              <a:rPr lang="uk-UA" b="1" dirty="0">
                <a:solidFill>
                  <a:srgbClr val="0070C0"/>
                </a:solidFill>
              </a:rPr>
              <a:t>або разом з іншими людьми сповідувати свою релігію;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70C0"/>
                </a:solidFill>
              </a:rPr>
              <a:t>     не </a:t>
            </a:r>
            <a:r>
              <a:rPr lang="uk-UA" b="1" dirty="0">
                <a:solidFill>
                  <a:srgbClr val="0070C0"/>
                </a:solidFill>
              </a:rPr>
              <a:t>сповідувати ніякої релігії;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70C0"/>
                </a:solidFill>
              </a:rPr>
              <a:t>     відкрито </a:t>
            </a:r>
            <a:r>
              <a:rPr lang="uk-UA" b="1" dirty="0">
                <a:solidFill>
                  <a:srgbClr val="0070C0"/>
                </a:solidFill>
              </a:rPr>
              <a:t>виражати і вільно поширювати релігійні переконання, свою віру;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70C0"/>
                </a:solidFill>
              </a:rPr>
              <a:t>     відкрито </a:t>
            </a:r>
            <a:r>
              <a:rPr lang="uk-UA" b="1" dirty="0">
                <a:solidFill>
                  <a:srgbClr val="0070C0"/>
                </a:solidFill>
              </a:rPr>
              <a:t>виражати і вільно поширювати свої нерелігійні (атеїстичні) переконання;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70C0"/>
                </a:solidFill>
              </a:rPr>
              <a:t>     батьків </a:t>
            </a:r>
            <a:r>
              <a:rPr lang="uk-UA" b="1" dirty="0">
                <a:solidFill>
                  <a:srgbClr val="0070C0"/>
                </a:solidFill>
              </a:rPr>
              <a:t>або осіб, які їх замінюють, виховувати своїх дітей відповідно до власних переконань і ставлення до релігії;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70C0"/>
                </a:solidFill>
              </a:rPr>
              <a:t>     на </a:t>
            </a:r>
            <a:r>
              <a:rPr lang="uk-UA" b="1" dirty="0">
                <a:solidFill>
                  <a:srgbClr val="0070C0"/>
                </a:solidFill>
              </a:rPr>
              <a:t>таємницю сповіді.</a:t>
            </a:r>
          </a:p>
        </p:txBody>
      </p:sp>
    </p:spTree>
    <p:extLst>
      <p:ext uri="{BB962C8B-B14F-4D97-AF65-F5344CB8AC3E}">
        <p14:creationId xmlns:p14="http://schemas.microsoft.com/office/powerpoint/2010/main" val="21053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озоріст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ична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розорі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251</TotalTime>
  <Words>2168</Words>
  <Application>Microsoft Office PowerPoint</Application>
  <PresentationFormat>Екран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4" baseType="lpstr">
      <vt:lpstr>Прозорість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При цьому: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Використані джерела інформації: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RePack by Diakov</dc:creator>
  <cp:lastModifiedBy>bibliomist</cp:lastModifiedBy>
  <cp:revision>18</cp:revision>
  <dcterms:created xsi:type="dcterms:W3CDTF">2014-11-16T15:28:27Z</dcterms:created>
  <dcterms:modified xsi:type="dcterms:W3CDTF">2014-12-08T10:08:23Z</dcterms:modified>
</cp:coreProperties>
</file>