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57" r:id="rId4"/>
    <p:sldId id="258" r:id="rId5"/>
    <p:sldId id="259" r:id="rId6"/>
    <p:sldId id="260" r:id="rId7"/>
    <p:sldId id="263" r:id="rId8"/>
    <p:sldId id="264" r:id="rId9"/>
    <p:sldId id="265" r:id="rId10"/>
    <p:sldId id="266" r:id="rId11"/>
    <p:sldId id="267" r:id="rId12"/>
    <p:sldId id="261" r:id="rId13"/>
    <p:sldId id="262" r:id="rId14"/>
    <p:sldId id="273" r:id="rId15"/>
    <p:sldId id="268" r:id="rId16"/>
    <p:sldId id="269" r:id="rId17"/>
    <p:sldId id="270" r:id="rId18"/>
    <p:sldId id="271" r:id="rId19"/>
    <p:sldId id="272"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1FC5"/>
    <a:srgbClr val="BD4366"/>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3E276C02-7522-4815-B2E5-0DD8EA1EA2AF}"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276C02-7522-4815-B2E5-0DD8EA1EA2A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276C02-7522-4815-B2E5-0DD8EA1EA2A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276C02-7522-4815-B2E5-0DD8EA1EA2A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3E276C02-7522-4815-B2E5-0DD8EA1EA2A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276C02-7522-4815-B2E5-0DD8EA1EA2A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E276C02-7522-4815-B2E5-0DD8EA1EA2A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E276C02-7522-4815-B2E5-0DD8EA1EA2A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E276C02-7522-4815-B2E5-0DD8EA1EA2A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276C02-7522-4815-B2E5-0DD8EA1EA2A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A0A52EED-7FF9-424C-B6FD-7B678AD925DF}" type="datetimeFigureOut">
              <a:rPr lang="ru-RU" smtClean="0"/>
              <a:pPr/>
              <a:t>08.12.2014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276C02-7522-4815-B2E5-0DD8EA1EA2A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0A52EED-7FF9-424C-B6FD-7B678AD925DF}" type="datetimeFigureOut">
              <a:rPr lang="ru-RU" smtClean="0"/>
              <a:pPr/>
              <a:t>08.12.2014</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E276C02-7522-4815-B2E5-0DD8EA1EA2AF}"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3286116" y="1142984"/>
            <a:ext cx="5857884" cy="3214710"/>
          </a:xfrm>
        </p:spPr>
        <p:txBody>
          <a:bodyPr>
            <a:normAutofit fontScale="90000"/>
          </a:bodyPr>
          <a:lstStyle/>
          <a:p>
            <a:r>
              <a:rPr lang="uk-UA" dirty="0" smtClean="0"/>
              <a:t>Правопорядок і правопорушення. Правопорушення та його ознаки</a:t>
            </a:r>
            <a:endParaRPr lang="ru-RU" dirty="0"/>
          </a:p>
        </p:txBody>
      </p:sp>
      <p:sp>
        <p:nvSpPr>
          <p:cNvPr id="6" name="Подзаголовок 5"/>
          <p:cNvSpPr>
            <a:spLocks noGrp="1"/>
          </p:cNvSpPr>
          <p:nvPr>
            <p:ph type="subTitle" idx="1"/>
          </p:nvPr>
        </p:nvSpPr>
        <p:spPr>
          <a:xfrm>
            <a:off x="1371600" y="4500570"/>
            <a:ext cx="6400800" cy="1357322"/>
          </a:xfrm>
        </p:spPr>
        <p:txBody>
          <a:bodyPr>
            <a:normAutofit lnSpcReduction="10000"/>
          </a:bodyPr>
          <a:lstStyle/>
          <a:p>
            <a:r>
              <a:rPr lang="uk-UA" dirty="0" smtClean="0"/>
              <a:t>Викладач історії та правознавства</a:t>
            </a:r>
          </a:p>
          <a:p>
            <a:r>
              <a:rPr lang="uk-UA" dirty="0" smtClean="0"/>
              <a:t>Бородянської СЗОШ І-ІІІ ступенів №1 Матвієнко Н. В.</a:t>
            </a:r>
            <a:endParaRPr lang="ru-RU" dirty="0"/>
          </a:p>
        </p:txBody>
      </p:sp>
      <p:pic>
        <p:nvPicPr>
          <p:cNvPr id="11266" name="Picture 2" descr="https://encrypted-tbn1.gstatic.com/images?q=tbn:ANd9GcSGev2nSuZut6yuRyVBMqlH6G-ZSkt4_7ueICtUbNcGsR5XCZFd"/>
          <p:cNvPicPr>
            <a:picLocks noChangeAspect="1" noChangeArrowheads="1"/>
          </p:cNvPicPr>
          <p:nvPr/>
        </p:nvPicPr>
        <p:blipFill>
          <a:blip r:embed="rId2"/>
          <a:srcRect/>
          <a:stretch>
            <a:fillRect/>
          </a:stretch>
        </p:blipFill>
        <p:spPr bwMode="auto">
          <a:xfrm>
            <a:off x="214282" y="285728"/>
            <a:ext cx="3071802" cy="285749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fade">
                                      <p:cBhvr>
                                        <p:cTn id="7" dur="2000"/>
                                        <p:tgtEl>
                                          <p:spTgt spid="1126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1+#ppt_w/2"/>
                                          </p:val>
                                        </p:tav>
                                        <p:tav tm="100000">
                                          <p:val>
                                            <p:strVal val="#ppt_x"/>
                                          </p:val>
                                        </p:tav>
                                      </p:tavLst>
                                    </p:anim>
                                    <p:anim calcmode="lin" valueType="num">
                                      <p:cBhvr additive="base">
                                        <p:cTn id="13"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 calcmode="lin" valueType="num">
                                      <p:cBhvr additive="base">
                                        <p:cTn id="1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 calcmode="lin" valueType="num">
                                      <p:cBhvr additive="base">
                                        <p:cTn id="24"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Види правопорушень</a:t>
            </a:r>
            <a:endParaRPr lang="ru-RU" dirty="0"/>
          </a:p>
        </p:txBody>
      </p:sp>
      <p:sp>
        <p:nvSpPr>
          <p:cNvPr id="3" name="Содержимое 2"/>
          <p:cNvSpPr>
            <a:spLocks noGrp="1"/>
          </p:cNvSpPr>
          <p:nvPr>
            <p:ph idx="1"/>
          </p:nvPr>
        </p:nvSpPr>
        <p:spPr/>
        <p:txBody>
          <a:bodyPr/>
          <a:lstStyle/>
          <a:p>
            <a:pPr>
              <a:buNone/>
            </a:pPr>
            <a:r>
              <a:rPr lang="uk-UA" dirty="0" smtClean="0"/>
              <a:t>Злочини</a:t>
            </a:r>
          </a:p>
          <a:p>
            <a:endParaRPr lang="uk-UA" dirty="0" smtClean="0"/>
          </a:p>
          <a:p>
            <a:pPr>
              <a:buNone/>
            </a:pPr>
            <a:endParaRPr lang="uk-UA" dirty="0" smtClean="0"/>
          </a:p>
          <a:p>
            <a:pPr>
              <a:buNone/>
            </a:pPr>
            <a:endParaRPr lang="uk-UA" dirty="0" smtClean="0"/>
          </a:p>
          <a:p>
            <a:pPr>
              <a:buNone/>
            </a:pPr>
            <a:endParaRPr lang="uk-UA" dirty="0" smtClean="0"/>
          </a:p>
          <a:p>
            <a:pPr>
              <a:buNone/>
            </a:pPr>
            <a:r>
              <a:rPr lang="uk-UA" dirty="0" smtClean="0"/>
              <a:t> </a:t>
            </a:r>
          </a:p>
          <a:p>
            <a:pPr>
              <a:buNone/>
            </a:pPr>
            <a:endParaRPr lang="uk-UA" dirty="0" smtClean="0"/>
          </a:p>
          <a:p>
            <a:pPr>
              <a:buNone/>
            </a:pPr>
            <a:endParaRPr lang="uk-UA" dirty="0" smtClean="0"/>
          </a:p>
          <a:p>
            <a:pPr>
              <a:buNone/>
            </a:pPr>
            <a:r>
              <a:rPr lang="uk-UA" dirty="0" smtClean="0"/>
              <a:t>Проступки</a:t>
            </a:r>
            <a:endParaRPr lang="ru-RU" dirty="0"/>
          </a:p>
        </p:txBody>
      </p:sp>
      <p:sp>
        <p:nvSpPr>
          <p:cNvPr id="1028" name="AutoShape 4" descr="data:image/jpeg;base64,/9j/4AAQSkZJRgABAQAAAQABAAD/2wCEAAkGBhQSEBUUExQUFRUTFhoXFhUXFRUUGBUYGBUYFRQUGBkYHCYeGhojGRQVIC8gJCcpLCwsFR4xNTAqNSYrLCkBCQoKDgwOGg8PGCokHR81LTEsKSw1LDU1LCopKSkqKSo1Lyk1KSwpLCk0LCkpKSwsKSksNSkpKS0sKSkpKSwtKf/AABEIAL4BCgMBIgACEQEDEQH/xAAcAAEAAQUBAQAAAAAAAAAAAAAABwMEBQYIAgH/xABGEAABAwICBwQFCwAJBAMAAAABAAIDBBEFIQYHEjFBUWETInGBMlKRobEIFCNCYnKCksHR8BYzQ1Nzk6Lh8RVjstJUo8L/xAAaAQEBAAMBAQAAAAAAAAAAAAAAAQIDBAUG/8QALhEAAgIBAwMBBwMFAAAAAAAAAAECAxEEITESQVETBSIyYXHB0RSR8EKBobHx/9oADAMBAAIRAxEAPwCcUREAREQBERAEREAREQBERAEREAREQHMut3Rz5pichAtHUfTM5d4/SN8n3Pg4LUo6cObcZFT7r4wIS4cJwO9SyA3+xIQx4/MWH8KgKidmQqYspviLT+q+Na57gACXONgALkngAAsgQrWanIzbfLPLeOoQhVOC1H9xP/lyfsvbNHKo7qac+EMh/wDypS1d6dGqb2Ex+nYO67+9aN5++OPPfzVbWh27KQTQzSRiNwD2sJbtBxDQ4uGYsbdO8VxfqJqfQ1g7/wBNB1+om2RY3RKs/wDi1H+U8fELxLo7VszdT1DRzMUlvbayz+Dx4tUwumhmnc1hsLykF+WewHZOt48eKkbQSsqpKXaqwQ/bIaXN2HuaLZuGWd7i9he3mrZfKCzszGvTxseN0QaZXtNjcHkRn716bWniFueuCr2q2Nn93ED5vcSfcGrRWNubBdNc+uKl5OayHRJx8F3K7aYSP5ZTD8nnGQY6mlJza4TNHRwEb7eBaz8yht52WbN8yt+1IYDUvxBtTGNmGHabK83AdtMI7JvrOuWutwsDyvmYI6IREUMgiIgCIiAIiIAiIgCIiAIiIAiIgCIiAIqNXWMiY6SRzWMYLuc4hrWjmSdyhnTPXy7aMeHtAaMjPI25d9xh3Dq7fyCAmxYLFtOaGmymqoWn1Q8Pd+Vl3e5cz4ppVW1d+2qJpAfql5az8jbN9yxraI8SB4K4Jkm/TzWzh1RQ1FPE+SR8sZa20Tw3a+qSXgWFwCoOpfS9qrNox1KqshA3BDHJ6REVIVsBLm19OY/S7aOwHV4DvLZup5M8UjnRbUbyB347tcQCctpvK/Nc6vkcJLtLgRuLSQRlbIjcq2H1UtNI2aN2y9hvf4h3MHcQuW+j1XnPB2afUeksNcnRRIa3g1rR4AAfAWVjgmOxVcZkhJLA8suRs3IAJIBzt3gvGD4lHXUjZB6MzC1zeLSRsvZ4g39yhzR3SybDZXsZaSPbIewnJxadnbafqusN+48QvProc1Jd0elZeoOL/pZV1nPvicvRsY/+tp/VasCs1phjLKurfNGHBr2syda4IYARl1CxMlOQLn/herUmoJM8e1pzbXk3vV3qnmry2abaipb32tz5ukYO5v2zlyvw6GwzC4qeJsMLGxxsFmtaMh+5O8k5krTtUGmJrqHYkP01NaN59Ztvo5PEgEHq081vazMEEREKEREAREQBERAEREAREQBERAEREAWC0t0zp8Oh7Sd2ZvsRtzfIRwaOXNxyCwOsTWnFhzTFHsy1RGUd+7Hfc6UjdzDd56DNc/YliM1ZM6aokc97t7jy4NaNzWjgBkhGzL6Y6e1OKSd87ELTdkLSdhvJzvXf1PkAsHHTAdSqjWgCwX1ZGIREQgREQBERAEIREBcYRpXUUkcsMTgGy77gksNrF7M8nEcc9w5LCK8npto3vZe4qcN6nmsVFJ5Xczcm0k+xTp6e2Z38uS8VM18h/wAr3VyEZcD/ACymHUpq9iMTMQm2ZHuJ7BmRbHsuLS93/cuDb1fHdTFGw6mdDZKGkdJMC2WpLXFh3sY0Hs2u5OO04kcLgbwVISIoZhERAEREAREQBERAEREARazpnrCpsMDe2LnSPuWxRgF5A3uNyA1t8rk58L2K0Os+UQzZPZUbyeBkkaG9CdkEnw96DJJWKaYUdM/YnqYY3+q57Q4crjePNZGiro5mB8T2SMO5zHB7T4EZLlKOR1dUTTTm75CXkjLvOPAcgBYDkF7oMVq8Mm24JXMvyzZIOT2HI+fkplZwaFqIOx153OsVE2szXEIdqmoXB0voyTixbFwLWcHP67h1O7TNItddZV0ogDWQF2UskZdd43bLb5sBzvYkndcZ30inprZnfy5LI2thsRc4vkJc5xuSSSXE5kuJzJVdEVIERU5Jw39kBURWvbOccsv5zVeKOw33QHtERCBERAEREAREQHmRlxZSPqK0s7GofQyHuT3dFfcJQO838TR7WdVHV147Z0b2SxktfG4Oa4cC03afIhQqOv0WI0S0hbXUcNQ3LtG95vqvHdkb5OB9yy6hmEREAREQBERAEREARFY47XmClmma0vdFE97WgElxa0uDbDmQgIV+UCyA1UL2yg1AZsSRDPZYCXxuJ3NN3Oy3kEHgtMwrGw+zHANduFsmnpbgeixjMZcZpJZR2sshJc5xzuTdx3Hf8MlZVEgc4lrdkHhe9vBRrOxw6ilXtwlHjh/P6Gco52x1M20Q0HdfLjf9VZ45ibZSGt3Nub8yeXRZnQ/QSTENqV8hZGHbO1bac91gSBfLIEZn2KQaDVhRRsc0sdIXtLS97ruF+LbWDT1tdc07663vydOn9lOUlc+cL/CwQzSWv14K7XvSfAHUVS6Fzg61nMcOLT6JI4HLMdOSt4J9odV1RaksozlFxeGVUJXmSUN3qylmLvDksiFWaq4N9qpQxbR+K8NbfJX8UeyLKA9NbbcvqIqQIiIAiIgCIiAIi8yus0lAUqd13OKrkK3ohkfFXCFJG1E6U9jUvoZD3J7vivwkaO838TBfxZ1U7LkDtnRPZLGS18bg5rhvBabtPkQupNDdJ2V9HHUMtdwtI0fUkGT2HzzHMEHioZIzaIihQiIgCIiAIiIAi+PeACSbAZknIAc1DWn+vCxdBh5B4OqSLjr2QO/75y5A70BKeJaM0tRftqeGS/F8bHHx2rXB63XO2tXAqOkruyoy7Jt5Y7lzYnnMMa4m5uMy03tcZ52HnRPWpW0UtzI+eJxu+KV7n3ubktcbljt/TmCrvWpilDVSxVdJK7tZmjtotkjYLRZridwfkGkC99kHxpDYaXSGPCcPp4ntL6hzdowtNnAvcXkv9W17brm3jb7Va4Kdre7DOX+q4NYB4m59wWjYLhxH0r7l7sxfMgHiSeJVPSaC7Wv5Gx8Du94964vQg5e9uzSvbL9ZUwW3GfmY/SHG3VdS+dwDS+1mg3DQ0BoAPl7yscCvUcZcQGgknIAAkk8gBvUvavdSnaRSSYixzO0ZsxRAlsjCSD2rvVdlYNN95uOC7EklhG5tyeWRAXX3r4tv0+1az4Y4OJEkD3bLJRYG9iQx7eDrA7rg28lqlPFc9AqYlelhsLnjuVwiKgIiIQIiIAiIgCIiAK3rHZAc1cKyqn3d4ZIUrUY7vmq6pUw7o/nFVUAIus9q30xdhtcC5x+bykMmHDZ+rL4sJv4bQWBVKpjBHggOwGuuLjMFfVC2rjWz2WHzRTtdI+ih24yP7SMOaxsbidxa57Rf1eoz1TH9aOJVkbz2nYQ8WwjYuCdm236bt+diAsSymo8snn+m1D2xg+dwdqDYs7RoN/V322um9ZtcjYbgwlhJJIdchp4ZAbx4qRtVms+SCVtDWuJjJDIpHG5iduaxxO+M5AH6txw3TKZqhfCcnBPdE5oiKm8IvMkga0ucQA0XJJsABmSSdwUP6b69Q0uiw8Bx3GocLtH+G0+l945dCgLrX1pU+GCOkjJBqAXSkb+zaQAzwc459GW4lQS0881k5G1FZIZZHOkc7fJISb+HToMgroYRDEAZn3J4ZgewZlRySOS3VVwfTnL8LdmELi4gAeAA/l1ncLwG3elFzwZwH3ufgryhlgv9HsA9BY+/NXFVWsjALza+7iT5LXKbeyPK1Ottm/ThFrP7ldWWNR3gf0APsI/S6u45A4Ag3BzBVvin9RJ9w/Ba1yebTmNsfqv9mR1FsBxcX4QSEdD3R8CV0aud9QrL4qelPIf9cY/VdELpPsURB8oiKQw0rgD2TXv2yNweWt7O/kH281DlK3u+K6s0o0bir6V9PNfZfmHDexwza8dQf2XLeO4U+hq5ad5DjE/ZJG5wsC1w5XBBtw3KkZ5ReY5ARkvSpiEREAREQBERAEREB8cbC/JY0lX1U6zfHJbZqb0dFVibS9odHAx0jw4Xa4kdmxpB35vv+FQqNMpZbG3A/FXi2DWboC7Dam7ATTSkmJ2Z2eJhceY4cx1BWrR1eWe/4oC5JsrGefa8P5mvMsxd+yqUNSI5WPLWvDHB2w70XWN9k9DZGVG54Nqxq305kErYTMy3ZHbBdGbODXkbrkA7JB3C61jFKCopHOgmaWX4HNrhe4cw7iLjePNSxQ606J7AXvfE7i1zHOsehYCCrzS2jhrMOkeNl4ETpYnjOxDS4Fp3i9rEe1efHUWRlixbM9Celpsh7jy1v/PBG+ExhsDMxuuT1OZ/byWG0imY5w2SC4AhxBytwz571Z0cTpO4Hhrb3s51h5DiVsOr3C43YzTxSgPYJTcEZOLWOc244jaa3Jdijh5Pm6NKoXuTnl7vH1OkNFqh8lDSvk9N8ETn39YxtLvesovgC+rM9YgzXnpw503zCJ1o4wDOQfTeQHNjP2WggkcSR6q0LCsCFg+UXO8M5dXfsvUT/nVbPUOz2pXyeJe8lvsHwCzS1zljZHie0NXKL9KD+r+wAWsaR37bpsi3vv71Vj0lftZtaQTkMwQPFVdJJYyAL3eOXAcQVIpxZp0tFmnvj1rnJjKmmY2Njmvu529uWXPduzyVvJM5xG0SbZZm+S8LYK3CozAHRtsQA4WzLgbXB5rY3jk9SdsaXFT3y+fBksOlY6NvZ+iBa3EW4HqrbSCbZhI9YgfqfgrDRi+28cLC/jfL9V40jqtqQMG5gz8T/tZa1H3jyoabGs6c5S3+590V0qmw+o7eDY2tksIe3aaWkgkZEEeiMwVMWi+vqCYhlXGadxy7RpL4r9frM946qD6WIEG43r66jHA2963H0GToLWFrWgpadzaWaOWokFmdm5sjY7/2ji0kZcG8Tbhdc99k6Ql7nEucSSTmXEm5JPU8V9jo+fsVyhGzH5tPIq8hmDvHkvUkYcM1YvjLT8CgMgiowVF8jv8AiqyoC8mQXA4lUpqq2QzK80jbkuKAuUREIERfHOsL8kBaVb7m3JT7qHwDscPdOR3qp9x/hx3Yz/Vtn8QXPzIy9waPSeQB4k2HvK7AwbDW09PFC30Yo2sH4WgX91/NQyR5xrBYquB0M7A+N4zB4cnA7w4HMEblDOMfJ7nD3GmqI3MLu62XaY4NO/ac0EEjoBfop0RQyIiwz5P0TaeTtpjJO5hEZaCyOJ5Hddb0n2Nt9h0UNYzg0tLO+GdhZIw2IO48nNPFp3grrDSLH4qKmkqJjZkYvbi4nJrG83E2AXLmPY1PiVW+eT0ncL9yKMei0Hg0D2m54oYSaissw8cRcbNBJ32HTet40d0sbHg9VA5w223bE0nMtm7ptz2XF5PiFZ4XRsjb3CHE+k4EG/TLcOip1WAxvN82k79m1vYVpn0z2Z59ftaNdjWNuMmU0H1QzYjT/OO2ZDGXFrLsc9ztk2cbXAAvcbzuK3fQjUpJR17KiaeORsN3MaxrgXOILQXX3AXvle5so0wnHq7C37UEruzvcsN3RO++w7j1Fj1U4av9Z8GJDYI7KpAu6Im4dbe6M/WHTeOozW7OTvrshYuqLyjdURENhyrgEWwZYz6TJC0/hu34tKyNTVNjF3mw+PQDiq+s3CH4fi0j2tPZVBMreAdtG8rfEPv5FvNY6ohZUxCxyvcHiDxBC1SW+WfO62jpv65/C+/g1WQi5I3XNvC+SzWF0ETWiSR7CTmBtCw8eZVaq0cbsfR32hzPpdDyWF/6bLf+rf8AlPxWeVJcnf61ephiE+nz5GIStdK9zdxNx+p9q2jCP6iP7v6lYWi0fe43k7reX1j06LMVuIMgaBxt3WD3eAWE3nZHHrZxsUaavea/GCrX1oiYXHfwHM8Fp5Je65zLjc+J3qrW1zpXXd5AbgvdJGLX4/BZwjg7tHpfQjv8T5/BXY2wtyX1EWw7QiIgC+OaCLFfHyAbyqT6wcM/chSlLSkbs/ivBlccs1VFb0VRtU09FAWz4bDPeeCrxVDQAP0Xt8Yfx3clSNEeBQFX503n7l8NW3r7FR+ZnovoojzCoPRreQVKSpJy4Ku2jHEk+5VGwtHAKAsg1wsRccQRcW5EFSHoTroqaVzWVRdUQbiTnLGObXH0wPVd5ELTFb1FOLEhBk67w3Eo6iFk0Lw+ORu01w4g/A8COBCuVCfyfNIXbc9G53dLe2jB4EENlA8dpht0JUh6zNJHUOGzSsNpHWjjPJ7zbaHVo2nfhUMyKNcOkz62v+ZxH6KlJDuRl3SPP3QdgddrmtTxOlENMWs4kBx4nPMlVcAprR7ZzdIbknM2vln43PmsRjGKGRxaD3AcvtdT+i15bl9Dx5WT1Go6Y/DB7/2/mx8wrExDtd0uLrcbbr/ushBpLtOA7PeQMnXOeXJYKAtD27Wbbi46cVuEVPHYOa1nMEAeRBSeF2MdcqYS6pwbcu5cELA1+HugeJ4C5pYQ4FpsWEG4c08v5uWbE7b22m35XC9kLWm0eVRfOiWV+3kmPVlp2MSpbvsKiGzZmjIG/oyNHquscuBBHJbiuYtE8ZOGYpFKDaF52JBw7J5Adf7ps78IXTl10cn1ddisipR4ZgdNdD4sSpXQyZOHeiktcxvtkeoO4jiPIjmrFsIqsMqDFK0sdw4slbwc0/WHXeONiutFYYzgUFXH2dREyVnJwvY82ne09QQUMpQU1hrY5ih0mYfSa4eFiP3Vc6QQ8z+UqV67UBQvdeOWoiHqhzHjy22k+9Yqf5OrNruVrw3gHQtcfaHgH2LDoR50vZlLfdEXVmkhOUYt9o5nyG5WmEYNPWTiOFjpJHkAmxIF/rPd9Vo5lTlgmoSiiIdO+WoI+qbRM82s7x/MpEw/DIoGCOGNkTBuaxoaPYFkklwddOnrpWII5v041U1GGwsmc9s0ZsHuY1zezcdwIJN2k5B2WeRAuL6bDNsnpxXYldRMmjdHK0PZI0tc1wuHA7wVCGmmoqSFrpaFzpmgkmBwHaNb9h1+/blYHxKyNzRHDXg7l9Kx80LmOLXtLXNyLXAtcPEHMLwShC+fUtHXwVvJVE7sl8paV8rtmNjnu5MaXn2Nut50b1LV9TZ0jRTR85fTt0jGf5tlBg0FX2F4HUVJtBDLKfsMc4DxIFh5roTRzUvQU1nSMNTIPrS5tv0jHdt47Xit5hgaxoaxoa0ZBrQAAOQAyCGWDmql1M4o8X+btZ9+WIH2Bxt5r5WanMUjbtfNw8D+7ljcfYSCfK66aRQYOOKyhkgeWSsfG8b2va5jh5HNeWVZHVdb43o7T1kexUwslaN20M2nm1w7zT1BCjfHPk+wPuaWd8R4MkHas8Lizh53VJghiOqB6KqszpLqur6IF0kPaRjfLCTI0DmRYOaOpFlq8U5HUckIX6L411xfmvqpAiIgM1qvxDsMYpjwdIYj4SNLB/qLVKfygb/9Ni5fOW3/AMuS36qDaeq7GpjlGXZvY/8AK4O/RdC66aDtcHlcM+ydHKPAO2XH8r3KGSIcpWXp2gHfGAD1Lf3WpN7rsxm05g9DmCs/o3V3YYzvabjwO/2H4q9q8JjkN3A35g29q0p9LaZ4Fdy0ts4WLZmqVM229zrAbRvYblTutm/o3FY+nfhnu67lr1VTGN5a7ePfyK2Rknwenp9TVb7sOx5fTOaLlrgOZaQs1o9iLi7s3G4tdpO8W3jwWMqcTfIwNccm+/kTzKyOjlE7a7Q5NsQOt9/kpLjc1aveiXqpZ7fYu9JILxB3qn3HI/opV0f1phtJTtfYubDGHE8SI2gnfzUV6RTWhtxc4D2Zn9PaslheiM0kETwDZ8bHDLgWgjj1UhwPZmfQ38vB0siIsz0wiIgCIiAIiICzr8Hgn/roYpf8SNj/APyBVi3QuhBuKOl/yIv/AFWaRAUqekZGLMY1g5NaGj2BVURAEREAREQBERAFzrrywBlPiDZI2BjKiLaIaA0GRri2Q2HEgsJ8V0Uoq+UFhe3RQzgZwzbJ6Nlbb/yYweaEZCNG7u+Crq0o3ZkcwrtZGIREQhaVozHULqrR4sq8Lg7QB7J6ZgeDucHRgPHxXK9aNy6L1LYl2uDwjjC58R8nlzf9L2jyUZkiD9MdFJsKrSw3Lbl0MnCRnX7Q3OH6EK6w7E2yjLJw3t/UcwuitJdGIK+Aw1DNppzaRk5jtwew8D7juNwue9MtV9XhrjI0GWBpu2dgN2j/ALjRmzxzb14LCUeo49XpI3rw13LbGqVz4+7e7TewO/mFrsGGSvOTHeLrge0rK0mkotaRp+83cfJXf9IIfWP5SsF1R2wedVLU6aLgoZ+f/DWZ6dzHbLgQf5u5rbKOoIhDpBsWGd8t2QNuF+SsptJI/qtc48LgD/dYesxB8xAPPusbffwy3krJpy5N067dWoqcenHf8L8ly/brKlkcYzkcI4x1cbAn23PQLq3DcJjhhjia0ERMawEgXIY0NB9yjDU3q0kp3fPKthZJa0MbvSYCLOkcODiMgN4BN9+UurPg9WuCriox4QREQ2BERAEREAREQBERAEREAREQBERAEREAWvawMH+dYZUxAXcYi5g+2z6Rg8y0DzWwoUBxnA+zgf5msgrjTbCW02I1MLPRZK7Z6Nd32jyDgPJWzHXAPMKmB9RFbS1fAD2qg91Y7vmpS+T3juzLUUpOT2iZni2zJAPEFh/CVEL3k71fYHjctHOyeBwbIy9iQHDNpaQQciCCVCo7ASy57ptf1e30o6Z/4JGn2iS3uW86A65BX1DaaWnMcrwS1zHB7Dsi5vtWLff5KFyZjSLVJh9WS4xdi873wkRk9S2xYT1tdaLXfJ2ff6GsbblJEQR5tdY+wKbUQuCFsP8Ak7G47esy4iKKxP4nusPYVIejGrmioLOhiBkH9rIduTyJyb+EBbMiAIiID//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30" name="AutoShape 6" descr="data:image/jpeg;base64,/9j/4AAQSkZJRgABAQAAAQABAAD/2wCEAAkGBhQSEBUUExQUFRUTFhoXFhUXFRUUGBUYGBUYFRQUGBkYHCYeGhojGRQVIC8gJCcpLCwsFR4xNTAqNSYrLCkBCQoKDgwOGg8PGCokHR81LTEsKSw1LDU1LCopKSkqKSo1Lyk1KSwpLCk0LCkpKSwsKSksNSkpKS0sKSkpKSwtKf/AABEIAL4BCgMBIgACEQEDEQH/xAAcAAEAAQUBAQAAAAAAAAAAAAAABwMEBQYIAgH/xABGEAABAwICBwQFCwAJBAMAAAABAAIDBBEFIQYHEjFBUWETInGBMlKRobEIFCNCYnKCksHR8BYzQ1Nzk6Lh8RVjstJUo8L/xAAaAQEBAAMBAQAAAAAAAAAAAAAAAQIDBAUG/8QALhEAAgIBAwMBBwMFAAAAAAAAAAECAxEEITESQVETBSIyYXHB0RSR8EKBobHx/9oADAMBAAIRAxEAPwCcUREAREQBERAEREAREQBERAEREAREQHMut3Rz5pichAtHUfTM5d4/SN8n3Pg4LUo6cObcZFT7r4wIS4cJwO9SyA3+xIQx4/MWH8KgKidmQqYspviLT+q+Na57gACXONgALkngAAsgQrWanIzbfLPLeOoQhVOC1H9xP/lyfsvbNHKo7qac+EMh/wDypS1d6dGqb2Ex+nYO67+9aN5++OPPfzVbWh27KQTQzSRiNwD2sJbtBxDQ4uGYsbdO8VxfqJqfQ1g7/wBNB1+om2RY3RKs/wDi1H+U8fELxLo7VszdT1DRzMUlvbayz+Dx4tUwumhmnc1hsLykF+WewHZOt48eKkbQSsqpKXaqwQ/bIaXN2HuaLZuGWd7i9he3mrZfKCzszGvTxseN0QaZXtNjcHkRn716bWniFueuCr2q2Nn93ED5vcSfcGrRWNubBdNc+uKl5OayHRJx8F3K7aYSP5ZTD8nnGQY6mlJza4TNHRwEb7eBaz8yht52WbN8yt+1IYDUvxBtTGNmGHabK83AdtMI7JvrOuWutwsDyvmYI6IREUMgiIgCIiAIiIAiIgCIiAIiIAiIgCIiAIqNXWMiY6SRzWMYLuc4hrWjmSdyhnTPXy7aMeHtAaMjPI25d9xh3Dq7fyCAmxYLFtOaGmymqoWn1Q8Pd+Vl3e5cz4ppVW1d+2qJpAfql5az8jbN9yxraI8SB4K4Jkm/TzWzh1RQ1FPE+SR8sZa20Tw3a+qSXgWFwCoOpfS9qrNox1KqshA3BDHJ6REVIVsBLm19OY/S7aOwHV4DvLZup5M8UjnRbUbyB347tcQCctpvK/Nc6vkcJLtLgRuLSQRlbIjcq2H1UtNI2aN2y9hvf4h3MHcQuW+j1XnPB2afUeksNcnRRIa3g1rR4AAfAWVjgmOxVcZkhJLA8suRs3IAJIBzt3gvGD4lHXUjZB6MzC1zeLSRsvZ4g39yhzR3SybDZXsZaSPbIewnJxadnbafqusN+48QvProc1Jd0elZeoOL/pZV1nPvicvRsY/+tp/VasCs1phjLKurfNGHBr2syda4IYARl1CxMlOQLn/herUmoJM8e1pzbXk3vV3qnmry2abaipb32tz5ukYO5v2zlyvw6GwzC4qeJsMLGxxsFmtaMh+5O8k5krTtUGmJrqHYkP01NaN59Ztvo5PEgEHq081vazMEEREKEREAREQBERAEREAREQBERAEREAWC0t0zp8Oh7Sd2ZvsRtzfIRwaOXNxyCwOsTWnFhzTFHsy1RGUd+7Hfc6UjdzDd56DNc/YliM1ZM6aokc97t7jy4NaNzWjgBkhGzL6Y6e1OKSd87ELTdkLSdhvJzvXf1PkAsHHTAdSqjWgCwX1ZGIREQgREQBERAEIREBcYRpXUUkcsMTgGy77gksNrF7M8nEcc9w5LCK8npto3vZe4qcN6nmsVFJ5Xczcm0k+xTp6e2Z38uS8VM18h/wAr3VyEZcD/ACymHUpq9iMTMQm2ZHuJ7BmRbHsuLS93/cuDb1fHdTFGw6mdDZKGkdJMC2WpLXFh3sY0Hs2u5OO04kcLgbwVISIoZhERAEREAREQBERAEREARazpnrCpsMDe2LnSPuWxRgF5A3uNyA1t8rk58L2K0Os+UQzZPZUbyeBkkaG9CdkEnw96DJJWKaYUdM/YnqYY3+q57Q4crjePNZGiro5mB8T2SMO5zHB7T4EZLlKOR1dUTTTm75CXkjLvOPAcgBYDkF7oMVq8Mm24JXMvyzZIOT2HI+fkplZwaFqIOx153OsVE2szXEIdqmoXB0voyTixbFwLWcHP67h1O7TNItddZV0ogDWQF2UskZdd43bLb5sBzvYkndcZ30inprZnfy5LI2thsRc4vkJc5xuSSSXE5kuJzJVdEVIERU5Jw39kBURWvbOccsv5zVeKOw33QHtERCBERAEREAREQHmRlxZSPqK0s7GofQyHuT3dFfcJQO838TR7WdVHV147Z0b2SxktfG4Oa4cC03afIhQqOv0WI0S0hbXUcNQ3LtG95vqvHdkb5OB9yy6hmEREAREQBERAEREARFY47XmClmma0vdFE97WgElxa0uDbDmQgIV+UCyA1UL2yg1AZsSRDPZYCXxuJ3NN3Oy3kEHgtMwrGw+zHANduFsmnpbgeixjMZcZpJZR2sshJc5xzuTdx3Hf8MlZVEgc4lrdkHhe9vBRrOxw6ilXtwlHjh/P6Gco52x1M20Q0HdfLjf9VZ45ibZSGt3Nub8yeXRZnQ/QSTENqV8hZGHbO1bac91gSBfLIEZn2KQaDVhRRsc0sdIXtLS97ruF+LbWDT1tdc07663vydOn9lOUlc+cL/CwQzSWv14K7XvSfAHUVS6Fzg61nMcOLT6JI4HLMdOSt4J9odV1RaksozlFxeGVUJXmSUN3qylmLvDksiFWaq4N9qpQxbR+K8NbfJX8UeyLKA9NbbcvqIqQIiIAiIgCIiAIi8yus0lAUqd13OKrkK3ohkfFXCFJG1E6U9jUvoZD3J7vivwkaO838TBfxZ1U7LkDtnRPZLGS18bg5rhvBabtPkQupNDdJ2V9HHUMtdwtI0fUkGT2HzzHMEHioZIzaIihQiIgCIiAIiIAi+PeACSbAZknIAc1DWn+vCxdBh5B4OqSLjr2QO/75y5A70BKeJaM0tRftqeGS/F8bHHx2rXB63XO2tXAqOkruyoy7Jt5Y7lzYnnMMa4m5uMy03tcZ52HnRPWpW0UtzI+eJxu+KV7n3ubktcbljt/TmCrvWpilDVSxVdJK7tZmjtotkjYLRZridwfkGkC99kHxpDYaXSGPCcPp4ntL6hzdowtNnAvcXkv9W17brm3jb7Va4Kdre7DOX+q4NYB4m59wWjYLhxH0r7l7sxfMgHiSeJVPSaC7Wv5Gx8Du94964vQg5e9uzSvbL9ZUwW3GfmY/SHG3VdS+dwDS+1mg3DQ0BoAPl7yscCvUcZcQGgknIAAkk8gBvUvavdSnaRSSYixzO0ZsxRAlsjCSD2rvVdlYNN95uOC7EklhG5tyeWRAXX3r4tv0+1az4Y4OJEkD3bLJRYG9iQx7eDrA7rg28lqlPFc9AqYlelhsLnjuVwiKgIiIQIiIAiIgCIiAK3rHZAc1cKyqn3d4ZIUrUY7vmq6pUw7o/nFVUAIus9q30xdhtcC5x+bykMmHDZ+rL4sJv4bQWBVKpjBHggOwGuuLjMFfVC2rjWz2WHzRTtdI+ih24yP7SMOaxsbidxa57Rf1eoz1TH9aOJVkbz2nYQ8WwjYuCdm236bt+diAsSymo8snn+m1D2xg+dwdqDYs7RoN/V322um9ZtcjYbgwlhJJIdchp4ZAbx4qRtVms+SCVtDWuJjJDIpHG5iduaxxO+M5AH6txw3TKZqhfCcnBPdE5oiKm8IvMkga0ucQA0XJJsABmSSdwUP6b69Q0uiw8Bx3GocLtH+G0+l945dCgLrX1pU+GCOkjJBqAXSkb+zaQAzwc459GW4lQS0881k5G1FZIZZHOkc7fJISb+HToMgroYRDEAZn3J4ZgewZlRySOS3VVwfTnL8LdmELi4gAeAA/l1ncLwG3elFzwZwH3ufgryhlgv9HsA9BY+/NXFVWsjALza+7iT5LXKbeyPK1Ottm/ThFrP7ldWWNR3gf0APsI/S6u45A4Ag3BzBVvin9RJ9w/Ba1yebTmNsfqv9mR1FsBxcX4QSEdD3R8CV0aud9QrL4qelPIf9cY/VdELpPsURB8oiKQw0rgD2TXv2yNweWt7O/kH281DlK3u+K6s0o0bir6V9PNfZfmHDexwza8dQf2XLeO4U+hq5ad5DjE/ZJG5wsC1w5XBBtw3KkZ5ReY5ARkvSpiEREAREQBERAEREB8cbC/JY0lX1U6zfHJbZqb0dFVibS9odHAx0jw4Xa4kdmxpB35vv+FQqNMpZbG3A/FXi2DWboC7Dam7ATTSkmJ2Z2eJhceY4cx1BWrR1eWe/4oC5JsrGefa8P5mvMsxd+yqUNSI5WPLWvDHB2w70XWN9k9DZGVG54Nqxq305kErYTMy3ZHbBdGbODXkbrkA7JB3C61jFKCopHOgmaWX4HNrhe4cw7iLjePNSxQ606J7AXvfE7i1zHOsehYCCrzS2jhrMOkeNl4ETpYnjOxDS4Fp3i9rEe1efHUWRlixbM9Celpsh7jy1v/PBG+ExhsDMxuuT1OZ/byWG0imY5w2SC4AhxBytwz571Z0cTpO4Hhrb3s51h5DiVsOr3C43YzTxSgPYJTcEZOLWOc244jaa3Jdijh5Pm6NKoXuTnl7vH1OkNFqh8lDSvk9N8ETn39YxtLvesovgC+rM9YgzXnpw503zCJ1o4wDOQfTeQHNjP2WggkcSR6q0LCsCFg+UXO8M5dXfsvUT/nVbPUOz2pXyeJe8lvsHwCzS1zljZHie0NXKL9KD+r+wAWsaR37bpsi3vv71Vj0lftZtaQTkMwQPFVdJJYyAL3eOXAcQVIpxZp0tFmnvj1rnJjKmmY2Njmvu529uWXPduzyVvJM5xG0SbZZm+S8LYK3CozAHRtsQA4WzLgbXB5rY3jk9SdsaXFT3y+fBksOlY6NvZ+iBa3EW4HqrbSCbZhI9YgfqfgrDRi+28cLC/jfL9V40jqtqQMG5gz8T/tZa1H3jyoabGs6c5S3+590V0qmw+o7eDY2tksIe3aaWkgkZEEeiMwVMWi+vqCYhlXGadxy7RpL4r9frM946qD6WIEG43r66jHA2963H0GToLWFrWgpadzaWaOWokFmdm5sjY7/2ji0kZcG8Tbhdc99k6Ql7nEucSSTmXEm5JPU8V9jo+fsVyhGzH5tPIq8hmDvHkvUkYcM1YvjLT8CgMgiowVF8jv8AiqyoC8mQXA4lUpqq2QzK80jbkuKAuUREIERfHOsL8kBaVb7m3JT7qHwDscPdOR3qp9x/hx3Yz/Vtn8QXPzIy9waPSeQB4k2HvK7AwbDW09PFC30Yo2sH4WgX91/NQyR5xrBYquB0M7A+N4zB4cnA7w4HMEblDOMfJ7nD3GmqI3MLu62XaY4NO/ac0EEjoBfop0RQyIiwz5P0TaeTtpjJO5hEZaCyOJ5Hddb0n2Nt9h0UNYzg0tLO+GdhZIw2IO48nNPFp3grrDSLH4qKmkqJjZkYvbi4nJrG83E2AXLmPY1PiVW+eT0ncL9yKMei0Hg0D2m54oYSaissw8cRcbNBJ32HTet40d0sbHg9VA5w223bE0nMtm7ptz2XF5PiFZ4XRsjb3CHE+k4EG/TLcOip1WAxvN82k79m1vYVpn0z2Z59ftaNdjWNuMmU0H1QzYjT/OO2ZDGXFrLsc9ztk2cbXAAvcbzuK3fQjUpJR17KiaeORsN3MaxrgXOILQXX3AXvle5so0wnHq7C37UEruzvcsN3RO++w7j1Fj1U4av9Z8GJDYI7KpAu6Im4dbe6M/WHTeOozW7OTvrshYuqLyjdURENhyrgEWwZYz6TJC0/hu34tKyNTVNjF3mw+PQDiq+s3CH4fi0j2tPZVBMreAdtG8rfEPv5FvNY6ohZUxCxyvcHiDxBC1SW+WfO62jpv65/C+/g1WQi5I3XNvC+SzWF0ETWiSR7CTmBtCw8eZVaq0cbsfR32hzPpdDyWF/6bLf+rf8AlPxWeVJcnf61ephiE+nz5GIStdK9zdxNx+p9q2jCP6iP7v6lYWi0fe43k7reX1j06LMVuIMgaBxt3WD3eAWE3nZHHrZxsUaavea/GCrX1oiYXHfwHM8Fp5Je65zLjc+J3qrW1zpXXd5AbgvdJGLX4/BZwjg7tHpfQjv8T5/BXY2wtyX1EWw7QiIgC+OaCLFfHyAbyqT6wcM/chSlLSkbs/ivBlccs1VFb0VRtU09FAWz4bDPeeCrxVDQAP0Xt8Yfx3clSNEeBQFX503n7l8NW3r7FR+ZnovoojzCoPRreQVKSpJy4Ku2jHEk+5VGwtHAKAsg1wsRccQRcW5EFSHoTroqaVzWVRdUQbiTnLGObXH0wPVd5ELTFb1FOLEhBk67w3Eo6iFk0Lw+ORu01w4g/A8COBCuVCfyfNIXbc9G53dLe2jB4EENlA8dpht0JUh6zNJHUOGzSsNpHWjjPJ7zbaHVo2nfhUMyKNcOkz62v+ZxH6KlJDuRl3SPP3QdgddrmtTxOlENMWs4kBx4nPMlVcAprR7ZzdIbknM2vln43PmsRjGKGRxaD3AcvtdT+i15bl9Dx5WT1Go6Y/DB7/2/mx8wrExDtd0uLrcbbr/ushBpLtOA7PeQMnXOeXJYKAtD27Wbbi46cVuEVPHYOa1nMEAeRBSeF2MdcqYS6pwbcu5cELA1+HugeJ4C5pYQ4FpsWEG4c08v5uWbE7b22m35XC9kLWm0eVRfOiWV+3kmPVlp2MSpbvsKiGzZmjIG/oyNHquscuBBHJbiuYtE8ZOGYpFKDaF52JBw7J5Adf7ps78IXTl10cn1ddisipR4ZgdNdD4sSpXQyZOHeiktcxvtkeoO4jiPIjmrFsIqsMqDFK0sdw4slbwc0/WHXeONiutFYYzgUFXH2dREyVnJwvY82ne09QQUMpQU1hrY5ih0mYfSa4eFiP3Vc6QQ8z+UqV67UBQvdeOWoiHqhzHjy22k+9Yqf5OrNruVrw3gHQtcfaHgH2LDoR50vZlLfdEXVmkhOUYt9o5nyG5WmEYNPWTiOFjpJHkAmxIF/rPd9Vo5lTlgmoSiiIdO+WoI+qbRM82s7x/MpEw/DIoGCOGNkTBuaxoaPYFkklwddOnrpWII5v041U1GGwsmc9s0ZsHuY1zezcdwIJN2k5B2WeRAuL6bDNsnpxXYldRMmjdHK0PZI0tc1wuHA7wVCGmmoqSFrpaFzpmgkmBwHaNb9h1+/blYHxKyNzRHDXg7l9Kx80LmOLXtLXNyLXAtcPEHMLwShC+fUtHXwVvJVE7sl8paV8rtmNjnu5MaXn2Nut50b1LV9TZ0jRTR85fTt0jGf5tlBg0FX2F4HUVJtBDLKfsMc4DxIFh5roTRzUvQU1nSMNTIPrS5tv0jHdt47Xit5hgaxoaxoa0ZBrQAAOQAyCGWDmql1M4o8X+btZ9+WIH2Bxt5r5WanMUjbtfNw8D+7ljcfYSCfK66aRQYOOKyhkgeWSsfG8b2va5jh5HNeWVZHVdb43o7T1kexUwslaN20M2nm1w7zT1BCjfHPk+wPuaWd8R4MkHas8Lizh53VJghiOqB6KqszpLqur6IF0kPaRjfLCTI0DmRYOaOpFlq8U5HUckIX6L411xfmvqpAiIgM1qvxDsMYpjwdIYj4SNLB/qLVKfygb/9Ni5fOW3/AMuS36qDaeq7GpjlGXZvY/8AK4O/RdC66aDtcHlcM+ydHKPAO2XH8r3KGSIcpWXp2gHfGAD1Lf3WpN7rsxm05g9DmCs/o3V3YYzvabjwO/2H4q9q8JjkN3A35g29q0p9LaZ4Fdy0ts4WLZmqVM229zrAbRvYblTutm/o3FY+nfhnu67lr1VTGN5a7ePfyK2Rknwenp9TVb7sOx5fTOaLlrgOZaQs1o9iLi7s3G4tdpO8W3jwWMqcTfIwNccm+/kTzKyOjlE7a7Q5NsQOt9/kpLjc1aveiXqpZ7fYu9JILxB3qn3HI/opV0f1phtJTtfYubDGHE8SI2gnfzUV6RTWhtxc4D2Zn9PaslheiM0kETwDZ8bHDLgWgjj1UhwPZmfQ38vB0siIsz0wiIgCIiAIiICzr8Hgn/roYpf8SNj/APyBVi3QuhBuKOl/yIv/AFWaRAUqekZGLMY1g5NaGj2BVURAEREAREQBERAFzrrywBlPiDZI2BjKiLaIaA0GRri2Q2HEgsJ8V0Uoq+UFhe3RQzgZwzbJ6Nlbb/yYweaEZCNG7u+Crq0o3ZkcwrtZGIREQhaVozHULqrR4sq8Lg7QB7J6ZgeDucHRgPHxXK9aNy6L1LYl2uDwjjC58R8nlzf9L2jyUZkiD9MdFJsKrSw3Lbl0MnCRnX7Q3OH6EK6w7E2yjLJw3t/UcwuitJdGIK+Aw1DNppzaRk5jtwew8D7juNwue9MtV9XhrjI0GWBpu2dgN2j/ALjRmzxzb14LCUeo49XpI3rw13LbGqVz4+7e7TewO/mFrsGGSvOTHeLrge0rK0mkotaRp+83cfJXf9IIfWP5SsF1R2wedVLU6aLgoZ+f/DWZ6dzHbLgQf5u5rbKOoIhDpBsWGd8t2QNuF+SsptJI/qtc48LgD/dYesxB8xAPPusbffwy3krJpy5N067dWoqcenHf8L8ly/brKlkcYzkcI4x1cbAn23PQLq3DcJjhhjia0ERMawEgXIY0NB9yjDU3q0kp3fPKthZJa0MbvSYCLOkcODiMgN4BN9+UurPg9WuCriox4QREQ2BERAEREAREQBERAEREAREQBERAEREAWvawMH+dYZUxAXcYi5g+2z6Rg8y0DzWwoUBxnA+zgf5msgrjTbCW02I1MLPRZK7Z6Nd32jyDgPJWzHXAPMKmB9RFbS1fAD2qg91Y7vmpS+T3juzLUUpOT2iZni2zJAPEFh/CVEL3k71fYHjctHOyeBwbIy9iQHDNpaQQciCCVCo7ASy57ptf1e30o6Z/4JGn2iS3uW86A65BX1DaaWnMcrwS1zHB7Dsi5vtWLff5KFyZjSLVJh9WS4xdi873wkRk9S2xYT1tdaLXfJ2ff6GsbblJEQR5tdY+wKbUQuCFsP8Ak7G47esy4iKKxP4nusPYVIejGrmioLOhiBkH9rIduTyJyb+EBbMiAIiID//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32" name="AutoShape 8" descr="data:image/jpeg;base64,/9j/4AAQSkZJRgABAQAAAQABAAD/2wCEAAkGBhQSEBUUExQUFRUTFhoXFhUXFRUUGBUYGBUYFRQUGBkYHCYeGhojGRQVIC8gJCcpLCwsFR4xNTAqNSYrLCkBCQoKDgwOGg8PGCokHR81LTEsKSw1LDU1LCopKSkqKSo1Lyk1KSwpLCk0LCkpKSwsKSksNSkpKS0sKSkpKSwtKf/AABEIAL4BCgMBIgACEQEDEQH/xAAcAAEAAQUBAQAAAAAAAAAAAAAABwMEBQYIAgH/xABGEAABAwICBwQFCwAJBAMAAAABAAIDBBEFIQYHEjFBUWETInGBMlKRobEIFCNCYnKCksHR8BYzQ1Nzk6Lh8RVjstJUo8L/xAAaAQEBAAMBAQAAAAAAAAAAAAAAAQIDBAUG/8QALhEAAgIBAwMBBwMFAAAAAAAAAAECAxEEITESQVETBSIyYXHB0RSR8EKBobHx/9oADAMBAAIRAxEAPwCcUREAREQBERAEREAREQBERAEREAREQHMut3Rz5pichAtHUfTM5d4/SN8n3Pg4LUo6cObcZFT7r4wIS4cJwO9SyA3+xIQx4/MWH8KgKidmQqYspviLT+q+Na57gACXONgALkngAAsgQrWanIzbfLPLeOoQhVOC1H9xP/lyfsvbNHKo7qac+EMh/wDypS1d6dGqb2Ex+nYO67+9aN5++OPPfzVbWh27KQTQzSRiNwD2sJbtBxDQ4uGYsbdO8VxfqJqfQ1g7/wBNB1+om2RY3RKs/wDi1H+U8fELxLo7VszdT1DRzMUlvbayz+Dx4tUwumhmnc1hsLykF+WewHZOt48eKkbQSsqpKXaqwQ/bIaXN2HuaLZuGWd7i9he3mrZfKCzszGvTxseN0QaZXtNjcHkRn716bWniFueuCr2q2Nn93ED5vcSfcGrRWNubBdNc+uKl5OayHRJx8F3K7aYSP5ZTD8nnGQY6mlJza4TNHRwEb7eBaz8yht52WbN8yt+1IYDUvxBtTGNmGHabK83AdtMI7JvrOuWutwsDyvmYI6IREUMgiIgCIiAIiIAiIgCIiAIiIAiIgCIiAIqNXWMiY6SRzWMYLuc4hrWjmSdyhnTPXy7aMeHtAaMjPI25d9xh3Dq7fyCAmxYLFtOaGmymqoWn1Q8Pd+Vl3e5cz4ppVW1d+2qJpAfql5az8jbN9yxraI8SB4K4Jkm/TzWzh1RQ1FPE+SR8sZa20Tw3a+qSXgWFwCoOpfS9qrNox1KqshA3BDHJ6REVIVsBLm19OY/S7aOwHV4DvLZup5M8UjnRbUbyB347tcQCctpvK/Nc6vkcJLtLgRuLSQRlbIjcq2H1UtNI2aN2y9hvf4h3MHcQuW+j1XnPB2afUeksNcnRRIa3g1rR4AAfAWVjgmOxVcZkhJLA8suRs3IAJIBzt3gvGD4lHXUjZB6MzC1zeLSRsvZ4g39yhzR3SybDZXsZaSPbIewnJxadnbafqusN+48QvProc1Jd0elZeoOL/pZV1nPvicvRsY/+tp/VasCs1phjLKurfNGHBr2syda4IYARl1CxMlOQLn/herUmoJM8e1pzbXk3vV3qnmry2abaipb32tz5ukYO5v2zlyvw6GwzC4qeJsMLGxxsFmtaMh+5O8k5krTtUGmJrqHYkP01NaN59Ztvo5PEgEHq081vazMEEREKEREAREQBERAEREAREQBERAEREAWC0t0zp8Oh7Sd2ZvsRtzfIRwaOXNxyCwOsTWnFhzTFHsy1RGUd+7Hfc6UjdzDd56DNc/YliM1ZM6aokc97t7jy4NaNzWjgBkhGzL6Y6e1OKSd87ELTdkLSdhvJzvXf1PkAsHHTAdSqjWgCwX1ZGIREQgREQBERAEIREBcYRpXUUkcsMTgGy77gksNrF7M8nEcc9w5LCK8npto3vZe4qcN6nmsVFJ5Xczcm0k+xTp6e2Z38uS8VM18h/wAr3VyEZcD/ACymHUpq9iMTMQm2ZHuJ7BmRbHsuLS93/cuDb1fHdTFGw6mdDZKGkdJMC2WpLXFh3sY0Hs2u5OO04kcLgbwVISIoZhERAEREAREQBERAEREARazpnrCpsMDe2LnSPuWxRgF5A3uNyA1t8rk58L2K0Os+UQzZPZUbyeBkkaG9CdkEnw96DJJWKaYUdM/YnqYY3+q57Q4crjePNZGiro5mB8T2SMO5zHB7T4EZLlKOR1dUTTTm75CXkjLvOPAcgBYDkF7oMVq8Mm24JXMvyzZIOT2HI+fkplZwaFqIOx153OsVE2szXEIdqmoXB0voyTixbFwLWcHP67h1O7TNItddZV0ogDWQF2UskZdd43bLb5sBzvYkndcZ30inprZnfy5LI2thsRc4vkJc5xuSSSXE5kuJzJVdEVIERU5Jw39kBURWvbOccsv5zVeKOw33QHtERCBERAEREAREQHmRlxZSPqK0s7GofQyHuT3dFfcJQO838TR7WdVHV147Z0b2SxktfG4Oa4cC03afIhQqOv0WI0S0hbXUcNQ3LtG95vqvHdkb5OB9yy6hmEREAREQBERAEREARFY47XmClmma0vdFE97WgElxa0uDbDmQgIV+UCyA1UL2yg1AZsSRDPZYCXxuJ3NN3Oy3kEHgtMwrGw+zHANduFsmnpbgeixjMZcZpJZR2sshJc5xzuTdx3Hf8MlZVEgc4lrdkHhe9vBRrOxw6ilXtwlHjh/P6Gco52x1M20Q0HdfLjf9VZ45ibZSGt3Nub8yeXRZnQ/QSTENqV8hZGHbO1bac91gSBfLIEZn2KQaDVhRRsc0sdIXtLS97ruF+LbWDT1tdc07663vydOn9lOUlc+cL/CwQzSWv14K7XvSfAHUVS6Fzg61nMcOLT6JI4HLMdOSt4J9odV1RaksozlFxeGVUJXmSUN3qylmLvDksiFWaq4N9qpQxbR+K8NbfJX8UeyLKA9NbbcvqIqQIiIAiIgCIiAIi8yus0lAUqd13OKrkK3ohkfFXCFJG1E6U9jUvoZD3J7vivwkaO838TBfxZ1U7LkDtnRPZLGS18bg5rhvBabtPkQupNDdJ2V9HHUMtdwtI0fUkGT2HzzHMEHioZIzaIihQiIgCIiAIiIAi+PeACSbAZknIAc1DWn+vCxdBh5B4OqSLjr2QO/75y5A70BKeJaM0tRftqeGS/F8bHHx2rXB63XO2tXAqOkruyoy7Jt5Y7lzYnnMMa4m5uMy03tcZ52HnRPWpW0UtzI+eJxu+KV7n3ubktcbljt/TmCrvWpilDVSxVdJK7tZmjtotkjYLRZridwfkGkC99kHxpDYaXSGPCcPp4ntL6hzdowtNnAvcXkv9W17brm3jb7Va4Kdre7DOX+q4NYB4m59wWjYLhxH0r7l7sxfMgHiSeJVPSaC7Wv5Gx8Du94964vQg5e9uzSvbL9ZUwW3GfmY/SHG3VdS+dwDS+1mg3DQ0BoAPl7yscCvUcZcQGgknIAAkk8gBvUvavdSnaRSSYixzO0ZsxRAlsjCSD2rvVdlYNN95uOC7EklhG5tyeWRAXX3r4tv0+1az4Y4OJEkD3bLJRYG9iQx7eDrA7rg28lqlPFc9AqYlelhsLnjuVwiKgIiIQIiIAiIgCIiAK3rHZAc1cKyqn3d4ZIUrUY7vmq6pUw7o/nFVUAIus9q30xdhtcC5x+bykMmHDZ+rL4sJv4bQWBVKpjBHggOwGuuLjMFfVC2rjWz2WHzRTtdI+ih24yP7SMOaxsbidxa57Rf1eoz1TH9aOJVkbz2nYQ8WwjYuCdm236bt+diAsSymo8snn+m1D2xg+dwdqDYs7RoN/V322um9ZtcjYbgwlhJJIdchp4ZAbx4qRtVms+SCVtDWuJjJDIpHG5iduaxxO+M5AH6txw3TKZqhfCcnBPdE5oiKm8IvMkga0ucQA0XJJsABmSSdwUP6b69Q0uiw8Bx3GocLtH+G0+l945dCgLrX1pU+GCOkjJBqAXSkb+zaQAzwc459GW4lQS0881k5G1FZIZZHOkc7fJISb+HToMgroYRDEAZn3J4ZgewZlRySOS3VVwfTnL8LdmELi4gAeAA/l1ncLwG3elFzwZwH3ufgryhlgv9HsA9BY+/NXFVWsjALza+7iT5LXKbeyPK1Ottm/ThFrP7ldWWNR3gf0APsI/S6u45A4Ag3BzBVvin9RJ9w/Ba1yebTmNsfqv9mR1FsBxcX4QSEdD3R8CV0aud9QrL4qelPIf9cY/VdELpPsURB8oiKQw0rgD2TXv2yNweWt7O/kH281DlK3u+K6s0o0bir6V9PNfZfmHDexwza8dQf2XLeO4U+hq5ad5DjE/ZJG5wsC1w5XBBtw3KkZ5ReY5ARkvSpiEREAREQBERAEREB8cbC/JY0lX1U6zfHJbZqb0dFVibS9odHAx0jw4Xa4kdmxpB35vv+FQqNMpZbG3A/FXi2DWboC7Dam7ATTSkmJ2Z2eJhceY4cx1BWrR1eWe/4oC5JsrGefa8P5mvMsxd+yqUNSI5WPLWvDHB2w70XWN9k9DZGVG54Nqxq305kErYTMy3ZHbBdGbODXkbrkA7JB3C61jFKCopHOgmaWX4HNrhe4cw7iLjePNSxQ606J7AXvfE7i1zHOsehYCCrzS2jhrMOkeNl4ETpYnjOxDS4Fp3i9rEe1efHUWRlixbM9Celpsh7jy1v/PBG+ExhsDMxuuT1OZ/byWG0imY5w2SC4AhxBytwz571Z0cTpO4Hhrb3s51h5DiVsOr3C43YzTxSgPYJTcEZOLWOc244jaa3Jdijh5Pm6NKoXuTnl7vH1OkNFqh8lDSvk9N8ETn39YxtLvesovgC+rM9YgzXnpw503zCJ1o4wDOQfTeQHNjP2WggkcSR6q0LCsCFg+UXO8M5dXfsvUT/nVbPUOz2pXyeJe8lvsHwCzS1zljZHie0NXKL9KD+r+wAWsaR37bpsi3vv71Vj0lftZtaQTkMwQPFVdJJYyAL3eOXAcQVIpxZp0tFmnvj1rnJjKmmY2Njmvu529uWXPduzyVvJM5xG0SbZZm+S8LYK3CozAHRtsQA4WzLgbXB5rY3jk9SdsaXFT3y+fBksOlY6NvZ+iBa3EW4HqrbSCbZhI9YgfqfgrDRi+28cLC/jfL9V40jqtqQMG5gz8T/tZa1H3jyoabGs6c5S3+590V0qmw+o7eDY2tksIe3aaWkgkZEEeiMwVMWi+vqCYhlXGadxy7RpL4r9frM946qD6WIEG43r66jHA2963H0GToLWFrWgpadzaWaOWokFmdm5sjY7/2ji0kZcG8Tbhdc99k6Ql7nEucSSTmXEm5JPU8V9jo+fsVyhGzH5tPIq8hmDvHkvUkYcM1YvjLT8CgMgiowVF8jv8AiqyoC8mQXA4lUpqq2QzK80jbkuKAuUREIERfHOsL8kBaVb7m3JT7qHwDscPdOR3qp9x/hx3Yz/Vtn8QXPzIy9waPSeQB4k2HvK7AwbDW09PFC30Yo2sH4WgX91/NQyR5xrBYquB0M7A+N4zB4cnA7w4HMEblDOMfJ7nD3GmqI3MLu62XaY4NO/ac0EEjoBfop0RQyIiwz5P0TaeTtpjJO5hEZaCyOJ5Hddb0n2Nt9h0UNYzg0tLO+GdhZIw2IO48nNPFp3grrDSLH4qKmkqJjZkYvbi4nJrG83E2AXLmPY1PiVW+eT0ncL9yKMei0Hg0D2m54oYSaissw8cRcbNBJ32HTet40d0sbHg9VA5w223bE0nMtm7ptz2XF5PiFZ4XRsjb3CHE+k4EG/TLcOip1WAxvN82k79m1vYVpn0z2Z59ftaNdjWNuMmU0H1QzYjT/OO2ZDGXFrLsc9ztk2cbXAAvcbzuK3fQjUpJR17KiaeORsN3MaxrgXOILQXX3AXvle5so0wnHq7C37UEruzvcsN3RO++w7j1Fj1U4av9Z8GJDYI7KpAu6Im4dbe6M/WHTeOozW7OTvrshYuqLyjdURENhyrgEWwZYz6TJC0/hu34tKyNTVNjF3mw+PQDiq+s3CH4fi0j2tPZVBMreAdtG8rfEPv5FvNY6ohZUxCxyvcHiDxBC1SW+WfO62jpv65/C+/g1WQi5I3XNvC+SzWF0ETWiSR7CTmBtCw8eZVaq0cbsfR32hzPpdDyWF/6bLf+rf8AlPxWeVJcnf61ephiE+nz5GIStdK9zdxNx+p9q2jCP6iP7v6lYWi0fe43k7reX1j06LMVuIMgaBxt3WD3eAWE3nZHHrZxsUaavea/GCrX1oiYXHfwHM8Fp5Je65zLjc+J3qrW1zpXXd5AbgvdJGLX4/BZwjg7tHpfQjv8T5/BXY2wtyX1EWw7QiIgC+OaCLFfHyAbyqT6wcM/chSlLSkbs/ivBlccs1VFb0VRtU09FAWz4bDPeeCrxVDQAP0Xt8Yfx3clSNEeBQFX503n7l8NW3r7FR+ZnovoojzCoPRreQVKSpJy4Ku2jHEk+5VGwtHAKAsg1wsRccQRcW5EFSHoTroqaVzWVRdUQbiTnLGObXH0wPVd5ELTFb1FOLEhBk67w3Eo6iFk0Lw+ORu01w4g/A8COBCuVCfyfNIXbc9G53dLe2jB4EENlA8dpht0JUh6zNJHUOGzSsNpHWjjPJ7zbaHVo2nfhUMyKNcOkz62v+ZxH6KlJDuRl3SPP3QdgddrmtTxOlENMWs4kBx4nPMlVcAprR7ZzdIbknM2vln43PmsRjGKGRxaD3AcvtdT+i15bl9Dx5WT1Go6Y/DB7/2/mx8wrExDtd0uLrcbbr/ushBpLtOA7PeQMnXOeXJYKAtD27Wbbi46cVuEVPHYOa1nMEAeRBSeF2MdcqYS6pwbcu5cELA1+HugeJ4C5pYQ4FpsWEG4c08v5uWbE7b22m35XC9kLWm0eVRfOiWV+3kmPVlp2MSpbvsKiGzZmjIG/oyNHquscuBBHJbiuYtE8ZOGYpFKDaF52JBw7J5Adf7ps78IXTl10cn1ddisipR4ZgdNdD4sSpXQyZOHeiktcxvtkeoO4jiPIjmrFsIqsMqDFK0sdw4slbwc0/WHXeONiutFYYzgUFXH2dREyVnJwvY82ne09QQUMpQU1hrY5ih0mYfSa4eFiP3Vc6QQ8z+UqV67UBQvdeOWoiHqhzHjy22k+9Yqf5OrNruVrw3gHQtcfaHgH2LDoR50vZlLfdEXVmkhOUYt9o5nyG5WmEYNPWTiOFjpJHkAmxIF/rPd9Vo5lTlgmoSiiIdO+WoI+qbRM82s7x/MpEw/DIoGCOGNkTBuaxoaPYFkklwddOnrpWII5v041U1GGwsmc9s0ZsHuY1zezcdwIJN2k5B2WeRAuL6bDNsnpxXYldRMmjdHK0PZI0tc1wuHA7wVCGmmoqSFrpaFzpmgkmBwHaNb9h1+/blYHxKyNzRHDXg7l9Kx80LmOLXtLXNyLXAtcPEHMLwShC+fUtHXwVvJVE7sl8paV8rtmNjnu5MaXn2Nut50b1LV9TZ0jRTR85fTt0jGf5tlBg0FX2F4HUVJtBDLKfsMc4DxIFh5roTRzUvQU1nSMNTIPrS5tv0jHdt47Xit5hgaxoaxoa0ZBrQAAOQAyCGWDmql1M4o8X+btZ9+WIH2Bxt5r5WanMUjbtfNw8D+7ljcfYSCfK66aRQYOOKyhkgeWSsfG8b2va5jh5HNeWVZHVdb43o7T1kexUwslaN20M2nm1w7zT1BCjfHPk+wPuaWd8R4MkHas8Lizh53VJghiOqB6KqszpLqur6IF0kPaRjfLCTI0DmRYOaOpFlq8U5HUckIX6L411xfmvqpAiIgM1qvxDsMYpjwdIYj4SNLB/qLVKfygb/9Ni5fOW3/AMuS36qDaeq7GpjlGXZvY/8AK4O/RdC66aDtcHlcM+ydHKPAO2XH8r3KGSIcpWXp2gHfGAD1Lf3WpN7rsxm05g9DmCs/o3V3YYzvabjwO/2H4q9q8JjkN3A35g29q0p9LaZ4Fdy0ts4WLZmqVM229zrAbRvYblTutm/o3FY+nfhnu67lr1VTGN5a7ePfyK2Rknwenp9TVb7sOx5fTOaLlrgOZaQs1o9iLi7s3G4tdpO8W3jwWMqcTfIwNccm+/kTzKyOjlE7a7Q5NsQOt9/kpLjc1aveiXqpZ7fYu9JILxB3qn3HI/opV0f1phtJTtfYubDGHE8SI2gnfzUV6RTWhtxc4D2Zn9PaslheiM0kETwDZ8bHDLgWgjj1UhwPZmfQ38vB0siIsz0wiIgCIiAIiICzr8Hgn/roYpf8SNj/APyBVi3QuhBuKOl/yIv/AFWaRAUqekZGLMY1g5NaGj2BVURAEREAREQBERAFzrrywBlPiDZI2BjKiLaIaA0GRri2Q2HEgsJ8V0Uoq+UFhe3RQzgZwzbJ6Nlbb/yYweaEZCNG7u+Crq0o3ZkcwrtZGIREQhaVozHULqrR4sq8Lg7QB7J6ZgeDucHRgPHxXK9aNy6L1LYl2uDwjjC58R8nlzf9L2jyUZkiD9MdFJsKrSw3Lbl0MnCRnX7Q3OH6EK6w7E2yjLJw3t/UcwuitJdGIK+Aw1DNppzaRk5jtwew8D7juNwue9MtV9XhrjI0GWBpu2dgN2j/ALjRmzxzb14LCUeo49XpI3rw13LbGqVz4+7e7TewO/mFrsGGSvOTHeLrge0rK0mkotaRp+83cfJXf9IIfWP5SsF1R2wedVLU6aLgoZ+f/DWZ6dzHbLgQf5u5rbKOoIhDpBsWGd8t2QNuF+SsptJI/qtc48LgD/dYesxB8xAPPusbffwy3krJpy5N067dWoqcenHf8L8ly/brKlkcYzkcI4x1cbAn23PQLq3DcJjhhjia0ERMawEgXIY0NB9yjDU3q0kp3fPKthZJa0MbvSYCLOkcODiMgN4BN9+UurPg9WuCriox4QREQ2BERAEREAREQBERAEREAREQBERAEREAWvawMH+dYZUxAXcYi5g+2z6Rg8y0DzWwoUBxnA+zgf5msgrjTbCW02I1MLPRZK7Z6Nd32jyDgPJWzHXAPMKmB9RFbS1fAD2qg91Y7vmpS+T3juzLUUpOT2iZni2zJAPEFh/CVEL3k71fYHjctHOyeBwbIy9iQHDNpaQQciCCVCo7ASy57ptf1e30o6Z/4JGn2iS3uW86A65BX1DaaWnMcrwS1zHB7Dsi5vtWLff5KFyZjSLVJh9WS4xdi873wkRk9S2xYT1tdaLXfJ2ff6GsbblJEQR5tdY+wKbUQuCFsP8Ak7G47esy4iKKxP4nusPYVIejGrmioLOhiBkH9rIduTyJyb+EBbMiAIiID//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34" name="AutoShape 10" descr="data:image/jpeg;base64,/9j/4AAQSkZJRgABAQAAAQABAAD/2wCEAAkGBhQSEBUUExQUFRUTFhoXFhUXFRUUGBUYGBUYFRQUGBkYHCYeGhojGRQVIC8gJCcpLCwsFR4xNTAqNSYrLCkBCQoKDgwOGg8PGCokHR81LTEsKSw1LDU1LCopKSkqKSo1Lyk1KSwpLCk0LCkpKSwsKSksNSkpKS0sKSkpKSwtKf/AABEIAL4BCgMBIgACEQEDEQH/xAAcAAEAAQUBAQAAAAAAAAAAAAAABwMEBQYIAgH/xABGEAABAwICBwQFCwAJBAMAAAABAAIDBBEFIQYHEjFBUWETInGBMlKRobEIFCNCYnKCksHR8BYzQ1Nzk6Lh8RVjstJUo8L/xAAaAQEBAAMBAQAAAAAAAAAAAAAAAQIDBAUG/8QALhEAAgIBAwMBBwMFAAAAAAAAAAECAxEEITESQVETBSIyYXHB0RSR8EKBobHx/9oADAMBAAIRAxEAPwCcUREAREQBERAEREAREQBERAEREAREQHMut3Rz5pichAtHUfTM5d4/SN8n3Pg4LUo6cObcZFT7r4wIS4cJwO9SyA3+xIQx4/MWH8KgKidmQqYspviLT+q+Na57gACXONgALkngAAsgQrWanIzbfLPLeOoQhVOC1H9xP/lyfsvbNHKo7qac+EMh/wDypS1d6dGqb2Ex+nYO67+9aN5++OPPfzVbWh27KQTQzSRiNwD2sJbtBxDQ4uGYsbdO8VxfqJqfQ1g7/wBNB1+om2RY3RKs/wDi1H+U8fELxLo7VszdT1DRzMUlvbayz+Dx4tUwumhmnc1hsLykF+WewHZOt48eKkbQSsqpKXaqwQ/bIaXN2HuaLZuGWd7i9he3mrZfKCzszGvTxseN0QaZXtNjcHkRn716bWniFueuCr2q2Nn93ED5vcSfcGrRWNubBdNc+uKl5OayHRJx8F3K7aYSP5ZTD8nnGQY6mlJza4TNHRwEb7eBaz8yht52WbN8yt+1IYDUvxBtTGNmGHabK83AdtMI7JvrOuWutwsDyvmYI6IREUMgiIgCIiAIiIAiIgCIiAIiIAiIgCIiAIqNXWMiY6SRzWMYLuc4hrWjmSdyhnTPXy7aMeHtAaMjPI25d9xh3Dq7fyCAmxYLFtOaGmymqoWn1Q8Pd+Vl3e5cz4ppVW1d+2qJpAfql5az8jbN9yxraI8SB4K4Jkm/TzWzh1RQ1FPE+SR8sZa20Tw3a+qSXgWFwCoOpfS9qrNox1KqshA3BDHJ6REVIVsBLm19OY/S7aOwHV4DvLZup5M8UjnRbUbyB347tcQCctpvK/Nc6vkcJLtLgRuLSQRlbIjcq2H1UtNI2aN2y9hvf4h3MHcQuW+j1XnPB2afUeksNcnRRIa3g1rR4AAfAWVjgmOxVcZkhJLA8suRs3IAJIBzt3gvGD4lHXUjZB6MzC1zeLSRsvZ4g39yhzR3SybDZXsZaSPbIewnJxadnbafqusN+48QvProc1Jd0elZeoOL/pZV1nPvicvRsY/+tp/VasCs1phjLKurfNGHBr2syda4IYARl1CxMlOQLn/herUmoJM8e1pzbXk3vV3qnmry2abaipb32tz5ukYO5v2zlyvw6GwzC4qeJsMLGxxsFmtaMh+5O8k5krTtUGmJrqHYkP01NaN59Ztvo5PEgEHq081vazMEEREKEREAREQBERAEREAREQBERAEREAWC0t0zp8Oh7Sd2ZvsRtzfIRwaOXNxyCwOsTWnFhzTFHsy1RGUd+7Hfc6UjdzDd56DNc/YliM1ZM6aokc97t7jy4NaNzWjgBkhGzL6Y6e1OKSd87ELTdkLSdhvJzvXf1PkAsHHTAdSqjWgCwX1ZGIREQgREQBERAEIREBcYRpXUUkcsMTgGy77gksNrF7M8nEcc9w5LCK8npto3vZe4qcN6nmsVFJ5Xczcm0k+xTp6e2Z38uS8VM18h/wAr3VyEZcD/ACymHUpq9iMTMQm2ZHuJ7BmRbHsuLS93/cuDb1fHdTFGw6mdDZKGkdJMC2WpLXFh3sY0Hs2u5OO04kcLgbwVISIoZhERAEREAREQBERAEREARazpnrCpsMDe2LnSPuWxRgF5A3uNyA1t8rk58L2K0Os+UQzZPZUbyeBkkaG9CdkEnw96DJJWKaYUdM/YnqYY3+q57Q4crjePNZGiro5mB8T2SMO5zHB7T4EZLlKOR1dUTTTm75CXkjLvOPAcgBYDkF7oMVq8Mm24JXMvyzZIOT2HI+fkplZwaFqIOx153OsVE2szXEIdqmoXB0voyTixbFwLWcHP67h1O7TNItddZV0ogDWQF2UskZdd43bLb5sBzvYkndcZ30inprZnfy5LI2thsRc4vkJc5xuSSSXE5kuJzJVdEVIERU5Jw39kBURWvbOccsv5zVeKOw33QHtERCBERAEREAREQHmRlxZSPqK0s7GofQyHuT3dFfcJQO838TR7WdVHV147Z0b2SxktfG4Oa4cC03afIhQqOv0WI0S0hbXUcNQ3LtG95vqvHdkb5OB9yy6hmEREAREQBERAEREARFY47XmClmma0vdFE97WgElxa0uDbDmQgIV+UCyA1UL2yg1AZsSRDPZYCXxuJ3NN3Oy3kEHgtMwrGw+zHANduFsmnpbgeixjMZcZpJZR2sshJc5xzuTdx3Hf8MlZVEgc4lrdkHhe9vBRrOxw6ilXtwlHjh/P6Gco52x1M20Q0HdfLjf9VZ45ibZSGt3Nub8yeXRZnQ/QSTENqV8hZGHbO1bac91gSBfLIEZn2KQaDVhRRsc0sdIXtLS97ruF+LbWDT1tdc07663vydOn9lOUlc+cL/CwQzSWv14K7XvSfAHUVS6Fzg61nMcOLT6JI4HLMdOSt4J9odV1RaksozlFxeGVUJXmSUN3qylmLvDksiFWaq4N9qpQxbR+K8NbfJX8UeyLKA9NbbcvqIqQIiIAiIgCIiAIi8yus0lAUqd13OKrkK3ohkfFXCFJG1E6U9jUvoZD3J7vivwkaO838TBfxZ1U7LkDtnRPZLGS18bg5rhvBabtPkQupNDdJ2V9HHUMtdwtI0fUkGT2HzzHMEHioZIzaIihQiIgCIiAIiIAi+PeACSbAZknIAc1DWn+vCxdBh5B4OqSLjr2QO/75y5A70BKeJaM0tRftqeGS/F8bHHx2rXB63XO2tXAqOkruyoy7Jt5Y7lzYnnMMa4m5uMy03tcZ52HnRPWpW0UtzI+eJxu+KV7n3ubktcbljt/TmCrvWpilDVSxVdJK7tZmjtotkjYLRZridwfkGkC99kHxpDYaXSGPCcPp4ntL6hzdowtNnAvcXkv9W17brm3jb7Va4Kdre7DOX+q4NYB4m59wWjYLhxH0r7l7sxfMgHiSeJVPSaC7Wv5Gx8Du94964vQg5e9uzSvbL9ZUwW3GfmY/SHG3VdS+dwDS+1mg3DQ0BoAPl7yscCvUcZcQGgknIAAkk8gBvUvavdSnaRSSYixzO0ZsxRAlsjCSD2rvVdlYNN95uOC7EklhG5tyeWRAXX3r4tv0+1az4Y4OJEkD3bLJRYG9iQx7eDrA7rg28lqlPFc9AqYlelhsLnjuVwiKgIiIQIiIAiIgCIiAK3rHZAc1cKyqn3d4ZIUrUY7vmq6pUw7o/nFVUAIus9q30xdhtcC5x+bykMmHDZ+rL4sJv4bQWBVKpjBHggOwGuuLjMFfVC2rjWz2WHzRTtdI+ih24yP7SMOaxsbidxa57Rf1eoz1TH9aOJVkbz2nYQ8WwjYuCdm236bt+diAsSymo8snn+m1D2xg+dwdqDYs7RoN/V322um9ZtcjYbgwlhJJIdchp4ZAbx4qRtVms+SCVtDWuJjJDIpHG5iduaxxO+M5AH6txw3TKZqhfCcnBPdE5oiKm8IvMkga0ucQA0XJJsABmSSdwUP6b69Q0uiw8Bx3GocLtH+G0+l945dCgLrX1pU+GCOkjJBqAXSkb+zaQAzwc459GW4lQS0881k5G1FZIZZHOkc7fJISb+HToMgroYRDEAZn3J4ZgewZlRySOS3VVwfTnL8LdmELi4gAeAA/l1ncLwG3elFzwZwH3ufgryhlgv9HsA9BY+/NXFVWsjALza+7iT5LXKbeyPK1Ottm/ThFrP7ldWWNR3gf0APsI/S6u45A4Ag3BzBVvin9RJ9w/Ba1yebTmNsfqv9mR1FsBxcX4QSEdD3R8CV0aud9QrL4qelPIf9cY/VdELpPsURB8oiKQw0rgD2TXv2yNweWt7O/kH281DlK3u+K6s0o0bir6V9PNfZfmHDexwza8dQf2XLeO4U+hq5ad5DjE/ZJG5wsC1w5XBBtw3KkZ5ReY5ARkvSpiEREAREQBERAEREB8cbC/JY0lX1U6zfHJbZqb0dFVibS9odHAx0jw4Xa4kdmxpB35vv+FQqNMpZbG3A/FXi2DWboC7Dam7ATTSkmJ2Z2eJhceY4cx1BWrR1eWe/4oC5JsrGefa8P5mvMsxd+yqUNSI5WPLWvDHB2w70XWN9k9DZGVG54Nqxq305kErYTMy3ZHbBdGbODXkbrkA7JB3C61jFKCopHOgmaWX4HNrhe4cw7iLjePNSxQ606J7AXvfE7i1zHOsehYCCrzS2jhrMOkeNl4ETpYnjOxDS4Fp3i9rEe1efHUWRlixbM9Celpsh7jy1v/PBG+ExhsDMxuuT1OZ/byWG0imY5w2SC4AhxBytwz571Z0cTpO4Hhrb3s51h5DiVsOr3C43YzTxSgPYJTcEZOLWOc244jaa3Jdijh5Pm6NKoXuTnl7vH1OkNFqh8lDSvk9N8ETn39YxtLvesovgC+rM9YgzXnpw503zCJ1o4wDOQfTeQHNjP2WggkcSR6q0LCsCFg+UXO8M5dXfsvUT/nVbPUOz2pXyeJe8lvsHwCzS1zljZHie0NXKL9KD+r+wAWsaR37bpsi3vv71Vj0lftZtaQTkMwQPFVdJJYyAL3eOXAcQVIpxZp0tFmnvj1rnJjKmmY2Njmvu529uWXPduzyVvJM5xG0SbZZm+S8LYK3CozAHRtsQA4WzLgbXB5rY3jk9SdsaXFT3y+fBksOlY6NvZ+iBa3EW4HqrbSCbZhI9YgfqfgrDRi+28cLC/jfL9V40jqtqQMG5gz8T/tZa1H3jyoabGs6c5S3+590V0qmw+o7eDY2tksIe3aaWkgkZEEeiMwVMWi+vqCYhlXGadxy7RpL4r9frM946qD6WIEG43r66jHA2963H0GToLWFrWgpadzaWaOWokFmdm5sjY7/2ji0kZcG8Tbhdc99k6Ql7nEucSSTmXEm5JPU8V9jo+fsVyhGzH5tPIq8hmDvHkvUkYcM1YvjLT8CgMgiowVF8jv8AiqyoC8mQXA4lUpqq2QzK80jbkuKAuUREIERfHOsL8kBaVb7m3JT7qHwDscPdOR3qp9x/hx3Yz/Vtn8QXPzIy9waPSeQB4k2HvK7AwbDW09PFC30Yo2sH4WgX91/NQyR5xrBYquB0M7A+N4zB4cnA7w4HMEblDOMfJ7nD3GmqI3MLu62XaY4NO/ac0EEjoBfop0RQyIiwz5P0TaeTtpjJO5hEZaCyOJ5Hddb0n2Nt9h0UNYzg0tLO+GdhZIw2IO48nNPFp3grrDSLH4qKmkqJjZkYvbi4nJrG83E2AXLmPY1PiVW+eT0ncL9yKMei0Hg0D2m54oYSaissw8cRcbNBJ32HTet40d0sbHg9VA5w223bE0nMtm7ptz2XF5PiFZ4XRsjb3CHE+k4EG/TLcOip1WAxvN82k79m1vYVpn0z2Z59ftaNdjWNuMmU0H1QzYjT/OO2ZDGXFrLsc9ztk2cbXAAvcbzuK3fQjUpJR17KiaeORsN3MaxrgXOILQXX3AXvle5so0wnHq7C37UEruzvcsN3RO++w7j1Fj1U4av9Z8GJDYI7KpAu6Im4dbe6M/WHTeOozW7OTvrshYuqLyjdURENhyrgEWwZYz6TJC0/hu34tKyNTVNjF3mw+PQDiq+s3CH4fi0j2tPZVBMreAdtG8rfEPv5FvNY6ohZUxCxyvcHiDxBC1SW+WfO62jpv65/C+/g1WQi5I3XNvC+SzWF0ETWiSR7CTmBtCw8eZVaq0cbsfR32hzPpdDyWF/6bLf+rf8AlPxWeVJcnf61ephiE+nz5GIStdK9zdxNx+p9q2jCP6iP7v6lYWi0fe43k7reX1j06LMVuIMgaBxt3WD3eAWE3nZHHrZxsUaavea/GCrX1oiYXHfwHM8Fp5Je65zLjc+J3qrW1zpXXd5AbgvdJGLX4/BZwjg7tHpfQjv8T5/BXY2wtyX1EWw7QiIgC+OaCLFfHyAbyqT6wcM/chSlLSkbs/ivBlccs1VFb0VRtU09FAWz4bDPeeCrxVDQAP0Xt8Yfx3clSNEeBQFX503n7l8NW3r7FR+ZnovoojzCoPRreQVKSpJy4Ku2jHEk+5VGwtHAKAsg1wsRccQRcW5EFSHoTroqaVzWVRdUQbiTnLGObXH0wPVd5ELTFb1FOLEhBk67w3Eo6iFk0Lw+ORu01w4g/A8COBCuVCfyfNIXbc9G53dLe2jB4EENlA8dpht0JUh6zNJHUOGzSsNpHWjjPJ7zbaHVo2nfhUMyKNcOkz62v+ZxH6KlJDuRl3SPP3QdgddrmtTxOlENMWs4kBx4nPMlVcAprR7ZzdIbknM2vln43PmsRjGKGRxaD3AcvtdT+i15bl9Dx5WT1Go6Y/DB7/2/mx8wrExDtd0uLrcbbr/ushBpLtOA7PeQMnXOeXJYKAtD27Wbbi46cVuEVPHYOa1nMEAeRBSeF2MdcqYS6pwbcu5cELA1+HugeJ4C5pYQ4FpsWEG4c08v5uWbE7b22m35XC9kLWm0eVRfOiWV+3kmPVlp2MSpbvsKiGzZmjIG/oyNHquscuBBHJbiuYtE8ZOGYpFKDaF52JBw7J5Adf7ps78IXTl10cn1ddisipR4ZgdNdD4sSpXQyZOHeiktcxvtkeoO4jiPIjmrFsIqsMqDFK0sdw4slbwc0/WHXeONiutFYYzgUFXH2dREyVnJwvY82ne09QQUMpQU1hrY5ih0mYfSa4eFiP3Vc6QQ8z+UqV67UBQvdeOWoiHqhzHjy22k+9Yqf5OrNruVrw3gHQtcfaHgH2LDoR50vZlLfdEXVmkhOUYt9o5nyG5WmEYNPWTiOFjpJHkAmxIF/rPd9Vo5lTlgmoSiiIdO+WoI+qbRM82s7x/MpEw/DIoGCOGNkTBuaxoaPYFkklwddOnrpWII5v041U1GGwsmc9s0ZsHuY1zezcdwIJN2k5B2WeRAuL6bDNsnpxXYldRMmjdHK0PZI0tc1wuHA7wVCGmmoqSFrpaFzpmgkmBwHaNb9h1+/blYHxKyNzRHDXg7l9Kx80LmOLXtLXNyLXAtcPEHMLwShC+fUtHXwVvJVE7sl8paV8rtmNjnu5MaXn2Nut50b1LV9TZ0jRTR85fTt0jGf5tlBg0FX2F4HUVJtBDLKfsMc4DxIFh5roTRzUvQU1nSMNTIPrS5tv0jHdt47Xit5hgaxoaxoa0ZBrQAAOQAyCGWDmql1M4o8X+btZ9+WIH2Bxt5r5WanMUjbtfNw8D+7ljcfYSCfK66aRQYOOKyhkgeWSsfG8b2va5jh5HNeWVZHVdb43o7T1kexUwslaN20M2nm1w7zT1BCjfHPk+wPuaWd8R4MkHas8Lizh53VJghiOqB6KqszpLqur6IF0kPaRjfLCTI0DmRYOaOpFlq8U5HUckIX6L411xfmvqpAiIgM1qvxDsMYpjwdIYj4SNLB/qLVKfygb/9Ni5fOW3/AMuS36qDaeq7GpjlGXZvY/8AK4O/RdC66aDtcHlcM+ydHKPAO2XH8r3KGSIcpWXp2gHfGAD1Lf3WpN7rsxm05g9DmCs/o3V3YYzvabjwO/2H4q9q8JjkN3A35g29q0p9LaZ4Fdy0ts4WLZmqVM229zrAbRvYblTutm/o3FY+nfhnu67lr1VTGN5a7ePfyK2Rknwenp9TVb7sOx5fTOaLlrgOZaQs1o9iLi7s3G4tdpO8W3jwWMqcTfIwNccm+/kTzKyOjlE7a7Q5NsQOt9/kpLjc1aveiXqpZ7fYu9JILxB3qn3HI/opV0f1phtJTtfYubDGHE8SI2gnfzUV6RTWhtxc4D2Zn9PaslheiM0kETwDZ8bHDLgWgjj1UhwPZmfQ38vB0siIsz0wiIgCIiAIiICzr8Hgn/roYpf8SNj/APyBVi3QuhBuKOl/yIv/AFWaRAUqekZGLMY1g5NaGj2BVURAEREAREQBERAFzrrywBlPiDZI2BjKiLaIaA0GRri2Q2HEgsJ8V0Uoq+UFhe3RQzgZwzbJ6Nlbb/yYweaEZCNG7u+Crq0o3ZkcwrtZGIREQhaVozHULqrR4sq8Lg7QB7J6ZgeDucHRgPHxXK9aNy6L1LYl2uDwjjC58R8nlzf9L2jyUZkiD9MdFJsKrSw3Lbl0MnCRnX7Q3OH6EK6w7E2yjLJw3t/UcwuitJdGIK+Aw1DNppzaRk5jtwew8D7juNwue9MtV9XhrjI0GWBpu2dgN2j/ALjRmzxzb14LCUeo49XpI3rw13LbGqVz4+7e7TewO/mFrsGGSvOTHeLrge0rK0mkotaRp+83cfJXf9IIfWP5SsF1R2wedVLU6aLgoZ+f/DWZ6dzHbLgQf5u5rbKOoIhDpBsWGd8t2QNuF+SsptJI/qtc48LgD/dYesxB8xAPPusbffwy3krJpy5N067dWoqcenHf8L8ly/brKlkcYzkcI4x1cbAn23PQLq3DcJjhhjia0ERMawEgXIY0NB9yjDU3q0kp3fPKthZJa0MbvSYCLOkcODiMgN4BN9+UurPg9WuCriox4QREQ2BERAEREAREQBERAEREAREQBERAEREAWvawMH+dYZUxAXcYi5g+2z6Rg8y0DzWwoUBxnA+zgf5msgrjTbCW02I1MLPRZK7Z6Nd32jyDgPJWzHXAPMKmB9RFbS1fAD2qg91Y7vmpS+T3juzLUUpOT2iZni2zJAPEFh/CVEL3k71fYHjctHOyeBwbIy9iQHDNpaQQciCCVCo7ASy57ptf1e30o6Z/4JGn2iS3uW86A65BX1DaaWnMcrwS1zHB7Dsi5vtWLff5KFyZjSLVJh9WS4xdi873wkRk9S2xYT1tdaLXfJ2ff6GsbblJEQR5tdY+wKbUQuCFsP8Ak7G47esy4iKKxP4nusPYVIejGrmioLOhiBkH9rIduTyJyb+EBbMiAIiID//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36" name="AutoShape 12" descr="data:image/jpeg;base64,/9j/4AAQSkZJRgABAQAAAQABAAD/2wCEAAkGBhQSEBUUExQUFRUTFhoXFhUXFRUUGBUYGBUYFRQUGBkYHCYeGhojGRQVIC8gJCcpLCwsFR4xNTAqNSYrLCkBCQoKDgwOGg8PGCokHR81LTEsKSw1LDU1LCopKSkqKSo1Lyk1KSwpLCk0LCkpKSwsKSksNSkpKS0sKSkpKSwtKf/AABEIAL4BCgMBIgACEQEDEQH/xAAcAAEAAQUBAQAAAAAAAAAAAAAABwMEBQYIAgH/xABGEAABAwICBwQFCwAJBAMAAAABAAIDBBEFIQYHEjFBUWETInGBMlKRobEIFCNCYnKCksHR8BYzQ1Nzk6Lh8RVjstJUo8L/xAAaAQEBAAMBAQAAAAAAAAAAAAAAAQIDBAUG/8QALhEAAgIBAwMBBwMFAAAAAAAAAAECAxEEITESQVETBSIyYXHB0RSR8EKBobHx/9oADAMBAAIRAxEAPwCcUREAREQBERAEREAREQBERAEREAREQHMut3Rz5pichAtHUfTM5d4/SN8n3Pg4LUo6cObcZFT7r4wIS4cJwO9SyA3+xIQx4/MWH8KgKidmQqYspviLT+q+Na57gACXONgALkngAAsgQrWanIzbfLPLeOoQhVOC1H9xP/lyfsvbNHKo7qac+EMh/wDypS1d6dGqb2Ex+nYO67+9aN5++OPPfzVbWh27KQTQzSRiNwD2sJbtBxDQ4uGYsbdO8VxfqJqfQ1g7/wBNB1+om2RY3RKs/wDi1H+U8fELxLo7VszdT1DRzMUlvbayz+Dx4tUwumhmnc1hsLykF+WewHZOt48eKkbQSsqpKXaqwQ/bIaXN2HuaLZuGWd7i9he3mrZfKCzszGvTxseN0QaZXtNjcHkRn716bWniFueuCr2q2Nn93ED5vcSfcGrRWNubBdNc+uKl5OayHRJx8F3K7aYSP5ZTD8nnGQY6mlJza4TNHRwEb7eBaz8yht52WbN8yt+1IYDUvxBtTGNmGHabK83AdtMI7JvrOuWutwsDyvmYI6IREUMgiIgCIiAIiIAiIgCIiAIiIAiIgCIiAIqNXWMiY6SRzWMYLuc4hrWjmSdyhnTPXy7aMeHtAaMjPI25d9xh3Dq7fyCAmxYLFtOaGmymqoWn1Q8Pd+Vl3e5cz4ppVW1d+2qJpAfql5az8jbN9yxraI8SB4K4Jkm/TzWzh1RQ1FPE+SR8sZa20Tw3a+qSXgWFwCoOpfS9qrNox1KqshA3BDHJ6REVIVsBLm19OY/S7aOwHV4DvLZup5M8UjnRbUbyB347tcQCctpvK/Nc6vkcJLtLgRuLSQRlbIjcq2H1UtNI2aN2y9hvf4h3MHcQuW+j1XnPB2afUeksNcnRRIa3g1rR4AAfAWVjgmOxVcZkhJLA8suRs3IAJIBzt3gvGD4lHXUjZB6MzC1zeLSRsvZ4g39yhzR3SybDZXsZaSPbIewnJxadnbafqusN+48QvProc1Jd0elZeoOL/pZV1nPvicvRsY/+tp/VasCs1phjLKurfNGHBr2syda4IYARl1CxMlOQLn/herUmoJM8e1pzbXk3vV3qnmry2abaipb32tz5ukYO5v2zlyvw6GwzC4qeJsMLGxxsFmtaMh+5O8k5krTtUGmJrqHYkP01NaN59Ztvo5PEgEHq081vazMEEREKEREAREQBERAEREAREQBERAEREAWC0t0zp8Oh7Sd2ZvsRtzfIRwaOXNxyCwOsTWnFhzTFHsy1RGUd+7Hfc6UjdzDd56DNc/YliM1ZM6aokc97t7jy4NaNzWjgBkhGzL6Y6e1OKSd87ELTdkLSdhvJzvXf1PkAsHHTAdSqjWgCwX1ZGIREQgREQBERAEIREBcYRpXUUkcsMTgGy77gksNrF7M8nEcc9w5LCK8npto3vZe4qcN6nmsVFJ5Xczcm0k+xTp6e2Z38uS8VM18h/wAr3VyEZcD/ACymHUpq9iMTMQm2ZHuJ7BmRbHsuLS93/cuDb1fHdTFGw6mdDZKGkdJMC2WpLXFh3sY0Hs2u5OO04kcLgbwVISIoZhERAEREAREQBERAEREARazpnrCpsMDe2LnSPuWxRgF5A3uNyA1t8rk58L2K0Os+UQzZPZUbyeBkkaG9CdkEnw96DJJWKaYUdM/YnqYY3+q57Q4crjePNZGiro5mB8T2SMO5zHB7T4EZLlKOR1dUTTTm75CXkjLvOPAcgBYDkF7oMVq8Mm24JXMvyzZIOT2HI+fkplZwaFqIOx153OsVE2szXEIdqmoXB0voyTixbFwLWcHP67h1O7TNItddZV0ogDWQF2UskZdd43bLb5sBzvYkndcZ30inprZnfy5LI2thsRc4vkJc5xuSSSXE5kuJzJVdEVIERU5Jw39kBURWvbOccsv5zVeKOw33QHtERCBERAEREAREQHmRlxZSPqK0s7GofQyHuT3dFfcJQO838TR7WdVHV147Z0b2SxktfG4Oa4cC03afIhQqOv0WI0S0hbXUcNQ3LtG95vqvHdkb5OB9yy6hmEREAREQBERAEREARFY47XmClmma0vdFE97WgElxa0uDbDmQgIV+UCyA1UL2yg1AZsSRDPZYCXxuJ3NN3Oy3kEHgtMwrGw+zHANduFsmnpbgeixjMZcZpJZR2sshJc5xzuTdx3Hf8MlZVEgc4lrdkHhe9vBRrOxw6ilXtwlHjh/P6Gco52x1M20Q0HdfLjf9VZ45ibZSGt3Nub8yeXRZnQ/QSTENqV8hZGHbO1bac91gSBfLIEZn2KQaDVhRRsc0sdIXtLS97ruF+LbWDT1tdc07663vydOn9lOUlc+cL/CwQzSWv14K7XvSfAHUVS6Fzg61nMcOLT6JI4HLMdOSt4J9odV1RaksozlFxeGVUJXmSUN3qylmLvDksiFWaq4N9qpQxbR+K8NbfJX8UeyLKA9NbbcvqIqQIiIAiIgCIiAIi8yus0lAUqd13OKrkK3ohkfFXCFJG1E6U9jUvoZD3J7vivwkaO838TBfxZ1U7LkDtnRPZLGS18bg5rhvBabtPkQupNDdJ2V9HHUMtdwtI0fUkGT2HzzHMEHioZIzaIihQiIgCIiAIiIAi+PeACSbAZknIAc1DWn+vCxdBh5B4OqSLjr2QO/75y5A70BKeJaM0tRftqeGS/F8bHHx2rXB63XO2tXAqOkruyoy7Jt5Y7lzYnnMMa4m5uMy03tcZ52HnRPWpW0UtzI+eJxu+KV7n3ubktcbljt/TmCrvWpilDVSxVdJK7tZmjtotkjYLRZridwfkGkC99kHxpDYaXSGPCcPp4ntL6hzdowtNnAvcXkv9W17brm3jb7Va4Kdre7DOX+q4NYB4m59wWjYLhxH0r7l7sxfMgHiSeJVPSaC7Wv5Gx8Du94964vQg5e9uzSvbL9ZUwW3GfmY/SHG3VdS+dwDS+1mg3DQ0BoAPl7yscCvUcZcQGgknIAAkk8gBvUvavdSnaRSSYixzO0ZsxRAlsjCSD2rvVdlYNN95uOC7EklhG5tyeWRAXX3r4tv0+1az4Y4OJEkD3bLJRYG9iQx7eDrA7rg28lqlPFc9AqYlelhsLnjuVwiKgIiIQIiIAiIgCIiAK3rHZAc1cKyqn3d4ZIUrUY7vmq6pUw7o/nFVUAIus9q30xdhtcC5x+bykMmHDZ+rL4sJv4bQWBVKpjBHggOwGuuLjMFfVC2rjWz2WHzRTtdI+ih24yP7SMOaxsbidxa57Rf1eoz1TH9aOJVkbz2nYQ8WwjYuCdm236bt+diAsSymo8snn+m1D2xg+dwdqDYs7RoN/V322um9ZtcjYbgwlhJJIdchp4ZAbx4qRtVms+SCVtDWuJjJDIpHG5iduaxxO+M5AH6txw3TKZqhfCcnBPdE5oiKm8IvMkga0ucQA0XJJsABmSSdwUP6b69Q0uiw8Bx3GocLtH+G0+l945dCgLrX1pU+GCOkjJBqAXSkb+zaQAzwc459GW4lQS0881k5G1FZIZZHOkc7fJISb+HToMgroYRDEAZn3J4ZgewZlRySOS3VVwfTnL8LdmELi4gAeAA/l1ncLwG3elFzwZwH3ufgryhlgv9HsA9BY+/NXFVWsjALza+7iT5LXKbeyPK1Ottm/ThFrP7ldWWNR3gf0APsI/S6u45A4Ag3BzBVvin9RJ9w/Ba1yebTmNsfqv9mR1FsBxcX4QSEdD3R8CV0aud9QrL4qelPIf9cY/VdELpPsURB8oiKQw0rgD2TXv2yNweWt7O/kH281DlK3u+K6s0o0bir6V9PNfZfmHDexwza8dQf2XLeO4U+hq5ad5DjE/ZJG5wsC1w5XBBtw3KkZ5ReY5ARkvSpiEREAREQBERAEREB8cbC/JY0lX1U6zfHJbZqb0dFVibS9odHAx0jw4Xa4kdmxpB35vv+FQqNMpZbG3A/FXi2DWboC7Dam7ATTSkmJ2Z2eJhceY4cx1BWrR1eWe/4oC5JsrGefa8P5mvMsxd+yqUNSI5WPLWvDHB2w70XWN9k9DZGVG54Nqxq305kErYTMy3ZHbBdGbODXkbrkA7JB3C61jFKCopHOgmaWX4HNrhe4cw7iLjePNSxQ606J7AXvfE7i1zHOsehYCCrzS2jhrMOkeNl4ETpYnjOxDS4Fp3i9rEe1efHUWRlixbM9Celpsh7jy1v/PBG+ExhsDMxuuT1OZ/byWG0imY5w2SC4AhxBytwz571Z0cTpO4Hhrb3s51h5DiVsOr3C43YzTxSgPYJTcEZOLWOc244jaa3Jdijh5Pm6NKoXuTnl7vH1OkNFqh8lDSvk9N8ETn39YxtLvesovgC+rM9YgzXnpw503zCJ1o4wDOQfTeQHNjP2WggkcSR6q0LCsCFg+UXO8M5dXfsvUT/nVbPUOz2pXyeJe8lvsHwCzS1zljZHie0NXKL9KD+r+wAWsaR37bpsi3vv71Vj0lftZtaQTkMwQPFVdJJYyAL3eOXAcQVIpxZp0tFmnvj1rnJjKmmY2Njmvu529uWXPduzyVvJM5xG0SbZZm+S8LYK3CozAHRtsQA4WzLgbXB5rY3jk9SdsaXFT3y+fBksOlY6NvZ+iBa3EW4HqrbSCbZhI9YgfqfgrDRi+28cLC/jfL9V40jqtqQMG5gz8T/tZa1H3jyoabGs6c5S3+590V0qmw+o7eDY2tksIe3aaWkgkZEEeiMwVMWi+vqCYhlXGadxy7RpL4r9frM946qD6WIEG43r66jHA2963H0GToLWFrWgpadzaWaOWokFmdm5sjY7/2ji0kZcG8Tbhdc99k6Ql7nEucSSTmXEm5JPU8V9jo+fsVyhGzH5tPIq8hmDvHkvUkYcM1YvjLT8CgMgiowVF8jv8AiqyoC8mQXA4lUpqq2QzK80jbkuKAuUREIERfHOsL8kBaVb7m3JT7qHwDscPdOR3qp9x/hx3Yz/Vtn8QXPzIy9waPSeQB4k2HvK7AwbDW09PFC30Yo2sH4WgX91/NQyR5xrBYquB0M7A+N4zB4cnA7w4HMEblDOMfJ7nD3GmqI3MLu62XaY4NO/ac0EEjoBfop0RQyIiwz5P0TaeTtpjJO5hEZaCyOJ5Hddb0n2Nt9h0UNYzg0tLO+GdhZIw2IO48nNPFp3grrDSLH4qKmkqJjZkYvbi4nJrG83E2AXLmPY1PiVW+eT0ncL9yKMei0Hg0D2m54oYSaissw8cRcbNBJ32HTet40d0sbHg9VA5w223bE0nMtm7ptz2XF5PiFZ4XRsjb3CHE+k4EG/TLcOip1WAxvN82k79m1vYVpn0z2Z59ftaNdjWNuMmU0H1QzYjT/OO2ZDGXFrLsc9ztk2cbXAAvcbzuK3fQjUpJR17KiaeORsN3MaxrgXOILQXX3AXvle5so0wnHq7C37UEruzvcsN3RO++w7j1Fj1U4av9Z8GJDYI7KpAu6Im4dbe6M/WHTeOozW7OTvrshYuqLyjdURENhyrgEWwZYz6TJC0/hu34tKyNTVNjF3mw+PQDiq+s3CH4fi0j2tPZVBMreAdtG8rfEPv5FvNY6ohZUxCxyvcHiDxBC1SW+WfO62jpv65/C+/g1WQi5I3XNvC+SzWF0ETWiSR7CTmBtCw8eZVaq0cbsfR32hzPpdDyWF/6bLf+rf8AlPxWeVJcnf61ephiE+nz5GIStdK9zdxNx+p9q2jCP6iP7v6lYWi0fe43k7reX1j06LMVuIMgaBxt3WD3eAWE3nZHHrZxsUaavea/GCrX1oiYXHfwHM8Fp5Je65zLjc+J3qrW1zpXXd5AbgvdJGLX4/BZwjg7tHpfQjv8T5/BXY2wtyX1EWw7QiIgC+OaCLFfHyAbyqT6wcM/chSlLSkbs/ivBlccs1VFb0VRtU09FAWz4bDPeeCrxVDQAP0Xt8Yfx3clSNEeBQFX503n7l8NW3r7FR+ZnovoojzCoPRreQVKSpJy4Ku2jHEk+5VGwtHAKAsg1wsRccQRcW5EFSHoTroqaVzWVRdUQbiTnLGObXH0wPVd5ELTFb1FOLEhBk67w3Eo6iFk0Lw+ORu01w4g/A8COBCuVCfyfNIXbc9G53dLe2jB4EENlA8dpht0JUh6zNJHUOGzSsNpHWjjPJ7zbaHVo2nfhUMyKNcOkz62v+ZxH6KlJDuRl3SPP3QdgddrmtTxOlENMWs4kBx4nPMlVcAprR7ZzdIbknM2vln43PmsRjGKGRxaD3AcvtdT+i15bl9Dx5WT1Go6Y/DB7/2/mx8wrExDtd0uLrcbbr/ushBpLtOA7PeQMnXOeXJYKAtD27Wbbi46cVuEVPHYOa1nMEAeRBSeF2MdcqYS6pwbcu5cELA1+HugeJ4C5pYQ4FpsWEG4c08v5uWbE7b22m35XC9kLWm0eVRfOiWV+3kmPVlp2MSpbvsKiGzZmjIG/oyNHquscuBBHJbiuYtE8ZOGYpFKDaF52JBw7J5Adf7ps78IXTl10cn1ddisipR4ZgdNdD4sSpXQyZOHeiktcxvtkeoO4jiPIjmrFsIqsMqDFK0sdw4slbwc0/WHXeONiutFYYzgUFXH2dREyVnJwvY82ne09QQUMpQU1hrY5ih0mYfSa4eFiP3Vc6QQ8z+UqV67UBQvdeOWoiHqhzHjy22k+9Yqf5OrNruVrw3gHQtcfaHgH2LDoR50vZlLfdEXVmkhOUYt9o5nyG5WmEYNPWTiOFjpJHkAmxIF/rPd9Vo5lTlgmoSiiIdO+WoI+qbRM82s7x/MpEw/DIoGCOGNkTBuaxoaPYFkklwddOnrpWII5v041U1GGwsmc9s0ZsHuY1zezcdwIJN2k5B2WeRAuL6bDNsnpxXYldRMmjdHK0PZI0tc1wuHA7wVCGmmoqSFrpaFzpmgkmBwHaNb9h1+/blYHxKyNzRHDXg7l9Kx80LmOLXtLXNyLXAtcPEHMLwShC+fUtHXwVvJVE7sl8paV8rtmNjnu5MaXn2Nut50b1LV9TZ0jRTR85fTt0jGf5tlBg0FX2F4HUVJtBDLKfsMc4DxIFh5roTRzUvQU1nSMNTIPrS5tv0jHdt47Xit5hgaxoaxoa0ZBrQAAOQAyCGWDmql1M4o8X+btZ9+WIH2Bxt5r5WanMUjbtfNw8D+7ljcfYSCfK66aRQYOOKyhkgeWSsfG8b2va5jh5HNeWVZHVdb43o7T1kexUwslaN20M2nm1w7zT1BCjfHPk+wPuaWd8R4MkHas8Lizh53VJghiOqB6KqszpLqur6IF0kPaRjfLCTI0DmRYOaOpFlq8U5HUckIX6L411xfmvqpAiIgM1qvxDsMYpjwdIYj4SNLB/qLVKfygb/9Ni5fOW3/AMuS36qDaeq7GpjlGXZvY/8AK4O/RdC66aDtcHlcM+ydHKPAO2XH8r3KGSIcpWXp2gHfGAD1Lf3WpN7rsxm05g9DmCs/o3V3YYzvabjwO/2H4q9q8JjkN3A35g29q0p9LaZ4Fdy0ts4WLZmqVM229zrAbRvYblTutm/o3FY+nfhnu67lr1VTGN5a7ePfyK2Rknwenp9TVb7sOx5fTOaLlrgOZaQs1o9iLi7s3G4tdpO8W3jwWMqcTfIwNccm+/kTzKyOjlE7a7Q5NsQOt9/kpLjc1aveiXqpZ7fYu9JILxB3qn3HI/opV0f1phtJTtfYubDGHE8SI2gnfzUV6RTWhtxc4D2Zn9PaslheiM0kETwDZ8bHDLgWgjj1UhwPZmfQ38vB0siIsz0wiIgCIiAIiICzr8Hgn/roYpf8SNj/APyBVi3QuhBuKOl/yIv/AFWaRAUqekZGLMY1g5NaGj2BVURAEREAREQBERAFzrrywBlPiDZI2BjKiLaIaA0GRri2Q2HEgsJ8V0Uoq+UFhe3RQzgZwzbJ6Nlbb/yYweaEZCNG7u+Crq0o3ZkcwrtZGIREQhaVozHULqrR4sq8Lg7QB7J6ZgeDucHRgPHxXK9aNy6L1LYl2uDwjjC58R8nlzf9L2jyUZkiD9MdFJsKrSw3Lbl0MnCRnX7Q3OH6EK6w7E2yjLJw3t/UcwuitJdGIK+Aw1DNppzaRk5jtwew8D7juNwue9MtV9XhrjI0GWBpu2dgN2j/ALjRmzxzb14LCUeo49XpI3rw13LbGqVz4+7e7TewO/mFrsGGSvOTHeLrge0rK0mkotaRp+83cfJXf9IIfWP5SsF1R2wedVLU6aLgoZ+f/DWZ6dzHbLgQf5u5rbKOoIhDpBsWGd8t2QNuF+SsptJI/qtc48LgD/dYesxB8xAPPusbffwy3krJpy5N067dWoqcenHf8L8ly/brKlkcYzkcI4x1cbAn23PQLq3DcJjhhjia0ERMawEgXIY0NB9yjDU3q0kp3fPKthZJa0MbvSYCLOkcODiMgN4BN9+UurPg9WuCriox4QREQ2BERAEREAREQBERAEREAREQBERAEREAWvawMH+dYZUxAXcYi5g+2z6Rg8y0DzWwoUBxnA+zgf5msgrjTbCW02I1MLPRZK7Z6Nd32jyDgPJWzHXAPMKmB9RFbS1fAD2qg91Y7vmpS+T3juzLUUpOT2iZni2zJAPEFh/CVEL3k71fYHjctHOyeBwbIy9iQHDNpaQQciCCVCo7ASy57ptf1e30o6Z/4JGn2iS3uW86A65BX1DaaWnMcrwS1zHB7Dsi5vtWLff5KFyZjSLVJh9WS4xdi873wkRk9S2xYT1tdaLXfJ2ff6GsbblJEQR5tdY+wKbUQuCFsP8Ak7G47esy4iKKxP4nusPYVIejGrmioLOhiBkH9rIduTyJyb+EBbMiAIiID//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38" name="Picture 14" descr="https://encrypted-tbn3.gstatic.com/images?q=tbn:ANd9GcSXGpQhehhyrq1_ckfJUst7qMbvex-nF3BxLVEXD3b8johFQke9"/>
          <p:cNvPicPr>
            <a:picLocks noChangeAspect="1" noChangeArrowheads="1"/>
          </p:cNvPicPr>
          <p:nvPr/>
        </p:nvPicPr>
        <p:blipFill>
          <a:blip r:embed="rId2"/>
          <a:srcRect/>
          <a:stretch>
            <a:fillRect/>
          </a:stretch>
        </p:blipFill>
        <p:spPr bwMode="auto">
          <a:xfrm>
            <a:off x="3571868" y="1571612"/>
            <a:ext cx="3000396" cy="2286016"/>
          </a:xfrm>
          <a:prstGeom prst="rect">
            <a:avLst/>
          </a:prstGeom>
          <a:noFill/>
        </p:spPr>
      </p:pic>
      <p:cxnSp>
        <p:nvCxnSpPr>
          <p:cNvPr id="13" name="Прямая со стрелкой 12"/>
          <p:cNvCxnSpPr/>
          <p:nvPr/>
        </p:nvCxnSpPr>
        <p:spPr>
          <a:xfrm>
            <a:off x="2285984" y="1928802"/>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rot="5400000">
            <a:off x="2357422" y="5143512"/>
            <a:ext cx="928694" cy="785818"/>
          </a:xfrm>
          <a:prstGeom prst="line">
            <a:avLst/>
          </a:prstGeom>
        </p:spPr>
        <p:style>
          <a:lnRef idx="1">
            <a:schemeClr val="accent1"/>
          </a:lnRef>
          <a:fillRef idx="0">
            <a:schemeClr val="accent1"/>
          </a:fillRef>
          <a:effectRef idx="0">
            <a:schemeClr val="accent1"/>
          </a:effectRef>
          <a:fontRef idx="minor">
            <a:schemeClr val="tx1"/>
          </a:fontRef>
        </p:style>
      </p:cxnSp>
      <p:sp>
        <p:nvSpPr>
          <p:cNvPr id="1042" name="AutoShape 18" descr="data:image/jpeg;base64,/9j/4AAQSkZJRgABAQAAAQABAAD/2wCEAAkGBxQSEhUUEhQUFRUVFRQVFBcYFRQXFBQUFhQWFhcVFxQYHCggGBolHBQVIjEhJSkrLi4uFx8zODMsNygtLisBCgoKDg0OFxAQFywcHBwsLCwsLCwsLCwsLCwsLCw3LCwsLCwsLCwsNywsNyssNywsLCw3KywrKywrKysrKysrK//AABEIALYBFQMBIgACEQEDEQH/xAAcAAABBAMBAAAAAAAAAAAAAAACAAEDBAUGBwj/xABBEAABAwEEBwYEBAQEBwEAAAABAAIRAwQSITEFBkFRYXGBBxMikaGxFDJCwVLR4fAjYnKSFTOC8QgkJWNzk6IW/8QAGAEBAQEBAQAAAAAAAAAAAAAAAAIBAwT/xAAgEQEBAAIDAAMBAQEAAAAAAAAAAQIRAyExEhNBYVEi/9oADAMBAAIRAxEAPwDsEJoXCtGdr1tZ/mCjWHFha7+5h+yjtfarbXuJbUZSBya2m03erpJKraHeSFjbbaBMFwbwkXvIYrhA1pq1QXVq1aq44ReIbHILc9UtW6lomvWpmnTYGmnLSHPdM7cQB91lyNMvrhXHcG64nxXSJOImcjiMVzLTFM3RTxxPiOw7RB2hdM1+YymKeGJccRmWt3+YWv23V5zg19MycCW/pvXDPLVdsMemG1Q1e71wJAwO2TAXR6GgaLCGlpe4j5WiSAdp2DqrWgLF3dMOcIOAGG/AYdVJo622p94tbSa0OPhM946CZJdtKje3WYte1t1VD6RqMBa6mC4tcAHFo24Eg4LQ6Gh77sozx2cD+967FpNzm0qjnukFj/CQMMCtG0Y27SpxuAPlgqxqOTFjLLoS6RjiMeQWTp0xTHh6Ae3L9FNVddeDkDHrh7qIvm8wgyAcNsDAxxC6bjlpVrWgTLNsEf1jKecEc4VW1Vb9IuGbfEOMZtPSR5KG0CHSRg7KJwdt9VF8bdzymTyIx+6nbdMYLWWujYDead7XZj28iuidlluBZVs+1hFRo/kOB9bq5naS3GDIYSebDj6Y+a2XsvtEaSaJwfQrN/tLCB6K8U12KExRkIV2SAhBClIQOCAIQFGmcEYiKEqQtQFa0BCEhSFAgjcEJCNwQlYIyFGVK4ICgjKBylKBwQRlCUZQFABCdOUkHm+zVMCpXOVSzuWx6m6vvt9rp2dmAOL3fgpj5nfYcSFDXRexLVPvXG11Wyym67RByfUGbuIExz5LtdWY4nBBo3R7KFJlKmLrGNDWjgFR1s0p8LZatb6mthg3vd4WjzKy3XatOe6ZqC122o1pmlZx3U7C8nxkHbj7LOaN0cDduzgIM/ZLVHV/urMwOEvf/Eed7nYknqVs1nohohefW7t38mgmkGgCNxHMEFQUad51QXDdJDmuETJHiA6q5Xphwg4cUzXhjbok8cPdV+m+mJ01ZLzCHbZBWs0tHwS3di3iP9it0tDS/P02dd6q/wCHE5+e1Zfei9tVt+jTcnz/AKTmsVaWfK/GcWuIORA+b2K6KbIIunFappLRndvMfKTI+4S9M+LWadAlxYRIdh5jAjcclR0ho8taScwPb9FttGyiZ5R0VLS9CHuw8JbI8sRHMeqmVvxcwtLLoJnIR6LZuzd06Ss5nMVJ605WJtVkMkb2n0AWX7NG/wDU6LfwtrO5ANDR7rthXDKO4kJiEaFd45wEIXIimKNRuCZGVWtVpbTgvMAmAeKA3BAQo6dupuIAe0kiQJxiYx6qYhGIyhIRlMtaiIQEKVyBwWCNyAoygKAHICpCEBQRkIUZQlBGQkiITIPM1DNenuyjVD4Cyh1Qf8xWAfUP4W/TTB4beK5B2M6sfE2vv3tmlZ4dwfVPyN6YuPIL0xRbh781Ckq0HX60d9arJYxkXGtV/pbg0HrPkt8qOABJwAEnkM1yLVq3/FaQr2o5E3afBjZu/n1XLkuo68c3XTMAI3CFGwyVSrW0TAU9iqSOqiV00tuUQZipJTFawbQo6joRB0Kja6sJWpHvlY+2Uw4QVT/xym111xiTAJyPVWqlcTHUcVG9tkUvhg3LJYrStG9lskLL2issNb7QACSpqtNVt9nDcSs12UaKJr1rURDQ3umcSSC4jkGjzWLs1lfbrS2izLN5/CwZlda0dYWUabadMQ1ogD3niu/Fi8/LZ4nTFEQmK9DiAqtbLUym0ueQABJ5BNpbSNOz0nVazwxjc3EwOXE8AuE6+dozrXLKALKIOZHjfzH0jgst0abfp3tUDXllmpgwYL6ny8w0GStP0prHUtWNSoHY4bGgGT8vCVoFrquvEEqAPK53ddJdN70bbX0KgqUXeIAgZQQZxIPNdp1V0n8RZmPxvRD+L9pXmWnpB4+pb9qB2jGzRRrgGkXfMBBZeOPAjatnRlZXcXBCms9obUaHMcHNIkEYyE66RyA5A5SuUZWtRlC5G5A5YI0JRlCQgAhAVIhIQBCSRSQZPU3V6nYqDKNLEM+Z22pUI8TytrpCAq1mpwAFbCiqjWu0XSPcaPruGbmim3m8hvsSuS6pWy5DRtOa2rt90sKVmoU8y+oXROxjfzK4zZ9OVcLjQN2ZK4cmNrtx2R6EsBbEk4lZGwOiY3riVgq29wBkj0+66hqdWqfDt77/ADASHeeHoo1Z6uWVtbaqB1VUhW3pq1pCratJ6loWH01pENaUFt0i1oxK0/TFsNd4YwzO5Tar4rtbWKjSay8LwB/iCJJaQQfda/ovT1Y96C3+C0k03A+Km2T4TJxC2Cw6mtfHeSs1T1XDmOo0g0ACHOOAk7MBiUm/Ii6l212hp6ackyYWNYa1rqClSBc4+QG0uOwLPs7Oq9673lMU9rgST0bvW76B0HSsjLlIYn53n53nid3BXhx39RlyzXSDVjV9ljpXR4nug1H/AIjsA3NG5ZdEUK9Mmnmt32RVPSlvZZ6T61Qwym0uceA2Diri5b28aVLLNSs7TBq1Lzv6WAx6pbonrmGtetNfSFS/VJFNs93THysG8ja7eVqzlkLpAzz9lRbRMTBhQtG4yhVilZi4wpG2F0jcdqCoQkCrNqoxHXzBVYIOn9kOmnBzqN44eNo2FseJvDeF2hj5xXl/V3SRs9elWb9DgSN7cnDyleltEvmiw7wHeeKrGpq0UCMoCrYByjKkcgKwAUJRlA5AJQFGgcgEpJikg0bU/tvc2GW+neGXe0x4ubmTj0XX9X9aLLbW3rNXZU4TDxwLDiF46YF0zsg1d76r3hnNwBGeA3858lCvGS/4ga5q2+hSGVOgHHm97vsxY3s+0C2q8ucMAYHksp2r6INK3UiXFzTZqbQSSSbtSoDJPMLY+z2w3KYEYkyeAUybqrdYtysOhabW/LkFQ0QQe9c3IV30zukNaRHnCyGntJiz2eo85MYSc5J2NEbSlqtok07CynVwqPBq1d4q1T3jo5Ex0W5TfScctXaG0tWu6YrVKbC+mQ6CJacyOBWat2i7YTcZ3UZXy7Zvu5ylS1JZ3Tm1K9Zz3jxODmhrT/K2Pdef68rXpnLjGp0qXxbbzXCJhwB8TTtDhsKz+gtGWeiIgF7j8+cndOxZTR2pVlo02sDXOIJLnl5FR5cZdeLYkHdks1UsTLt1oDQBhAGEKpw2JvPGFq1/EGUxLjgN3EngFmrHZxTaG57XHaXHMqLR+jhSLnTee/MxED8IGwK4uuGOnLkz+V6JC5EhKtzMmTpiqEVepAXBO221X7c1kz3dBh5FznE/Zd3tlQBviiDvOA4yvNvaJab9trOvXodcB3taAB91NIwdJxeCNoPmNn3WSs9h8Lmzl4sDkdnBa8H44LPWO0uu3QBLs9rsM8j7qFpQaTAA6LxaDI3z6ZLHVLYcbpwxw65prbTMzB65KnTqhsiRG78lrNLLxIkjCY5fvFQNsoLiAZGERmspZbTSexzccQDycMysdTpxJbmCQeI3hZtukLqd0xtXoTUi3F9js5MY02NmccgJhefHTM+v72LuPZ1VBstBmMtaJEYCN59lUTW9OUZRkoHK2BKAoygKAHICjKEoBIQORlA5ABSSlOg8v0ivSPYvo/u7JiMSZHAQPuvOujKV6oxpyLhPIYn2Xqvs/wBH91ZmE5lo6DOPVQ2tO7WXtqW2z0gfE1ni4BzsB6eq2fV+zXKeAGP24ri+sWt9MaRrvuvqNFdxvXgCQ03QBwwWYp9ptqtrmWKw0GUXVnBgeXF7wDmRkBABO1ZFVu79JstlehSm9RdVDjj8xbMA8JYMF0QrTtG6gUrO2gKNR4dSukl2Ie4GXO3gnFbktkRTQmlOmK0MUycpitCTFOmTQSEpyhKaDJinVDSjnXTEgRszJ57Ato1XX6uO7qfxQPDIbGcRjenHauEafc11RxaQZxw35HDmvQf+EUgXGq6XOEF0NOEfK3D0XKdYtDMfWptMAuLgYI8LGjad+a4ZXV26Y9zTnN2OCyGjSRJByz3dTClt1girdkxAjfjMDnGKzmqWrzrU5zDhTacY2lbbqbJN1g9IW4HBsO4wfdYl+JmF3iy6i2YDxNlWf/xVkgjuxCj7P46fU4HZ6Lpw/VZOjYywEnAwusV9UaFPFjFpWtFkuA3Rz5JOTdLx6jWKzcgB80R1MLt2gKdOhSpXHYhrWkTnkHYdVxSz03d40xIBkjHYuoarvNd9OQ4MY5rnXgR4m4hrSehOzJdY45OlEpilKZdEhKEpymJQAUBREoSgElA5EmKCMpJFJB551UspfWw2NJHMwB7rp2vOv77NZRYqJAruYBVe0n+FTI+Ubnn0BXMNC2wUGVKv1S1rOYxWNfUL3l7yXOcSXE5knaoUgXcOwLVW619vqtgumnZ5/DHjqAcTgORXMdStWn6RtbKDZDfmquH0UxmZ3nIcV6tsNkZRpspU2hrGNDWgbABCSFqdMnTK0GJTJymKNIpkikgSZJJGGKEoihJRplVtpgH1/e9WiqltEjqgxdrswc0d4YBwgDETibo3545rUtY9V+7Ya2AZeBcCZcxpzaTtkATzXQDSBundksLrpUD7FaGAE/w3SR9MCZPkueWMsVhbL04GH96/vsg6pUPIAC76Qtw7OdNWeh3lOs9jXOeSCSOQC0elVutLRvB8x+q3nVCwU3gk0WVbxDgHNBAdvG5c7rXbtjLt0dlspkA32EHIggymfXbsKw1m1Ka5xquljiZutcAMOAV/S2h7jQGEyeK5Ou1e1PJyxWr6cp0y03yAYOGZKntGrVaSTVqEHYHloA3Aj7qvU1dAmpF260iJJHEuJzPFbJCouz/Roc11W5eiG8Qc5C3WlS8TKl0D6H5Q5hwEgbiRxVbUax91YqZIMvLqnQnD0CylCzeJ2OBLCRsnOAecFenGdPJl6uUBEt2NMDlmB0yRlMw5nf8AkkSrSElCSnKAlAxKGUnFDKBFC5OhcgFJMUkHmJz8I2BHRYXENaCXOIAAzJOAChC6b2MaDpGv8baqlOnSokikHuaL9WM4OxoPmoW652a6mt0bZQ041qkPrO4xgwcB7ytuWEZrfYXVG0haqBe8w1oeDJ3SMFkqlupjNw6SfYLdyJ1bVlMqT9JM+mXHgCB5lQ1LRVOV1vSVlziphayRTFY27UdnUPSAjp2PlzOKn5t+v/V01BtI8wo/iG7CDyxVavTaBkFh7Tp8Uoa3xPdg1jGy4lZeRs4mbr2lwGDfP8goRaHkSXNHT8ysdSoWuti+7RbuJvv8hgOqvUNDUx8xdUP85w/tGATWdP8AiK1fSABE1Yxxi7KyFirX2k4xPhJEEjf5yEdOx02/LTYDvDWz5o6lQAS4wOKrHGz2pyyxvkOge0HBQfGB3y48VDXtThm3DacoXRkxtSGzH8b43eH3iVTq2YOp1KQgBwfH+oR91JZdIse28119s3ZGxw2FWK1KQCzMeo2hZY6YY6eZ32M06wpvwklhnJrwbsHkQOi33UK2fDVTRq4T4qZO3e3mPZX+0fVgPPxdJstytFMZmML7R+IR1hY7R9WnVohleHARcqCQY2Gc2OXnzmnbGOm2a0F5w6KvrBULBOwQsDo+o5rWlloLgMgQ3xRkHRnzEI9IW21VS2Wtpt2nOZwlc+16bNYmhzATuWsa52xt00m5mL8Ztpzj1OQ6nYrNW1BjIFQ4NAMYZDfsXOtJ6e7ysKdFssnMGXPeTA4nFXjNps06ro+0MqUmOo/JdDW7Iu+GI6KyylAWsaq2C0UKYNR90R/k/MGdch0WxXjm5x6YROS9Mef66sFBKETjicM+W8ITUjPz2LU3CwTigJSJQkogxQp5QlA0pnJIXIGJTJFMg85tgZAJ3GVHKJhWaBNO7A7N4OwhekdRtL/F2OlVdF67df8A1NwK82yuydh+kAaFeifmZUD2/wBLmge7SufJOnTjvbpoaQZbEcVLid3RUg6c1MMBhiuUd6tNaBiY80JtlMfUPVVhU3qB9rAMEYclu9M0tWy2Ugwlz2AcTErXdTa1Hv67W4vJLmPwPgH0g9UOtr6DqJbAdVcIpgZl+yOsLEalaDtLLSx9Sm+m1kl5dhJLSLo3ySFuO9sykmPrpUoSU0pLu8xLGV6Hevl3yN+UbCRtO9ZF5wUDcoH7x/RavCbuwfDtGEZBQ17OXNumcXCeAOYlWHSAZxxE8hGSImJMzsHln6o6tcs9a4a94BlNrminhAN0QcNg48FlrM+BwO2UFpoA1G3gC3FhByN4SJ9fNQUtGtpFop3mtAMtB8J5tPE7IRf4vVbMH4jA48nf1DatI0nq26k8upNBacSyIAO26Ts4FblQtEXbwxO7IHqpXOY4SQeHhPsos2S6cttFhcDLAWGfpcA4HiJhQ1bQ9smpWrOj6b0nkA0LoNu0dTfMsvDjAE7pGKjsuhabCDcaDGEDCdvPmVE43X7OvHOaOibZa7vh7mkTiD8xbBIvb8dizmqepnw9ofVcbwADWTnO/wBYW7ACGnjHkpA2PT3CuYyItO1gAndgeIKpE3ngR4ReBxzDT9lNaqwAPVvM3ZHqFBYqI8NQj5my1uQF4STxJKpMWXuPTYdqr1N3GPMSPNTESDP4vSVFXzdza7+0laxFZq0yDmPY5fkpSqdTwVGnYSWnqZHurSPPlNUxKFO4oUSSFxSKFxQMSkhlJB5uc8nBWGhQUaUKY4LGmK3LsrfWNtFOgWh9Rjpvk3brReMwtLlb/wBiFIu0o0xgyjVJ4SA0T5rMuyWx1O06C0hId31F0ZsF5n/0Zn0VltudRwrsdTO84t6PGC2woXccfUKfri5y39avU0xRP1t80A07Z2i857Q3fM+m1bC6wUSZNKlP/jZ+SalYaTZu0qbZMmGNEnyU/Xf9V9v8YSxaOZaKrLQ5pDGQaQIi+T9RBxAGELYiUoTLpjjpyyy+VPKaUihVMNVOCh/fkUdY4KAO9yjphOk17Pl+/dVa5JDbucxzzkHyUwdl+/3kq1cw0kfSbyOsPbzhP/cYVaqZ+cdRKpVqoc3k5oPDJXIJA4R6I2q7qXy8HH7qGm4jo6PZWyPeVBUo4GNpRgHmLw4T5FCz6T/L9v1QWim4l5AkFoAg7Zk/ZTkY8mx9vssUgb8v9x9VJUPu33UVfBro3e6Ku73b7poUXMv1AJEB5cd/hYAB5kK5u34x5fosfYnA1qmIvYxJ2SJA3YgK8fukbQvOCiqHEbiCPOFOR+/3z9FDUZhhs9FqVG1iW8Y9Wfop2PloO8KO0tg47QCMfqGzqJChsb8C3cfQ4hHPkWSUxKElNKOJEoSUxKEoHSQSkg86OrAKMvnNekLF2N6MpxeZVqHe+ocejQAsrT7ONGNysdI87x9ypb08ttqLu3/D/o8CzWiuW4vqim10YljGAkA7rzvRbwNStHjAWOz/APrCytjslOiwU6TG02DJrQGtHQJpiwShJSJTFUGSSTFAkxKUppQJNKSZBDXTMGXVJ5xSDZx3Yx1R2x8JzcDwx+6jqDEfzAj7pVKsEQ04/wC/5ob2QiIMicDH3Sr01vRdocbTUpXfCH0zOQlrPEPQLaZ4R++CwtgsobaaxORN4f6mtB9QVlC/+bzCnG1VTTuPQpjxEcvyUd47gUxPMfvqqTo5cN/mExCV/cQeBQHi3yKNJ9MHMc8lHVpg5zmD1CcuA2uHn90g7c/2QQPstP8ACM5m7jOczmjlu8eqNxdv9EF87mnqsEROOf285UdchoMY788N6kqgkfKPP9FGXGIDR5ha1FWDXgH6W4j+rZ+awtireIcRB4yXXfZXarTiHFoZiTEgxunIArGOd42mIvPaWiI8DBAw5kojLxl3FCXJnOQEo84nOQEoS5CSgKUlHeSQdJKFJJAJQFJJAkxTJIGKSSSBiUMpJIEhSSQVyceqIGOidJHeeBLth25bgoTYwXBxc4kAticMSMeeCSSKiVzADMCcp2wOKGplj+fokkjWPBeCbzaRE4QCDGyeKOnaATHiB4GR6pJIJnuMSYcOIg/dRNqh0xIjySSQTBrth8x+Sq1q8fM0H1+ySSAWuYcmx6IyzcXDqmSWVpnUT+I+n72KF9KNp9Eklv4KtqY0C8RMb8fTJYaoS57Hn63AN/la0z5k+ySSyoy8X3FA4pJLfx5wEpiUklkDSkkkt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44" name="AutoShape 20" descr="data:image/jpeg;base64,/9j/4AAQSkZJRgABAQAAAQABAAD/2wCEAAkGBxQSEhUUEhQUFRUVFRQVFBcYFRQXFBQUFhQWFhcVFxQYHCggGBolHBQVIjEhJSkrLi4uFx8zODMsNygtLisBCgoKDg0OFxAQFywcHBwsLCwsLCwsLCwsLCwsLCw3LCwsLCwsLCwsNywsNyssNywsLCw3KywrKywrKysrKysrK//AABEIALYBFQMBIgACEQEDEQH/xAAcAAABBAMBAAAAAAAAAAAAAAACAAEDBAUGBwj/xABBEAABAwEEBwYEBAQEBwEAAAABAAIRAwQSITEFBkFRYXGBBxMikaGxFDJCwVLR4fAjYnKSFTOC8QgkJWNzk6IW/8QAGAEBAQEBAQAAAAAAAAAAAAAAAAIBAwT/xAAgEQEBAAIDAAMBAQEAAAAAAAAAAQIRAyExEhNBYVEi/9oADAMBAAIRAxEAPwDsEJoXCtGdr1tZ/mCjWHFha7+5h+yjtfarbXuJbUZSBya2m03erpJKraHeSFjbbaBMFwbwkXvIYrhA1pq1QXVq1aq44ReIbHILc9UtW6lomvWpmnTYGmnLSHPdM7cQB91lyNMvrhXHcG64nxXSJOImcjiMVzLTFM3RTxxPiOw7RB2hdM1+YymKeGJccRmWt3+YWv23V5zg19MycCW/pvXDPLVdsMemG1Q1e71wJAwO2TAXR6GgaLCGlpe4j5WiSAdp2DqrWgLF3dMOcIOAGG/AYdVJo622p94tbSa0OPhM946CZJdtKje3WYte1t1VD6RqMBa6mC4tcAHFo24Eg4LQ6Gh77sozx2cD+967FpNzm0qjnukFj/CQMMCtG0Y27SpxuAPlgqxqOTFjLLoS6RjiMeQWTp0xTHh6Ae3L9FNVddeDkDHrh7qIvm8wgyAcNsDAxxC6bjlpVrWgTLNsEf1jKecEc4VW1Vb9IuGbfEOMZtPSR5KG0CHSRg7KJwdt9VF8bdzymTyIx+6nbdMYLWWujYDead7XZj28iuidlluBZVs+1hFRo/kOB9bq5naS3GDIYSebDj6Y+a2XsvtEaSaJwfQrN/tLCB6K8U12KExRkIV2SAhBClIQOCAIQFGmcEYiKEqQtQFa0BCEhSFAgjcEJCNwQlYIyFGVK4ICgjKBylKBwQRlCUZQFABCdOUkHm+zVMCpXOVSzuWx6m6vvt9rp2dmAOL3fgpj5nfYcSFDXRexLVPvXG11Wyym67RByfUGbuIExz5LtdWY4nBBo3R7KFJlKmLrGNDWjgFR1s0p8LZatb6mthg3vd4WjzKy3XatOe6ZqC122o1pmlZx3U7C8nxkHbj7LOaN0cDduzgIM/ZLVHV/urMwOEvf/Eed7nYknqVs1nohohefW7t38mgmkGgCNxHMEFQUad51QXDdJDmuETJHiA6q5Xphwg4cUzXhjbok8cPdV+m+mJ01ZLzCHbZBWs0tHwS3di3iP9it0tDS/P02dd6q/wCHE5+e1Zfei9tVt+jTcnz/AKTmsVaWfK/GcWuIORA+b2K6KbIIunFappLRndvMfKTI+4S9M+LWadAlxYRIdh5jAjcclR0ho8taScwPb9FttGyiZ5R0VLS9CHuw8JbI8sRHMeqmVvxcwtLLoJnIR6LZuzd06Ss5nMVJ605WJtVkMkb2n0AWX7NG/wDU6LfwtrO5ANDR7rthXDKO4kJiEaFd45wEIXIimKNRuCZGVWtVpbTgvMAmAeKA3BAQo6dupuIAe0kiQJxiYx6qYhGIyhIRlMtaiIQEKVyBwWCNyAoygKAHICpCEBQRkIUZQlBGQkiITIPM1DNenuyjVD4Cyh1Qf8xWAfUP4W/TTB4beK5B2M6sfE2vv3tmlZ4dwfVPyN6YuPIL0xRbh781Ckq0HX60d9arJYxkXGtV/pbg0HrPkt8qOABJwAEnkM1yLVq3/FaQr2o5E3afBjZu/n1XLkuo68c3XTMAI3CFGwyVSrW0TAU9iqSOqiV00tuUQZipJTFawbQo6joRB0Kja6sJWpHvlY+2Uw4QVT/xym111xiTAJyPVWqlcTHUcVG9tkUvhg3LJYrStG9lskLL2issNb7QACSpqtNVt9nDcSs12UaKJr1rURDQ3umcSSC4jkGjzWLs1lfbrS2izLN5/CwZlda0dYWUabadMQ1ogD3niu/Fi8/LZ4nTFEQmK9DiAqtbLUym0ueQABJ5BNpbSNOz0nVazwxjc3EwOXE8AuE6+dozrXLKALKIOZHjfzH0jgst0abfp3tUDXllmpgwYL6ny8w0GStP0prHUtWNSoHY4bGgGT8vCVoFrquvEEqAPK53ddJdN70bbX0KgqUXeIAgZQQZxIPNdp1V0n8RZmPxvRD+L9pXmWnpB4+pb9qB2jGzRRrgGkXfMBBZeOPAjatnRlZXcXBCms9obUaHMcHNIkEYyE66RyA5A5SuUZWtRlC5G5A5YI0JRlCQgAhAVIhIQBCSRSQZPU3V6nYqDKNLEM+Z22pUI8TytrpCAq1mpwAFbCiqjWu0XSPcaPruGbmim3m8hvsSuS6pWy5DRtOa2rt90sKVmoU8y+oXROxjfzK4zZ9OVcLjQN2ZK4cmNrtx2R6EsBbEk4lZGwOiY3riVgq29wBkj0+66hqdWqfDt77/ADASHeeHoo1Z6uWVtbaqB1VUhW3pq1pCratJ6loWH01pENaUFt0i1oxK0/TFsNd4YwzO5Tar4rtbWKjSay8LwB/iCJJaQQfda/ovT1Y96C3+C0k03A+Km2T4TJxC2Cw6mtfHeSs1T1XDmOo0g0ACHOOAk7MBiUm/Ii6l212hp6ackyYWNYa1rqClSBc4+QG0uOwLPs7Oq9673lMU9rgST0bvW76B0HSsjLlIYn53n53nid3BXhx39RlyzXSDVjV9ljpXR4nug1H/AIjsA3NG5ZdEUK9Mmnmt32RVPSlvZZ6T61Qwym0uceA2Diri5b28aVLLNSs7TBq1Lzv6WAx6pbonrmGtetNfSFS/VJFNs93THysG8ja7eVqzlkLpAzz9lRbRMTBhQtG4yhVilZi4wpG2F0jcdqCoQkCrNqoxHXzBVYIOn9kOmnBzqN44eNo2FseJvDeF2hj5xXl/V3SRs9elWb9DgSN7cnDyleltEvmiw7wHeeKrGpq0UCMoCrYByjKkcgKwAUJRlA5AJQFGgcgEpJikg0bU/tvc2GW+neGXe0x4ubmTj0XX9X9aLLbW3rNXZU4TDxwLDiF46YF0zsg1d76r3hnNwBGeA3858lCvGS/4ga5q2+hSGVOgHHm97vsxY3s+0C2q8ucMAYHksp2r6INK3UiXFzTZqbQSSSbtSoDJPMLY+z2w3KYEYkyeAUybqrdYtysOhabW/LkFQ0QQe9c3IV30zukNaRHnCyGntJiz2eo85MYSc5J2NEbSlqtok07CynVwqPBq1d4q1T3jo5Ex0W5TfScctXaG0tWu6YrVKbC+mQ6CJacyOBWat2i7YTcZ3UZXy7Zvu5ylS1JZ3Tm1K9Zz3jxODmhrT/K2Pdef68rXpnLjGp0qXxbbzXCJhwB8TTtDhsKz+gtGWeiIgF7j8+cndOxZTR2pVlo02sDXOIJLnl5FR5cZdeLYkHdks1UsTLt1oDQBhAGEKpw2JvPGFq1/EGUxLjgN3EngFmrHZxTaG57XHaXHMqLR+jhSLnTee/MxED8IGwK4uuGOnLkz+V6JC5EhKtzMmTpiqEVepAXBO221X7c1kz3dBh5FznE/Zd3tlQBviiDvOA4yvNvaJab9trOvXodcB3taAB91NIwdJxeCNoPmNn3WSs9h8Lmzl4sDkdnBa8H44LPWO0uu3QBLs9rsM8j7qFpQaTAA6LxaDI3z6ZLHVLYcbpwxw65prbTMzB65KnTqhsiRG78lrNLLxIkjCY5fvFQNsoLiAZGERmspZbTSexzccQDycMysdTpxJbmCQeI3hZtukLqd0xtXoTUi3F9js5MY02NmccgJhefHTM+v72LuPZ1VBstBmMtaJEYCN59lUTW9OUZRkoHK2BKAoygKAHICjKEoBIQORlA5ABSSlOg8v0ivSPYvo/u7JiMSZHAQPuvOujKV6oxpyLhPIYn2Xqvs/wBH91ZmE5lo6DOPVQ2tO7WXtqW2z0gfE1ni4BzsB6eq2fV+zXKeAGP24ri+sWt9MaRrvuvqNFdxvXgCQ03QBwwWYp9ptqtrmWKw0GUXVnBgeXF7wDmRkBABO1ZFVu79JstlehSm9RdVDjj8xbMA8JYMF0QrTtG6gUrO2gKNR4dSukl2Ie4GXO3gnFbktkRTQmlOmK0MUycpitCTFOmTQSEpyhKaDJinVDSjnXTEgRszJ57Ato1XX6uO7qfxQPDIbGcRjenHauEafc11RxaQZxw35HDmvQf+EUgXGq6XOEF0NOEfK3D0XKdYtDMfWptMAuLgYI8LGjad+a4ZXV26Y9zTnN2OCyGjSRJByz3dTClt1girdkxAjfjMDnGKzmqWrzrU5zDhTacY2lbbqbJN1g9IW4HBsO4wfdYl+JmF3iy6i2YDxNlWf/xVkgjuxCj7P46fU4HZ6Lpw/VZOjYywEnAwusV9UaFPFjFpWtFkuA3Rz5JOTdLx6jWKzcgB80R1MLt2gKdOhSpXHYhrWkTnkHYdVxSz03d40xIBkjHYuoarvNd9OQ4MY5rnXgR4m4hrSehOzJdY45OlEpilKZdEhKEpymJQAUBREoSgElA5EmKCMpJFJB551UspfWw2NJHMwB7rp2vOv77NZRYqJAruYBVe0n+FTI+Ubnn0BXMNC2wUGVKv1S1rOYxWNfUL3l7yXOcSXE5knaoUgXcOwLVW619vqtgumnZ5/DHjqAcTgORXMdStWn6RtbKDZDfmquH0UxmZ3nIcV6tsNkZRpspU2hrGNDWgbABCSFqdMnTK0GJTJymKNIpkikgSZJJGGKEoihJRplVtpgH1/e9WiqltEjqgxdrswc0d4YBwgDETibo3545rUtY9V+7Ya2AZeBcCZcxpzaTtkATzXQDSBundksLrpUD7FaGAE/w3SR9MCZPkueWMsVhbL04GH96/vsg6pUPIAC76Qtw7OdNWeh3lOs9jXOeSCSOQC0elVutLRvB8x+q3nVCwU3gk0WVbxDgHNBAdvG5c7rXbtjLt0dlspkA32EHIggymfXbsKw1m1Ka5xquljiZutcAMOAV/S2h7jQGEyeK5Ou1e1PJyxWr6cp0y03yAYOGZKntGrVaSTVqEHYHloA3Aj7qvU1dAmpF260iJJHEuJzPFbJCouz/Roc11W5eiG8Qc5C3WlS8TKl0D6H5Q5hwEgbiRxVbUax91YqZIMvLqnQnD0CylCzeJ2OBLCRsnOAecFenGdPJl6uUBEt2NMDlmB0yRlMw5nf8AkkSrSElCSnKAlAxKGUnFDKBFC5OhcgFJMUkHmJz8I2BHRYXENaCXOIAAzJOAChC6b2MaDpGv8baqlOnSokikHuaL9WM4OxoPmoW652a6mt0bZQ041qkPrO4xgwcB7ytuWEZrfYXVG0haqBe8w1oeDJ3SMFkqlupjNw6SfYLdyJ1bVlMqT9JM+mXHgCB5lQ1LRVOV1vSVlziphayRTFY27UdnUPSAjp2PlzOKn5t+v/V01BtI8wo/iG7CDyxVavTaBkFh7Tp8Uoa3xPdg1jGy4lZeRs4mbr2lwGDfP8goRaHkSXNHT8ysdSoWuti+7RbuJvv8hgOqvUNDUx8xdUP85w/tGATWdP8AiK1fSABE1Yxxi7KyFirX2k4xPhJEEjf5yEdOx02/LTYDvDWz5o6lQAS4wOKrHGz2pyyxvkOge0HBQfGB3y48VDXtThm3DacoXRkxtSGzH8b43eH3iVTq2YOp1KQgBwfH+oR91JZdIse28119s3ZGxw2FWK1KQCzMeo2hZY6YY6eZ32M06wpvwklhnJrwbsHkQOi33UK2fDVTRq4T4qZO3e3mPZX+0fVgPPxdJstytFMZmML7R+IR1hY7R9WnVohleHARcqCQY2Gc2OXnzmnbGOm2a0F5w6KvrBULBOwQsDo+o5rWlloLgMgQ3xRkHRnzEI9IW21VS2Wtpt2nOZwlc+16bNYmhzATuWsa52xt00m5mL8Ztpzj1OQ6nYrNW1BjIFQ4NAMYZDfsXOtJ6e7ysKdFssnMGXPeTA4nFXjNps06ro+0MqUmOo/JdDW7Iu+GI6KyylAWsaq2C0UKYNR90R/k/MGdch0WxXjm5x6YROS9Mef66sFBKETjicM+W8ITUjPz2LU3CwTigJSJQkogxQp5QlA0pnJIXIGJTJFMg85tgZAJ3GVHKJhWaBNO7A7N4OwhekdRtL/F2OlVdF67df8A1NwK82yuydh+kAaFeifmZUD2/wBLmge7SufJOnTjvbpoaQZbEcVLid3RUg6c1MMBhiuUd6tNaBiY80JtlMfUPVVhU3qB9rAMEYclu9M0tWy2Ugwlz2AcTErXdTa1Hv67W4vJLmPwPgH0g9UOtr6DqJbAdVcIpgZl+yOsLEalaDtLLSx9Sm+m1kl5dhJLSLo3ySFuO9sykmPrpUoSU0pLu8xLGV6Hevl3yN+UbCRtO9ZF5wUDcoH7x/RavCbuwfDtGEZBQ17OXNumcXCeAOYlWHSAZxxE8hGSImJMzsHln6o6tcs9a4a94BlNrminhAN0QcNg48FlrM+BwO2UFpoA1G3gC3FhByN4SJ9fNQUtGtpFop3mtAMtB8J5tPE7IRf4vVbMH4jA48nf1DatI0nq26k8upNBacSyIAO26Ts4FblQtEXbwxO7IHqpXOY4SQeHhPsos2S6cttFhcDLAWGfpcA4HiJhQ1bQ9smpWrOj6b0nkA0LoNu0dTfMsvDjAE7pGKjsuhabCDcaDGEDCdvPmVE43X7OvHOaOibZa7vh7mkTiD8xbBIvb8dizmqepnw9ofVcbwADWTnO/wBYW7ACGnjHkpA2PT3CuYyItO1gAndgeIKpE3ngR4ReBxzDT9lNaqwAPVvM3ZHqFBYqI8NQj5my1uQF4STxJKpMWXuPTYdqr1N3GPMSPNTESDP4vSVFXzdza7+0laxFZq0yDmPY5fkpSqdTwVGnYSWnqZHurSPPlNUxKFO4oUSSFxSKFxQMSkhlJB5uc8nBWGhQUaUKY4LGmK3LsrfWNtFOgWh9Rjpvk3brReMwtLlb/wBiFIu0o0xgyjVJ4SA0T5rMuyWx1O06C0hId31F0ZsF5n/0Zn0VltudRwrsdTO84t6PGC2woXccfUKfri5y39avU0xRP1t80A07Z2i857Q3fM+m1bC6wUSZNKlP/jZ+SalYaTZu0qbZMmGNEnyU/Xf9V9v8YSxaOZaKrLQ5pDGQaQIi+T9RBxAGELYiUoTLpjjpyyy+VPKaUihVMNVOCh/fkUdY4KAO9yjphOk17Pl+/dVa5JDbucxzzkHyUwdl+/3kq1cw0kfSbyOsPbzhP/cYVaqZ+cdRKpVqoc3k5oPDJXIJA4R6I2q7qXy8HH7qGm4jo6PZWyPeVBUo4GNpRgHmLw4T5FCz6T/L9v1QWim4l5AkFoAg7Zk/ZTkY8mx9vssUgb8v9x9VJUPu33UVfBro3e6Ku73b7poUXMv1AJEB5cd/hYAB5kK5u34x5fosfYnA1qmIvYxJ2SJA3YgK8fukbQvOCiqHEbiCPOFOR+/3z9FDUZhhs9FqVG1iW8Y9Wfop2PloO8KO0tg47QCMfqGzqJChsb8C3cfQ4hHPkWSUxKElNKOJEoSUxKEoHSQSkg86OrAKMvnNekLF2N6MpxeZVqHe+ocejQAsrT7ONGNysdI87x9ypb08ttqLu3/D/o8CzWiuW4vqim10YljGAkA7rzvRbwNStHjAWOz/APrCytjslOiwU6TG02DJrQGtHQJpiwShJSJTFUGSSTFAkxKUppQJNKSZBDXTMGXVJ5xSDZx3Yx1R2x8JzcDwx+6jqDEfzAj7pVKsEQ04/wC/5ob2QiIMicDH3Sr01vRdocbTUpXfCH0zOQlrPEPQLaZ4R++CwtgsobaaxORN4f6mtB9QVlC/+bzCnG1VTTuPQpjxEcvyUd47gUxPMfvqqTo5cN/mExCV/cQeBQHi3yKNJ9MHMc8lHVpg5zmD1CcuA2uHn90g7c/2QQPstP8ACM5m7jOczmjlu8eqNxdv9EF87mnqsEROOf285UdchoMY788N6kqgkfKPP9FGXGIDR5ha1FWDXgH6W4j+rZ+awtireIcRB4yXXfZXarTiHFoZiTEgxunIArGOd42mIvPaWiI8DBAw5kojLxl3FCXJnOQEo84nOQEoS5CSgKUlHeSQdJKFJJAJQFJJAkxTJIGKSSSBiUMpJIEhSSQVyceqIGOidJHeeBLth25bgoTYwXBxc4kAticMSMeeCSSKiVzADMCcp2wOKGplj+fokkjWPBeCbzaRE4QCDGyeKOnaATHiB4GR6pJIJnuMSYcOIg/dRNqh0xIjySSQTBrth8x+Sq1q8fM0H1+ySSAWuYcmx6IyzcXDqmSWVpnUT+I+n72KF9KNp9Eklv4KtqY0C8RMb8fTJYaoS57Hn63AN/la0z5k+ySSyoy8X3FA4pJLfx5wEpiUklkDSkkkt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46" name="AutoShape 22" descr="data:image/jpeg;base64,/9j/4AAQSkZJRgABAQAAAQABAAD/2wCEAAkGBxQSEhUUEhQUFRUVFRQVFBcYFRQXFBQUFhQWFhcVFxQYHCggGBolHBQVIjEhJSkrLi4uFx8zODMsNygtLisBCgoKDg0OFxAQFywcHBwsLCwsLCwsLCwsLCwsLCw3LCwsLCwsLCwsNywsNyssNywsLCw3KywrKywrKysrKysrK//AABEIALYBFQMBIgACEQEDEQH/xAAcAAABBAMBAAAAAAAAAAAAAAACAAEDBAUGBwj/xABBEAABAwEEBwYEBAQEBwEAAAABAAIRAwQSITEFBkFRYXGBBxMikaGxFDJCwVLR4fAjYnKSFTOC8QgkJWNzk6IW/8QAGAEBAQEBAQAAAAAAAAAAAAAAAAIBAwT/xAAgEQEBAAIDAAMBAQEAAAAAAAAAAQIRAyExEhNBYVEi/9oADAMBAAIRAxEAPwDsEJoXCtGdr1tZ/mCjWHFha7+5h+yjtfarbXuJbUZSBya2m03erpJKraHeSFjbbaBMFwbwkXvIYrhA1pq1QXVq1aq44ReIbHILc9UtW6lomvWpmnTYGmnLSHPdM7cQB91lyNMvrhXHcG64nxXSJOImcjiMVzLTFM3RTxxPiOw7RB2hdM1+YymKeGJccRmWt3+YWv23V5zg19MycCW/pvXDPLVdsMemG1Q1e71wJAwO2TAXR6GgaLCGlpe4j5WiSAdp2DqrWgLF3dMOcIOAGG/AYdVJo622p94tbSa0OPhM946CZJdtKje3WYte1t1VD6RqMBa6mC4tcAHFo24Eg4LQ6Gh77sozx2cD+967FpNzm0qjnukFj/CQMMCtG0Y27SpxuAPlgqxqOTFjLLoS6RjiMeQWTp0xTHh6Ae3L9FNVddeDkDHrh7qIvm8wgyAcNsDAxxC6bjlpVrWgTLNsEf1jKecEc4VW1Vb9IuGbfEOMZtPSR5KG0CHSRg7KJwdt9VF8bdzymTyIx+6nbdMYLWWujYDead7XZj28iuidlluBZVs+1hFRo/kOB9bq5naS3GDIYSebDj6Y+a2XsvtEaSaJwfQrN/tLCB6K8U12KExRkIV2SAhBClIQOCAIQFGmcEYiKEqQtQFa0BCEhSFAgjcEJCNwQlYIyFGVK4ICgjKBylKBwQRlCUZQFABCdOUkHm+zVMCpXOVSzuWx6m6vvt9rp2dmAOL3fgpj5nfYcSFDXRexLVPvXG11Wyym67RByfUGbuIExz5LtdWY4nBBo3R7KFJlKmLrGNDWjgFR1s0p8LZatb6mthg3vd4WjzKy3XatOe6ZqC122o1pmlZx3U7C8nxkHbj7LOaN0cDduzgIM/ZLVHV/urMwOEvf/Eed7nYknqVs1nohohefW7t38mgmkGgCNxHMEFQUad51QXDdJDmuETJHiA6q5Xphwg4cUzXhjbok8cPdV+m+mJ01ZLzCHbZBWs0tHwS3di3iP9it0tDS/P02dd6q/wCHE5+e1Zfei9tVt+jTcnz/AKTmsVaWfK/GcWuIORA+b2K6KbIIunFappLRndvMfKTI+4S9M+LWadAlxYRIdh5jAjcclR0ho8taScwPb9FttGyiZ5R0VLS9CHuw8JbI8sRHMeqmVvxcwtLLoJnIR6LZuzd06Ss5nMVJ605WJtVkMkb2n0AWX7NG/wDU6LfwtrO5ANDR7rthXDKO4kJiEaFd45wEIXIimKNRuCZGVWtVpbTgvMAmAeKA3BAQo6dupuIAe0kiQJxiYx6qYhGIyhIRlMtaiIQEKVyBwWCNyAoygKAHICpCEBQRkIUZQlBGQkiITIPM1DNenuyjVD4Cyh1Qf8xWAfUP4W/TTB4beK5B2M6sfE2vv3tmlZ4dwfVPyN6YuPIL0xRbh781Ckq0HX60d9arJYxkXGtV/pbg0HrPkt8qOABJwAEnkM1yLVq3/FaQr2o5E3afBjZu/n1XLkuo68c3XTMAI3CFGwyVSrW0TAU9iqSOqiV00tuUQZipJTFawbQo6joRB0Kja6sJWpHvlY+2Uw4QVT/xym111xiTAJyPVWqlcTHUcVG9tkUvhg3LJYrStG9lskLL2issNb7QACSpqtNVt9nDcSs12UaKJr1rURDQ3umcSSC4jkGjzWLs1lfbrS2izLN5/CwZlda0dYWUabadMQ1ogD3niu/Fi8/LZ4nTFEQmK9DiAqtbLUym0ueQABJ5BNpbSNOz0nVazwxjc3EwOXE8AuE6+dozrXLKALKIOZHjfzH0jgst0abfp3tUDXllmpgwYL6ny8w0GStP0prHUtWNSoHY4bGgGT8vCVoFrquvEEqAPK53ddJdN70bbX0KgqUXeIAgZQQZxIPNdp1V0n8RZmPxvRD+L9pXmWnpB4+pb9qB2jGzRRrgGkXfMBBZeOPAjatnRlZXcXBCms9obUaHMcHNIkEYyE66RyA5A5SuUZWtRlC5G5A5YI0JRlCQgAhAVIhIQBCSRSQZPU3V6nYqDKNLEM+Z22pUI8TytrpCAq1mpwAFbCiqjWu0XSPcaPruGbmim3m8hvsSuS6pWy5DRtOa2rt90sKVmoU8y+oXROxjfzK4zZ9OVcLjQN2ZK4cmNrtx2R6EsBbEk4lZGwOiY3riVgq29wBkj0+66hqdWqfDt77/ADASHeeHoo1Z6uWVtbaqB1VUhW3pq1pCratJ6loWH01pENaUFt0i1oxK0/TFsNd4YwzO5Tar4rtbWKjSay8LwB/iCJJaQQfda/ovT1Y96C3+C0k03A+Km2T4TJxC2Cw6mtfHeSs1T1XDmOo0g0ACHOOAk7MBiUm/Ii6l212hp6ackyYWNYa1rqClSBc4+QG0uOwLPs7Oq9673lMU9rgST0bvW76B0HSsjLlIYn53n53nid3BXhx39RlyzXSDVjV9ljpXR4nug1H/AIjsA3NG5ZdEUK9Mmnmt32RVPSlvZZ6T61Qwym0uceA2Diri5b28aVLLNSs7TBq1Lzv6WAx6pbonrmGtetNfSFS/VJFNs93THysG8ja7eVqzlkLpAzz9lRbRMTBhQtG4yhVilZi4wpG2F0jcdqCoQkCrNqoxHXzBVYIOn9kOmnBzqN44eNo2FseJvDeF2hj5xXl/V3SRs9elWb9DgSN7cnDyleltEvmiw7wHeeKrGpq0UCMoCrYByjKkcgKwAUJRlA5AJQFGgcgEpJikg0bU/tvc2GW+neGXe0x4ubmTj0XX9X9aLLbW3rNXZU4TDxwLDiF46YF0zsg1d76r3hnNwBGeA3858lCvGS/4ga5q2+hSGVOgHHm97vsxY3s+0C2q8ucMAYHksp2r6INK3UiXFzTZqbQSSSbtSoDJPMLY+z2w3KYEYkyeAUybqrdYtysOhabW/LkFQ0QQe9c3IV30zukNaRHnCyGntJiz2eo85MYSc5J2NEbSlqtok07CynVwqPBq1d4q1T3jo5Ex0W5TfScctXaG0tWu6YrVKbC+mQ6CJacyOBWat2i7YTcZ3UZXy7Zvu5ylS1JZ3Tm1K9Zz3jxODmhrT/K2Pdef68rXpnLjGp0qXxbbzXCJhwB8TTtDhsKz+gtGWeiIgF7j8+cndOxZTR2pVlo02sDXOIJLnl5FR5cZdeLYkHdks1UsTLt1oDQBhAGEKpw2JvPGFq1/EGUxLjgN3EngFmrHZxTaG57XHaXHMqLR+jhSLnTee/MxED8IGwK4uuGOnLkz+V6JC5EhKtzMmTpiqEVepAXBO221X7c1kz3dBh5FznE/Zd3tlQBviiDvOA4yvNvaJab9trOvXodcB3taAB91NIwdJxeCNoPmNn3WSs9h8Lmzl4sDkdnBa8H44LPWO0uu3QBLs9rsM8j7qFpQaTAA6LxaDI3z6ZLHVLYcbpwxw65prbTMzB65KnTqhsiRG78lrNLLxIkjCY5fvFQNsoLiAZGERmspZbTSexzccQDycMysdTpxJbmCQeI3hZtukLqd0xtXoTUi3F9js5MY02NmccgJhefHTM+v72LuPZ1VBstBmMtaJEYCN59lUTW9OUZRkoHK2BKAoygKAHICjKEoBIQORlA5ABSSlOg8v0ivSPYvo/u7JiMSZHAQPuvOujKV6oxpyLhPIYn2Xqvs/wBH91ZmE5lo6DOPVQ2tO7WXtqW2z0gfE1ni4BzsB6eq2fV+zXKeAGP24ri+sWt9MaRrvuvqNFdxvXgCQ03QBwwWYp9ptqtrmWKw0GUXVnBgeXF7wDmRkBABO1ZFVu79JstlehSm9RdVDjj8xbMA8JYMF0QrTtG6gUrO2gKNR4dSukl2Ie4GXO3gnFbktkRTQmlOmK0MUycpitCTFOmTQSEpyhKaDJinVDSjnXTEgRszJ57Ato1XX6uO7qfxQPDIbGcRjenHauEafc11RxaQZxw35HDmvQf+EUgXGq6XOEF0NOEfK3D0XKdYtDMfWptMAuLgYI8LGjad+a4ZXV26Y9zTnN2OCyGjSRJByz3dTClt1girdkxAjfjMDnGKzmqWrzrU5zDhTacY2lbbqbJN1g9IW4HBsO4wfdYl+JmF3iy6i2YDxNlWf/xVkgjuxCj7P46fU4HZ6Lpw/VZOjYywEnAwusV9UaFPFjFpWtFkuA3Rz5JOTdLx6jWKzcgB80R1MLt2gKdOhSpXHYhrWkTnkHYdVxSz03d40xIBkjHYuoarvNd9OQ4MY5rnXgR4m4hrSehOzJdY45OlEpilKZdEhKEpymJQAUBREoSgElA5EmKCMpJFJB551UspfWw2NJHMwB7rp2vOv77NZRYqJAruYBVe0n+FTI+Ubnn0BXMNC2wUGVKv1S1rOYxWNfUL3l7yXOcSXE5knaoUgXcOwLVW619vqtgumnZ5/DHjqAcTgORXMdStWn6RtbKDZDfmquH0UxmZ3nIcV6tsNkZRpspU2hrGNDWgbABCSFqdMnTK0GJTJymKNIpkikgSZJJGGKEoihJRplVtpgH1/e9WiqltEjqgxdrswc0d4YBwgDETibo3545rUtY9V+7Ya2AZeBcCZcxpzaTtkATzXQDSBundksLrpUD7FaGAE/w3SR9MCZPkueWMsVhbL04GH96/vsg6pUPIAC76Qtw7OdNWeh3lOs9jXOeSCSOQC0elVutLRvB8x+q3nVCwU3gk0WVbxDgHNBAdvG5c7rXbtjLt0dlspkA32EHIggymfXbsKw1m1Ka5xquljiZutcAMOAV/S2h7jQGEyeK5Ou1e1PJyxWr6cp0y03yAYOGZKntGrVaSTVqEHYHloA3Aj7qvU1dAmpF260iJJHEuJzPFbJCouz/Roc11W5eiG8Qc5C3WlS8TKl0D6H5Q5hwEgbiRxVbUax91YqZIMvLqnQnD0CylCzeJ2OBLCRsnOAecFenGdPJl6uUBEt2NMDlmB0yRlMw5nf8AkkSrSElCSnKAlAxKGUnFDKBFC5OhcgFJMUkHmJz8I2BHRYXENaCXOIAAzJOAChC6b2MaDpGv8baqlOnSokikHuaL9WM4OxoPmoW652a6mt0bZQ041qkPrO4xgwcB7ytuWEZrfYXVG0haqBe8w1oeDJ3SMFkqlupjNw6SfYLdyJ1bVlMqT9JM+mXHgCB5lQ1LRVOV1vSVlziphayRTFY27UdnUPSAjp2PlzOKn5t+v/V01BtI8wo/iG7CDyxVavTaBkFh7Tp8Uoa3xPdg1jGy4lZeRs4mbr2lwGDfP8goRaHkSXNHT8ysdSoWuti+7RbuJvv8hgOqvUNDUx8xdUP85w/tGATWdP8AiK1fSABE1Yxxi7KyFirX2k4xPhJEEjf5yEdOx02/LTYDvDWz5o6lQAS4wOKrHGz2pyyxvkOge0HBQfGB3y48VDXtThm3DacoXRkxtSGzH8b43eH3iVTq2YOp1KQgBwfH+oR91JZdIse28119s3ZGxw2FWK1KQCzMeo2hZY6YY6eZ32M06wpvwklhnJrwbsHkQOi33UK2fDVTRq4T4qZO3e3mPZX+0fVgPPxdJstytFMZmML7R+IR1hY7R9WnVohleHARcqCQY2Gc2OXnzmnbGOm2a0F5w6KvrBULBOwQsDo+o5rWlloLgMgQ3xRkHRnzEI9IW21VS2Wtpt2nOZwlc+16bNYmhzATuWsa52xt00m5mL8Ztpzj1OQ6nYrNW1BjIFQ4NAMYZDfsXOtJ6e7ysKdFssnMGXPeTA4nFXjNps06ro+0MqUmOo/JdDW7Iu+GI6KyylAWsaq2C0UKYNR90R/k/MGdch0WxXjm5x6YROS9Mef66sFBKETjicM+W8ITUjPz2LU3CwTigJSJQkogxQp5QlA0pnJIXIGJTJFMg85tgZAJ3GVHKJhWaBNO7A7N4OwhekdRtL/F2OlVdF67df8A1NwK82yuydh+kAaFeifmZUD2/wBLmge7SufJOnTjvbpoaQZbEcVLid3RUg6c1MMBhiuUd6tNaBiY80JtlMfUPVVhU3qB9rAMEYclu9M0tWy2Ugwlz2AcTErXdTa1Hv67W4vJLmPwPgH0g9UOtr6DqJbAdVcIpgZl+yOsLEalaDtLLSx9Sm+m1kl5dhJLSLo3ySFuO9sykmPrpUoSU0pLu8xLGV6Hevl3yN+UbCRtO9ZF5wUDcoH7x/RavCbuwfDtGEZBQ17OXNumcXCeAOYlWHSAZxxE8hGSImJMzsHln6o6tcs9a4a94BlNrminhAN0QcNg48FlrM+BwO2UFpoA1G3gC3FhByN4SJ9fNQUtGtpFop3mtAMtB8J5tPE7IRf4vVbMH4jA48nf1DatI0nq26k8upNBacSyIAO26Ts4FblQtEXbwxO7IHqpXOY4SQeHhPsos2S6cttFhcDLAWGfpcA4HiJhQ1bQ9smpWrOj6b0nkA0LoNu0dTfMsvDjAE7pGKjsuhabCDcaDGEDCdvPmVE43X7OvHOaOibZa7vh7mkTiD8xbBIvb8dizmqepnw9ofVcbwADWTnO/wBYW7ACGnjHkpA2PT3CuYyItO1gAndgeIKpE3ngR4ReBxzDT9lNaqwAPVvM3ZHqFBYqI8NQj5my1uQF4STxJKpMWXuPTYdqr1N3GPMSPNTESDP4vSVFXzdza7+0laxFZq0yDmPY5fkpSqdTwVGnYSWnqZHurSPPlNUxKFO4oUSSFxSKFxQMSkhlJB5uc8nBWGhQUaUKY4LGmK3LsrfWNtFOgWh9Rjpvk3brReMwtLlb/wBiFIu0o0xgyjVJ4SA0T5rMuyWx1O06C0hId31F0ZsF5n/0Zn0VltudRwrsdTO84t6PGC2woXccfUKfri5y39avU0xRP1t80A07Z2i857Q3fM+m1bC6wUSZNKlP/jZ+SalYaTZu0qbZMmGNEnyU/Xf9V9v8YSxaOZaKrLQ5pDGQaQIi+T9RBxAGELYiUoTLpjjpyyy+VPKaUihVMNVOCh/fkUdY4KAO9yjphOk17Pl+/dVa5JDbucxzzkHyUwdl+/3kq1cw0kfSbyOsPbzhP/cYVaqZ+cdRKpVqoc3k5oPDJXIJA4R6I2q7qXy8HH7qGm4jo6PZWyPeVBUo4GNpRgHmLw4T5FCz6T/L9v1QWim4l5AkFoAg7Zk/ZTkY8mx9vssUgb8v9x9VJUPu33UVfBro3e6Ku73b7poUXMv1AJEB5cd/hYAB5kK5u34x5fosfYnA1qmIvYxJ2SJA3YgK8fukbQvOCiqHEbiCPOFOR+/3z9FDUZhhs9FqVG1iW8Y9Wfop2PloO8KO0tg47QCMfqGzqJChsb8C3cfQ4hHPkWSUxKElNKOJEoSUxKEoHSQSkg86OrAKMvnNekLF2N6MpxeZVqHe+ocejQAsrT7ONGNysdI87x9ypb08ttqLu3/D/o8CzWiuW4vqim10YljGAkA7rzvRbwNStHjAWOz/APrCytjslOiwU6TG02DJrQGtHQJpiwShJSJTFUGSSTFAkxKUppQJNKSZBDXTMGXVJ5xSDZx3Yx1R2x8JzcDwx+6jqDEfzAj7pVKsEQ04/wC/5ob2QiIMicDH3Sr01vRdocbTUpXfCH0zOQlrPEPQLaZ4R++CwtgsobaaxORN4f6mtB9QVlC/+bzCnG1VTTuPQpjxEcvyUd47gUxPMfvqqTo5cN/mExCV/cQeBQHi3yKNJ9MHMc8lHVpg5zmD1CcuA2uHn90g7c/2QQPstP8ACM5m7jOczmjlu8eqNxdv9EF87mnqsEROOf285UdchoMY788N6kqgkfKPP9FGXGIDR5ha1FWDXgH6W4j+rZ+awtireIcRB4yXXfZXarTiHFoZiTEgxunIArGOd42mIvPaWiI8DBAw5kojLxl3FCXJnOQEo84nOQEoS5CSgKUlHeSQdJKFJJAJQFJJAkxTJIGKSSSBiUMpJIEhSSQVyceqIGOidJHeeBLth25bgoTYwXBxc4kAticMSMeeCSSKiVzADMCcp2wOKGplj+fokkjWPBeCbzaRE4QCDGyeKOnaATHiB4GR6pJIJnuMSYcOIg/dRNqh0xIjySSQTBrth8x+Sq1q8fM0H1+ySSAWuYcmx6IyzcXDqmSWVpnUT+I+n72KF9KNp9Eklv4KtqY0C8RMb8fTJYaoS57Hn63AN/la0z5k+ySSyoy8X3FA4pJLfx5wEpiUklkDSkkkt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48" name="AutoShape 24" descr="data:image/jpeg;base64,/9j/4AAQSkZJRgABAQAAAQABAAD/2wCEAAkGBxQSEhUUEhQUFRUVFRQVFBcYFRQXFBQUFhQWFhcVFxQYHCggGBolHBQVIjEhJSkrLi4uFx8zODMsNygtLisBCgoKDg0OFxAQFywcHBwsLCwsLCwsLCwsLCwsLCw3LCwsLCwsLCwsNywsNyssNywsLCw3KywrKywrKysrKysrK//AABEIALYBFQMBIgACEQEDEQH/xAAcAAABBAMBAAAAAAAAAAAAAAACAAEDBAUGBwj/xABBEAABAwEEBwYEBAQEBwEAAAABAAIRAwQSITEFBkFRYXGBBxMikaGxFDJCwVLR4fAjYnKSFTOC8QgkJWNzk6IW/8QAGAEBAQEBAQAAAAAAAAAAAAAAAAIBAwT/xAAgEQEBAAIDAAMBAQEAAAAAAAAAAQIRAyExEhNBYVEi/9oADAMBAAIRAxEAPwDsEJoXCtGdr1tZ/mCjWHFha7+5h+yjtfarbXuJbUZSBya2m03erpJKraHeSFjbbaBMFwbwkXvIYrhA1pq1QXVq1aq44ReIbHILc9UtW6lomvWpmnTYGmnLSHPdM7cQB91lyNMvrhXHcG64nxXSJOImcjiMVzLTFM3RTxxPiOw7RB2hdM1+YymKeGJccRmWt3+YWv23V5zg19MycCW/pvXDPLVdsMemG1Q1e71wJAwO2TAXR6GgaLCGlpe4j5WiSAdp2DqrWgLF3dMOcIOAGG/AYdVJo622p94tbSa0OPhM946CZJdtKje3WYte1t1VD6RqMBa6mC4tcAHFo24Eg4LQ6Gh77sozx2cD+967FpNzm0qjnukFj/CQMMCtG0Y27SpxuAPlgqxqOTFjLLoS6RjiMeQWTp0xTHh6Ae3L9FNVddeDkDHrh7qIvm8wgyAcNsDAxxC6bjlpVrWgTLNsEf1jKecEc4VW1Vb9IuGbfEOMZtPSR5KG0CHSRg7KJwdt9VF8bdzymTyIx+6nbdMYLWWujYDead7XZj28iuidlluBZVs+1hFRo/kOB9bq5naS3GDIYSebDj6Y+a2XsvtEaSaJwfQrN/tLCB6K8U12KExRkIV2SAhBClIQOCAIQFGmcEYiKEqQtQFa0BCEhSFAgjcEJCNwQlYIyFGVK4ICgjKBylKBwQRlCUZQFABCdOUkHm+zVMCpXOVSzuWx6m6vvt9rp2dmAOL3fgpj5nfYcSFDXRexLVPvXG11Wyym67RByfUGbuIExz5LtdWY4nBBo3R7KFJlKmLrGNDWjgFR1s0p8LZatb6mthg3vd4WjzKy3XatOe6ZqC122o1pmlZx3U7C8nxkHbj7LOaN0cDduzgIM/ZLVHV/urMwOEvf/Eed7nYknqVs1nohohefW7t38mgmkGgCNxHMEFQUad51QXDdJDmuETJHiA6q5Xphwg4cUzXhjbok8cPdV+m+mJ01ZLzCHbZBWs0tHwS3di3iP9it0tDS/P02dd6q/wCHE5+e1Zfei9tVt+jTcnz/AKTmsVaWfK/GcWuIORA+b2K6KbIIunFappLRndvMfKTI+4S9M+LWadAlxYRIdh5jAjcclR0ho8taScwPb9FttGyiZ5R0VLS9CHuw8JbI8sRHMeqmVvxcwtLLoJnIR6LZuzd06Ss5nMVJ605WJtVkMkb2n0AWX7NG/wDU6LfwtrO5ANDR7rthXDKO4kJiEaFd45wEIXIimKNRuCZGVWtVpbTgvMAmAeKA3BAQo6dupuIAe0kiQJxiYx6qYhGIyhIRlMtaiIQEKVyBwWCNyAoygKAHICpCEBQRkIUZQlBGQkiITIPM1DNenuyjVD4Cyh1Qf8xWAfUP4W/TTB4beK5B2M6sfE2vv3tmlZ4dwfVPyN6YuPIL0xRbh781Ckq0HX60d9arJYxkXGtV/pbg0HrPkt8qOABJwAEnkM1yLVq3/FaQr2o5E3afBjZu/n1XLkuo68c3XTMAI3CFGwyVSrW0TAU9iqSOqiV00tuUQZipJTFawbQo6joRB0Kja6sJWpHvlY+2Uw4QVT/xym111xiTAJyPVWqlcTHUcVG9tkUvhg3LJYrStG9lskLL2issNb7QACSpqtNVt9nDcSs12UaKJr1rURDQ3umcSSC4jkGjzWLs1lfbrS2izLN5/CwZlda0dYWUabadMQ1ogD3niu/Fi8/LZ4nTFEQmK9DiAqtbLUym0ueQABJ5BNpbSNOz0nVazwxjc3EwOXE8AuE6+dozrXLKALKIOZHjfzH0jgst0abfp3tUDXllmpgwYL6ny8w0GStP0prHUtWNSoHY4bGgGT8vCVoFrquvEEqAPK53ddJdN70bbX0KgqUXeIAgZQQZxIPNdp1V0n8RZmPxvRD+L9pXmWnpB4+pb9qB2jGzRRrgGkXfMBBZeOPAjatnRlZXcXBCms9obUaHMcHNIkEYyE66RyA5A5SuUZWtRlC5G5A5YI0JRlCQgAhAVIhIQBCSRSQZPU3V6nYqDKNLEM+Z22pUI8TytrpCAq1mpwAFbCiqjWu0XSPcaPruGbmim3m8hvsSuS6pWy5DRtOa2rt90sKVmoU8y+oXROxjfzK4zZ9OVcLjQN2ZK4cmNrtx2R6EsBbEk4lZGwOiY3riVgq29wBkj0+66hqdWqfDt77/ADASHeeHoo1Z6uWVtbaqB1VUhW3pq1pCratJ6loWH01pENaUFt0i1oxK0/TFsNd4YwzO5Tar4rtbWKjSay8LwB/iCJJaQQfda/ovT1Y96C3+C0k03A+Km2T4TJxC2Cw6mtfHeSs1T1XDmOo0g0ACHOOAk7MBiUm/Ii6l212hp6ackyYWNYa1rqClSBc4+QG0uOwLPs7Oq9673lMU9rgST0bvW76B0HSsjLlIYn53n53nid3BXhx39RlyzXSDVjV9ljpXR4nug1H/AIjsA3NG5ZdEUK9Mmnmt32RVPSlvZZ6T61Qwym0uceA2Diri5b28aVLLNSs7TBq1Lzv6WAx6pbonrmGtetNfSFS/VJFNs93THysG8ja7eVqzlkLpAzz9lRbRMTBhQtG4yhVilZi4wpG2F0jcdqCoQkCrNqoxHXzBVYIOn9kOmnBzqN44eNo2FseJvDeF2hj5xXl/V3SRs9elWb9DgSN7cnDyleltEvmiw7wHeeKrGpq0UCMoCrYByjKkcgKwAUJRlA5AJQFGgcgEpJikg0bU/tvc2GW+neGXe0x4ubmTj0XX9X9aLLbW3rNXZU4TDxwLDiF46YF0zsg1d76r3hnNwBGeA3858lCvGS/4ga5q2+hSGVOgHHm97vsxY3s+0C2q8ucMAYHksp2r6INK3UiXFzTZqbQSSSbtSoDJPMLY+z2w3KYEYkyeAUybqrdYtysOhabW/LkFQ0QQe9c3IV30zukNaRHnCyGntJiz2eo85MYSc5J2NEbSlqtok07CynVwqPBq1d4q1T3jo5Ex0W5TfScctXaG0tWu6YrVKbC+mQ6CJacyOBWat2i7YTcZ3UZXy7Zvu5ylS1JZ3Tm1K9Zz3jxODmhrT/K2Pdef68rXpnLjGp0qXxbbzXCJhwB8TTtDhsKz+gtGWeiIgF7j8+cndOxZTR2pVlo02sDXOIJLnl5FR5cZdeLYkHdks1UsTLt1oDQBhAGEKpw2JvPGFq1/EGUxLjgN3EngFmrHZxTaG57XHaXHMqLR+jhSLnTee/MxED8IGwK4uuGOnLkz+V6JC5EhKtzMmTpiqEVepAXBO221X7c1kz3dBh5FznE/Zd3tlQBviiDvOA4yvNvaJab9trOvXodcB3taAB91NIwdJxeCNoPmNn3WSs9h8Lmzl4sDkdnBa8H44LPWO0uu3QBLs9rsM8j7qFpQaTAA6LxaDI3z6ZLHVLYcbpwxw65prbTMzB65KnTqhsiRG78lrNLLxIkjCY5fvFQNsoLiAZGERmspZbTSexzccQDycMysdTpxJbmCQeI3hZtukLqd0xtXoTUi3F9js5MY02NmccgJhefHTM+v72LuPZ1VBstBmMtaJEYCN59lUTW9OUZRkoHK2BKAoygKAHICjKEoBIQORlA5ABSSlOg8v0ivSPYvo/u7JiMSZHAQPuvOujKV6oxpyLhPIYn2Xqvs/wBH91ZmE5lo6DOPVQ2tO7WXtqW2z0gfE1ni4BzsB6eq2fV+zXKeAGP24ri+sWt9MaRrvuvqNFdxvXgCQ03QBwwWYp9ptqtrmWKw0GUXVnBgeXF7wDmRkBABO1ZFVu79JstlehSm9RdVDjj8xbMA8JYMF0QrTtG6gUrO2gKNR4dSukl2Ie4GXO3gnFbktkRTQmlOmK0MUycpitCTFOmTQSEpyhKaDJinVDSjnXTEgRszJ57Ato1XX6uO7qfxQPDIbGcRjenHauEafc11RxaQZxw35HDmvQf+EUgXGq6XOEF0NOEfK3D0XKdYtDMfWptMAuLgYI8LGjad+a4ZXV26Y9zTnN2OCyGjSRJByz3dTClt1girdkxAjfjMDnGKzmqWrzrU5zDhTacY2lbbqbJN1g9IW4HBsO4wfdYl+JmF3iy6i2YDxNlWf/xVkgjuxCj7P46fU4HZ6Lpw/VZOjYywEnAwusV9UaFPFjFpWtFkuA3Rz5JOTdLx6jWKzcgB80R1MLt2gKdOhSpXHYhrWkTnkHYdVxSz03d40xIBkjHYuoarvNd9OQ4MY5rnXgR4m4hrSehOzJdY45OlEpilKZdEhKEpymJQAUBREoSgElA5EmKCMpJFJB551UspfWw2NJHMwB7rp2vOv77NZRYqJAruYBVe0n+FTI+Ubnn0BXMNC2wUGVKv1S1rOYxWNfUL3l7yXOcSXE5knaoUgXcOwLVW619vqtgumnZ5/DHjqAcTgORXMdStWn6RtbKDZDfmquH0UxmZ3nIcV6tsNkZRpspU2hrGNDWgbABCSFqdMnTK0GJTJymKNIpkikgSZJJGGKEoihJRplVtpgH1/e9WiqltEjqgxdrswc0d4YBwgDETibo3545rUtY9V+7Ya2AZeBcCZcxpzaTtkATzXQDSBundksLrpUD7FaGAE/w3SR9MCZPkueWMsVhbL04GH96/vsg6pUPIAC76Qtw7OdNWeh3lOs9jXOeSCSOQC0elVutLRvB8x+q3nVCwU3gk0WVbxDgHNBAdvG5c7rXbtjLt0dlspkA32EHIggymfXbsKw1m1Ka5xquljiZutcAMOAV/S2h7jQGEyeK5Ou1e1PJyxWr6cp0y03yAYOGZKntGrVaSTVqEHYHloA3Aj7qvU1dAmpF260iJJHEuJzPFbJCouz/Roc11W5eiG8Qc5C3WlS8TKl0D6H5Q5hwEgbiRxVbUax91YqZIMvLqnQnD0CylCzeJ2OBLCRsnOAecFenGdPJl6uUBEt2NMDlmB0yRlMw5nf8AkkSrSElCSnKAlAxKGUnFDKBFC5OhcgFJMUkHmJz8I2BHRYXENaCXOIAAzJOAChC6b2MaDpGv8baqlOnSokikHuaL9WM4OxoPmoW652a6mt0bZQ041qkPrO4xgwcB7ytuWEZrfYXVG0haqBe8w1oeDJ3SMFkqlupjNw6SfYLdyJ1bVlMqT9JM+mXHgCB5lQ1LRVOV1vSVlziphayRTFY27UdnUPSAjp2PlzOKn5t+v/V01BtI8wo/iG7CDyxVavTaBkFh7Tp8Uoa3xPdg1jGy4lZeRs4mbr2lwGDfP8goRaHkSXNHT8ysdSoWuti+7RbuJvv8hgOqvUNDUx8xdUP85w/tGATWdP8AiK1fSABE1Yxxi7KyFirX2k4xPhJEEjf5yEdOx02/LTYDvDWz5o6lQAS4wOKrHGz2pyyxvkOge0HBQfGB3y48VDXtThm3DacoXRkxtSGzH8b43eH3iVTq2YOp1KQgBwfH+oR91JZdIse28119s3ZGxw2FWK1KQCzMeo2hZY6YY6eZ32M06wpvwklhnJrwbsHkQOi33UK2fDVTRq4T4qZO3e3mPZX+0fVgPPxdJstytFMZmML7R+IR1hY7R9WnVohleHARcqCQY2Gc2OXnzmnbGOm2a0F5w6KvrBULBOwQsDo+o5rWlloLgMgQ3xRkHRnzEI9IW21VS2Wtpt2nOZwlc+16bNYmhzATuWsa52xt00m5mL8Ztpzj1OQ6nYrNW1BjIFQ4NAMYZDfsXOtJ6e7ysKdFssnMGXPeTA4nFXjNps06ro+0MqUmOo/JdDW7Iu+GI6KyylAWsaq2C0UKYNR90R/k/MGdch0WxXjm5x6YROS9Mef66sFBKETjicM+W8ITUjPz2LU3CwTigJSJQkogxQp5QlA0pnJIXIGJTJFMg85tgZAJ3GVHKJhWaBNO7A7N4OwhekdRtL/F2OlVdF67df8A1NwK82yuydh+kAaFeifmZUD2/wBLmge7SufJOnTjvbpoaQZbEcVLid3RUg6c1MMBhiuUd6tNaBiY80JtlMfUPVVhU3qB9rAMEYclu9M0tWy2Ugwlz2AcTErXdTa1Hv67W4vJLmPwPgH0g9UOtr6DqJbAdVcIpgZl+yOsLEalaDtLLSx9Sm+m1kl5dhJLSLo3ySFuO9sykmPrpUoSU0pLu8xLGV6Hevl3yN+UbCRtO9ZF5wUDcoH7x/RavCbuwfDtGEZBQ17OXNumcXCeAOYlWHSAZxxE8hGSImJMzsHln6o6tcs9a4a94BlNrminhAN0QcNg48FlrM+BwO2UFpoA1G3gC3FhByN4SJ9fNQUtGtpFop3mtAMtB8J5tPE7IRf4vVbMH4jA48nf1DatI0nq26k8upNBacSyIAO26Ts4FblQtEXbwxO7IHqpXOY4SQeHhPsos2S6cttFhcDLAWGfpcA4HiJhQ1bQ9smpWrOj6b0nkA0LoNu0dTfMsvDjAE7pGKjsuhabCDcaDGEDCdvPmVE43X7OvHOaOibZa7vh7mkTiD8xbBIvb8dizmqepnw9ofVcbwADWTnO/wBYW7ACGnjHkpA2PT3CuYyItO1gAndgeIKpE3ngR4ReBxzDT9lNaqwAPVvM3ZHqFBYqI8NQj5my1uQF4STxJKpMWXuPTYdqr1N3GPMSPNTESDP4vSVFXzdza7+0laxFZq0yDmPY5fkpSqdTwVGnYSWnqZHurSPPlNUxKFO4oUSSFxSKFxQMSkhlJB5uc8nBWGhQUaUKY4LGmK3LsrfWNtFOgWh9Rjpvk3brReMwtLlb/wBiFIu0o0xgyjVJ4SA0T5rMuyWx1O06C0hId31F0ZsF5n/0Zn0VltudRwrsdTO84t6PGC2woXccfUKfri5y39avU0xRP1t80A07Z2i857Q3fM+m1bC6wUSZNKlP/jZ+SalYaTZu0qbZMmGNEnyU/Xf9V9v8YSxaOZaKrLQ5pDGQaQIi+T9RBxAGELYiUoTLpjjpyyy+VPKaUihVMNVOCh/fkUdY4KAO9yjphOk17Pl+/dVa5JDbucxzzkHyUwdl+/3kq1cw0kfSbyOsPbzhP/cYVaqZ+cdRKpVqoc3k5oPDJXIJA4R6I2q7qXy8HH7qGm4jo6PZWyPeVBUo4GNpRgHmLw4T5FCz6T/L9v1QWim4l5AkFoAg7Zk/ZTkY8mx9vssUgb8v9x9VJUPu33UVfBro3e6Ku73b7poUXMv1AJEB5cd/hYAB5kK5u34x5fosfYnA1qmIvYxJ2SJA3YgK8fukbQvOCiqHEbiCPOFOR+/3z9FDUZhhs9FqVG1iW8Y9Wfop2PloO8KO0tg47QCMfqGzqJChsb8C3cfQ4hHPkWSUxKElNKOJEoSUxKEoHSQSkg86OrAKMvnNekLF2N6MpxeZVqHe+ocejQAsrT7ONGNysdI87x9ypb08ttqLu3/D/o8CzWiuW4vqim10YljGAkA7rzvRbwNStHjAWOz/APrCytjslOiwU6TG02DJrQGtHQJpiwShJSJTFUGSSTFAkxKUppQJNKSZBDXTMGXVJ5xSDZx3Yx1R2x8JzcDwx+6jqDEfzAj7pVKsEQ04/wC/5ob2QiIMicDH3Sr01vRdocbTUpXfCH0zOQlrPEPQLaZ4R++CwtgsobaaxORN4f6mtB9QVlC/+bzCnG1VTTuPQpjxEcvyUd47gUxPMfvqqTo5cN/mExCV/cQeBQHi3yKNJ9MHMc8lHVpg5zmD1CcuA2uHn90g7c/2QQPstP8ACM5m7jOczmjlu8eqNxdv9EF87mnqsEROOf285UdchoMY788N6kqgkfKPP9FGXGIDR5ha1FWDXgH6W4j+rZ+awtireIcRB4yXXfZXarTiHFoZiTEgxunIArGOd42mIvPaWiI8DBAw5kojLxl3FCXJnOQEo84nOQEoS5CSgKUlHeSQdJKFJJAJQFJJAkxTJIGKSSSBiUMpJIEhSSQVyceqIGOidJHeeBLth25bgoTYwXBxc4kAticMSMeeCSSKiVzADMCcp2wOKGplj+fokkjWPBeCbzaRE4QCDGyeKOnaATHiB4GR6pJIJnuMSYcOIg/dRNqh0xIjySSQTBrth8x+Sq1q8fM0H1+ySSAWuYcmx6IyzcXDqmSWVpnUT+I+n72KF9KNp9Eklv4KtqY0C8RMb8fTJYaoS57Hn63AN/la0z5k+ySSyoy8X3FA4pJLfx5wEpiUklkDSkkkt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50" name="AutoShape 26" descr="data:image/jpeg;base64,/9j/4AAQSkZJRgABAQAAAQABAAD/2wCEAAkGBxQSEhUUEhQUFRUVFRQVFBcYFRQXFBQUFhQWFhcVFxQYHCggGBolHBQVIjEhJSkrLi4uFx8zODMsNygtLisBCgoKDg0OFxAQFywcHBwsLCwsLCwsLCwsLCwsLCw3LCwsLCwsLCwsNywsNyssNywsLCw3KywrKywrKysrKysrK//AABEIALYBFQMBIgACEQEDEQH/xAAcAAABBAMBAAAAAAAAAAAAAAACAAEDBAUGBwj/xABBEAABAwEEBwYEBAQEBwEAAAABAAIRAwQSITEFBkFRYXGBBxMikaGxFDJCwVLR4fAjYnKSFTOC8QgkJWNzk6IW/8QAGAEBAQEBAQAAAAAAAAAAAAAAAAIBAwT/xAAgEQEBAAIDAAMBAQEAAAAAAAAAAQIRAyExEhNBYVEi/9oADAMBAAIRAxEAPwDsEJoXCtGdr1tZ/mCjWHFha7+5h+yjtfarbXuJbUZSBya2m03erpJKraHeSFjbbaBMFwbwkXvIYrhA1pq1QXVq1aq44ReIbHILc9UtW6lomvWpmnTYGmnLSHPdM7cQB91lyNMvrhXHcG64nxXSJOImcjiMVzLTFM3RTxxPiOw7RB2hdM1+YymKeGJccRmWt3+YWv23V5zg19MycCW/pvXDPLVdsMemG1Q1e71wJAwO2TAXR6GgaLCGlpe4j5WiSAdp2DqrWgLF3dMOcIOAGG/AYdVJo622p94tbSa0OPhM946CZJdtKje3WYte1t1VD6RqMBa6mC4tcAHFo24Eg4LQ6Gh77sozx2cD+967FpNzm0qjnukFj/CQMMCtG0Y27SpxuAPlgqxqOTFjLLoS6RjiMeQWTp0xTHh6Ae3L9FNVddeDkDHrh7qIvm8wgyAcNsDAxxC6bjlpVrWgTLNsEf1jKecEc4VW1Vb9IuGbfEOMZtPSR5KG0CHSRg7KJwdt9VF8bdzymTyIx+6nbdMYLWWujYDead7XZj28iuidlluBZVs+1hFRo/kOB9bq5naS3GDIYSebDj6Y+a2XsvtEaSaJwfQrN/tLCB6K8U12KExRkIV2SAhBClIQOCAIQFGmcEYiKEqQtQFa0BCEhSFAgjcEJCNwQlYIyFGVK4ICgjKBylKBwQRlCUZQFABCdOUkHm+zVMCpXOVSzuWx6m6vvt9rp2dmAOL3fgpj5nfYcSFDXRexLVPvXG11Wyym67RByfUGbuIExz5LtdWY4nBBo3R7KFJlKmLrGNDWjgFR1s0p8LZatb6mthg3vd4WjzKy3XatOe6ZqC122o1pmlZx3U7C8nxkHbj7LOaN0cDduzgIM/ZLVHV/urMwOEvf/Eed7nYknqVs1nohohefW7t38mgmkGgCNxHMEFQUad51QXDdJDmuETJHiA6q5Xphwg4cUzXhjbok8cPdV+m+mJ01ZLzCHbZBWs0tHwS3di3iP9it0tDS/P02dd6q/wCHE5+e1Zfei9tVt+jTcnz/AKTmsVaWfK/GcWuIORA+b2K6KbIIunFappLRndvMfKTI+4S9M+LWadAlxYRIdh5jAjcclR0ho8taScwPb9FttGyiZ5R0VLS9CHuw8JbI8sRHMeqmVvxcwtLLoJnIR6LZuzd06Ss5nMVJ605WJtVkMkb2n0AWX7NG/wDU6LfwtrO5ANDR7rthXDKO4kJiEaFd45wEIXIimKNRuCZGVWtVpbTgvMAmAeKA3BAQo6dupuIAe0kiQJxiYx6qYhGIyhIRlMtaiIQEKVyBwWCNyAoygKAHICpCEBQRkIUZQlBGQkiITIPM1DNenuyjVD4Cyh1Qf8xWAfUP4W/TTB4beK5B2M6sfE2vv3tmlZ4dwfVPyN6YuPIL0xRbh781Ckq0HX60d9arJYxkXGtV/pbg0HrPkt8qOABJwAEnkM1yLVq3/FaQr2o5E3afBjZu/n1XLkuo68c3XTMAI3CFGwyVSrW0TAU9iqSOqiV00tuUQZipJTFawbQo6joRB0Kja6sJWpHvlY+2Uw4QVT/xym111xiTAJyPVWqlcTHUcVG9tkUvhg3LJYrStG9lskLL2issNb7QACSpqtNVt9nDcSs12UaKJr1rURDQ3umcSSC4jkGjzWLs1lfbrS2izLN5/CwZlda0dYWUabadMQ1ogD3niu/Fi8/LZ4nTFEQmK9DiAqtbLUym0ueQABJ5BNpbSNOz0nVazwxjc3EwOXE8AuE6+dozrXLKALKIOZHjfzH0jgst0abfp3tUDXllmpgwYL6ny8w0GStP0prHUtWNSoHY4bGgGT8vCVoFrquvEEqAPK53ddJdN70bbX0KgqUXeIAgZQQZxIPNdp1V0n8RZmPxvRD+L9pXmWnpB4+pb9qB2jGzRRrgGkXfMBBZeOPAjatnRlZXcXBCms9obUaHMcHNIkEYyE66RyA5A5SuUZWtRlC5G5A5YI0JRlCQgAhAVIhIQBCSRSQZPU3V6nYqDKNLEM+Z22pUI8TytrpCAq1mpwAFbCiqjWu0XSPcaPruGbmim3m8hvsSuS6pWy5DRtOa2rt90sKVmoU8y+oXROxjfzK4zZ9OVcLjQN2ZK4cmNrtx2R6EsBbEk4lZGwOiY3riVgq29wBkj0+66hqdWqfDt77/ADASHeeHoo1Z6uWVtbaqB1VUhW3pq1pCratJ6loWH01pENaUFt0i1oxK0/TFsNd4YwzO5Tar4rtbWKjSay8LwB/iCJJaQQfda/ovT1Y96C3+C0k03A+Km2T4TJxC2Cw6mtfHeSs1T1XDmOo0g0ACHOOAk7MBiUm/Ii6l212hp6ackyYWNYa1rqClSBc4+QG0uOwLPs7Oq9673lMU9rgST0bvW76B0HSsjLlIYn53n53nid3BXhx39RlyzXSDVjV9ljpXR4nug1H/AIjsA3NG5ZdEUK9Mmnmt32RVPSlvZZ6T61Qwym0uceA2Diri5b28aVLLNSs7TBq1Lzv6WAx6pbonrmGtetNfSFS/VJFNs93THysG8ja7eVqzlkLpAzz9lRbRMTBhQtG4yhVilZi4wpG2F0jcdqCoQkCrNqoxHXzBVYIOn9kOmnBzqN44eNo2FseJvDeF2hj5xXl/V3SRs9elWb9DgSN7cnDyleltEvmiw7wHeeKrGpq0UCMoCrYByjKkcgKwAUJRlA5AJQFGgcgEpJikg0bU/tvc2GW+neGXe0x4ubmTj0XX9X9aLLbW3rNXZU4TDxwLDiF46YF0zsg1d76r3hnNwBGeA3858lCvGS/4ga5q2+hSGVOgHHm97vsxY3s+0C2q8ucMAYHksp2r6INK3UiXFzTZqbQSSSbtSoDJPMLY+z2w3KYEYkyeAUybqrdYtysOhabW/LkFQ0QQe9c3IV30zukNaRHnCyGntJiz2eo85MYSc5J2NEbSlqtok07CynVwqPBq1d4q1T3jo5Ex0W5TfScctXaG0tWu6YrVKbC+mQ6CJacyOBWat2i7YTcZ3UZXy7Zvu5ylS1JZ3Tm1K9Zz3jxODmhrT/K2Pdef68rXpnLjGp0qXxbbzXCJhwB8TTtDhsKz+gtGWeiIgF7j8+cndOxZTR2pVlo02sDXOIJLnl5FR5cZdeLYkHdks1UsTLt1oDQBhAGEKpw2JvPGFq1/EGUxLjgN3EngFmrHZxTaG57XHaXHMqLR+jhSLnTee/MxED8IGwK4uuGOnLkz+V6JC5EhKtzMmTpiqEVepAXBO221X7c1kz3dBh5FznE/Zd3tlQBviiDvOA4yvNvaJab9trOvXodcB3taAB91NIwdJxeCNoPmNn3WSs9h8Lmzl4sDkdnBa8H44LPWO0uu3QBLs9rsM8j7qFpQaTAA6LxaDI3z6ZLHVLYcbpwxw65prbTMzB65KnTqhsiRG78lrNLLxIkjCY5fvFQNsoLiAZGERmspZbTSexzccQDycMysdTpxJbmCQeI3hZtukLqd0xtXoTUi3F9js5MY02NmccgJhefHTM+v72LuPZ1VBstBmMtaJEYCN59lUTW9OUZRkoHK2BKAoygKAHICjKEoBIQORlA5ABSSlOg8v0ivSPYvo/u7JiMSZHAQPuvOujKV6oxpyLhPIYn2Xqvs/wBH91ZmE5lo6DOPVQ2tO7WXtqW2z0gfE1ni4BzsB6eq2fV+zXKeAGP24ri+sWt9MaRrvuvqNFdxvXgCQ03QBwwWYp9ptqtrmWKw0GUXVnBgeXF7wDmRkBABO1ZFVu79JstlehSm9RdVDjj8xbMA8JYMF0QrTtG6gUrO2gKNR4dSukl2Ie4GXO3gnFbktkRTQmlOmK0MUycpitCTFOmTQSEpyhKaDJinVDSjnXTEgRszJ57Ato1XX6uO7qfxQPDIbGcRjenHauEafc11RxaQZxw35HDmvQf+EUgXGq6XOEF0NOEfK3D0XKdYtDMfWptMAuLgYI8LGjad+a4ZXV26Y9zTnN2OCyGjSRJByz3dTClt1girdkxAjfjMDnGKzmqWrzrU5zDhTacY2lbbqbJN1g9IW4HBsO4wfdYl+JmF3iy6i2YDxNlWf/xVkgjuxCj7P46fU4HZ6Lpw/VZOjYywEnAwusV9UaFPFjFpWtFkuA3Rz5JOTdLx6jWKzcgB80R1MLt2gKdOhSpXHYhrWkTnkHYdVxSz03d40xIBkjHYuoarvNd9OQ4MY5rnXgR4m4hrSehOzJdY45OlEpilKZdEhKEpymJQAUBREoSgElA5EmKCMpJFJB551UspfWw2NJHMwB7rp2vOv77NZRYqJAruYBVe0n+FTI+Ubnn0BXMNC2wUGVKv1S1rOYxWNfUL3l7yXOcSXE5knaoUgXcOwLVW619vqtgumnZ5/DHjqAcTgORXMdStWn6RtbKDZDfmquH0UxmZ3nIcV6tsNkZRpspU2hrGNDWgbABCSFqdMnTK0GJTJymKNIpkikgSZJJGGKEoihJRplVtpgH1/e9WiqltEjqgxdrswc0d4YBwgDETibo3545rUtY9V+7Ya2AZeBcCZcxpzaTtkATzXQDSBundksLrpUD7FaGAE/w3SR9MCZPkueWMsVhbL04GH96/vsg6pUPIAC76Qtw7OdNWeh3lOs9jXOeSCSOQC0elVutLRvB8x+q3nVCwU3gk0WVbxDgHNBAdvG5c7rXbtjLt0dlspkA32EHIggymfXbsKw1m1Ka5xquljiZutcAMOAV/S2h7jQGEyeK5Ou1e1PJyxWr6cp0y03yAYOGZKntGrVaSTVqEHYHloA3Aj7qvU1dAmpF260iJJHEuJzPFbJCouz/Roc11W5eiG8Qc5C3WlS8TKl0D6H5Q5hwEgbiRxVbUax91YqZIMvLqnQnD0CylCzeJ2OBLCRsnOAecFenGdPJl6uUBEt2NMDlmB0yRlMw5nf8AkkSrSElCSnKAlAxKGUnFDKBFC5OhcgFJMUkHmJz8I2BHRYXENaCXOIAAzJOAChC6b2MaDpGv8baqlOnSokikHuaL9WM4OxoPmoW652a6mt0bZQ041qkPrO4xgwcB7ytuWEZrfYXVG0haqBe8w1oeDJ3SMFkqlupjNw6SfYLdyJ1bVlMqT9JM+mXHgCB5lQ1LRVOV1vSVlziphayRTFY27UdnUPSAjp2PlzOKn5t+v/V01BtI8wo/iG7CDyxVavTaBkFh7Tp8Uoa3xPdg1jGy4lZeRs4mbr2lwGDfP8goRaHkSXNHT8ysdSoWuti+7RbuJvv8hgOqvUNDUx8xdUP85w/tGATWdP8AiK1fSABE1Yxxi7KyFirX2k4xPhJEEjf5yEdOx02/LTYDvDWz5o6lQAS4wOKrHGz2pyyxvkOge0HBQfGB3y48VDXtThm3DacoXRkxtSGzH8b43eH3iVTq2YOp1KQgBwfH+oR91JZdIse28119s3ZGxw2FWK1KQCzMeo2hZY6YY6eZ32M06wpvwklhnJrwbsHkQOi33UK2fDVTRq4T4qZO3e3mPZX+0fVgPPxdJstytFMZmML7R+IR1hY7R9WnVohleHARcqCQY2Gc2OXnzmnbGOm2a0F5w6KvrBULBOwQsDo+o5rWlloLgMgQ3xRkHRnzEI9IW21VS2Wtpt2nOZwlc+16bNYmhzATuWsa52xt00m5mL8Ztpzj1OQ6nYrNW1BjIFQ4NAMYZDfsXOtJ6e7ysKdFssnMGXPeTA4nFXjNps06ro+0MqUmOo/JdDW7Iu+GI6KyylAWsaq2C0UKYNR90R/k/MGdch0WxXjm5x6YROS9Mef66sFBKETjicM+W8ITUjPz2LU3CwTigJSJQkogxQp5QlA0pnJIXIGJTJFMg85tgZAJ3GVHKJhWaBNO7A7N4OwhekdRtL/F2OlVdF67df8A1NwK82yuydh+kAaFeifmZUD2/wBLmge7SufJOnTjvbpoaQZbEcVLid3RUg6c1MMBhiuUd6tNaBiY80JtlMfUPVVhU3qB9rAMEYclu9M0tWy2Ugwlz2AcTErXdTa1Hv67W4vJLmPwPgH0g9UOtr6DqJbAdVcIpgZl+yOsLEalaDtLLSx9Sm+m1kl5dhJLSLo3ySFuO9sykmPrpUoSU0pLu8xLGV6Hevl3yN+UbCRtO9ZF5wUDcoH7x/RavCbuwfDtGEZBQ17OXNumcXCeAOYlWHSAZxxE8hGSImJMzsHln6o6tcs9a4a94BlNrminhAN0QcNg48FlrM+BwO2UFpoA1G3gC3FhByN4SJ9fNQUtGtpFop3mtAMtB8J5tPE7IRf4vVbMH4jA48nf1DatI0nq26k8upNBacSyIAO26Ts4FblQtEXbwxO7IHqpXOY4SQeHhPsos2S6cttFhcDLAWGfpcA4HiJhQ1bQ9smpWrOj6b0nkA0LoNu0dTfMsvDjAE7pGKjsuhabCDcaDGEDCdvPmVE43X7OvHOaOibZa7vh7mkTiD8xbBIvb8dizmqepnw9ofVcbwADWTnO/wBYW7ACGnjHkpA2PT3CuYyItO1gAndgeIKpE3ngR4ReBxzDT9lNaqwAPVvM3ZHqFBYqI8NQj5my1uQF4STxJKpMWXuPTYdqr1N3GPMSPNTESDP4vSVFXzdza7+0laxFZq0yDmPY5fkpSqdTwVGnYSWnqZHurSPPlNUxKFO4oUSSFxSKFxQMSkhlJB5uc8nBWGhQUaUKY4LGmK3LsrfWNtFOgWh9Rjpvk3brReMwtLlb/wBiFIu0o0xgyjVJ4SA0T5rMuyWx1O06C0hId31F0ZsF5n/0Zn0VltudRwrsdTO84t6PGC2woXccfUKfri5y39avU0xRP1t80A07Z2i857Q3fM+m1bC6wUSZNKlP/jZ+SalYaTZu0qbZMmGNEnyU/Xf9V9v8YSxaOZaKrLQ5pDGQaQIi+T9RBxAGELYiUoTLpjjpyyy+VPKaUihVMNVOCh/fkUdY4KAO9yjphOk17Pl+/dVa5JDbucxzzkHyUwdl+/3kq1cw0kfSbyOsPbzhP/cYVaqZ+cdRKpVqoc3k5oPDJXIJA4R6I2q7qXy8HH7qGm4jo6PZWyPeVBUo4GNpRgHmLw4T5FCz6T/L9v1QWim4l5AkFoAg7Zk/ZTkY8mx9vssUgb8v9x9VJUPu33UVfBro3e6Ku73b7poUXMv1AJEB5cd/hYAB5kK5u34x5fosfYnA1qmIvYxJ2SJA3YgK8fukbQvOCiqHEbiCPOFOR+/3z9FDUZhhs9FqVG1iW8Y9Wfop2PloO8KO0tg47QCMfqGzqJChsb8C3cfQ4hHPkWSUxKElNKOJEoSUxKEoHSQSkg86OrAKMvnNekLF2N6MpxeZVqHe+ocejQAsrT7ONGNysdI87x9ypb08ttqLu3/D/o8CzWiuW4vqim10YljGAkA7rzvRbwNStHjAWOz/APrCytjslOiwU6TG02DJrQGtHQJpiwShJSJTFUGSSTFAkxKUppQJNKSZBDXTMGXVJ5xSDZx3Yx1R2x8JzcDwx+6jqDEfzAj7pVKsEQ04/wC/5ob2QiIMicDH3Sr01vRdocbTUpXfCH0zOQlrPEPQLaZ4R++CwtgsobaaxORN4f6mtB9QVlC/+bzCnG1VTTuPQpjxEcvyUd47gUxPMfvqqTo5cN/mExCV/cQeBQHi3yKNJ9MHMc8lHVpg5zmD1CcuA2uHn90g7c/2QQPstP8ACM5m7jOczmjlu8eqNxdv9EF87mnqsEROOf285UdchoMY788N6kqgkfKPP9FGXGIDR5ha1FWDXgH6W4j+rZ+awtireIcRB4yXXfZXarTiHFoZiTEgxunIArGOd42mIvPaWiI8DBAw5kojLxl3FCXJnOQEo84nOQEoS5CSgKUlHeSQdJKFJJAJQFJJAkxTJIGKSSSBiUMpJIEhSSQVyceqIGOidJHeeBLth25bgoTYwXBxc4kAticMSMeeCSSKiVzADMCcp2wOKGplj+fokkjWPBeCbzaRE4QCDGyeKOnaATHiB4GR6pJIJnuMSYcOIg/dRNqh0xIjySSQTBrth8x+Sq1q8fM0H1+ySSAWuYcmx6IyzcXDqmSWVpnUT+I+n72KF9KNp9Eklv4KtqY0C8RMb8fTJYaoS57Hn63AN/la0z5k+ySSyoy8X3FA4pJLfx5wEpiUklkDSkkkt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52" name="AutoShape 28" descr="data:image/jpeg;base64,/9j/4AAQSkZJRgABAQAAAQABAAD/2wCEAAkGBhQQEBQUEBQUFBUUFBQUFBUUFBQQFBUUFRAVFBQUFRQXHCYeFxkjGRQUHy8gIycpLCwsFR4xNTAqNSYrLCkBCQoKDgwOGA8PGCkcHx0pKSkpKSkpLCkpLCwpKSksKSkpKSkpKSwpKSwpKSkpKSksKSkpKSkpKSksKSwsLCwpKf/AABEIAOEA4QMBIgACEQEDEQH/xAAcAAABBQEBAQAAAAAAAAAAAAAAAgMEBQYBBwj/xAA/EAABAwIDBQUGAwYFBQAAAAABAAIDBBEFITEGEkFRYRMiMnGBkaGxwdHwB0JSFCMzcpLhFTVic4IWNEOy8f/EABkBAAMBAQEAAAAAAAAAAAAAAAABAgMEBf/EACQRAAICAgMAAgIDAQAAAAAAAAABAhEDMRIhQRNRImEEMoFC/9oADAMBAAIRAxEAPwD1JlSpLJbrNR1hGqmQV3IrnUzrljLwOXd5QYqsFPNmV2ZUSAU8ypI1zUQPulAp2KiwZUA9E4qslLZORoU+RLiWKFGZWjjkn2yA6FVZLVC1xCExHVxCEACEIQAIQhAAhCEAdQuIQAIQhAAuriEAdXEIQB1CEIAytXs88aAO/l19ip5oHsOhXoKampWv8TQfj7VlLEno3jma2YWGs55FWNPXX1U3E9lA+7ozZwzAPHpdZ+NpBsciNQVk04mycZ6L4SpxlQqyCQjVS2kHRUmS0TmyJe8oLXEJ5siqyaJF0X5JoPSgUCokMq3DjfzU2CcPHxVZZPUkgac+KpMiUSxQhC0MgQhCABCZq61kTd6RwaOv0VJVbcQMHd3nk6AC1/UpNpDUW9GhQsHLttUFw3WtAzuLE5cM083bOc5Brb2zO64ge/NR8iL+ORtkLEN20mbfeax9v+N/IgqfFtxpvwuAOpa4OsfcnzQvjkahCqIdqoHHNxb/ADNI94Vs1wIuDce1UmmS00dQhCYgQhCAOoQhAHEIQgAVBtLhe8O0aMx4vkVfpMkYcCDocilJWqKjLi7MPTz2ycp7SNQq3aOgdC420OYIVVQYw5hs7MLlvi6Z3KPJWjTmcjhdKZUqDDXhw804SqsniTHVNktlUFFNKJGkc+WoWUixGamlfDPw/hu4Pb+odeY4JOTQ441LpG3NXZddWCyzVFi+86x0VvHM17bg5cDzVKVilirZqKGTejaenwT6qsClyc3lYhWq3i7RxyVMCVnsZ2k3e5DYni/gPL6ru0WLW/dMP81vgs1MLA+/zWU5+I1hj9YzOXTuJe42BuSTr7UiOAOzA8r5eqlMpy4AEEcT0HD1KlCDdGVr6DisDfRFjog0Z5n7yC5NTb2RNh+kfNTP2Z3H1P0TRBHX758UAV8tA0ak5ctOgv8ARVtYxzrhnMeV1qg24VdWUpAyFvimxopruyGV872OVuq7h+LTQxgdrY6gtJA10A0KXJQht7kk6m6h1Za1uRJNr35DkLaITBxs9D2X2vbUns35SAeQeOnXotKvDKav7LvNBFswcy7z+S9C2R23E9mTd1xyaTx4WPVdEZ+M5p467RsV1cQtDE6hCEAcQhCABCEIAaqqVsjS14uD95LEY1sk6O7o+83pqPMLeIUSgpbNIZHDR5M2V0ZtnqrKnxMHIrb1+AwzeNgvzHdPtCpMS2Ea4XgcWuHB2YPrwWDxSWjrWeEt9EejrgMvYpGIYZHVR7sg6tcMnNPMFZGpbNTvLHajhe/qpOH7SEGzslKnXTNHib7iyLW7GVMZ7r+2j5C0b7cnDR3ofRTMOxZrXNifdrtAwjdI6kHQLQ02NtcNQnp4YphZ7QeR/MPI6hVxT7Q/klVTRKw+QNe0jQ5e3+6mY9if7PCXcTkPO2vsVAyKSJwFw9lxun82uh4XVVt9jIkf2TTk3Im41426rTlSZyyx3JFVDi/aSXue8T5mx+vwVvu77t39ObuV+DVnMG8V2i1rBvGw5/fFamijDfTM+f3muc1Y4Rpc2HE8eil08IsABbn0H3qornFxAaMycug4n75K0hgsLcVSREmIfBvDpyGRPmeAXDQ2GQHyCmtbZKWnEjkVEmHP1Gq4ynI8WfkrglKDAeARwK5mVxLC2u+Nv/qosUw+2RGpHqvRHUgPBUVVhwc8u8wPJRKNFxmmYieMWsRpw08kiCUx3cT4TccBqLBXdThZDnfH4WVXiFCA0AjIkA+QNyfckmU0enbLbRirjs4WkaBvDgeoV4vIcExB0ErHD8pGWgII09hXrcMwe0Obo4Aj1XTCVo48keLHEIQrMziEIQAIQhAAhCEACEIQBAxLAoaixlYC4eF2jh5ELzLaDZ6oo3Fz29tDfJw8QHnqD0K9cSZYQ9pa4AgixBzBCznjUjoxZ5Y/2jxCCozDmOuBq05OHmFe0u0YBaDcDiT8lc49+HMAbJLG97C1pcGtta4Gl9bLzOsMrHOBNw05XGnquVxcGepjcc66PS6jHYzA52QtYgjmDlcLN7aRAuikZkX5O65ZHz4exZB1XJJZt8rjIea0e0VQXuY3QNsL+8n0ATc7JniUETsAhIOQ09l1oITwGeeZ6qhwbQBouOQvy4laODC5H62aOQUq3o5ZfskRStb4c3HIn5BWUGiYpMMbGOZ5lTGtW0U0YSaC6QSuvumnPViQovTjHqPvLu8gdE1rkw+mF7pLJE8HJ7J0V1RShx093BUOI4WZHZA7o46LXtaFGrsxYDM+5TKJpGZ5nVNffQDcPC/A2C9Q2MnLqVocbltx6Xy++izOJYSbeuitNj3lsrm8CD7WlTB0x5VcbNghcQuk4wQhCABCEIAEIQgAQhCABCEIArtoX2p39bD2uC8o2jAEUzuO+GBer7QRb1O+3Cx9huvPq3B2zBzb5PsSOThxC5suz0v4clGP+nnlDnPG2+Re2/tuthX0naPHUrNUmEOFcYha7STvHg0C5NvJbumpbvaG8gL/ABK56pHXnkmy6wLDwxgsP7q8a1RqaINAA4KU1dMVR5cnbOPdZINRbhdIqb2yWG2g2sqaYkiEFjdXXKbdBGNm3OIgeIEddQnQ9rtLLyqP8WhcNni3bi92kPGfMcFZU227TnGbjl8lLlWzSOPlo30jLJO6qjDNq2S5H3q4E7SLgqlJPRLjKOztk40pHaXSb2TJH2uTjbKIJE4yVMVDdVFdy5hsAbO3d4fTNLqJMr8lzZ67nkngCfboFPo3/U0KF1C3OY4hCEACEIQAIQhAAhCEACEIQBx7Lgg8RZee4pS9i9zTwOXUcCvQ1ifxDnMb4DYFrrtdzGYz96xzRtWdP8efGVP0x8GHMFS6e7t8tLd22RJFr3WwwaksA462AVbS4d+8Fsx1Wlhi3QueEXtnVmmn0h1gTwKbaEXW6ORiyLqkxzCu1YW63GnNXAuhzLp7GnR4RX7Dfv7PJYCfzA5eVtfam8VwpsEgEDr7rRxzy+q9wnwwP8QBVXWbKRPcCWAkceP90NNo0jKKZ5rQvJ3SL58lpaCslabG9uq0WH7HtiN7Dy5KfVYSALgLH4zb5loYpqrIXVjBOCsDi2MGN5Y05hW+y2NBx3XFOM+6FLFatGlfqlRrsjOSa3lqc52qks1WuA0m5HvHV2fpwVTFAZZA0evQcVqGtsABoMk4K3ZnkdKhSEIWpicQhCABCEIAEIQgAQhCABCEIAFn9tsO7anHNsjD6F1j7itAma1t43DoUmrRUXTszNNSgOFuCnEJqn1TjisfDc6XIDky5ySJEWOiYHpW+oInSJKkp2HEnPqQNSuxyh2YWap5jLUljyN1jQ4jmSclomvaNCElKwlCh9VuN1BbG7d1tl5qyYbglV9THv3CoUdnz3i20DmzvFjk4gm1875q52dxzecC02cNQrnbvYgPcZWDdJ8VtHdXAaeazBwdtL2TmP3nl3eFiBa2mazlBUdEJzvvR7XgeI9qwX5fYT1fOI8/QDmVnMBedxrgbZArSYDhjqiXt5h3Gm0TeGXEpRbaonIlF2XWA0RZHvPHefmeg4BWaELpSpUcLduzqFxdTEcQhCABCEIAEIQgAQhCABCEIAEzWG0bvIp5RcUdaJ33xSehrZS05zKVIUzA5LkKw8Oj0be5RpJUuR6hzSKGzaKHmyqXFHcKhkrt1A2yijHeO8eQTjJDcG9D2J4S3MuBsdSCQR6hZ7BoWQyuMc7wOLHkvafK5yK0cG1MM4sRYFVVTsU1xc5rsjmLKWr7Rcbj1Mt8K2g3iWn2A3VzFJvXKw2z+xv7NK6dxsbnLiRzK2NG/JXBv0nIo/8AIqopwTmMiqfENkYpWOG6AdR0PNXsj+KU0l1mt1dkPqegVvsy5NFTguBbxEI8DAO0d8GDqtxHGGgBosBkB0TNBQiFm63zJ4knUlSFcI8TnnNyYIQhWZnULiEACEIQAIQhAAhCEACEIQAIQmp6prB3igB1QMad+6PUj4qDV7TNHhVa7FzNcHQLOUlVGkYO7G5J91SDLvC44qNOy4Uekl3SWHTVvzCxs6Eh6YqBLmVPlCgTmwUM0iMz4YHtcCdRa/ELxnG6CopJy2UuuDdrr3a5vAjgV7DFiQvmu4nhtPWx9lPYXuWP4sdbIg8uiqDRoos8sw3aVrAN8lruP6T1B4L0/ZXHO03W3uCLj2Lx7azZ+WilMcrbjVrxm1zeYPyWu/DLELhu9q0EenBU412Vz5JwZ6nWS5WSKeWyhTSlyfgGiV2zLjSLNh3shmSrvDsP7MXd4j7gm8Iw3cG87xHhyH1Vkt4x9Zx5J30gQhCsyBCEIA6hCEAcQhCABCEIAEIQgAQhCAGaqfcb1WAxnFXOkIvkttWd4kLzLbNrqQ75BLHXs7gDyPJY5bro3w1fYqSqAzJVvhY7l/1Z+nBYvZ2kkrH9pJlE05N/UevRbqI/2XMtnTIfc/JQZXZ3GoTzpLKNUFU2SieyUOZcKK5u9kq6PEezdZ3hOvTquz1W5nqNfRKy1EYxTB3MBczPoqSLEDezriyvYsYubOGRRVYOybvNyKKT0axk47CnrWyNEczBI3/UN5PyYZFGWmKNrCdS0ALlHh/Z6lSHyAm7iBwCvtqglkTHoYrlaPCMMt33a8B81FwiivZxHtV+FvCFds4cuW+kU9VtfDE8se8hzTYg805T7ZQv0d9+iTW4FTukMj42uebEk3N/TROxuazJjWgdAB8FqY9FlBiTH6G3nkpQKqmTE8PcpMUxHBIkmISWPvolIAF1CEAcQhCABCEIAEIQgAQkyShou42HVUGJbYwxktDrkahveP0b5kpWOifMe8T1UWtomTMLJGh7XCxDhcFOwTiWNr26OAIzvr1SGzWyKAKKPZsQNtD4f0nUeR4qO5pBt7tFqd4JmanY/wAQv8fasnjXhtHK/TNTC4UOoOXP4rRS4M0+FxHnmoFVgTrZWd5a+9ZuDNI5ImSrKhQ4sTLMiN5v6eXkeCtazBHg95rh5t+abh2Y3tVlTOlSRFbikOp329N2/vCkf9VwsGW8fQN+JT79jWcUui2N3z3GNaP1kX9nNXFMmUlXbKDENr5pHBlNGC9xs0G7vcMlsNldk3stLVOMkp5+FnRjeCucH2Xips2i7zq92bj9B0Cu2NXTGFbOSeS9C4I7BPtTacGi0MBiojuUxCBvJdW852SKKHLNTf0A66ayXBPvBNTRalN0TdQl+QE5kmeXDVS2uuMlUsfZ6nQvsbcD8U07AlIXEJgCEIQAIQmqmpbG0ucbAepPIAcSgBx7wBcmwGZJyssZjf4hAO7OjZ2z9N4C7R5c1JxGlkrf47jFDwiabPd1kd8gnaSkhp27sLA3yGZ8zqVLKVIzP+C1lWb1MhAP5S4tZ7BmfvNWNNsXC0DtnGS35B+7j/pbmfUlW8lQ4/2SWsPE2+KKDkyVSPYwBjAGtGTQMhbkEVEfEKPvNH99UplcPC70PP8Aula0SAkKfaE08JUb0xjgaltC4E41qoQprAdUxJh0btAAemXuTOM4syliL3kcmi+bnkZNChYdTP3Wve8kybrzlldwBIS6Y1aFVlXT07w2W9yL3OY9QrOCdkgvG5pHRZbamgdJ3ou48Frd629vC+bSCqXEKeWljc6OS0m6SC3IA9RxU6K36ejbqU1YrZ3baTcaK0NufzsBA/5N+i2cMzXgOaQQdCDdaJ2S1Q6AlkpITdU0lhDbAnLNMRBrcWjaNbnkEzT4uSMmj4pr/AST3nC3QZ+9ToMLjaOvVyj8mX+JElxdxByHvVDRbRyCfdJyvpay1DsPhGpHq5UtaykikBc6IfzPHzKTUhpr6LeLEWOktfPiDkrJjtQsXjG4ZmyQEOaWgEsO+A4HjbTJamgkuxp5hK3ZMlXZP7U80JtCq0ST0IQmAKprpgX3OjcmjrxPmrKofutJ6LMVdRc2CTGiSHF5SmxAaqPDPuZc/imqic3USmkJk8yN4KJVTG2WSRSglLmIvY5qLlJC7GIGFxUw0QI72abdWMiGZF/0jVUeKY29+TTujkPqlxUd9lqLZby4lHE4MkeMzZtz7ieCmtWMpsFkqNRdp1JyCuKRj6GP97JvxN4usNwcrnUeauLbG1RomFOueGgkmwGZKr8KxeGpbvQSMkHHdINvMcF5l+Ku25e51JA4hrD++cLjecPyeQ48z5LSyUrJm3O0kctRG1z291wDGA3ILiBvEDQlej4I8SUsRP6G+0ZfJfMFFh008o7JjnEEG4yGRvroF9OYDHuwNHL55/NJbKlommkadc7KuxvAWzQyNaAHljg02zvbL32VslBUQfNGLVtS037R/I55C3Tgl7P/AIhVlE+4kL2X70cmbSOnFp6he/1GBUzz34YjnfNjfoodRsXRP1p4f6GhLiXyTGtj9uoMRjvGd2Ro78bj3m9RzHVZva7bqQTllLJutZ3XOFjvOvnqDkNFp8K2QpaV5fDGxriLXsNDqFYNw6Ef+OL+hn0VdiTSZ5LUbTVUmTppT0Bt/wCqTTU87jfcld6PK9iaxjdA0eQA+CcFQOaVF/J9I8c/wapJyhlPm13zVdiWy1UTf9nk/pXuhqR1UauqRuooPkf0ed7JuloIy+qieyIuaC4gENJNsxrZel0FTHK0Oic1zSLgtNwqTFqf9po5omi5cw7vDvDNvvC89ZtFNh8XYWcyW3e3st1rjw5+aWhVyPY+2b+oe0IXhX+Kf6nf1FCOh/F+z6HQhCZkRsQ/hlZN/jH3xXUKWNBP4m+acm8QQhc8tiZKp9FDq9VxC6PBopjxXIv4g8whC5/Tc2EGg8l57+Kvgb98QhC6PDGOzL/hT/3r/wCR3xVPjn+Yzf77vihCRa2b3Cf4g8gvRqDwN8ghCFsmZKdwXUIVkEafxHyCQhCYAmyhCBguhCEABUev8BQhACMLXnX4k/5iP9mP4uQhJ6Lj/YeQhCk1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54" name="AutoShape 30" descr="data:image/jpeg;base64,/9j/4AAQSkZJRgABAQAAAQABAAD/2wCEAAkGBhQQEBQUEBQUFBUUFBQUFBUUFBQQFBUUFRAVFBQUFRQXHCYeFxkjGRQUHy8gIycpLCwsFR4xNTAqNSYrLCkBCQoKDgwOGA8PGCkcHx0pKSkpKSkpLCkpLCwpKSksKSkpKSkpKSwpKSwpKSkpKSksKSkpKSkpKSksKSwsLCwpKf/AABEIAOEA4QMBIgACEQEDEQH/xAAcAAABBQEBAQAAAAAAAAAAAAAAAgMEBQYBBwj/xAA/EAABAwIDBQUGAwYFBQAAAAABAAIDBBEFITEGEkFRYRMiMnGBkaGxwdHwB0JSFCMzcpLhFTVic4IWNEOy8f/EABkBAAMBAQEAAAAAAAAAAAAAAAABAgMEBf/EACQRAAICAgMAAgIDAQAAAAAAAAABAhEDMRIhQRNRImEEMoFC/9oADAMBAAIRAxEAPwD1JlSpLJbrNR1hGqmQV3IrnUzrljLwOXd5QYqsFPNmV2ZUSAU8ypI1zUQPulAp2KiwZUA9E4qslLZORoU+RLiWKFGZWjjkn2yA6FVZLVC1xCExHVxCEACEIQAIQhAAhCEAdQuIQAIQhAAuriEAdXEIQB1CEIAytXs88aAO/l19ip5oHsOhXoKampWv8TQfj7VlLEno3jma2YWGs55FWNPXX1U3E9lA+7ozZwzAPHpdZ+NpBsciNQVk04mycZ6L4SpxlQqyCQjVS2kHRUmS0TmyJe8oLXEJ5siqyaJF0X5JoPSgUCokMq3DjfzU2CcPHxVZZPUkgac+KpMiUSxQhC0MgQhCABCZq61kTd6RwaOv0VJVbcQMHd3nk6AC1/UpNpDUW9GhQsHLttUFw3WtAzuLE5cM083bOc5Brb2zO64ge/NR8iL+ORtkLEN20mbfeax9v+N/IgqfFtxpvwuAOpa4OsfcnzQvjkahCqIdqoHHNxb/ADNI94Vs1wIuDce1UmmS00dQhCYgQhCAOoQhAHEIQgAVBtLhe8O0aMx4vkVfpMkYcCDocilJWqKjLi7MPTz2ycp7SNQq3aOgdC420OYIVVQYw5hs7MLlvi6Z3KPJWjTmcjhdKZUqDDXhw804SqsniTHVNktlUFFNKJGkc+WoWUixGamlfDPw/hu4Pb+odeY4JOTQ441LpG3NXZddWCyzVFi+86x0VvHM17bg5cDzVKVilirZqKGTejaenwT6qsClyc3lYhWq3i7RxyVMCVnsZ2k3e5DYni/gPL6ru0WLW/dMP81vgs1MLA+/zWU5+I1hj9YzOXTuJe42BuSTr7UiOAOzA8r5eqlMpy4AEEcT0HD1KlCDdGVr6DisDfRFjog0Z5n7yC5NTb2RNh+kfNTP2Z3H1P0TRBHX758UAV8tA0ak5ctOgv8ARVtYxzrhnMeV1qg24VdWUpAyFvimxopruyGV872OVuq7h+LTQxgdrY6gtJA10A0KXJQht7kk6m6h1Za1uRJNr35DkLaITBxs9D2X2vbUns35SAeQeOnXotKvDKav7LvNBFswcy7z+S9C2R23E9mTd1xyaTx4WPVdEZ+M5p467RsV1cQtDE6hCEAcQhCABCEIAaqqVsjS14uD95LEY1sk6O7o+83pqPMLeIUSgpbNIZHDR5M2V0ZtnqrKnxMHIrb1+AwzeNgvzHdPtCpMS2Ea4XgcWuHB2YPrwWDxSWjrWeEt9EejrgMvYpGIYZHVR7sg6tcMnNPMFZGpbNTvLHajhe/qpOH7SEGzslKnXTNHib7iyLW7GVMZ7r+2j5C0b7cnDR3ofRTMOxZrXNifdrtAwjdI6kHQLQ02NtcNQnp4YphZ7QeR/MPI6hVxT7Q/klVTRKw+QNe0jQ5e3+6mY9if7PCXcTkPO2vsVAyKSJwFw9lxun82uh4XVVt9jIkf2TTk3Im41426rTlSZyyx3JFVDi/aSXue8T5mx+vwVvu77t39ObuV+DVnMG8V2i1rBvGw5/fFamijDfTM+f3muc1Y4Rpc2HE8eil08IsABbn0H3qornFxAaMycug4n75K0hgsLcVSREmIfBvDpyGRPmeAXDQ2GQHyCmtbZKWnEjkVEmHP1Gq4ynI8WfkrglKDAeARwK5mVxLC2u+Nv/qosUw+2RGpHqvRHUgPBUVVhwc8u8wPJRKNFxmmYieMWsRpw08kiCUx3cT4TccBqLBXdThZDnfH4WVXiFCA0AjIkA+QNyfckmU0enbLbRirjs4WkaBvDgeoV4vIcExB0ErHD8pGWgII09hXrcMwe0Obo4Aj1XTCVo48keLHEIQrMziEIQAIQhAAhCEACEIQBAxLAoaixlYC4eF2jh5ELzLaDZ6oo3Fz29tDfJw8QHnqD0K9cSZYQ9pa4AgixBzBCznjUjoxZ5Y/2jxCCozDmOuBq05OHmFe0u0YBaDcDiT8lc49+HMAbJLG97C1pcGtta4Gl9bLzOsMrHOBNw05XGnquVxcGepjcc66PS6jHYzA52QtYgjmDlcLN7aRAuikZkX5O65ZHz4exZB1XJJZt8rjIea0e0VQXuY3QNsL+8n0ATc7JniUETsAhIOQ09l1oITwGeeZ6qhwbQBouOQvy4laODC5H62aOQUq3o5ZfskRStb4c3HIn5BWUGiYpMMbGOZ5lTGtW0U0YSaC6QSuvumnPViQovTjHqPvLu8gdE1rkw+mF7pLJE8HJ7J0V1RShx093BUOI4WZHZA7o46LXtaFGrsxYDM+5TKJpGZ5nVNffQDcPC/A2C9Q2MnLqVocbltx6Xy++izOJYSbeuitNj3lsrm8CD7WlTB0x5VcbNghcQuk4wQhCABCEIAEIQgAQhCABCEIArtoX2p39bD2uC8o2jAEUzuO+GBer7QRb1O+3Cx9huvPq3B2zBzb5PsSOThxC5suz0v4clGP+nnlDnPG2+Re2/tuthX0naPHUrNUmEOFcYha7STvHg0C5NvJbumpbvaG8gL/ABK56pHXnkmy6wLDwxgsP7q8a1RqaINAA4KU1dMVR5cnbOPdZINRbhdIqb2yWG2g2sqaYkiEFjdXXKbdBGNm3OIgeIEddQnQ9rtLLyqP8WhcNni3bi92kPGfMcFZU227TnGbjl8lLlWzSOPlo30jLJO6qjDNq2S5H3q4E7SLgqlJPRLjKOztk40pHaXSb2TJH2uTjbKIJE4yVMVDdVFdy5hsAbO3d4fTNLqJMr8lzZ67nkngCfboFPo3/U0KF1C3OY4hCEACEIQAIQhAAhCEACEIQBx7Lgg8RZee4pS9i9zTwOXUcCvQ1ifxDnMb4DYFrrtdzGYz96xzRtWdP8efGVP0x8GHMFS6e7t8tLd22RJFr3WwwaksA462AVbS4d+8Fsx1Wlhi3QueEXtnVmmn0h1gTwKbaEXW6ORiyLqkxzCu1YW63GnNXAuhzLp7GnR4RX7Dfv7PJYCfzA5eVtfam8VwpsEgEDr7rRxzy+q9wnwwP8QBVXWbKRPcCWAkceP90NNo0jKKZ5rQvJ3SL58lpaCslabG9uq0WH7HtiN7Dy5KfVYSALgLH4zb5loYpqrIXVjBOCsDi2MGN5Y05hW+y2NBx3XFOM+6FLFatGlfqlRrsjOSa3lqc52qks1WuA0m5HvHV2fpwVTFAZZA0evQcVqGtsABoMk4K3ZnkdKhSEIWpicQhCABCEIAEIQgAQhCABCEIAFn9tsO7anHNsjD6F1j7itAma1t43DoUmrRUXTszNNSgOFuCnEJqn1TjisfDc6XIDky5ySJEWOiYHpW+oInSJKkp2HEnPqQNSuxyh2YWap5jLUljyN1jQ4jmSclomvaNCElKwlCh9VuN1BbG7d1tl5qyYbglV9THv3CoUdnz3i20DmzvFjk4gm1875q52dxzecC02cNQrnbvYgPcZWDdJ8VtHdXAaeazBwdtL2TmP3nl3eFiBa2mazlBUdEJzvvR7XgeI9qwX5fYT1fOI8/QDmVnMBedxrgbZArSYDhjqiXt5h3Gm0TeGXEpRbaonIlF2XWA0RZHvPHefmeg4BWaELpSpUcLduzqFxdTEcQhCABCEIAEIQgAQhCABCEIAEzWG0bvIp5RcUdaJ33xSehrZS05zKVIUzA5LkKw8Oj0be5RpJUuR6hzSKGzaKHmyqXFHcKhkrt1A2yijHeO8eQTjJDcG9D2J4S3MuBsdSCQR6hZ7BoWQyuMc7wOLHkvafK5yK0cG1MM4sRYFVVTsU1xc5rsjmLKWr7Rcbj1Mt8K2g3iWn2A3VzFJvXKw2z+xv7NK6dxsbnLiRzK2NG/JXBv0nIo/8AIqopwTmMiqfENkYpWOG6AdR0PNXsj+KU0l1mt1dkPqegVvsy5NFTguBbxEI8DAO0d8GDqtxHGGgBosBkB0TNBQiFm63zJ4knUlSFcI8TnnNyYIQhWZnULiEACEIQAIQhAAhCEACEIQAIQmp6prB3igB1QMad+6PUj4qDV7TNHhVa7FzNcHQLOUlVGkYO7G5J91SDLvC44qNOy4Uekl3SWHTVvzCxs6Eh6YqBLmVPlCgTmwUM0iMz4YHtcCdRa/ELxnG6CopJy2UuuDdrr3a5vAjgV7DFiQvmu4nhtPWx9lPYXuWP4sdbIg8uiqDRoos8sw3aVrAN8lruP6T1B4L0/ZXHO03W3uCLj2Lx7azZ+WilMcrbjVrxm1zeYPyWu/DLELhu9q0EenBU412Vz5JwZ6nWS5WSKeWyhTSlyfgGiV2zLjSLNh3shmSrvDsP7MXd4j7gm8Iw3cG87xHhyH1Vkt4x9Zx5J30gQhCsyBCEIA6hCEAcQhCABCEIAEIQgAQhCAGaqfcb1WAxnFXOkIvkttWd4kLzLbNrqQ75BLHXs7gDyPJY5bro3w1fYqSqAzJVvhY7l/1Z+nBYvZ2kkrH9pJlE05N/UevRbqI/2XMtnTIfc/JQZXZ3GoTzpLKNUFU2SieyUOZcKK5u9kq6PEezdZ3hOvTquz1W5nqNfRKy1EYxTB3MBczPoqSLEDezriyvYsYubOGRRVYOybvNyKKT0axk47CnrWyNEczBI3/UN5PyYZFGWmKNrCdS0ALlHh/Z6lSHyAm7iBwCvtqglkTHoYrlaPCMMt33a8B81FwiivZxHtV+FvCFds4cuW+kU9VtfDE8se8hzTYg805T7ZQv0d9+iTW4FTukMj42uebEk3N/TROxuazJjWgdAB8FqY9FlBiTH6G3nkpQKqmTE8PcpMUxHBIkmISWPvolIAF1CEAcQhCABCEIAEIQgAQkyShou42HVUGJbYwxktDrkahveP0b5kpWOifMe8T1UWtomTMLJGh7XCxDhcFOwTiWNr26OAIzvr1SGzWyKAKKPZsQNtD4f0nUeR4qO5pBt7tFqd4JmanY/wAQv8fasnjXhtHK/TNTC4UOoOXP4rRS4M0+FxHnmoFVgTrZWd5a+9ZuDNI5ImSrKhQ4sTLMiN5v6eXkeCtazBHg95rh5t+abh2Y3tVlTOlSRFbikOp329N2/vCkf9VwsGW8fQN+JT79jWcUui2N3z3GNaP1kX9nNXFMmUlXbKDENr5pHBlNGC9xs0G7vcMlsNldk3stLVOMkp5+FnRjeCucH2Xips2i7zq92bj9B0Cu2NXTGFbOSeS9C4I7BPtTacGi0MBiojuUxCBvJdW852SKKHLNTf0A66ayXBPvBNTRalN0TdQl+QE5kmeXDVS2uuMlUsfZ6nQvsbcD8U07AlIXEJgCEIQAIQmqmpbG0ucbAepPIAcSgBx7wBcmwGZJyssZjf4hAO7OjZ2z9N4C7R5c1JxGlkrf47jFDwiabPd1kd8gnaSkhp27sLA3yGZ8zqVLKVIzP+C1lWb1MhAP5S4tZ7BmfvNWNNsXC0DtnGS35B+7j/pbmfUlW8lQ4/2SWsPE2+KKDkyVSPYwBjAGtGTQMhbkEVEfEKPvNH99UplcPC70PP8Aula0SAkKfaE08JUb0xjgaltC4E41qoQprAdUxJh0btAAemXuTOM4syliL3kcmi+bnkZNChYdTP3Wve8kybrzlldwBIS6Y1aFVlXT07w2W9yL3OY9QrOCdkgvG5pHRZbamgdJ3ou48Frd629vC+bSCqXEKeWljc6OS0m6SC3IA9RxU6K36ejbqU1YrZ3baTcaK0NufzsBA/5N+i2cMzXgOaQQdCDdaJ2S1Q6AlkpITdU0lhDbAnLNMRBrcWjaNbnkEzT4uSMmj4pr/AST3nC3QZ+9ToMLjaOvVyj8mX+JElxdxByHvVDRbRyCfdJyvpay1DsPhGpHq5UtaykikBc6IfzPHzKTUhpr6LeLEWOktfPiDkrJjtQsXjG4ZmyQEOaWgEsO+A4HjbTJamgkuxp5hK3ZMlXZP7U80JtCq0ST0IQmAKprpgX3OjcmjrxPmrKofutJ6LMVdRc2CTGiSHF5SmxAaqPDPuZc/imqic3USmkJk8yN4KJVTG2WSRSglLmIvY5qLlJC7GIGFxUw0QI72abdWMiGZF/0jVUeKY29+TTujkPqlxUd9lqLZby4lHE4MkeMzZtz7ieCmtWMpsFkqNRdp1JyCuKRj6GP97JvxN4usNwcrnUeauLbG1RomFOueGgkmwGZKr8KxeGpbvQSMkHHdINvMcF5l+Ku25e51JA4hrD++cLjecPyeQ48z5LSyUrJm3O0kctRG1z291wDGA3ILiBvEDQlej4I8SUsRP6G+0ZfJfMFFh008o7JjnEEG4yGRvroF9OYDHuwNHL55/NJbKlommkadc7KuxvAWzQyNaAHljg02zvbL32VslBUQfNGLVtS037R/I55C3Tgl7P/AIhVlE+4kL2X70cmbSOnFp6he/1GBUzz34YjnfNjfoodRsXRP1p4f6GhLiXyTGtj9uoMRjvGd2Ro78bj3m9RzHVZva7bqQTllLJutZ3XOFjvOvnqDkNFp8K2QpaV5fDGxriLXsNDqFYNw6Ef+OL+hn0VdiTSZ5LUbTVUmTppT0Bt/wCqTTU87jfcld6PK9iaxjdA0eQA+CcFQOaVF/J9I8c/wapJyhlPm13zVdiWy1UTf9nk/pXuhqR1UauqRuooPkf0ed7JuloIy+qieyIuaC4gENJNsxrZel0FTHK0Oic1zSLgtNwqTFqf9po5omi5cw7vDvDNvvC89ZtFNh8XYWcyW3e3st1rjw5+aWhVyPY+2b+oe0IXhX+Kf6nf1FCOh/F+z6HQhCZkRsQ/hlZN/jH3xXUKWNBP4m+acm8QQhc8tiZKp9FDq9VxC6PBopjxXIv4g8whC5/Tc2EGg8l57+Kvgb98QhC6PDGOzL/hT/3r/wCR3xVPjn+Yzf77vihCRa2b3Cf4g8gvRqDwN8ghCFsmZKdwXUIVkEafxHyCQhCYAmyhCBguhCEABUev8BQhACMLXnX4k/5iP9mP4uQhJ6Lj/YeQhCk1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56" name="AutoShape 32" descr="data:image/jpeg;base64,/9j/4AAQSkZJRgABAQAAAQABAAD/2wCEAAkGBhQQEBQUEBQUFBUUFBQUFBUUFBQQFBUUFRAVFBQUFRQXHCYeFxkjGRQUHy8gIycpLCwsFR4xNTAqNSYrLCkBCQoKDgwOGA8PGCkcHx0pKSkpKSkpLCkpLCwpKSksKSkpKSkpKSwpKSwpKSkpKSksKSkpKSkpKSksKSwsLCwpKf/AABEIAOEA4QMBIgACEQEDEQH/xAAcAAABBQEBAQAAAAAAAAAAAAAAAgMEBQYBBwj/xAA/EAABAwIDBQUGAwYFBQAAAAABAAIDBBEFITEGEkFRYRMiMnGBkaGxwdHwB0JSFCMzcpLhFTVic4IWNEOy8f/EABkBAAMBAQEAAAAAAAAAAAAAAAABAgMEBf/EACQRAAICAgMAAgIDAQAAAAAAAAABAhEDMRIhQRNRImEEMoFC/9oADAMBAAIRAxEAPwD1JlSpLJbrNR1hGqmQV3IrnUzrljLwOXd5QYqsFPNmV2ZUSAU8ypI1zUQPulAp2KiwZUA9E4qslLZORoU+RLiWKFGZWjjkn2yA6FVZLVC1xCExHVxCEACEIQAIQhAAhCEAdQuIQAIQhAAuriEAdXEIQB1CEIAytXs88aAO/l19ip5oHsOhXoKampWv8TQfj7VlLEno3jma2YWGs55FWNPXX1U3E9lA+7ozZwzAPHpdZ+NpBsciNQVk04mycZ6L4SpxlQqyCQjVS2kHRUmS0TmyJe8oLXEJ5siqyaJF0X5JoPSgUCokMq3DjfzU2CcPHxVZZPUkgac+KpMiUSxQhC0MgQhCABCZq61kTd6RwaOv0VJVbcQMHd3nk6AC1/UpNpDUW9GhQsHLttUFw3WtAzuLE5cM083bOc5Brb2zO64ge/NR8iL+ORtkLEN20mbfeax9v+N/IgqfFtxpvwuAOpa4OsfcnzQvjkahCqIdqoHHNxb/ADNI94Vs1wIuDce1UmmS00dQhCYgQhCAOoQhAHEIQgAVBtLhe8O0aMx4vkVfpMkYcCDocilJWqKjLi7MPTz2ycp7SNQq3aOgdC420OYIVVQYw5hs7MLlvi6Z3KPJWjTmcjhdKZUqDDXhw804SqsniTHVNktlUFFNKJGkc+WoWUixGamlfDPw/hu4Pb+odeY4JOTQ441LpG3NXZddWCyzVFi+86x0VvHM17bg5cDzVKVilirZqKGTejaenwT6qsClyc3lYhWq3i7RxyVMCVnsZ2k3e5DYni/gPL6ru0WLW/dMP81vgs1MLA+/zWU5+I1hj9YzOXTuJe42BuSTr7UiOAOzA8r5eqlMpy4AEEcT0HD1KlCDdGVr6DisDfRFjog0Z5n7yC5NTb2RNh+kfNTP2Z3H1P0TRBHX758UAV8tA0ak5ctOgv8ARVtYxzrhnMeV1qg24VdWUpAyFvimxopruyGV872OVuq7h+LTQxgdrY6gtJA10A0KXJQht7kk6m6h1Za1uRJNr35DkLaITBxs9D2X2vbUns35SAeQeOnXotKvDKav7LvNBFswcy7z+S9C2R23E9mTd1xyaTx4WPVdEZ+M5p467RsV1cQtDE6hCEAcQhCABCEIAaqqVsjS14uD95LEY1sk6O7o+83pqPMLeIUSgpbNIZHDR5M2V0ZtnqrKnxMHIrb1+AwzeNgvzHdPtCpMS2Ea4XgcWuHB2YPrwWDxSWjrWeEt9EejrgMvYpGIYZHVR7sg6tcMnNPMFZGpbNTvLHajhe/qpOH7SEGzslKnXTNHib7iyLW7GVMZ7r+2j5C0b7cnDR3ofRTMOxZrXNifdrtAwjdI6kHQLQ02NtcNQnp4YphZ7QeR/MPI6hVxT7Q/klVTRKw+QNe0jQ5e3+6mY9if7PCXcTkPO2vsVAyKSJwFw9lxun82uh4XVVt9jIkf2TTk3Im41426rTlSZyyx3JFVDi/aSXue8T5mx+vwVvu77t39ObuV+DVnMG8V2i1rBvGw5/fFamijDfTM+f3muc1Y4Rpc2HE8eil08IsABbn0H3qornFxAaMycug4n75K0hgsLcVSREmIfBvDpyGRPmeAXDQ2GQHyCmtbZKWnEjkVEmHP1Gq4ynI8WfkrglKDAeARwK5mVxLC2u+Nv/qosUw+2RGpHqvRHUgPBUVVhwc8u8wPJRKNFxmmYieMWsRpw08kiCUx3cT4TccBqLBXdThZDnfH4WVXiFCA0AjIkA+QNyfckmU0enbLbRirjs4WkaBvDgeoV4vIcExB0ErHD8pGWgII09hXrcMwe0Obo4Aj1XTCVo48keLHEIQrMziEIQAIQhAAhCEACEIQBAxLAoaixlYC4eF2jh5ELzLaDZ6oo3Fz29tDfJw8QHnqD0K9cSZYQ9pa4AgixBzBCznjUjoxZ5Y/2jxCCozDmOuBq05OHmFe0u0YBaDcDiT8lc49+HMAbJLG97C1pcGtta4Gl9bLzOsMrHOBNw05XGnquVxcGepjcc66PS6jHYzA52QtYgjmDlcLN7aRAuikZkX5O65ZHz4exZB1XJJZt8rjIea0e0VQXuY3QNsL+8n0ATc7JniUETsAhIOQ09l1oITwGeeZ6qhwbQBouOQvy4laODC5H62aOQUq3o5ZfskRStb4c3HIn5BWUGiYpMMbGOZ5lTGtW0U0YSaC6QSuvumnPViQovTjHqPvLu8gdE1rkw+mF7pLJE8HJ7J0V1RShx093BUOI4WZHZA7o46LXtaFGrsxYDM+5TKJpGZ5nVNffQDcPC/A2C9Q2MnLqVocbltx6Xy++izOJYSbeuitNj3lsrm8CD7WlTB0x5VcbNghcQuk4wQhCABCEIAEIQgAQhCABCEIArtoX2p39bD2uC8o2jAEUzuO+GBer7QRb1O+3Cx9huvPq3B2zBzb5PsSOThxC5suz0v4clGP+nnlDnPG2+Re2/tuthX0naPHUrNUmEOFcYha7STvHg0C5NvJbumpbvaG8gL/ABK56pHXnkmy6wLDwxgsP7q8a1RqaINAA4KU1dMVR5cnbOPdZINRbhdIqb2yWG2g2sqaYkiEFjdXXKbdBGNm3OIgeIEddQnQ9rtLLyqP8WhcNni3bi92kPGfMcFZU227TnGbjl8lLlWzSOPlo30jLJO6qjDNq2S5H3q4E7SLgqlJPRLjKOztk40pHaXSb2TJH2uTjbKIJE4yVMVDdVFdy5hsAbO3d4fTNLqJMr8lzZ67nkngCfboFPo3/U0KF1C3OY4hCEACEIQAIQhAAhCEACEIQBx7Lgg8RZee4pS9i9zTwOXUcCvQ1ifxDnMb4DYFrrtdzGYz96xzRtWdP8efGVP0x8GHMFS6e7t8tLd22RJFr3WwwaksA462AVbS4d+8Fsx1Wlhi3QueEXtnVmmn0h1gTwKbaEXW6ORiyLqkxzCu1YW63GnNXAuhzLp7GnR4RX7Dfv7PJYCfzA5eVtfam8VwpsEgEDr7rRxzy+q9wnwwP8QBVXWbKRPcCWAkceP90NNo0jKKZ5rQvJ3SL58lpaCslabG9uq0WH7HtiN7Dy5KfVYSALgLH4zb5loYpqrIXVjBOCsDi2MGN5Y05hW+y2NBx3XFOM+6FLFatGlfqlRrsjOSa3lqc52qks1WuA0m5HvHV2fpwVTFAZZA0evQcVqGtsABoMk4K3ZnkdKhSEIWpicQhCABCEIAEIQgAQhCABCEIAFn9tsO7anHNsjD6F1j7itAma1t43DoUmrRUXTszNNSgOFuCnEJqn1TjisfDc6XIDky5ySJEWOiYHpW+oInSJKkp2HEnPqQNSuxyh2YWap5jLUljyN1jQ4jmSclomvaNCElKwlCh9VuN1BbG7d1tl5qyYbglV9THv3CoUdnz3i20DmzvFjk4gm1875q52dxzecC02cNQrnbvYgPcZWDdJ8VtHdXAaeazBwdtL2TmP3nl3eFiBa2mazlBUdEJzvvR7XgeI9qwX5fYT1fOI8/QDmVnMBedxrgbZArSYDhjqiXt5h3Gm0TeGXEpRbaonIlF2XWA0RZHvPHefmeg4BWaELpSpUcLduzqFxdTEcQhCABCEIAEIQgAQhCABCEIAEzWG0bvIp5RcUdaJ33xSehrZS05zKVIUzA5LkKw8Oj0be5RpJUuR6hzSKGzaKHmyqXFHcKhkrt1A2yijHeO8eQTjJDcG9D2J4S3MuBsdSCQR6hZ7BoWQyuMc7wOLHkvafK5yK0cG1MM4sRYFVVTsU1xc5rsjmLKWr7Rcbj1Mt8K2g3iWn2A3VzFJvXKw2z+xv7NK6dxsbnLiRzK2NG/JXBv0nIo/8AIqopwTmMiqfENkYpWOG6AdR0PNXsj+KU0l1mt1dkPqegVvsy5NFTguBbxEI8DAO0d8GDqtxHGGgBosBkB0TNBQiFm63zJ4knUlSFcI8TnnNyYIQhWZnULiEACEIQAIQhAAhCEACEIQAIQmp6prB3igB1QMad+6PUj4qDV7TNHhVa7FzNcHQLOUlVGkYO7G5J91SDLvC44qNOy4Uekl3SWHTVvzCxs6Eh6YqBLmVPlCgTmwUM0iMz4YHtcCdRa/ELxnG6CopJy2UuuDdrr3a5vAjgV7DFiQvmu4nhtPWx9lPYXuWP4sdbIg8uiqDRoos8sw3aVrAN8lruP6T1B4L0/ZXHO03W3uCLj2Lx7azZ+WilMcrbjVrxm1zeYPyWu/DLELhu9q0EenBU412Vz5JwZ6nWS5WSKeWyhTSlyfgGiV2zLjSLNh3shmSrvDsP7MXd4j7gm8Iw3cG87xHhyH1Vkt4x9Zx5J30gQhCsyBCEIA6hCEAcQhCABCEIAEIQgAQhCAGaqfcb1WAxnFXOkIvkttWd4kLzLbNrqQ75BLHXs7gDyPJY5bro3w1fYqSqAzJVvhY7l/1Z+nBYvZ2kkrH9pJlE05N/UevRbqI/2XMtnTIfc/JQZXZ3GoTzpLKNUFU2SieyUOZcKK5u9kq6PEezdZ3hOvTquz1W5nqNfRKy1EYxTB3MBczPoqSLEDezriyvYsYubOGRRVYOybvNyKKT0axk47CnrWyNEczBI3/UN5PyYZFGWmKNrCdS0ALlHh/Z6lSHyAm7iBwCvtqglkTHoYrlaPCMMt33a8B81FwiivZxHtV+FvCFds4cuW+kU9VtfDE8se8hzTYg805T7ZQv0d9+iTW4FTukMj42uebEk3N/TROxuazJjWgdAB8FqY9FlBiTH6G3nkpQKqmTE8PcpMUxHBIkmISWPvolIAF1CEAcQhCABCEIAEIQgAQkyShou42HVUGJbYwxktDrkahveP0b5kpWOifMe8T1UWtomTMLJGh7XCxDhcFOwTiWNr26OAIzvr1SGzWyKAKKPZsQNtD4f0nUeR4qO5pBt7tFqd4JmanY/wAQv8fasnjXhtHK/TNTC4UOoOXP4rRS4M0+FxHnmoFVgTrZWd5a+9ZuDNI5ImSrKhQ4sTLMiN5v6eXkeCtazBHg95rh5t+abh2Y3tVlTOlSRFbikOp329N2/vCkf9VwsGW8fQN+JT79jWcUui2N3z3GNaP1kX9nNXFMmUlXbKDENr5pHBlNGC9xs0G7vcMlsNldk3stLVOMkp5+FnRjeCucH2Xips2i7zq92bj9B0Cu2NXTGFbOSeS9C4I7BPtTacGi0MBiojuUxCBvJdW852SKKHLNTf0A66ayXBPvBNTRalN0TdQl+QE5kmeXDVS2uuMlUsfZ6nQvsbcD8U07AlIXEJgCEIQAIQmqmpbG0ucbAepPIAcSgBx7wBcmwGZJyssZjf4hAO7OjZ2z9N4C7R5c1JxGlkrf47jFDwiabPd1kd8gnaSkhp27sLA3yGZ8zqVLKVIzP+C1lWb1MhAP5S4tZ7BmfvNWNNsXC0DtnGS35B+7j/pbmfUlW8lQ4/2SWsPE2+KKDkyVSPYwBjAGtGTQMhbkEVEfEKPvNH99UplcPC70PP8Aula0SAkKfaE08JUb0xjgaltC4E41qoQprAdUxJh0btAAemXuTOM4syliL3kcmi+bnkZNChYdTP3Wve8kybrzlldwBIS6Y1aFVlXT07w2W9yL3OY9QrOCdkgvG5pHRZbamgdJ3ou48Frd629vC+bSCqXEKeWljc6OS0m6SC3IA9RxU6K36ejbqU1YrZ3baTcaK0NufzsBA/5N+i2cMzXgOaQQdCDdaJ2S1Q6AlkpITdU0lhDbAnLNMRBrcWjaNbnkEzT4uSMmj4pr/AST3nC3QZ+9ToMLjaOvVyj8mX+JElxdxByHvVDRbRyCfdJyvpay1DsPhGpHq5UtaykikBc6IfzPHzKTUhpr6LeLEWOktfPiDkrJjtQsXjG4ZmyQEOaWgEsO+A4HjbTJamgkuxp5hK3ZMlXZP7U80JtCq0ST0IQmAKprpgX3OjcmjrxPmrKofutJ6LMVdRc2CTGiSHF5SmxAaqPDPuZc/imqic3USmkJk8yN4KJVTG2WSRSglLmIvY5qLlJC7GIGFxUw0QI72abdWMiGZF/0jVUeKY29+TTujkPqlxUd9lqLZby4lHE4MkeMzZtz7ieCmtWMpsFkqNRdp1JyCuKRj6GP97JvxN4usNwcrnUeauLbG1RomFOueGgkmwGZKr8KxeGpbvQSMkHHdINvMcF5l+Ku25e51JA4hrD++cLjecPyeQ48z5LSyUrJm3O0kctRG1z291wDGA3ILiBvEDQlej4I8SUsRP6G+0ZfJfMFFh008o7JjnEEG4yGRvroF9OYDHuwNHL55/NJbKlommkadc7KuxvAWzQyNaAHljg02zvbL32VslBUQfNGLVtS037R/I55C3Tgl7P/AIhVlE+4kL2X70cmbSOnFp6he/1GBUzz34YjnfNjfoodRsXRP1p4f6GhLiXyTGtj9uoMRjvGd2Ro78bj3m9RzHVZva7bqQTllLJutZ3XOFjvOvnqDkNFp8K2QpaV5fDGxriLXsNDqFYNw6Ef+OL+hn0VdiTSZ5LUbTVUmTppT0Bt/wCqTTU87jfcld6PK9iaxjdA0eQA+CcFQOaVF/J9I8c/wapJyhlPm13zVdiWy1UTf9nk/pXuhqR1UauqRuooPkf0ed7JuloIy+qieyIuaC4gENJNsxrZel0FTHK0Oic1zSLgtNwqTFqf9po5omi5cw7vDvDNvvC89ZtFNh8XYWcyW3e3st1rjw5+aWhVyPY+2b+oe0IXhX+Kf6nf1FCOh/F+z6HQhCZkRsQ/hlZN/jH3xXUKWNBP4m+acm8QQhc8tiZKp9FDq9VxC6PBopjxXIv4g8whC5/Tc2EGg8l57+Kvgb98QhC6PDGOzL/hT/3r/wCR3xVPjn+Yzf77vihCRa2b3Cf4g8gvRqDwN8ghCFsmZKdwXUIVkEafxHyCQhCYAmyhCBguhCEABUev8BQhACMLXnX4k/5iP9mP4uQhJ6Lj/YeQhCk1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58" name="AutoShape 34" descr="data:image/jpeg;base64,/9j/4AAQSkZJRgABAQAAAQABAAD/2wCEAAkGBxQSEhUUEhQUFRUVFRQVFBcYFRQXFBQUFhQWFhcVFxQYHCggGBolHBQVIjEhJSkrLi4uFx8zODMsNygtLisBCgoKDg0OFxAQFywcHBwsLCwsLCwsLCwsLCwsLCw3LCwsLCwsLCwsNywsNyssNywsLCw3KywrKywrKysrKysrK//AABEIALYBFQMBIgACEQEDEQH/xAAcAAABBAMBAAAAAAAAAAAAAAACAAEDBAUGBwj/xABBEAABAwEEBwYEBAQEBwEAAAABAAIRAwQSITEFBkFRYXGBBxMikaGxFDJCwVLR4fAjYnKSFTOC8QgkJWNzk6IW/8QAGAEBAQEBAQAAAAAAAAAAAAAAAAIBAwT/xAAgEQEBAAIDAAMBAQEAAAAAAAAAAQIRAyExEhNBYVEi/9oADAMBAAIRAxEAPwDsEJoXCtGdr1tZ/mCjWHFha7+5h+yjtfarbXuJbUZSBya2m03erpJKraHeSFjbbaBMFwbwkXvIYrhA1pq1QXVq1aq44ReIbHILc9UtW6lomvWpmnTYGmnLSHPdM7cQB91lyNMvrhXHcG64nxXSJOImcjiMVzLTFM3RTxxPiOw7RB2hdM1+YymKeGJccRmWt3+YWv23V5zg19MycCW/pvXDPLVdsMemG1Q1e71wJAwO2TAXR6GgaLCGlpe4j5WiSAdp2DqrWgLF3dMOcIOAGG/AYdVJo622p94tbSa0OPhM946CZJdtKje3WYte1t1VD6RqMBa6mC4tcAHFo24Eg4LQ6Gh77sozx2cD+967FpNzm0qjnukFj/CQMMCtG0Y27SpxuAPlgqxqOTFjLLoS6RjiMeQWTp0xTHh6Ae3L9FNVddeDkDHrh7qIvm8wgyAcNsDAxxC6bjlpVrWgTLNsEf1jKecEc4VW1Vb9IuGbfEOMZtPSR5KG0CHSRg7KJwdt9VF8bdzymTyIx+6nbdMYLWWujYDead7XZj28iuidlluBZVs+1hFRo/kOB9bq5naS3GDIYSebDj6Y+a2XsvtEaSaJwfQrN/tLCB6K8U12KExRkIV2SAhBClIQOCAIQFGmcEYiKEqQtQFa0BCEhSFAgjcEJCNwQlYIyFGVK4ICgjKBylKBwQRlCUZQFABCdOUkHm+zVMCpXOVSzuWx6m6vvt9rp2dmAOL3fgpj5nfYcSFDXRexLVPvXG11Wyym67RByfUGbuIExz5LtdWY4nBBo3R7KFJlKmLrGNDWjgFR1s0p8LZatb6mthg3vd4WjzKy3XatOe6ZqC122o1pmlZx3U7C8nxkHbj7LOaN0cDduzgIM/ZLVHV/urMwOEvf/Eed7nYknqVs1nohohefW7t38mgmkGgCNxHMEFQUad51QXDdJDmuETJHiA6q5Xphwg4cUzXhjbok8cPdV+m+mJ01ZLzCHbZBWs0tHwS3di3iP9it0tDS/P02dd6q/wCHE5+e1Zfei9tVt+jTcnz/AKTmsVaWfK/GcWuIORA+b2K6KbIIunFappLRndvMfKTI+4S9M+LWadAlxYRIdh5jAjcclR0ho8taScwPb9FttGyiZ5R0VLS9CHuw8JbI8sRHMeqmVvxcwtLLoJnIR6LZuzd06Ss5nMVJ605WJtVkMkb2n0AWX7NG/wDU6LfwtrO5ANDR7rthXDKO4kJiEaFd45wEIXIimKNRuCZGVWtVpbTgvMAmAeKA3BAQo6dupuIAe0kiQJxiYx6qYhGIyhIRlMtaiIQEKVyBwWCNyAoygKAHICpCEBQRkIUZQlBGQkiITIPM1DNenuyjVD4Cyh1Qf8xWAfUP4W/TTB4beK5B2M6sfE2vv3tmlZ4dwfVPyN6YuPIL0xRbh781Ckq0HX60d9arJYxkXGtV/pbg0HrPkt8qOABJwAEnkM1yLVq3/FaQr2o5E3afBjZu/n1XLkuo68c3XTMAI3CFGwyVSrW0TAU9iqSOqiV00tuUQZipJTFawbQo6joRB0Kja6sJWpHvlY+2Uw4QVT/xym111xiTAJyPVWqlcTHUcVG9tkUvhg3LJYrStG9lskLL2issNb7QACSpqtNVt9nDcSs12UaKJr1rURDQ3umcSSC4jkGjzWLs1lfbrS2izLN5/CwZlda0dYWUabadMQ1ogD3niu/Fi8/LZ4nTFEQmK9DiAqtbLUym0ueQABJ5BNpbSNOz0nVazwxjc3EwOXE8AuE6+dozrXLKALKIOZHjfzH0jgst0abfp3tUDXllmpgwYL6ny8w0GStP0prHUtWNSoHY4bGgGT8vCVoFrquvEEqAPK53ddJdN70bbX0KgqUXeIAgZQQZxIPNdp1V0n8RZmPxvRD+L9pXmWnpB4+pb9qB2jGzRRrgGkXfMBBZeOPAjatnRlZXcXBCms9obUaHMcHNIkEYyE66RyA5A5SuUZWtRlC5G5A5YI0JRlCQgAhAVIhIQBCSRSQZPU3V6nYqDKNLEM+Z22pUI8TytrpCAq1mpwAFbCiqjWu0XSPcaPruGbmim3m8hvsSuS6pWy5DRtOa2rt90sKVmoU8y+oXROxjfzK4zZ9OVcLjQN2ZK4cmNrtx2R6EsBbEk4lZGwOiY3riVgq29wBkj0+66hqdWqfDt77/ADASHeeHoo1Z6uWVtbaqB1VUhW3pq1pCratJ6loWH01pENaUFt0i1oxK0/TFsNd4YwzO5Tar4rtbWKjSay8LwB/iCJJaQQfda/ovT1Y96C3+C0k03A+Km2T4TJxC2Cw6mtfHeSs1T1XDmOo0g0ACHOOAk7MBiUm/Ii6l212hp6ackyYWNYa1rqClSBc4+QG0uOwLPs7Oq9673lMU9rgST0bvW76B0HSsjLlIYn53n53nid3BXhx39RlyzXSDVjV9ljpXR4nug1H/AIjsA3NG5ZdEUK9Mmnmt32RVPSlvZZ6T61Qwym0uceA2Diri5b28aVLLNSs7TBq1Lzv6WAx6pbonrmGtetNfSFS/VJFNs93THysG8ja7eVqzlkLpAzz9lRbRMTBhQtG4yhVilZi4wpG2F0jcdqCoQkCrNqoxHXzBVYIOn9kOmnBzqN44eNo2FseJvDeF2hj5xXl/V3SRs9elWb9DgSN7cnDyleltEvmiw7wHeeKrGpq0UCMoCrYByjKkcgKwAUJRlA5AJQFGgcgEpJikg0bU/tvc2GW+neGXe0x4ubmTj0XX9X9aLLbW3rNXZU4TDxwLDiF46YF0zsg1d76r3hnNwBGeA3858lCvGS/4ga5q2+hSGVOgHHm97vsxY3s+0C2q8ucMAYHksp2r6INK3UiXFzTZqbQSSSbtSoDJPMLY+z2w3KYEYkyeAUybqrdYtysOhabW/LkFQ0QQe9c3IV30zukNaRHnCyGntJiz2eo85MYSc5J2NEbSlqtok07CynVwqPBq1d4q1T3jo5Ex0W5TfScctXaG0tWu6YrVKbC+mQ6CJacyOBWat2i7YTcZ3UZXy7Zvu5ylS1JZ3Tm1K9Zz3jxODmhrT/K2Pdef68rXpnLjGp0qXxbbzXCJhwB8TTtDhsKz+gtGWeiIgF7j8+cndOxZTR2pVlo02sDXOIJLnl5FR5cZdeLYkHdks1UsTLt1oDQBhAGEKpw2JvPGFq1/EGUxLjgN3EngFmrHZxTaG57XHaXHMqLR+jhSLnTee/MxED8IGwK4uuGOnLkz+V6JC5EhKtzMmTpiqEVepAXBO221X7c1kz3dBh5FznE/Zd3tlQBviiDvOA4yvNvaJab9trOvXodcB3taAB91NIwdJxeCNoPmNn3WSs9h8Lmzl4sDkdnBa8H44LPWO0uu3QBLs9rsM8j7qFpQaTAA6LxaDI3z6ZLHVLYcbpwxw65prbTMzB65KnTqhsiRG78lrNLLxIkjCY5fvFQNsoLiAZGERmspZbTSexzccQDycMysdTpxJbmCQeI3hZtukLqd0xtXoTUi3F9js5MY02NmccgJhefHTM+v72LuPZ1VBstBmMtaJEYCN59lUTW9OUZRkoHK2BKAoygKAHICjKEoBIQORlA5ABSSlOg8v0ivSPYvo/u7JiMSZHAQPuvOujKV6oxpyLhPIYn2Xqvs/wBH91ZmE5lo6DOPVQ2tO7WXtqW2z0gfE1ni4BzsB6eq2fV+zXKeAGP24ri+sWt9MaRrvuvqNFdxvXgCQ03QBwwWYp9ptqtrmWKw0GUXVnBgeXF7wDmRkBABO1ZFVu79JstlehSm9RdVDjj8xbMA8JYMF0QrTtG6gUrO2gKNR4dSukl2Ie4GXO3gnFbktkRTQmlOmK0MUycpitCTFOmTQSEpyhKaDJinVDSjnXTEgRszJ57Ato1XX6uO7qfxQPDIbGcRjenHauEafc11RxaQZxw35HDmvQf+EUgXGq6XOEF0NOEfK3D0XKdYtDMfWptMAuLgYI8LGjad+a4ZXV26Y9zTnN2OCyGjSRJByz3dTClt1girdkxAjfjMDnGKzmqWrzrU5zDhTacY2lbbqbJN1g9IW4HBsO4wfdYl+JmF3iy6i2YDxNlWf/xVkgjuxCj7P46fU4HZ6Lpw/VZOjYywEnAwusV9UaFPFjFpWtFkuA3Rz5JOTdLx6jWKzcgB80R1MLt2gKdOhSpXHYhrWkTnkHYdVxSz03d40xIBkjHYuoarvNd9OQ4MY5rnXgR4m4hrSehOzJdY45OlEpilKZdEhKEpymJQAUBREoSgElA5EmKCMpJFJB551UspfWw2NJHMwB7rp2vOv77NZRYqJAruYBVe0n+FTI+Ubnn0BXMNC2wUGVKv1S1rOYxWNfUL3l7yXOcSXE5knaoUgXcOwLVW619vqtgumnZ5/DHjqAcTgORXMdStWn6RtbKDZDfmquH0UxmZ3nIcV6tsNkZRpspU2hrGNDWgbABCSFqdMnTK0GJTJymKNIpkikgSZJJGGKEoihJRplVtpgH1/e9WiqltEjqgxdrswc0d4YBwgDETibo3545rUtY9V+7Ya2AZeBcCZcxpzaTtkATzXQDSBundksLrpUD7FaGAE/w3SR9MCZPkueWMsVhbL04GH96/vsg6pUPIAC76Qtw7OdNWeh3lOs9jXOeSCSOQC0elVutLRvB8x+q3nVCwU3gk0WVbxDgHNBAdvG5c7rXbtjLt0dlspkA32EHIggymfXbsKw1m1Ka5xquljiZutcAMOAV/S2h7jQGEyeK5Ou1e1PJyxWr6cp0y03yAYOGZKntGrVaSTVqEHYHloA3Aj7qvU1dAmpF260iJJHEuJzPFbJCouz/Roc11W5eiG8Qc5C3WlS8TKl0D6H5Q5hwEgbiRxVbUax91YqZIMvLqnQnD0CylCzeJ2OBLCRsnOAecFenGdPJl6uUBEt2NMDlmB0yRlMw5nf8AkkSrSElCSnKAlAxKGUnFDKBFC5OhcgFJMUkHmJz8I2BHRYXENaCXOIAAzJOAChC6b2MaDpGv8baqlOnSokikHuaL9WM4OxoPmoW652a6mt0bZQ041qkPrO4xgwcB7ytuWEZrfYXVG0haqBe8w1oeDJ3SMFkqlupjNw6SfYLdyJ1bVlMqT9JM+mXHgCB5lQ1LRVOV1vSVlziphayRTFY27UdnUPSAjp2PlzOKn5t+v/V01BtI8wo/iG7CDyxVavTaBkFh7Tp8Uoa3xPdg1jGy4lZeRs4mbr2lwGDfP8goRaHkSXNHT8ysdSoWuti+7RbuJvv8hgOqvUNDUx8xdUP85w/tGATWdP8AiK1fSABE1Yxxi7KyFirX2k4xPhJEEjf5yEdOx02/LTYDvDWz5o6lQAS4wOKrHGz2pyyxvkOge0HBQfGB3y48VDXtThm3DacoXRkxtSGzH8b43eH3iVTq2YOp1KQgBwfH+oR91JZdIse28119s3ZGxw2FWK1KQCzMeo2hZY6YY6eZ32M06wpvwklhnJrwbsHkQOi33UK2fDVTRq4T4qZO3e3mPZX+0fVgPPxdJstytFMZmML7R+IR1hY7R9WnVohleHARcqCQY2Gc2OXnzmnbGOm2a0F5w6KvrBULBOwQsDo+o5rWlloLgMgQ3xRkHRnzEI9IW21VS2Wtpt2nOZwlc+16bNYmhzATuWsa52xt00m5mL8Ztpzj1OQ6nYrNW1BjIFQ4NAMYZDfsXOtJ6e7ysKdFssnMGXPeTA4nFXjNps06ro+0MqUmOo/JdDW7Iu+GI6KyylAWsaq2C0UKYNR90R/k/MGdch0WxXjm5x6YROS9Mef66sFBKETjicM+W8ITUjPz2LU3CwTigJSJQkogxQp5QlA0pnJIXIGJTJFMg85tgZAJ3GVHKJhWaBNO7A7N4OwhekdRtL/F2OlVdF67df8A1NwK82yuydh+kAaFeifmZUD2/wBLmge7SufJOnTjvbpoaQZbEcVLid3RUg6c1MMBhiuUd6tNaBiY80JtlMfUPVVhU3qB9rAMEYclu9M0tWy2Ugwlz2AcTErXdTa1Hv67W4vJLmPwPgH0g9UOtr6DqJbAdVcIpgZl+yOsLEalaDtLLSx9Sm+m1kl5dhJLSLo3ySFuO9sykmPrpUoSU0pLu8xLGV6Hevl3yN+UbCRtO9ZF5wUDcoH7x/RavCbuwfDtGEZBQ17OXNumcXCeAOYlWHSAZxxE8hGSImJMzsHln6o6tcs9a4a94BlNrminhAN0QcNg48FlrM+BwO2UFpoA1G3gC3FhByN4SJ9fNQUtGtpFop3mtAMtB8J5tPE7IRf4vVbMH4jA48nf1DatI0nq26k8upNBacSyIAO26Ts4FblQtEXbwxO7IHqpXOY4SQeHhPsos2S6cttFhcDLAWGfpcA4HiJhQ1bQ9smpWrOj6b0nkA0LoNu0dTfMsvDjAE7pGKjsuhabCDcaDGEDCdvPmVE43X7OvHOaOibZa7vh7mkTiD8xbBIvb8dizmqepnw9ofVcbwADWTnO/wBYW7ACGnjHkpA2PT3CuYyItO1gAndgeIKpE3ngR4ReBxzDT9lNaqwAPVvM3ZHqFBYqI8NQj5my1uQF4STxJKpMWXuPTYdqr1N3GPMSPNTESDP4vSVFXzdza7+0laxFZq0yDmPY5fkpSqdTwVGnYSWnqZHurSPPlNUxKFO4oUSSFxSKFxQMSkhlJB5uc8nBWGhQUaUKY4LGmK3LsrfWNtFOgWh9Rjpvk3brReMwtLlb/wBiFIu0o0xgyjVJ4SA0T5rMuyWx1O06C0hId31F0ZsF5n/0Zn0VltudRwrsdTO84t6PGC2woXccfUKfri5y39avU0xRP1t80A07Z2i857Q3fM+m1bC6wUSZNKlP/jZ+SalYaTZu0qbZMmGNEnyU/Xf9V9v8YSxaOZaKrLQ5pDGQaQIi+T9RBxAGELYiUoTLpjjpyyy+VPKaUihVMNVOCh/fkUdY4KAO9yjphOk17Pl+/dVa5JDbucxzzkHyUwdl+/3kq1cw0kfSbyOsPbzhP/cYVaqZ+cdRKpVqoc3k5oPDJXIJA4R6I2q7qXy8HH7qGm4jo6PZWyPeVBUo4GNpRgHmLw4T5FCz6T/L9v1QWim4l5AkFoAg7Zk/ZTkY8mx9vssUgb8v9x9VJUPu33UVfBro3e6Ku73b7poUXMv1AJEB5cd/hYAB5kK5u34x5fosfYnA1qmIvYxJ2SJA3YgK8fukbQvOCiqHEbiCPOFOR+/3z9FDUZhhs9FqVG1iW8Y9Wfop2PloO8KO0tg47QCMfqGzqJChsb8C3cfQ4hHPkWSUxKElNKOJEoSUxKEoHSQSkg86OrAKMvnNekLF2N6MpxeZVqHe+ocejQAsrT7ONGNysdI87x9ypb08ttqLu3/D/o8CzWiuW4vqim10YljGAkA7rzvRbwNStHjAWOz/APrCytjslOiwU6TG02DJrQGtHQJpiwShJSJTFUGSSTFAkxKUppQJNKSZBDXTMGXVJ5xSDZx3Yx1R2x8JzcDwx+6jqDEfzAj7pVKsEQ04/wC/5ob2QiIMicDH3Sr01vRdocbTUpXfCH0zOQlrPEPQLaZ4R++CwtgsobaaxORN4f6mtB9QVlC/+bzCnG1VTTuPQpjxEcvyUd47gUxPMfvqqTo5cN/mExCV/cQeBQHi3yKNJ9MHMc8lHVpg5zmD1CcuA2uHn90g7c/2QQPstP8ACM5m7jOczmjlu8eqNxdv9EF87mnqsEROOf285UdchoMY788N6kqgkfKPP9FGXGIDR5ha1FWDXgH6W4j+rZ+awtireIcRB4yXXfZXarTiHFoZiTEgxunIArGOd42mIvPaWiI8DBAw5kojLxl3FCXJnOQEo84nOQEoS5CSgKUlHeSQdJKFJJAJQFJJAkxTJIGKSSSBiUMpJIEhSSQVyceqIGOidJHeeBLth25bgoTYwXBxc4kAticMSMeeCSSKiVzADMCcp2wOKGplj+fokkjWPBeCbzaRE4QCDGyeKOnaATHiB4GR6pJIJnuMSYcOIg/dRNqh0xIjySSQTBrth8x+Sq1q8fM0H1+ySSAWuYcmx6IyzcXDqmSWVpnUT+I+n72KF9KNp9Eklv4KtqY0C8RMb8fTJYaoS57Hn63AN/la0z5k+ySSyoy8X3FA4pJLfx5wEpiUklkDSkkkt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60" name="AutoShape 36" descr="data:image/jpeg;base64,/9j/4AAQSkZJRgABAQAAAQABAAD/2wCEAAkGBxQSEhUUEhQUFRUVFRQVFBcYFRQXFBQUFhQWFhcVFxQYHCggGBolHBQVIjEhJSkrLi4uFx8zODMsNygtLisBCgoKDg0OFxAQFywcHBwsLCwsLCwsLCwsLCwsLCw3LCwsLCwsLCwsNywsNyssNywsLCw3KywrKywrKysrKysrK//AABEIALYBFQMBIgACEQEDEQH/xAAcAAABBAMBAAAAAAAAAAAAAAACAAEDBAUGBwj/xABBEAABAwEEBwYEBAQEBwEAAAABAAIRAwQSITEFBkFRYXGBBxMikaGxFDJCwVLR4fAjYnKSFTOC8QgkJWNzk6IW/8QAGAEBAQEBAQAAAAAAAAAAAAAAAAIBAwT/xAAgEQEBAAIDAAMBAQEAAAAAAAAAAQIRAyExEhNBYVEi/9oADAMBAAIRAxEAPwDsEJoXCtGdr1tZ/mCjWHFha7+5h+yjtfarbXuJbUZSBya2m03erpJKraHeSFjbbaBMFwbwkXvIYrhA1pq1QXVq1aq44ReIbHILc9UtW6lomvWpmnTYGmnLSHPdM7cQB91lyNMvrhXHcG64nxXSJOImcjiMVzLTFM3RTxxPiOw7RB2hdM1+YymKeGJccRmWt3+YWv23V5zg19MycCW/pvXDPLVdsMemG1Q1e71wJAwO2TAXR6GgaLCGlpe4j5WiSAdp2DqrWgLF3dMOcIOAGG/AYdVJo622p94tbSa0OPhM946CZJdtKje3WYte1t1VD6RqMBa6mC4tcAHFo24Eg4LQ6Gh77sozx2cD+967FpNzm0qjnukFj/CQMMCtG0Y27SpxuAPlgqxqOTFjLLoS6RjiMeQWTp0xTHh6Ae3L9FNVddeDkDHrh7qIvm8wgyAcNsDAxxC6bjlpVrWgTLNsEf1jKecEc4VW1Vb9IuGbfEOMZtPSR5KG0CHSRg7KJwdt9VF8bdzymTyIx+6nbdMYLWWujYDead7XZj28iuidlluBZVs+1hFRo/kOB9bq5naS3GDIYSebDj6Y+a2XsvtEaSaJwfQrN/tLCB6K8U12KExRkIV2SAhBClIQOCAIQFGmcEYiKEqQtQFa0BCEhSFAgjcEJCNwQlYIyFGVK4ICgjKBylKBwQRlCUZQFABCdOUkHm+zVMCpXOVSzuWx6m6vvt9rp2dmAOL3fgpj5nfYcSFDXRexLVPvXG11Wyym67RByfUGbuIExz5LtdWY4nBBo3R7KFJlKmLrGNDWjgFR1s0p8LZatb6mthg3vd4WjzKy3XatOe6ZqC122o1pmlZx3U7C8nxkHbj7LOaN0cDduzgIM/ZLVHV/urMwOEvf/Eed7nYknqVs1nohohefW7t38mgmkGgCNxHMEFQUad51QXDdJDmuETJHiA6q5Xphwg4cUzXhjbok8cPdV+m+mJ01ZLzCHbZBWs0tHwS3di3iP9it0tDS/P02dd6q/wCHE5+e1Zfei9tVt+jTcnz/AKTmsVaWfK/GcWuIORA+b2K6KbIIunFappLRndvMfKTI+4S9M+LWadAlxYRIdh5jAjcclR0ho8taScwPb9FttGyiZ5R0VLS9CHuw8JbI8sRHMeqmVvxcwtLLoJnIR6LZuzd06Ss5nMVJ605WJtVkMkb2n0AWX7NG/wDU6LfwtrO5ANDR7rthXDKO4kJiEaFd45wEIXIimKNRuCZGVWtVpbTgvMAmAeKA3BAQo6dupuIAe0kiQJxiYx6qYhGIyhIRlMtaiIQEKVyBwWCNyAoygKAHICpCEBQRkIUZQlBGQkiITIPM1DNenuyjVD4Cyh1Qf8xWAfUP4W/TTB4beK5B2M6sfE2vv3tmlZ4dwfVPyN6YuPIL0xRbh781Ckq0HX60d9arJYxkXGtV/pbg0HrPkt8qOABJwAEnkM1yLVq3/FaQr2o5E3afBjZu/n1XLkuo68c3XTMAI3CFGwyVSrW0TAU9iqSOqiV00tuUQZipJTFawbQo6joRB0Kja6sJWpHvlY+2Uw4QVT/xym111xiTAJyPVWqlcTHUcVG9tkUvhg3LJYrStG9lskLL2issNb7QACSpqtNVt9nDcSs12UaKJr1rURDQ3umcSSC4jkGjzWLs1lfbrS2izLN5/CwZlda0dYWUabadMQ1ogD3niu/Fi8/LZ4nTFEQmK9DiAqtbLUym0ueQABJ5BNpbSNOz0nVazwxjc3EwOXE8AuE6+dozrXLKALKIOZHjfzH0jgst0abfp3tUDXllmpgwYL6ny8w0GStP0prHUtWNSoHY4bGgGT8vCVoFrquvEEqAPK53ddJdN70bbX0KgqUXeIAgZQQZxIPNdp1V0n8RZmPxvRD+L9pXmWnpB4+pb9qB2jGzRRrgGkXfMBBZeOPAjatnRlZXcXBCms9obUaHMcHNIkEYyE66RyA5A5SuUZWtRlC5G5A5YI0JRlCQgAhAVIhIQBCSRSQZPU3V6nYqDKNLEM+Z22pUI8TytrpCAq1mpwAFbCiqjWu0XSPcaPruGbmim3m8hvsSuS6pWy5DRtOa2rt90sKVmoU8y+oXROxjfzK4zZ9OVcLjQN2ZK4cmNrtx2R6EsBbEk4lZGwOiY3riVgq29wBkj0+66hqdWqfDt77/ADASHeeHoo1Z6uWVtbaqB1VUhW3pq1pCratJ6loWH01pENaUFt0i1oxK0/TFsNd4YwzO5Tar4rtbWKjSay8LwB/iCJJaQQfda/ovT1Y96C3+C0k03A+Km2T4TJxC2Cw6mtfHeSs1T1XDmOo0g0ACHOOAk7MBiUm/Ii6l212hp6ackyYWNYa1rqClSBc4+QG0uOwLPs7Oq9673lMU9rgST0bvW76B0HSsjLlIYn53n53nid3BXhx39RlyzXSDVjV9ljpXR4nug1H/AIjsA3NG5ZdEUK9Mmnmt32RVPSlvZZ6T61Qwym0uceA2Diri5b28aVLLNSs7TBq1Lzv6WAx6pbonrmGtetNfSFS/VJFNs93THysG8ja7eVqzlkLpAzz9lRbRMTBhQtG4yhVilZi4wpG2F0jcdqCoQkCrNqoxHXzBVYIOn9kOmnBzqN44eNo2FseJvDeF2hj5xXl/V3SRs9elWb9DgSN7cnDyleltEvmiw7wHeeKrGpq0UCMoCrYByjKkcgKwAUJRlA5AJQFGgcgEpJikg0bU/tvc2GW+neGXe0x4ubmTj0XX9X9aLLbW3rNXZU4TDxwLDiF46YF0zsg1d76r3hnNwBGeA3858lCvGS/4ga5q2+hSGVOgHHm97vsxY3s+0C2q8ucMAYHksp2r6INK3UiXFzTZqbQSSSbtSoDJPMLY+z2w3KYEYkyeAUybqrdYtysOhabW/LkFQ0QQe9c3IV30zukNaRHnCyGntJiz2eo85MYSc5J2NEbSlqtok07CynVwqPBq1d4q1T3jo5Ex0W5TfScctXaG0tWu6YrVKbC+mQ6CJacyOBWat2i7YTcZ3UZXy7Zvu5ylS1JZ3Tm1K9Zz3jxODmhrT/K2Pdef68rXpnLjGp0qXxbbzXCJhwB8TTtDhsKz+gtGWeiIgF7j8+cndOxZTR2pVlo02sDXOIJLnl5FR5cZdeLYkHdks1UsTLt1oDQBhAGEKpw2JvPGFq1/EGUxLjgN3EngFmrHZxTaG57XHaXHMqLR+jhSLnTee/MxED8IGwK4uuGOnLkz+V6JC5EhKtzMmTpiqEVepAXBO221X7c1kz3dBh5FznE/Zd3tlQBviiDvOA4yvNvaJab9trOvXodcB3taAB91NIwdJxeCNoPmNn3WSs9h8Lmzl4sDkdnBa8H44LPWO0uu3QBLs9rsM8j7qFpQaTAA6LxaDI3z6ZLHVLYcbpwxw65prbTMzB65KnTqhsiRG78lrNLLxIkjCY5fvFQNsoLiAZGERmspZbTSexzccQDycMysdTpxJbmCQeI3hZtukLqd0xtXoTUi3F9js5MY02NmccgJhefHTM+v72LuPZ1VBstBmMtaJEYCN59lUTW9OUZRkoHK2BKAoygKAHICjKEoBIQORlA5ABSSlOg8v0ivSPYvo/u7JiMSZHAQPuvOujKV6oxpyLhPIYn2Xqvs/wBH91ZmE5lo6DOPVQ2tO7WXtqW2z0gfE1ni4BzsB6eq2fV+zXKeAGP24ri+sWt9MaRrvuvqNFdxvXgCQ03QBwwWYp9ptqtrmWKw0GUXVnBgeXF7wDmRkBABO1ZFVu79JstlehSm9RdVDjj8xbMA8JYMF0QrTtG6gUrO2gKNR4dSukl2Ie4GXO3gnFbktkRTQmlOmK0MUycpitCTFOmTQSEpyhKaDJinVDSjnXTEgRszJ57Ato1XX6uO7qfxQPDIbGcRjenHauEafc11RxaQZxw35HDmvQf+EUgXGq6XOEF0NOEfK3D0XKdYtDMfWptMAuLgYI8LGjad+a4ZXV26Y9zTnN2OCyGjSRJByz3dTClt1girdkxAjfjMDnGKzmqWrzrU5zDhTacY2lbbqbJN1g9IW4HBsO4wfdYl+JmF3iy6i2YDxNlWf/xVkgjuxCj7P46fU4HZ6Lpw/VZOjYywEnAwusV9UaFPFjFpWtFkuA3Rz5JOTdLx6jWKzcgB80R1MLt2gKdOhSpXHYhrWkTnkHYdVxSz03d40xIBkjHYuoarvNd9OQ4MY5rnXgR4m4hrSehOzJdY45OlEpilKZdEhKEpymJQAUBREoSgElA5EmKCMpJFJB551UspfWw2NJHMwB7rp2vOv77NZRYqJAruYBVe0n+FTI+Ubnn0BXMNC2wUGVKv1S1rOYxWNfUL3l7yXOcSXE5knaoUgXcOwLVW619vqtgumnZ5/DHjqAcTgORXMdStWn6RtbKDZDfmquH0UxmZ3nIcV6tsNkZRpspU2hrGNDWgbABCSFqdMnTK0GJTJymKNIpkikgSZJJGGKEoihJRplVtpgH1/e9WiqltEjqgxdrswc0d4YBwgDETibo3545rUtY9V+7Ya2AZeBcCZcxpzaTtkATzXQDSBundksLrpUD7FaGAE/w3SR9MCZPkueWMsVhbL04GH96/vsg6pUPIAC76Qtw7OdNWeh3lOs9jXOeSCSOQC0elVutLRvB8x+q3nVCwU3gk0WVbxDgHNBAdvG5c7rXbtjLt0dlspkA32EHIggymfXbsKw1m1Ka5xquljiZutcAMOAV/S2h7jQGEyeK5Ou1e1PJyxWr6cp0y03yAYOGZKntGrVaSTVqEHYHloA3Aj7qvU1dAmpF260iJJHEuJzPFbJCouz/Roc11W5eiG8Qc5C3WlS8TKl0D6H5Q5hwEgbiRxVbUax91YqZIMvLqnQnD0CylCzeJ2OBLCRsnOAecFenGdPJl6uUBEt2NMDlmB0yRlMw5nf8AkkSrSElCSnKAlAxKGUnFDKBFC5OhcgFJMUkHmJz8I2BHRYXENaCXOIAAzJOAChC6b2MaDpGv8baqlOnSokikHuaL9WM4OxoPmoW652a6mt0bZQ041qkPrO4xgwcB7ytuWEZrfYXVG0haqBe8w1oeDJ3SMFkqlupjNw6SfYLdyJ1bVlMqT9JM+mXHgCB5lQ1LRVOV1vSVlziphayRTFY27UdnUPSAjp2PlzOKn5t+v/V01BtI8wo/iG7CDyxVavTaBkFh7Tp8Uoa3xPdg1jGy4lZeRs4mbr2lwGDfP8goRaHkSXNHT8ysdSoWuti+7RbuJvv8hgOqvUNDUx8xdUP85w/tGATWdP8AiK1fSABE1Yxxi7KyFirX2k4xPhJEEjf5yEdOx02/LTYDvDWz5o6lQAS4wOKrHGz2pyyxvkOge0HBQfGB3y48VDXtThm3DacoXRkxtSGzH8b43eH3iVTq2YOp1KQgBwfH+oR91JZdIse28119s3ZGxw2FWK1KQCzMeo2hZY6YY6eZ32M06wpvwklhnJrwbsHkQOi33UK2fDVTRq4T4qZO3e3mPZX+0fVgPPxdJstytFMZmML7R+IR1hY7R9WnVohleHARcqCQY2Gc2OXnzmnbGOm2a0F5w6KvrBULBOwQsDo+o5rWlloLgMgQ3xRkHRnzEI9IW21VS2Wtpt2nOZwlc+16bNYmhzATuWsa52xt00m5mL8Ztpzj1OQ6nYrNW1BjIFQ4NAMYZDfsXOtJ6e7ysKdFssnMGXPeTA4nFXjNps06ro+0MqUmOo/JdDW7Iu+GI6KyylAWsaq2C0UKYNR90R/k/MGdch0WxXjm5x6YROS9Mef66sFBKETjicM+W8ITUjPz2LU3CwTigJSJQkogxQp5QlA0pnJIXIGJTJFMg85tgZAJ3GVHKJhWaBNO7A7N4OwhekdRtL/F2OlVdF67df8A1NwK82yuydh+kAaFeifmZUD2/wBLmge7SufJOnTjvbpoaQZbEcVLid3RUg6c1MMBhiuUd6tNaBiY80JtlMfUPVVhU3qB9rAMEYclu9M0tWy2Ugwlz2AcTErXdTa1Hv67W4vJLmPwPgH0g9UOtr6DqJbAdVcIpgZl+yOsLEalaDtLLSx9Sm+m1kl5dhJLSLo3ySFuO9sykmPrpUoSU0pLu8xLGV6Hevl3yN+UbCRtO9ZF5wUDcoH7x/RavCbuwfDtGEZBQ17OXNumcXCeAOYlWHSAZxxE8hGSImJMzsHln6o6tcs9a4a94BlNrminhAN0QcNg48FlrM+BwO2UFpoA1G3gC3FhByN4SJ9fNQUtGtpFop3mtAMtB8J5tPE7IRf4vVbMH4jA48nf1DatI0nq26k8upNBacSyIAO26Ts4FblQtEXbwxO7IHqpXOY4SQeHhPsos2S6cttFhcDLAWGfpcA4HiJhQ1bQ9smpWrOj6b0nkA0LoNu0dTfMsvDjAE7pGKjsuhabCDcaDGEDCdvPmVE43X7OvHOaOibZa7vh7mkTiD8xbBIvb8dizmqepnw9ofVcbwADWTnO/wBYW7ACGnjHkpA2PT3CuYyItO1gAndgeIKpE3ngR4ReBxzDT9lNaqwAPVvM3ZHqFBYqI8NQj5my1uQF4STxJKpMWXuPTYdqr1N3GPMSPNTESDP4vSVFXzdza7+0laxFZq0yDmPY5fkpSqdTwVGnYSWnqZHurSPPlNUxKFO4oUSSFxSKFxQMSkhlJB5uc8nBWGhQUaUKY4LGmK3LsrfWNtFOgWh9Rjpvk3brReMwtLlb/wBiFIu0o0xgyjVJ4SA0T5rMuyWx1O06C0hId31F0ZsF5n/0Zn0VltudRwrsdTO84t6PGC2woXccfUKfri5y39avU0xRP1t80A07Z2i857Q3fM+m1bC6wUSZNKlP/jZ+SalYaTZu0qbZMmGNEnyU/Xf9V9v8YSxaOZaKrLQ5pDGQaQIi+T9RBxAGELYiUoTLpjjpyyy+VPKaUihVMNVOCh/fkUdY4KAO9yjphOk17Pl+/dVa5JDbucxzzkHyUwdl+/3kq1cw0kfSbyOsPbzhP/cYVaqZ+cdRKpVqoc3k5oPDJXIJA4R6I2q7qXy8HH7qGm4jo6PZWyPeVBUo4GNpRgHmLw4T5FCz6T/L9v1QWim4l5AkFoAg7Zk/ZTkY8mx9vssUgb8v9x9VJUPu33UVfBro3e6Ku73b7poUXMv1AJEB5cd/hYAB5kK5u34x5fosfYnA1qmIvYxJ2SJA3YgK8fukbQvOCiqHEbiCPOFOR+/3z9FDUZhhs9FqVG1iW8Y9Wfop2PloO8KO0tg47QCMfqGzqJChsb8C3cfQ4hHPkWSUxKElNKOJEoSUxKEoHSQSkg86OrAKMvnNekLF2N6MpxeZVqHe+ocejQAsrT7ONGNysdI87x9ypb08ttqLu3/D/o8CzWiuW4vqim10YljGAkA7rzvRbwNStHjAWOz/APrCytjslOiwU6TG02DJrQGtHQJpiwShJSJTFUGSSTFAkxKUppQJNKSZBDXTMGXVJ5xSDZx3Yx1R2x8JzcDwx+6jqDEfzAj7pVKsEQ04/wC/5ob2QiIMicDH3Sr01vRdocbTUpXfCH0zOQlrPEPQLaZ4R++CwtgsobaaxORN4f6mtB9QVlC/+bzCnG1VTTuPQpjxEcvyUd47gUxPMfvqqTo5cN/mExCV/cQeBQHi3yKNJ9MHMc8lHVpg5zmD1CcuA2uHn90g7c/2QQPstP8ACM5m7jOczmjlu8eqNxdv9EF87mnqsEROOf285UdchoMY788N6kqgkfKPP9FGXGIDR5ha1FWDXgH6W4j+rZ+awtireIcRB4yXXfZXarTiHFoZiTEgxunIArGOd42mIvPaWiI8DBAw5kojLxl3FCXJnOQEo84nOQEoS5CSgKUlHeSQdJKFJJAJQFJJAkxTJIGKSSSBiUMpJIEhSSQVyceqIGOidJHeeBLth25bgoTYwXBxc4kAticMSMeeCSSKiVzADMCcp2wOKGplj+fokkjWPBeCbzaRE4QCDGyeKOnaATHiB4GR6pJIJnuMSYcOIg/dRNqh0xIjySSQTBrth8x+Sq1q8fM0H1+ySSAWuYcmx6IyzcXDqmSWVpnUT+I+n72KF9KNp9Eklv4KtqY0C8RMb8fTJYaoS57Hn63AN/la0z5k+ySSyoy8X3FA4pJLfx5wEpiUklkDSkkkt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62" name="AutoShape 38" descr="data:image/jpeg;base64,/9j/4AAQSkZJRgABAQAAAQABAAD/2wCEAAkGBxQSEhUUEhQUFRUVFRQVFBcYFRQXFBQUFhQWFhcVFxQYHCggGBolHBQVIjEhJSkrLi4uFx8zODMsNygtLisBCgoKDg0OFxAQFywcHBwsLCwsLCwsLCwsLCwsLCw3LCwsLCwsLCwsNywsNyssNywsLCw3KywrKywrKysrKysrK//AABEIALYBFQMBIgACEQEDEQH/xAAcAAABBAMBAAAAAAAAAAAAAAACAAEDBAUGBwj/xABBEAABAwEEBwYEBAQEBwEAAAABAAIRAwQSITEFBkFRYXGBBxMikaGxFDJCwVLR4fAjYnKSFTOC8QgkJWNzk6IW/8QAGAEBAQEBAQAAAAAAAAAAAAAAAAIBAwT/xAAgEQEBAAIDAAMBAQEAAAAAAAAAAQIRAyExEhNBYVEi/9oADAMBAAIRAxEAPwDsEJoXCtGdr1tZ/mCjWHFha7+5h+yjtfarbXuJbUZSBya2m03erpJKraHeSFjbbaBMFwbwkXvIYrhA1pq1QXVq1aq44ReIbHILc9UtW6lomvWpmnTYGmnLSHPdM7cQB91lyNMvrhXHcG64nxXSJOImcjiMVzLTFM3RTxxPiOw7RB2hdM1+YymKeGJccRmWt3+YWv23V5zg19MycCW/pvXDPLVdsMemG1Q1e71wJAwO2TAXR6GgaLCGlpe4j5WiSAdp2DqrWgLF3dMOcIOAGG/AYdVJo622p94tbSa0OPhM946CZJdtKje3WYte1t1VD6RqMBa6mC4tcAHFo24Eg4LQ6Gh77sozx2cD+967FpNzm0qjnukFj/CQMMCtG0Y27SpxuAPlgqxqOTFjLLoS6RjiMeQWTp0xTHh6Ae3L9FNVddeDkDHrh7qIvm8wgyAcNsDAxxC6bjlpVrWgTLNsEf1jKecEc4VW1Vb9IuGbfEOMZtPSR5KG0CHSRg7KJwdt9VF8bdzymTyIx+6nbdMYLWWujYDead7XZj28iuidlluBZVs+1hFRo/kOB9bq5naS3GDIYSebDj6Y+a2XsvtEaSaJwfQrN/tLCB6K8U12KExRkIV2SAhBClIQOCAIQFGmcEYiKEqQtQFa0BCEhSFAgjcEJCNwQlYIyFGVK4ICgjKBylKBwQRlCUZQFABCdOUkHm+zVMCpXOVSzuWx6m6vvt9rp2dmAOL3fgpj5nfYcSFDXRexLVPvXG11Wyym67RByfUGbuIExz5LtdWY4nBBo3R7KFJlKmLrGNDWjgFR1s0p8LZatb6mthg3vd4WjzKy3XatOe6ZqC122o1pmlZx3U7C8nxkHbj7LOaN0cDduzgIM/ZLVHV/urMwOEvf/Eed7nYknqVs1nohohefW7t38mgmkGgCNxHMEFQUad51QXDdJDmuETJHiA6q5Xphwg4cUzXhjbok8cPdV+m+mJ01ZLzCHbZBWs0tHwS3di3iP9it0tDS/P02dd6q/wCHE5+e1Zfei9tVt+jTcnz/AKTmsVaWfK/GcWuIORA+b2K6KbIIunFappLRndvMfKTI+4S9M+LWadAlxYRIdh5jAjcclR0ho8taScwPb9FttGyiZ5R0VLS9CHuw8JbI8sRHMeqmVvxcwtLLoJnIR6LZuzd06Ss5nMVJ605WJtVkMkb2n0AWX7NG/wDU6LfwtrO5ANDR7rthXDKO4kJiEaFd45wEIXIimKNRuCZGVWtVpbTgvMAmAeKA3BAQo6dupuIAe0kiQJxiYx6qYhGIyhIRlMtaiIQEKVyBwWCNyAoygKAHICpCEBQRkIUZQlBGQkiITIPM1DNenuyjVD4Cyh1Qf8xWAfUP4W/TTB4beK5B2M6sfE2vv3tmlZ4dwfVPyN6YuPIL0xRbh781Ckq0HX60d9arJYxkXGtV/pbg0HrPkt8qOABJwAEnkM1yLVq3/FaQr2o5E3afBjZu/n1XLkuo68c3XTMAI3CFGwyVSrW0TAU9iqSOqiV00tuUQZipJTFawbQo6joRB0Kja6sJWpHvlY+2Uw4QVT/xym111xiTAJyPVWqlcTHUcVG9tkUvhg3LJYrStG9lskLL2issNb7QACSpqtNVt9nDcSs12UaKJr1rURDQ3umcSSC4jkGjzWLs1lfbrS2izLN5/CwZlda0dYWUabadMQ1ogD3niu/Fi8/LZ4nTFEQmK9DiAqtbLUym0ueQABJ5BNpbSNOz0nVazwxjc3EwOXE8AuE6+dozrXLKALKIOZHjfzH0jgst0abfp3tUDXllmpgwYL6ny8w0GStP0prHUtWNSoHY4bGgGT8vCVoFrquvEEqAPK53ddJdN70bbX0KgqUXeIAgZQQZxIPNdp1V0n8RZmPxvRD+L9pXmWnpB4+pb9qB2jGzRRrgGkXfMBBZeOPAjatnRlZXcXBCms9obUaHMcHNIkEYyE66RyA5A5SuUZWtRlC5G5A5YI0JRlCQgAhAVIhIQBCSRSQZPU3V6nYqDKNLEM+Z22pUI8TytrpCAq1mpwAFbCiqjWu0XSPcaPruGbmim3m8hvsSuS6pWy5DRtOa2rt90sKVmoU8y+oXROxjfzK4zZ9OVcLjQN2ZK4cmNrtx2R6EsBbEk4lZGwOiY3riVgq29wBkj0+66hqdWqfDt77/ADASHeeHoo1Z6uWVtbaqB1VUhW3pq1pCratJ6loWH01pENaUFt0i1oxK0/TFsNd4YwzO5Tar4rtbWKjSay8LwB/iCJJaQQfda/ovT1Y96C3+C0k03A+Km2T4TJxC2Cw6mtfHeSs1T1XDmOo0g0ACHOOAk7MBiUm/Ii6l212hp6ackyYWNYa1rqClSBc4+QG0uOwLPs7Oq9673lMU9rgST0bvW76B0HSsjLlIYn53n53nid3BXhx39RlyzXSDVjV9ljpXR4nug1H/AIjsA3NG5ZdEUK9Mmnmt32RVPSlvZZ6T61Qwym0uceA2Diri5b28aVLLNSs7TBq1Lzv6WAx6pbonrmGtetNfSFS/VJFNs93THysG8ja7eVqzlkLpAzz9lRbRMTBhQtG4yhVilZi4wpG2F0jcdqCoQkCrNqoxHXzBVYIOn9kOmnBzqN44eNo2FseJvDeF2hj5xXl/V3SRs9elWb9DgSN7cnDyleltEvmiw7wHeeKrGpq0UCMoCrYByjKkcgKwAUJRlA5AJQFGgcgEpJikg0bU/tvc2GW+neGXe0x4ubmTj0XX9X9aLLbW3rNXZU4TDxwLDiF46YF0zsg1d76r3hnNwBGeA3858lCvGS/4ga5q2+hSGVOgHHm97vsxY3s+0C2q8ucMAYHksp2r6INK3UiXFzTZqbQSSSbtSoDJPMLY+z2w3KYEYkyeAUybqrdYtysOhabW/LkFQ0QQe9c3IV30zukNaRHnCyGntJiz2eo85MYSc5J2NEbSlqtok07CynVwqPBq1d4q1T3jo5Ex0W5TfScctXaG0tWu6YrVKbC+mQ6CJacyOBWat2i7YTcZ3UZXy7Zvu5ylS1JZ3Tm1K9Zz3jxODmhrT/K2Pdef68rXpnLjGp0qXxbbzXCJhwB8TTtDhsKz+gtGWeiIgF7j8+cndOxZTR2pVlo02sDXOIJLnl5FR5cZdeLYkHdks1UsTLt1oDQBhAGEKpw2JvPGFq1/EGUxLjgN3EngFmrHZxTaG57XHaXHMqLR+jhSLnTee/MxED8IGwK4uuGOnLkz+V6JC5EhKtzMmTpiqEVepAXBO221X7c1kz3dBh5FznE/Zd3tlQBviiDvOA4yvNvaJab9trOvXodcB3taAB91NIwdJxeCNoPmNn3WSs9h8Lmzl4sDkdnBa8H44LPWO0uu3QBLs9rsM8j7qFpQaTAA6LxaDI3z6ZLHVLYcbpwxw65prbTMzB65KnTqhsiRG78lrNLLxIkjCY5fvFQNsoLiAZGERmspZbTSexzccQDycMysdTpxJbmCQeI3hZtukLqd0xtXoTUi3F9js5MY02NmccgJhefHTM+v72LuPZ1VBstBmMtaJEYCN59lUTW9OUZRkoHK2BKAoygKAHICjKEoBIQORlA5ABSSlOg8v0ivSPYvo/u7JiMSZHAQPuvOujKV6oxpyLhPIYn2Xqvs/wBH91ZmE5lo6DOPVQ2tO7WXtqW2z0gfE1ni4BzsB6eq2fV+zXKeAGP24ri+sWt9MaRrvuvqNFdxvXgCQ03QBwwWYp9ptqtrmWKw0GUXVnBgeXF7wDmRkBABO1ZFVu79JstlehSm9RdVDjj8xbMA8JYMF0QrTtG6gUrO2gKNR4dSukl2Ie4GXO3gnFbktkRTQmlOmK0MUycpitCTFOmTQSEpyhKaDJinVDSjnXTEgRszJ57Ato1XX6uO7qfxQPDIbGcRjenHauEafc11RxaQZxw35HDmvQf+EUgXGq6XOEF0NOEfK3D0XKdYtDMfWptMAuLgYI8LGjad+a4ZXV26Y9zTnN2OCyGjSRJByz3dTClt1girdkxAjfjMDnGKzmqWrzrU5zDhTacY2lbbqbJN1g9IW4HBsO4wfdYl+JmF3iy6i2YDxNlWf/xVkgjuxCj7P46fU4HZ6Lpw/VZOjYywEnAwusV9UaFPFjFpWtFkuA3Rz5JOTdLx6jWKzcgB80R1MLt2gKdOhSpXHYhrWkTnkHYdVxSz03d40xIBkjHYuoarvNd9OQ4MY5rnXgR4m4hrSehOzJdY45OlEpilKZdEhKEpymJQAUBREoSgElA5EmKCMpJFJB551UspfWw2NJHMwB7rp2vOv77NZRYqJAruYBVe0n+FTI+Ubnn0BXMNC2wUGVKv1S1rOYxWNfUL3l7yXOcSXE5knaoUgXcOwLVW619vqtgumnZ5/DHjqAcTgORXMdStWn6RtbKDZDfmquH0UxmZ3nIcV6tsNkZRpspU2hrGNDWgbABCSFqdMnTK0GJTJymKNIpkikgSZJJGGKEoihJRplVtpgH1/e9WiqltEjqgxdrswc0d4YBwgDETibo3545rUtY9V+7Ya2AZeBcCZcxpzaTtkATzXQDSBundksLrpUD7FaGAE/w3SR9MCZPkueWMsVhbL04GH96/vsg6pUPIAC76Qtw7OdNWeh3lOs9jXOeSCSOQC0elVutLRvB8x+q3nVCwU3gk0WVbxDgHNBAdvG5c7rXbtjLt0dlspkA32EHIggymfXbsKw1m1Ka5xquljiZutcAMOAV/S2h7jQGEyeK5Ou1e1PJyxWr6cp0y03yAYOGZKntGrVaSTVqEHYHloA3Aj7qvU1dAmpF260iJJHEuJzPFbJCouz/Roc11W5eiG8Qc5C3WlS8TKl0D6H5Q5hwEgbiRxVbUax91YqZIMvLqnQnD0CylCzeJ2OBLCRsnOAecFenGdPJl6uUBEt2NMDlmB0yRlMw5nf8AkkSrSElCSnKAlAxKGUnFDKBFC5OhcgFJMUkHmJz8I2BHRYXENaCXOIAAzJOAChC6b2MaDpGv8baqlOnSokikHuaL9WM4OxoPmoW652a6mt0bZQ041qkPrO4xgwcB7ytuWEZrfYXVG0haqBe8w1oeDJ3SMFkqlupjNw6SfYLdyJ1bVlMqT9JM+mXHgCB5lQ1LRVOV1vSVlziphayRTFY27UdnUPSAjp2PlzOKn5t+v/V01BtI8wo/iG7CDyxVavTaBkFh7Tp8Uoa3xPdg1jGy4lZeRs4mbr2lwGDfP8goRaHkSXNHT8ysdSoWuti+7RbuJvv8hgOqvUNDUx8xdUP85w/tGATWdP8AiK1fSABE1Yxxi7KyFirX2k4xPhJEEjf5yEdOx02/LTYDvDWz5o6lQAS4wOKrHGz2pyyxvkOge0HBQfGB3y48VDXtThm3DacoXRkxtSGzH8b43eH3iVTq2YOp1KQgBwfH+oR91JZdIse28119s3ZGxw2FWK1KQCzMeo2hZY6YY6eZ32M06wpvwklhnJrwbsHkQOi33UK2fDVTRq4T4qZO3e3mPZX+0fVgPPxdJstytFMZmML7R+IR1hY7R9WnVohleHARcqCQY2Gc2OXnzmnbGOm2a0F5w6KvrBULBOwQsDo+o5rWlloLgMgQ3xRkHRnzEI9IW21VS2Wtpt2nOZwlc+16bNYmhzATuWsa52xt00m5mL8Ztpzj1OQ6nYrNW1BjIFQ4NAMYZDfsXOtJ6e7ysKdFssnMGXPeTA4nFXjNps06ro+0MqUmOo/JdDW7Iu+GI6KyylAWsaq2C0UKYNR90R/k/MGdch0WxXjm5x6YROS9Mef66sFBKETjicM+W8ITUjPz2LU3CwTigJSJQkogxQp5QlA0pnJIXIGJTJFMg85tgZAJ3GVHKJhWaBNO7A7N4OwhekdRtL/F2OlVdF67df8A1NwK82yuydh+kAaFeifmZUD2/wBLmge7SufJOnTjvbpoaQZbEcVLid3RUg6c1MMBhiuUd6tNaBiY80JtlMfUPVVhU3qB9rAMEYclu9M0tWy2Ugwlz2AcTErXdTa1Hv67W4vJLmPwPgH0g9UOtr6DqJbAdVcIpgZl+yOsLEalaDtLLSx9Sm+m1kl5dhJLSLo3ySFuO9sykmPrpUoSU0pLu8xLGV6Hevl3yN+UbCRtO9ZF5wUDcoH7x/RavCbuwfDtGEZBQ17OXNumcXCeAOYlWHSAZxxE8hGSImJMzsHln6o6tcs9a4a94BlNrminhAN0QcNg48FlrM+BwO2UFpoA1G3gC3FhByN4SJ9fNQUtGtpFop3mtAMtB8J5tPE7IRf4vVbMH4jA48nf1DatI0nq26k8upNBacSyIAO26Ts4FblQtEXbwxO7IHqpXOY4SQeHhPsos2S6cttFhcDLAWGfpcA4HiJhQ1bQ9smpWrOj6b0nkA0LoNu0dTfMsvDjAE7pGKjsuhabCDcaDGEDCdvPmVE43X7OvHOaOibZa7vh7mkTiD8xbBIvb8dizmqepnw9ofVcbwADWTnO/wBYW7ACGnjHkpA2PT3CuYyItO1gAndgeIKpE3ngR4ReBxzDT9lNaqwAPVvM3ZHqFBYqI8NQj5my1uQF4STxJKpMWXuPTYdqr1N3GPMSPNTESDP4vSVFXzdza7+0laxFZq0yDmPY5fkpSqdTwVGnYSWnqZHurSPPlNUxKFO4oUSSFxSKFxQMSkhlJB5uc8nBWGhQUaUKY4LGmK3LsrfWNtFOgWh9Rjpvk3brReMwtLlb/wBiFIu0o0xgyjVJ4SA0T5rMuyWx1O06C0hId31F0ZsF5n/0Zn0VltudRwrsdTO84t6PGC2woXccfUKfri5y39avU0xRP1t80A07Z2i857Q3fM+m1bC6wUSZNKlP/jZ+SalYaTZu0qbZMmGNEnyU/Xf9V9v8YSxaOZaKrLQ5pDGQaQIi+T9RBxAGELYiUoTLpjjpyyy+VPKaUihVMNVOCh/fkUdY4KAO9yjphOk17Pl+/dVa5JDbucxzzkHyUwdl+/3kq1cw0kfSbyOsPbzhP/cYVaqZ+cdRKpVqoc3k5oPDJXIJA4R6I2q7qXy8HH7qGm4jo6PZWyPeVBUo4GNpRgHmLw4T5FCz6T/L9v1QWim4l5AkFoAg7Zk/ZTkY8mx9vssUgb8v9x9VJUPu33UVfBro3e6Ku73b7poUXMv1AJEB5cd/hYAB5kK5u34x5fosfYnA1qmIvYxJ2SJA3YgK8fukbQvOCiqHEbiCPOFOR+/3z9FDUZhhs9FqVG1iW8Y9Wfop2PloO8KO0tg47QCMfqGzqJChsb8C3cfQ4hHPkWSUxKElNKOJEoSUxKEoHSQSkg86OrAKMvnNekLF2N6MpxeZVqHe+ocejQAsrT7ONGNysdI87x9ypb08ttqLu3/D/o8CzWiuW4vqim10YljGAkA7rzvRbwNStHjAWOz/APrCytjslOiwU6TG02DJrQGtHQJpiwShJSJTFUGSSTFAkxKUppQJNKSZBDXTMGXVJ5xSDZx3Yx1R2x8JzcDwx+6jqDEfzAj7pVKsEQ04/wC/5ob2QiIMicDH3Sr01vRdocbTUpXfCH0zOQlrPEPQLaZ4R++CwtgsobaaxORN4f6mtB9QVlC/+bzCnG1VTTuPQpjxEcvyUd47gUxPMfvqqTo5cN/mExCV/cQeBQHi3yKNJ9MHMc8lHVpg5zmD1CcuA2uHn90g7c/2QQPstP8ACM5m7jOczmjlu8eqNxdv9EF87mnqsEROOf285UdchoMY788N6kqgkfKPP9FGXGIDR5ha1FWDXgH6W4j+rZ+awtireIcRB4yXXfZXarTiHFoZiTEgxunIArGOd42mIvPaWiI8DBAw5kojLxl3FCXJnOQEo84nOQEoS5CSgKUlHeSQdJKFJJAJQFJJAkxTJIGKSSSBiUMpJIEhSSQVyceqIGOidJHeeBLth25bgoTYwXBxc4kAticMSMeeCSSKiVzADMCcp2wOKGplj+fokkjWPBeCbzaRE4QCDGyeKOnaATHiB4GR6pJIJnuMSYcOIg/dRNqh0xIjySSQTBrth8x+Sq1q8fM0H1+ySSAWuYcmx6IyzcXDqmSWVpnUT+I+n72KF9KNp9Eklv4KtqY0C8RMb8fTJYaoS57Hn63AN/la0z5k+ySSyoy8X3FA4pJLfx5wEpiUklkDSkkkt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64" name="AutoShape 40" descr="data:image/jpeg;base64,/9j/4AAQSkZJRgABAQAAAQABAAD/2wCEAAkGBhQQEBQUEBQUFBUUFBQUFBUUFBQQFBUUFRAVFBQUFRQXHCYeFxkjGRQUHy8gIycpLCwsFR4xNTAqNSYrLCkBCQoKDgwOGA8PGCkcHx0pKSkpKSkpLCkpLCwpKSksKSkpKSkpKSwpKSwpKSkpKSksKSkpKSkpKSksKSwsLCwpKf/AABEIAOEA4QMBIgACEQEDEQH/xAAcAAABBQEBAQAAAAAAAAAAAAAAAgMEBQYBBwj/xAA/EAABAwIDBQUGAwYFBQAAAAABAAIDBBEFITEGEkFRYRMiMnGBkaGxwdHwB0JSFCMzcpLhFTVic4IWNEOy8f/EABkBAAMBAQEAAAAAAAAAAAAAAAABAgMEBf/EACQRAAICAgMAAgIDAQAAAAAAAAABAhEDMRIhQRNRImEEMoFC/9oADAMBAAIRAxEAPwD1JlSpLJbrNR1hGqmQV3IrnUzrljLwOXd5QYqsFPNmV2ZUSAU8ypI1zUQPulAp2KiwZUA9E4qslLZORoU+RLiWKFGZWjjkn2yA6FVZLVC1xCExHVxCEACEIQAIQhAAhCEAdQuIQAIQhAAuriEAdXEIQB1CEIAytXs88aAO/l19ip5oHsOhXoKampWv8TQfj7VlLEno3jma2YWGs55FWNPXX1U3E9lA+7ozZwzAPHpdZ+NpBsciNQVk04mycZ6L4SpxlQqyCQjVS2kHRUmS0TmyJe8oLXEJ5siqyaJF0X5JoPSgUCokMq3DjfzU2CcPHxVZZPUkgac+KpMiUSxQhC0MgQhCABCZq61kTd6RwaOv0VJVbcQMHd3nk6AC1/UpNpDUW9GhQsHLttUFw3WtAzuLE5cM083bOc5Brb2zO64ge/NR8iL+ORtkLEN20mbfeax9v+N/IgqfFtxpvwuAOpa4OsfcnzQvjkahCqIdqoHHNxb/ADNI94Vs1wIuDce1UmmS00dQhCYgQhCAOoQhAHEIQgAVBtLhe8O0aMx4vkVfpMkYcCDocilJWqKjLi7MPTz2ycp7SNQq3aOgdC420OYIVVQYw5hs7MLlvi6Z3KPJWjTmcjhdKZUqDDXhw804SqsniTHVNktlUFFNKJGkc+WoWUixGamlfDPw/hu4Pb+odeY4JOTQ441LpG3NXZddWCyzVFi+86x0VvHM17bg5cDzVKVilirZqKGTejaenwT6qsClyc3lYhWq3i7RxyVMCVnsZ2k3e5DYni/gPL6ru0WLW/dMP81vgs1MLA+/zWU5+I1hj9YzOXTuJe42BuSTr7UiOAOzA8r5eqlMpy4AEEcT0HD1KlCDdGVr6DisDfRFjog0Z5n7yC5NTb2RNh+kfNTP2Z3H1P0TRBHX758UAV8tA0ak5ctOgv8ARVtYxzrhnMeV1qg24VdWUpAyFvimxopruyGV872OVuq7h+LTQxgdrY6gtJA10A0KXJQht7kk6m6h1Za1uRJNr35DkLaITBxs9D2X2vbUns35SAeQeOnXotKvDKav7LvNBFswcy7z+S9C2R23E9mTd1xyaTx4WPVdEZ+M5p467RsV1cQtDE6hCEAcQhCABCEIAaqqVsjS14uD95LEY1sk6O7o+83pqPMLeIUSgpbNIZHDR5M2V0ZtnqrKnxMHIrb1+AwzeNgvzHdPtCpMS2Ea4XgcWuHB2YPrwWDxSWjrWeEt9EejrgMvYpGIYZHVR7sg6tcMnNPMFZGpbNTvLHajhe/qpOH7SEGzslKnXTNHib7iyLW7GVMZ7r+2j5C0b7cnDR3ofRTMOxZrXNifdrtAwjdI6kHQLQ02NtcNQnp4YphZ7QeR/MPI6hVxT7Q/klVTRKw+QNe0jQ5e3+6mY9if7PCXcTkPO2vsVAyKSJwFw9lxun82uh4XVVt9jIkf2TTk3Im41426rTlSZyyx3JFVDi/aSXue8T5mx+vwVvu77t39ObuV+DVnMG8V2i1rBvGw5/fFamijDfTM+f3muc1Y4Rpc2HE8eil08IsABbn0H3qornFxAaMycug4n75K0hgsLcVSREmIfBvDpyGRPmeAXDQ2GQHyCmtbZKWnEjkVEmHP1Gq4ynI8WfkrglKDAeARwK5mVxLC2u+Nv/qosUw+2RGpHqvRHUgPBUVVhwc8u8wPJRKNFxmmYieMWsRpw08kiCUx3cT4TccBqLBXdThZDnfH4WVXiFCA0AjIkA+QNyfckmU0enbLbRirjs4WkaBvDgeoV4vIcExB0ErHD8pGWgII09hXrcMwe0Obo4Aj1XTCVo48keLHEIQrMziEIQAIQhAAhCEACEIQBAxLAoaixlYC4eF2jh5ELzLaDZ6oo3Fz29tDfJw8QHnqD0K9cSZYQ9pa4AgixBzBCznjUjoxZ5Y/2jxCCozDmOuBq05OHmFe0u0YBaDcDiT8lc49+HMAbJLG97C1pcGtta4Gl9bLzOsMrHOBNw05XGnquVxcGepjcc66PS6jHYzA52QtYgjmDlcLN7aRAuikZkX5O65ZHz4exZB1XJJZt8rjIea0e0VQXuY3QNsL+8n0ATc7JniUETsAhIOQ09l1oITwGeeZ6qhwbQBouOQvy4laODC5H62aOQUq3o5ZfskRStb4c3HIn5BWUGiYpMMbGOZ5lTGtW0U0YSaC6QSuvumnPViQovTjHqPvLu8gdE1rkw+mF7pLJE8HJ7J0V1RShx093BUOI4WZHZA7o46LXtaFGrsxYDM+5TKJpGZ5nVNffQDcPC/A2C9Q2MnLqVocbltx6Xy++izOJYSbeuitNj3lsrm8CD7WlTB0x5VcbNghcQuk4wQhCABCEIAEIQgAQhCABCEIArtoX2p39bD2uC8o2jAEUzuO+GBer7QRb1O+3Cx9huvPq3B2zBzb5PsSOThxC5suz0v4clGP+nnlDnPG2+Re2/tuthX0naPHUrNUmEOFcYha7STvHg0C5NvJbumpbvaG8gL/ABK56pHXnkmy6wLDwxgsP7q8a1RqaINAA4KU1dMVR5cnbOPdZINRbhdIqb2yWG2g2sqaYkiEFjdXXKbdBGNm3OIgeIEddQnQ9rtLLyqP8WhcNni3bi92kPGfMcFZU227TnGbjl8lLlWzSOPlo30jLJO6qjDNq2S5H3q4E7SLgqlJPRLjKOztk40pHaXSb2TJH2uTjbKIJE4yVMVDdVFdy5hsAbO3d4fTNLqJMr8lzZ67nkngCfboFPo3/U0KF1C3OY4hCEACEIQAIQhAAhCEACEIQBx7Lgg8RZee4pS9i9zTwOXUcCvQ1ifxDnMb4DYFrrtdzGYz96xzRtWdP8efGVP0x8GHMFS6e7t8tLd22RJFr3WwwaksA462AVbS4d+8Fsx1Wlhi3QueEXtnVmmn0h1gTwKbaEXW6ORiyLqkxzCu1YW63GnNXAuhzLp7GnR4RX7Dfv7PJYCfzA5eVtfam8VwpsEgEDr7rRxzy+q9wnwwP8QBVXWbKRPcCWAkceP90NNo0jKKZ5rQvJ3SL58lpaCslabG9uq0WH7HtiN7Dy5KfVYSALgLH4zb5loYpqrIXVjBOCsDi2MGN5Y05hW+y2NBx3XFOM+6FLFatGlfqlRrsjOSa3lqc52qks1WuA0m5HvHV2fpwVTFAZZA0evQcVqGtsABoMk4K3ZnkdKhSEIWpicQhCABCEIAEIQgAQhCABCEIAFn9tsO7anHNsjD6F1j7itAma1t43DoUmrRUXTszNNSgOFuCnEJqn1TjisfDc6XIDky5ySJEWOiYHpW+oInSJKkp2HEnPqQNSuxyh2YWap5jLUljyN1jQ4jmSclomvaNCElKwlCh9VuN1BbG7d1tl5qyYbglV9THv3CoUdnz3i20DmzvFjk4gm1875q52dxzecC02cNQrnbvYgPcZWDdJ8VtHdXAaeazBwdtL2TmP3nl3eFiBa2mazlBUdEJzvvR7XgeI9qwX5fYT1fOI8/QDmVnMBedxrgbZArSYDhjqiXt5h3Gm0TeGXEpRbaonIlF2XWA0RZHvPHefmeg4BWaELpSpUcLduzqFxdTEcQhCABCEIAEIQgAQhCABCEIAEzWG0bvIp5RcUdaJ33xSehrZS05zKVIUzA5LkKw8Oj0be5RpJUuR6hzSKGzaKHmyqXFHcKhkrt1A2yijHeO8eQTjJDcG9D2J4S3MuBsdSCQR6hZ7BoWQyuMc7wOLHkvafK5yK0cG1MM4sRYFVVTsU1xc5rsjmLKWr7Rcbj1Mt8K2g3iWn2A3VzFJvXKw2z+xv7NK6dxsbnLiRzK2NG/JXBv0nIo/8AIqopwTmMiqfENkYpWOG6AdR0PNXsj+KU0l1mt1dkPqegVvsy5NFTguBbxEI8DAO0d8GDqtxHGGgBosBkB0TNBQiFm63zJ4knUlSFcI8TnnNyYIQhWZnULiEACEIQAIQhAAhCEACEIQAIQmp6prB3igB1QMad+6PUj4qDV7TNHhVa7FzNcHQLOUlVGkYO7G5J91SDLvC44qNOy4Uekl3SWHTVvzCxs6Eh6YqBLmVPlCgTmwUM0iMz4YHtcCdRa/ELxnG6CopJy2UuuDdrr3a5vAjgV7DFiQvmu4nhtPWx9lPYXuWP4sdbIg8uiqDRoos8sw3aVrAN8lruP6T1B4L0/ZXHO03W3uCLj2Lx7azZ+WilMcrbjVrxm1zeYPyWu/DLELhu9q0EenBU412Vz5JwZ6nWS5WSKeWyhTSlyfgGiV2zLjSLNh3shmSrvDsP7MXd4j7gm8Iw3cG87xHhyH1Vkt4x9Zx5J30gQhCsyBCEIA6hCEAcQhCABCEIAEIQgAQhCAGaqfcb1WAxnFXOkIvkttWd4kLzLbNrqQ75BLHXs7gDyPJY5bro3w1fYqSqAzJVvhY7l/1Z+nBYvZ2kkrH9pJlE05N/UevRbqI/2XMtnTIfc/JQZXZ3GoTzpLKNUFU2SieyUOZcKK5u9kq6PEezdZ3hOvTquz1W5nqNfRKy1EYxTB3MBczPoqSLEDezriyvYsYubOGRRVYOybvNyKKT0axk47CnrWyNEczBI3/UN5PyYZFGWmKNrCdS0ALlHh/Z6lSHyAm7iBwCvtqglkTHoYrlaPCMMt33a8B81FwiivZxHtV+FvCFds4cuW+kU9VtfDE8se8hzTYg805T7ZQv0d9+iTW4FTukMj42uebEk3N/TROxuazJjWgdAB8FqY9FlBiTH6G3nkpQKqmTE8PcpMUxHBIkmISWPvolIAF1CEAcQhCABCEIAEIQgAQkyShou42HVUGJbYwxktDrkahveP0b5kpWOifMe8T1UWtomTMLJGh7XCxDhcFOwTiWNr26OAIzvr1SGzWyKAKKPZsQNtD4f0nUeR4qO5pBt7tFqd4JmanY/wAQv8fasnjXhtHK/TNTC4UOoOXP4rRS4M0+FxHnmoFVgTrZWd5a+9ZuDNI5ImSrKhQ4sTLMiN5v6eXkeCtazBHg95rh5t+abh2Y3tVlTOlSRFbikOp329N2/vCkf9VwsGW8fQN+JT79jWcUui2N3z3GNaP1kX9nNXFMmUlXbKDENr5pHBlNGC9xs0G7vcMlsNldk3stLVOMkp5+FnRjeCucH2Xips2i7zq92bj9B0Cu2NXTGFbOSeS9C4I7BPtTacGi0MBiojuUxCBvJdW852SKKHLNTf0A66ayXBPvBNTRalN0TdQl+QE5kmeXDVS2uuMlUsfZ6nQvsbcD8U07AlIXEJgCEIQAIQmqmpbG0ucbAepPIAcSgBx7wBcmwGZJyssZjf4hAO7OjZ2z9N4C7R5c1JxGlkrf47jFDwiabPd1kd8gnaSkhp27sLA3yGZ8zqVLKVIzP+C1lWb1MhAP5S4tZ7BmfvNWNNsXC0DtnGS35B+7j/pbmfUlW8lQ4/2SWsPE2+KKDkyVSPYwBjAGtGTQMhbkEVEfEKPvNH99UplcPC70PP8Aula0SAkKfaE08JUb0xjgaltC4E41qoQprAdUxJh0btAAemXuTOM4syliL3kcmi+bnkZNChYdTP3Wve8kybrzlldwBIS6Y1aFVlXT07w2W9yL3OY9QrOCdkgvG5pHRZbamgdJ3ou48Frd629vC+bSCqXEKeWljc6OS0m6SC3IA9RxU6K36ejbqU1YrZ3baTcaK0NufzsBA/5N+i2cMzXgOaQQdCDdaJ2S1Q6AlkpITdU0lhDbAnLNMRBrcWjaNbnkEzT4uSMmj4pr/AST3nC3QZ+9ToMLjaOvVyj8mX+JElxdxByHvVDRbRyCfdJyvpay1DsPhGpHq5UtaykikBc6IfzPHzKTUhpr6LeLEWOktfPiDkrJjtQsXjG4ZmyQEOaWgEsO+A4HjbTJamgkuxp5hK3ZMlXZP7U80JtCq0ST0IQmAKprpgX3OjcmjrxPmrKofutJ6LMVdRc2CTGiSHF5SmxAaqPDPuZc/imqic3USmkJk8yN4KJVTG2WSRSglLmIvY5qLlJC7GIGFxUw0QI72abdWMiGZF/0jVUeKY29+TTujkPqlxUd9lqLZby4lHE4MkeMzZtz7ieCmtWMpsFkqNRdp1JyCuKRj6GP97JvxN4usNwcrnUeauLbG1RomFOueGgkmwGZKr8KxeGpbvQSMkHHdINvMcF5l+Ku25e51JA4hrD++cLjecPyeQ48z5LSyUrJm3O0kctRG1z291wDGA3ILiBvEDQlej4I8SUsRP6G+0ZfJfMFFh008o7JjnEEG4yGRvroF9OYDHuwNHL55/NJbKlommkadc7KuxvAWzQyNaAHljg02zvbL32VslBUQfNGLVtS037R/I55C3Tgl7P/AIhVlE+4kL2X70cmbSOnFp6he/1GBUzz34YjnfNjfoodRsXRP1p4f6GhLiXyTGtj9uoMRjvGd2Ro78bj3m9RzHVZva7bqQTllLJutZ3XOFjvOvnqDkNFp8K2QpaV5fDGxriLXsNDqFYNw6Ef+OL+hn0VdiTSZ5LUbTVUmTppT0Bt/wCqTTU87jfcld6PK9iaxjdA0eQA+CcFQOaVF/J9I8c/wapJyhlPm13zVdiWy1UTf9nk/pXuhqR1UauqRuooPkf0ed7JuloIy+qieyIuaC4gENJNsxrZel0FTHK0Oic1zSLgtNwqTFqf9po5omi5cw7vDvDNvvC89ZtFNh8XYWcyW3e3st1rjw5+aWhVyPY+2b+oe0IXhX+Kf6nf1FCOh/F+z6HQhCZkRsQ/hlZN/jH3xXUKWNBP4m+acm8QQhc8tiZKp9FDq9VxC6PBopjxXIv4g8whC5/Tc2EGg8l57+Kvgb98QhC6PDGOzL/hT/3r/wCR3xVPjn+Yzf77vihCRa2b3Cf4g8gvRqDwN8ghCFsmZKdwXUIVkEafxHyCQhCYAmyhCBguhCEABUev8BQhACMLXnX4k/5iP9mP4uQhJ6Lj/YeQhCk1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66" name="AutoShape 42" descr="data:image/jpeg;base64,/9j/4AAQSkZJRgABAQAAAQABAAD/2wCEAAkGBhQQEBQUEBQUFBUUFBQUFBUUFBQQFBUUFRAVFBQUFRQXHCYeFxkjGRQUHy8gIycpLCwsFR4xNTAqNSYrLCkBCQoKDgwOGA8PGCkcHx0pKSkpKSkpLCkpLCwpKSksKSkpKSkpKSwpKSwpKSkpKSksKSkpKSkpKSksKSwsLCwpKf/AABEIAOEA4QMBIgACEQEDEQH/xAAcAAABBQEBAQAAAAAAAAAAAAAAAgMEBQYBBwj/xAA/EAABAwIDBQUGAwYFBQAAAAABAAIDBBEFITEGEkFRYRMiMnGBkaGxwdHwB0JSFCMzcpLhFTVic4IWNEOy8f/EABkBAAMBAQEAAAAAAAAAAAAAAAABAgMEBf/EACQRAAICAgMAAgIDAQAAAAAAAAABAhEDMRIhQRNRImEEMoFC/9oADAMBAAIRAxEAPwD1JlSpLJbrNR1hGqmQV3IrnUzrljLwOXd5QYqsFPNmV2ZUSAU8ypI1zUQPulAp2KiwZUA9E4qslLZORoU+RLiWKFGZWjjkn2yA6FVZLVC1xCExHVxCEACEIQAIQhAAhCEAdQuIQAIQhAAuriEAdXEIQB1CEIAytXs88aAO/l19ip5oHsOhXoKampWv8TQfj7VlLEno3jma2YWGs55FWNPXX1U3E9lA+7ozZwzAPHpdZ+NpBsciNQVk04mycZ6L4SpxlQqyCQjVS2kHRUmS0TmyJe8oLXEJ5siqyaJF0X5JoPSgUCokMq3DjfzU2CcPHxVZZPUkgac+KpMiUSxQhC0MgQhCABCZq61kTd6RwaOv0VJVbcQMHd3nk6AC1/UpNpDUW9GhQsHLttUFw3WtAzuLE5cM083bOc5Brb2zO64ge/NR8iL+ORtkLEN20mbfeax9v+N/IgqfFtxpvwuAOpa4OsfcnzQvjkahCqIdqoHHNxb/ADNI94Vs1wIuDce1UmmS00dQhCYgQhCAOoQhAHEIQgAVBtLhe8O0aMx4vkVfpMkYcCDocilJWqKjLi7MPTz2ycp7SNQq3aOgdC420OYIVVQYw5hs7MLlvi6Z3KPJWjTmcjhdKZUqDDXhw804SqsniTHVNktlUFFNKJGkc+WoWUixGamlfDPw/hu4Pb+odeY4JOTQ441LpG3NXZddWCyzVFi+86x0VvHM17bg5cDzVKVilirZqKGTejaenwT6qsClyc3lYhWq3i7RxyVMCVnsZ2k3e5DYni/gPL6ru0WLW/dMP81vgs1MLA+/zWU5+I1hj9YzOXTuJe42BuSTr7UiOAOzA8r5eqlMpy4AEEcT0HD1KlCDdGVr6DisDfRFjog0Z5n7yC5NTb2RNh+kfNTP2Z3H1P0TRBHX758UAV8tA0ak5ctOgv8ARVtYxzrhnMeV1qg24VdWUpAyFvimxopruyGV872OVuq7h+LTQxgdrY6gtJA10A0KXJQht7kk6m6h1Za1uRJNr35DkLaITBxs9D2X2vbUns35SAeQeOnXotKvDKav7LvNBFswcy7z+S9C2R23E9mTd1xyaTx4WPVdEZ+M5p467RsV1cQtDE6hCEAcQhCABCEIAaqqVsjS14uD95LEY1sk6O7o+83pqPMLeIUSgpbNIZHDR5M2V0ZtnqrKnxMHIrb1+AwzeNgvzHdPtCpMS2Ea4XgcWuHB2YPrwWDxSWjrWeEt9EejrgMvYpGIYZHVR7sg6tcMnNPMFZGpbNTvLHajhe/qpOH7SEGzslKnXTNHib7iyLW7GVMZ7r+2j5C0b7cnDR3ofRTMOxZrXNifdrtAwjdI6kHQLQ02NtcNQnp4YphZ7QeR/MPI6hVxT7Q/klVTRKw+QNe0jQ5e3+6mY9if7PCXcTkPO2vsVAyKSJwFw9lxun82uh4XVVt9jIkf2TTk3Im41426rTlSZyyx3JFVDi/aSXue8T5mx+vwVvu77t39ObuV+DVnMG8V2i1rBvGw5/fFamijDfTM+f3muc1Y4Rpc2HE8eil08IsABbn0H3qornFxAaMycug4n75K0hgsLcVSREmIfBvDpyGRPmeAXDQ2GQHyCmtbZKWnEjkVEmHP1Gq4ynI8WfkrglKDAeARwK5mVxLC2u+Nv/qosUw+2RGpHqvRHUgPBUVVhwc8u8wPJRKNFxmmYieMWsRpw08kiCUx3cT4TccBqLBXdThZDnfH4WVXiFCA0AjIkA+QNyfckmU0enbLbRirjs4WkaBvDgeoV4vIcExB0ErHD8pGWgII09hXrcMwe0Obo4Aj1XTCVo48keLHEIQrMziEIQAIQhAAhCEACEIQBAxLAoaixlYC4eF2jh5ELzLaDZ6oo3Fz29tDfJw8QHnqD0K9cSZYQ9pa4AgixBzBCznjUjoxZ5Y/2jxCCozDmOuBq05OHmFe0u0YBaDcDiT8lc49+HMAbJLG97C1pcGtta4Gl9bLzOsMrHOBNw05XGnquVxcGepjcc66PS6jHYzA52QtYgjmDlcLN7aRAuikZkX5O65ZHz4exZB1XJJZt8rjIea0e0VQXuY3QNsL+8n0ATc7JniUETsAhIOQ09l1oITwGeeZ6qhwbQBouOQvy4laODC5H62aOQUq3o5ZfskRStb4c3HIn5BWUGiYpMMbGOZ5lTGtW0U0YSaC6QSuvumnPViQovTjHqPvLu8gdE1rkw+mF7pLJE8HJ7J0V1RShx093BUOI4WZHZA7o46LXtaFGrsxYDM+5TKJpGZ5nVNffQDcPC/A2C9Q2MnLqVocbltx6Xy++izOJYSbeuitNj3lsrm8CD7WlTB0x5VcbNghcQuk4wQhCABCEIAEIQgAQhCABCEIArtoX2p39bD2uC8o2jAEUzuO+GBer7QRb1O+3Cx9huvPq3B2zBzb5PsSOThxC5suz0v4clGP+nnlDnPG2+Re2/tuthX0naPHUrNUmEOFcYha7STvHg0C5NvJbumpbvaG8gL/ABK56pHXnkmy6wLDwxgsP7q8a1RqaINAA4KU1dMVR5cnbOPdZINRbhdIqb2yWG2g2sqaYkiEFjdXXKbdBGNm3OIgeIEddQnQ9rtLLyqP8WhcNni3bi92kPGfMcFZU227TnGbjl8lLlWzSOPlo30jLJO6qjDNq2S5H3q4E7SLgqlJPRLjKOztk40pHaXSb2TJH2uTjbKIJE4yVMVDdVFdy5hsAbO3d4fTNLqJMr8lzZ67nkngCfboFPo3/U0KF1C3OY4hCEACEIQAIQhAAhCEACEIQBx7Lgg8RZee4pS9i9zTwOXUcCvQ1ifxDnMb4DYFrrtdzGYz96xzRtWdP8efGVP0x8GHMFS6e7t8tLd22RJFr3WwwaksA462AVbS4d+8Fsx1Wlhi3QueEXtnVmmn0h1gTwKbaEXW6ORiyLqkxzCu1YW63GnNXAuhzLp7GnR4RX7Dfv7PJYCfzA5eVtfam8VwpsEgEDr7rRxzy+q9wnwwP8QBVXWbKRPcCWAkceP90NNo0jKKZ5rQvJ3SL58lpaCslabG9uq0WH7HtiN7Dy5KfVYSALgLH4zb5loYpqrIXVjBOCsDi2MGN5Y05hW+y2NBx3XFOM+6FLFatGlfqlRrsjOSa3lqc52qks1WuA0m5HvHV2fpwVTFAZZA0evQcVqGtsABoMk4K3ZnkdKhSEIWpicQhCABCEIAEIQgAQhCABCEIAFn9tsO7anHNsjD6F1j7itAma1t43DoUmrRUXTszNNSgOFuCnEJqn1TjisfDc6XIDky5ySJEWOiYHpW+oInSJKkp2HEnPqQNSuxyh2YWap5jLUljyN1jQ4jmSclomvaNCElKwlCh9VuN1BbG7d1tl5qyYbglV9THv3CoUdnz3i20DmzvFjk4gm1875q52dxzecC02cNQrnbvYgPcZWDdJ8VtHdXAaeazBwdtL2TmP3nl3eFiBa2mazlBUdEJzvvR7XgeI9qwX5fYT1fOI8/QDmVnMBedxrgbZArSYDhjqiXt5h3Gm0TeGXEpRbaonIlF2XWA0RZHvPHefmeg4BWaELpSpUcLduzqFxdTEcQhCABCEIAEIQgAQhCABCEIAEzWG0bvIp5RcUdaJ33xSehrZS05zKVIUzA5LkKw8Oj0be5RpJUuR6hzSKGzaKHmyqXFHcKhkrt1A2yijHeO8eQTjJDcG9D2J4S3MuBsdSCQR6hZ7BoWQyuMc7wOLHkvafK5yK0cG1MM4sRYFVVTsU1xc5rsjmLKWr7Rcbj1Mt8K2g3iWn2A3VzFJvXKw2z+xv7NK6dxsbnLiRzK2NG/JXBv0nIo/8AIqopwTmMiqfENkYpWOG6AdR0PNXsj+KU0l1mt1dkPqegVvsy5NFTguBbxEI8DAO0d8GDqtxHGGgBosBkB0TNBQiFm63zJ4knUlSFcI8TnnNyYIQhWZnULiEACEIQAIQhAAhCEACEIQAIQmp6prB3igB1QMad+6PUj4qDV7TNHhVa7FzNcHQLOUlVGkYO7G5J91SDLvC44qNOy4Uekl3SWHTVvzCxs6Eh6YqBLmVPlCgTmwUM0iMz4YHtcCdRa/ELxnG6CopJy2UuuDdrr3a5vAjgV7DFiQvmu4nhtPWx9lPYXuWP4sdbIg8uiqDRoos8sw3aVrAN8lruP6T1B4L0/ZXHO03W3uCLj2Lx7azZ+WilMcrbjVrxm1zeYPyWu/DLELhu9q0EenBU412Vz5JwZ6nWS5WSKeWyhTSlyfgGiV2zLjSLNh3shmSrvDsP7MXd4j7gm8Iw3cG87xHhyH1Vkt4x9Zx5J30gQhCsyBCEIA6hCEAcQhCABCEIAEIQgAQhCAGaqfcb1WAxnFXOkIvkttWd4kLzLbNrqQ75BLHXs7gDyPJY5bro3w1fYqSqAzJVvhY7l/1Z+nBYvZ2kkrH9pJlE05N/UevRbqI/2XMtnTIfc/JQZXZ3GoTzpLKNUFU2SieyUOZcKK5u9kq6PEezdZ3hOvTquz1W5nqNfRKy1EYxTB3MBczPoqSLEDezriyvYsYubOGRRVYOybvNyKKT0axk47CnrWyNEczBI3/UN5PyYZFGWmKNrCdS0ALlHh/Z6lSHyAm7iBwCvtqglkTHoYrlaPCMMt33a8B81FwiivZxHtV+FvCFds4cuW+kU9VtfDE8se8hzTYg805T7ZQv0d9+iTW4FTukMj42uebEk3N/TROxuazJjWgdAB8FqY9FlBiTH6G3nkpQKqmTE8PcpMUxHBIkmISWPvolIAF1CEAcQhCABCEIAEIQgAQkyShou42HVUGJbYwxktDrkahveP0b5kpWOifMe8T1UWtomTMLJGh7XCxDhcFOwTiWNr26OAIzvr1SGzWyKAKKPZsQNtD4f0nUeR4qO5pBt7tFqd4JmanY/wAQv8fasnjXhtHK/TNTC4UOoOXP4rRS4M0+FxHnmoFVgTrZWd5a+9ZuDNI5ImSrKhQ4sTLMiN5v6eXkeCtazBHg95rh5t+abh2Y3tVlTOlSRFbikOp329N2/vCkf9VwsGW8fQN+JT79jWcUui2N3z3GNaP1kX9nNXFMmUlXbKDENr5pHBlNGC9xs0G7vcMlsNldk3stLVOMkp5+FnRjeCucH2Xips2i7zq92bj9B0Cu2NXTGFbOSeS9C4I7BPtTacGi0MBiojuUxCBvJdW852SKKHLNTf0A66ayXBPvBNTRalN0TdQl+QE5kmeXDVS2uuMlUsfZ6nQvsbcD8U07AlIXEJgCEIQAIQmqmpbG0ucbAepPIAcSgBx7wBcmwGZJyssZjf4hAO7OjZ2z9N4C7R5c1JxGlkrf47jFDwiabPd1kd8gnaSkhp27sLA3yGZ8zqVLKVIzP+C1lWb1MhAP5S4tZ7BmfvNWNNsXC0DtnGS35B+7j/pbmfUlW8lQ4/2SWsPE2+KKDkyVSPYwBjAGtGTQMhbkEVEfEKPvNH99UplcPC70PP8Aula0SAkKfaE08JUb0xjgaltC4E41qoQprAdUxJh0btAAemXuTOM4syliL3kcmi+bnkZNChYdTP3Wve8kybrzlldwBIS6Y1aFVlXT07w2W9yL3OY9QrOCdkgvG5pHRZbamgdJ3ou48Frd629vC+bSCqXEKeWljc6OS0m6SC3IA9RxU6K36ejbqU1YrZ3baTcaK0NufzsBA/5N+i2cMzXgOaQQdCDdaJ2S1Q6AlkpITdU0lhDbAnLNMRBrcWjaNbnkEzT4uSMmj4pr/AST3nC3QZ+9ToMLjaOvVyj8mX+JElxdxByHvVDRbRyCfdJyvpay1DsPhGpHq5UtaykikBc6IfzPHzKTUhpr6LeLEWOktfPiDkrJjtQsXjG4ZmyQEOaWgEsO+A4HjbTJamgkuxp5hK3ZMlXZP7U80JtCq0ST0IQmAKprpgX3OjcmjrxPmrKofutJ6LMVdRc2CTGiSHF5SmxAaqPDPuZc/imqic3USmkJk8yN4KJVTG2WSRSglLmIvY5qLlJC7GIGFxUw0QI72abdWMiGZF/0jVUeKY29+TTujkPqlxUd9lqLZby4lHE4MkeMzZtz7ieCmtWMpsFkqNRdp1JyCuKRj6GP97JvxN4usNwcrnUeauLbG1RomFOueGgkmwGZKr8KxeGpbvQSMkHHdINvMcF5l+Ku25e51JA4hrD++cLjecPyeQ48z5LSyUrJm3O0kctRG1z291wDGA3ILiBvEDQlej4I8SUsRP6G+0ZfJfMFFh008o7JjnEEG4yGRvroF9OYDHuwNHL55/NJbKlommkadc7KuxvAWzQyNaAHljg02zvbL32VslBUQfNGLVtS037R/I55C3Tgl7P/AIhVlE+4kL2X70cmbSOnFp6he/1GBUzz34YjnfNjfoodRsXRP1p4f6GhLiXyTGtj9uoMRjvGd2Ro78bj3m9RzHVZva7bqQTllLJutZ3XOFjvOvnqDkNFp8K2QpaV5fDGxriLXsNDqFYNw6Ef+OL+hn0VdiTSZ5LUbTVUmTppT0Bt/wCqTTU87jfcld6PK9iaxjdA0eQA+CcFQOaVF/J9I8c/wapJyhlPm13zVdiWy1UTf9nk/pXuhqR1UauqRuooPkf0ed7JuloIy+qieyIuaC4gENJNsxrZel0FTHK0Oic1zSLgtNwqTFqf9po5omi5cw7vDvDNvvC89ZtFNh8XYWcyW3e3st1rjw5+aWhVyPY+2b+oe0IXhX+Kf6nf1FCOh/F+z6HQhCZkRsQ/hlZN/jH3xXUKWNBP4m+acm8QQhc8tiZKp9FDq9VxC6PBopjxXIv4g8whC5/Tc2EGg8l57+Kvgb98QhC6PDGOzL/hT/3r/wCR3xVPjn+Yzf77vihCRa2b3Cf4g8gvRqDwN8ghCFsmZKdwXUIVkEafxHyCQhCYAmyhCBguhCEABUev8BQhACMLXnX4k/5iP9mP4uQhJ6Lj/YeQhCk1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68" name="AutoShape 44" descr="data:image/jpeg;base64,/9j/4AAQSkZJRgABAQAAAQABAAD/2wCEAAkGBhQQEBQUEBQUFBUUFBQUFBUUFBQQFBUUFRAVFBQUFRQXHCYeFxkjGRQUHy8gIycpLCwsFR4xNTAqNSYrLCkBCQoKDgwOGA8PGCkcHx0pKSkpKSkpLCkpLCwpKSksKSkpKSkpKSwpKSwpKSkpKSksKSkpKSkpKSksKSwsLCwpKf/AABEIAOEA4QMBIgACEQEDEQH/xAAcAAABBQEBAQAAAAAAAAAAAAAAAgMEBQYBBwj/xAA/EAABAwIDBQUGAwYFBQAAAAABAAIDBBEFITEGEkFRYRMiMnGBkaGxwdHwB0JSFCMzcpLhFTVic4IWNEOy8f/EABkBAAMBAQEAAAAAAAAAAAAAAAABAgMEBf/EACQRAAICAgMAAgIDAQAAAAAAAAABAhEDMRIhQRNRImEEMoFC/9oADAMBAAIRAxEAPwD1JlSpLJbrNR1hGqmQV3IrnUzrljLwOXd5QYqsFPNmV2ZUSAU8ypI1zUQPulAp2KiwZUA9E4qslLZORoU+RLiWKFGZWjjkn2yA6FVZLVC1xCExHVxCEACEIQAIQhAAhCEAdQuIQAIQhAAuriEAdXEIQB1CEIAytXs88aAO/l19ip5oHsOhXoKampWv8TQfj7VlLEno3jma2YWGs55FWNPXX1U3E9lA+7ozZwzAPHpdZ+NpBsciNQVk04mycZ6L4SpxlQqyCQjVS2kHRUmS0TmyJe8oLXEJ5siqyaJF0X5JoPSgUCokMq3DjfzU2CcPHxVZZPUkgac+KpMiUSxQhC0MgQhCABCZq61kTd6RwaOv0VJVbcQMHd3nk6AC1/UpNpDUW9GhQsHLttUFw3WtAzuLE5cM083bOc5Brb2zO64ge/NR8iL+ORtkLEN20mbfeax9v+N/IgqfFtxpvwuAOpa4OsfcnzQvjkahCqIdqoHHNxb/ADNI94Vs1wIuDce1UmmS00dQhCYgQhCAOoQhAHEIQgAVBtLhe8O0aMx4vkVfpMkYcCDocilJWqKjLi7MPTz2ycp7SNQq3aOgdC420OYIVVQYw5hs7MLlvi6Z3KPJWjTmcjhdKZUqDDXhw804SqsniTHVNktlUFFNKJGkc+WoWUixGamlfDPw/hu4Pb+odeY4JOTQ441LpG3NXZddWCyzVFi+86x0VvHM17bg5cDzVKVilirZqKGTejaenwT6qsClyc3lYhWq3i7RxyVMCVnsZ2k3e5DYni/gPL6ru0WLW/dMP81vgs1MLA+/zWU5+I1hj9YzOXTuJe42BuSTr7UiOAOzA8r5eqlMpy4AEEcT0HD1KlCDdGVr6DisDfRFjog0Z5n7yC5NTb2RNh+kfNTP2Z3H1P0TRBHX758UAV8tA0ak5ctOgv8ARVtYxzrhnMeV1qg24VdWUpAyFvimxopruyGV872OVuq7h+LTQxgdrY6gtJA10A0KXJQht7kk6m6h1Za1uRJNr35DkLaITBxs9D2X2vbUns35SAeQeOnXotKvDKav7LvNBFswcy7z+S9C2R23E9mTd1xyaTx4WPVdEZ+M5p467RsV1cQtDE6hCEAcQhCABCEIAaqqVsjS14uD95LEY1sk6O7o+83pqPMLeIUSgpbNIZHDR5M2V0ZtnqrKnxMHIrb1+AwzeNgvzHdPtCpMS2Ea4XgcWuHB2YPrwWDxSWjrWeEt9EejrgMvYpGIYZHVR7sg6tcMnNPMFZGpbNTvLHajhe/qpOH7SEGzslKnXTNHib7iyLW7GVMZ7r+2j5C0b7cnDR3ofRTMOxZrXNifdrtAwjdI6kHQLQ02NtcNQnp4YphZ7QeR/MPI6hVxT7Q/klVTRKw+QNe0jQ5e3+6mY9if7PCXcTkPO2vsVAyKSJwFw9lxun82uh4XVVt9jIkf2TTk3Im41426rTlSZyyx3JFVDi/aSXue8T5mx+vwVvu77t39ObuV+DVnMG8V2i1rBvGw5/fFamijDfTM+f3muc1Y4Rpc2HE8eil08IsABbn0H3qornFxAaMycug4n75K0hgsLcVSREmIfBvDpyGRPmeAXDQ2GQHyCmtbZKWnEjkVEmHP1Gq4ynI8WfkrglKDAeARwK5mVxLC2u+Nv/qosUw+2RGpHqvRHUgPBUVVhwc8u8wPJRKNFxmmYieMWsRpw08kiCUx3cT4TccBqLBXdThZDnfH4WVXiFCA0AjIkA+QNyfckmU0enbLbRirjs4WkaBvDgeoV4vIcExB0ErHD8pGWgII09hXrcMwe0Obo4Aj1XTCVo48keLHEIQrMziEIQAIQhAAhCEACEIQBAxLAoaixlYC4eF2jh5ELzLaDZ6oo3Fz29tDfJw8QHnqD0K9cSZYQ9pa4AgixBzBCznjUjoxZ5Y/2jxCCozDmOuBq05OHmFe0u0YBaDcDiT8lc49+HMAbJLG97C1pcGtta4Gl9bLzOsMrHOBNw05XGnquVxcGepjcc66PS6jHYzA52QtYgjmDlcLN7aRAuikZkX5O65ZHz4exZB1XJJZt8rjIea0e0VQXuY3QNsL+8n0ATc7JniUETsAhIOQ09l1oITwGeeZ6qhwbQBouOQvy4laODC5H62aOQUq3o5ZfskRStb4c3HIn5BWUGiYpMMbGOZ5lTGtW0U0YSaC6QSuvumnPViQovTjHqPvLu8gdE1rkw+mF7pLJE8HJ7J0V1RShx093BUOI4WZHZA7o46LXtaFGrsxYDM+5TKJpGZ5nVNffQDcPC/A2C9Q2MnLqVocbltx6Xy++izOJYSbeuitNj3lsrm8CD7WlTB0x5VcbNghcQuk4wQhCABCEIAEIQgAQhCABCEIArtoX2p39bD2uC8o2jAEUzuO+GBer7QRb1O+3Cx9huvPq3B2zBzb5PsSOThxC5suz0v4clGP+nnlDnPG2+Re2/tuthX0naPHUrNUmEOFcYha7STvHg0C5NvJbumpbvaG8gL/ABK56pHXnkmy6wLDwxgsP7q8a1RqaINAA4KU1dMVR5cnbOPdZINRbhdIqb2yWG2g2sqaYkiEFjdXXKbdBGNm3OIgeIEddQnQ9rtLLyqP8WhcNni3bi92kPGfMcFZU227TnGbjl8lLlWzSOPlo30jLJO6qjDNq2S5H3q4E7SLgqlJPRLjKOztk40pHaXSb2TJH2uTjbKIJE4yVMVDdVFdy5hsAbO3d4fTNLqJMr8lzZ67nkngCfboFPo3/U0KF1C3OY4hCEACEIQAIQhAAhCEACEIQBx7Lgg8RZee4pS9i9zTwOXUcCvQ1ifxDnMb4DYFrrtdzGYz96xzRtWdP8efGVP0x8GHMFS6e7t8tLd22RJFr3WwwaksA462AVbS4d+8Fsx1Wlhi3QueEXtnVmmn0h1gTwKbaEXW6ORiyLqkxzCu1YW63GnNXAuhzLp7GnR4RX7Dfv7PJYCfzA5eVtfam8VwpsEgEDr7rRxzy+q9wnwwP8QBVXWbKRPcCWAkceP90NNo0jKKZ5rQvJ3SL58lpaCslabG9uq0WH7HtiN7Dy5KfVYSALgLH4zb5loYpqrIXVjBOCsDi2MGN5Y05hW+y2NBx3XFOM+6FLFatGlfqlRrsjOSa3lqc52qks1WuA0m5HvHV2fpwVTFAZZA0evQcVqGtsABoMk4K3ZnkdKhSEIWpicQhCABCEIAEIQgAQhCABCEIAFn9tsO7anHNsjD6F1j7itAma1t43DoUmrRUXTszNNSgOFuCnEJqn1TjisfDc6XIDky5ySJEWOiYHpW+oInSJKkp2HEnPqQNSuxyh2YWap5jLUljyN1jQ4jmSclomvaNCElKwlCh9VuN1BbG7d1tl5qyYbglV9THv3CoUdnz3i20DmzvFjk4gm1875q52dxzecC02cNQrnbvYgPcZWDdJ8VtHdXAaeazBwdtL2TmP3nl3eFiBa2mazlBUdEJzvvR7XgeI9qwX5fYT1fOI8/QDmVnMBedxrgbZArSYDhjqiXt5h3Gm0TeGXEpRbaonIlF2XWA0RZHvPHefmeg4BWaELpSpUcLduzqFxdTEcQhCABCEIAEIQgAQhCABCEIAEzWG0bvIp5RcUdaJ33xSehrZS05zKVIUzA5LkKw8Oj0be5RpJUuR6hzSKGzaKHmyqXFHcKhkrt1A2yijHeO8eQTjJDcG9D2J4S3MuBsdSCQR6hZ7BoWQyuMc7wOLHkvafK5yK0cG1MM4sRYFVVTsU1xc5rsjmLKWr7Rcbj1Mt8K2g3iWn2A3VzFJvXKw2z+xv7NK6dxsbnLiRzK2NG/JXBv0nIo/8AIqopwTmMiqfENkYpWOG6AdR0PNXsj+KU0l1mt1dkPqegVvsy5NFTguBbxEI8DAO0d8GDqtxHGGgBosBkB0TNBQiFm63zJ4knUlSFcI8TnnNyYIQhWZnULiEACEIQAIQhAAhCEACEIQAIQmp6prB3igB1QMad+6PUj4qDV7TNHhVa7FzNcHQLOUlVGkYO7G5J91SDLvC44qNOy4Uekl3SWHTVvzCxs6Eh6YqBLmVPlCgTmwUM0iMz4YHtcCdRa/ELxnG6CopJy2UuuDdrr3a5vAjgV7DFiQvmu4nhtPWx9lPYXuWP4sdbIg8uiqDRoos8sw3aVrAN8lruP6T1B4L0/ZXHO03W3uCLj2Lx7azZ+WilMcrbjVrxm1zeYPyWu/DLELhu9q0EenBU412Vz5JwZ6nWS5WSKeWyhTSlyfgGiV2zLjSLNh3shmSrvDsP7MXd4j7gm8Iw3cG87xHhyH1Vkt4x9Zx5J30gQhCsyBCEIA6hCEAcQhCABCEIAEIQgAQhCAGaqfcb1WAxnFXOkIvkttWd4kLzLbNrqQ75BLHXs7gDyPJY5bro3w1fYqSqAzJVvhY7l/1Z+nBYvZ2kkrH9pJlE05N/UevRbqI/2XMtnTIfc/JQZXZ3GoTzpLKNUFU2SieyUOZcKK5u9kq6PEezdZ3hOvTquz1W5nqNfRKy1EYxTB3MBczPoqSLEDezriyvYsYubOGRRVYOybvNyKKT0axk47CnrWyNEczBI3/UN5PyYZFGWmKNrCdS0ALlHh/Z6lSHyAm7iBwCvtqglkTHoYrlaPCMMt33a8B81FwiivZxHtV+FvCFds4cuW+kU9VtfDE8se8hzTYg805T7ZQv0d9+iTW4FTukMj42uebEk3N/TROxuazJjWgdAB8FqY9FlBiTH6G3nkpQKqmTE8PcpMUxHBIkmISWPvolIAF1CEAcQhCABCEIAEIQgAQkyShou42HVUGJbYwxktDrkahveP0b5kpWOifMe8T1UWtomTMLJGh7XCxDhcFOwTiWNr26OAIzvr1SGzWyKAKKPZsQNtD4f0nUeR4qO5pBt7tFqd4JmanY/wAQv8fasnjXhtHK/TNTC4UOoOXP4rRS4M0+FxHnmoFVgTrZWd5a+9ZuDNI5ImSrKhQ4sTLMiN5v6eXkeCtazBHg95rh5t+abh2Y3tVlTOlSRFbikOp329N2/vCkf9VwsGW8fQN+JT79jWcUui2N3z3GNaP1kX9nNXFMmUlXbKDENr5pHBlNGC9xs0G7vcMlsNldk3stLVOMkp5+FnRjeCucH2Xips2i7zq92bj9B0Cu2NXTGFbOSeS9C4I7BPtTacGi0MBiojuUxCBvJdW852SKKHLNTf0A66ayXBPvBNTRalN0TdQl+QE5kmeXDVS2uuMlUsfZ6nQvsbcD8U07AlIXEJgCEIQAIQmqmpbG0ucbAepPIAcSgBx7wBcmwGZJyssZjf4hAO7OjZ2z9N4C7R5c1JxGlkrf47jFDwiabPd1kd8gnaSkhp27sLA3yGZ8zqVLKVIzP+C1lWb1MhAP5S4tZ7BmfvNWNNsXC0DtnGS35B+7j/pbmfUlW8lQ4/2SWsPE2+KKDkyVSPYwBjAGtGTQMhbkEVEfEKPvNH99UplcPC70PP8Aula0SAkKfaE08JUb0xjgaltC4E41qoQprAdUxJh0btAAemXuTOM4syliL3kcmi+bnkZNChYdTP3Wve8kybrzlldwBIS6Y1aFVlXT07w2W9yL3OY9QrOCdkgvG5pHRZbamgdJ3ou48Frd629vC+bSCqXEKeWljc6OS0m6SC3IA9RxU6K36ejbqU1YrZ3baTcaK0NufzsBA/5N+i2cMzXgOaQQdCDdaJ2S1Q6AlkpITdU0lhDbAnLNMRBrcWjaNbnkEzT4uSMmj4pr/AST3nC3QZ+9ToMLjaOvVyj8mX+JElxdxByHvVDRbRyCfdJyvpay1DsPhGpHq5UtaykikBc6IfzPHzKTUhpr6LeLEWOktfPiDkrJjtQsXjG4ZmyQEOaWgEsO+A4HjbTJamgkuxp5hK3ZMlXZP7U80JtCq0ST0IQmAKprpgX3OjcmjrxPmrKofutJ6LMVdRc2CTGiSHF5SmxAaqPDPuZc/imqic3USmkJk8yN4KJVTG2WSRSglLmIvY5qLlJC7GIGFxUw0QI72abdWMiGZF/0jVUeKY29+TTujkPqlxUd9lqLZby4lHE4MkeMzZtz7ieCmtWMpsFkqNRdp1JyCuKRj6GP97JvxN4usNwcrnUeauLbG1RomFOueGgkmwGZKr8KxeGpbvQSMkHHdINvMcF5l+Ku25e51JA4hrD++cLjecPyeQ48z5LSyUrJm3O0kctRG1z291wDGA3ILiBvEDQlej4I8SUsRP6G+0ZfJfMFFh008o7JjnEEG4yGRvroF9OYDHuwNHL55/NJbKlommkadc7KuxvAWzQyNaAHljg02zvbL32VslBUQfNGLVtS037R/I55C3Tgl7P/AIhVlE+4kL2X70cmbSOnFp6he/1GBUzz34YjnfNjfoodRsXRP1p4f6GhLiXyTGtj9uoMRjvGd2Ro78bj3m9RzHVZva7bqQTllLJutZ3XOFjvOvnqDkNFp8K2QpaV5fDGxriLXsNDqFYNw6Ef+OL+hn0VdiTSZ5LUbTVUmTppT0Bt/wCqTTU87jfcld6PK9iaxjdA0eQA+CcFQOaVF/J9I8c/wapJyhlPm13zVdiWy1UTf9nk/pXuhqR1UauqRuooPkf0ed7JuloIy+qieyIuaC4gENJNsxrZel0FTHK0Oic1zSLgtNwqTFqf9po5omi5cw7vDvDNvvC89ZtFNh8XYWcyW3e3st1rjw5+aWhVyPY+2b+oe0IXhX+Kf6nf1FCOh/F+z6HQhCZkRsQ/hlZN/jH3xXUKWNBP4m+acm8QQhc8tiZKp9FDq9VxC6PBopjxXIv4g8whC5/Tc2EGg8l57+Kvgb98QhC6PDGOzL/hT/3r/wCR3xVPjn+Yzf77vihCRa2b3Cf4g8gvRqDwN8ghCFsmZKdwXUIVkEafxHyCQhCYAmyhCBguhCEABUev8BQhACMLXnX4k/5iP9mP4uQhJ6Lj/YeQhCk1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70" name="Picture 46" descr="https://encrypted-tbn0.gstatic.com/images?q=tbn:ANd9GcTaJfO2K9eKFDL51dp-EiX9JFnGrkv8_jwQmcvbuIzHAAh4IUfh"/>
          <p:cNvPicPr>
            <a:picLocks noChangeAspect="1" noChangeArrowheads="1"/>
          </p:cNvPicPr>
          <p:nvPr/>
        </p:nvPicPr>
        <p:blipFill>
          <a:blip r:embed="rId3"/>
          <a:srcRect/>
          <a:stretch>
            <a:fillRect/>
          </a:stretch>
        </p:blipFill>
        <p:spPr bwMode="auto">
          <a:xfrm>
            <a:off x="3571868" y="4071942"/>
            <a:ext cx="3000396" cy="242889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038"/>
                                        </p:tgtEl>
                                        <p:attrNameLst>
                                          <p:attrName>style.visibility</p:attrName>
                                        </p:attrNameLst>
                                      </p:cBhvr>
                                      <p:to>
                                        <p:strVal val="visible"/>
                                      </p:to>
                                    </p:set>
                                    <p:animEffect transition="in" filter="fade">
                                      <p:cBhvr>
                                        <p:cTn id="13" dur="1000"/>
                                        <p:tgtEl>
                                          <p:spTgt spid="103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070"/>
                                        </p:tgtEl>
                                        <p:attrNameLst>
                                          <p:attrName>style.visibility</p:attrName>
                                        </p:attrNameLst>
                                      </p:cBhvr>
                                      <p:to>
                                        <p:strVal val="visible"/>
                                      </p:to>
                                    </p:set>
                                    <p:animEffect transition="in" filter="fade">
                                      <p:cBhvr>
                                        <p:cTn id="18" dur="1000"/>
                                        <p:tgtEl>
                                          <p:spTgt spid="1070"/>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Правопорушення </a:t>
            </a:r>
            <a:endParaRPr lang="ru-RU" dirty="0"/>
          </a:p>
        </p:txBody>
      </p:sp>
      <p:sp>
        <p:nvSpPr>
          <p:cNvPr id="3" name="Содержимое 2"/>
          <p:cNvSpPr>
            <a:spLocks noGrp="1"/>
          </p:cNvSpPr>
          <p:nvPr>
            <p:ph idx="1"/>
          </p:nvPr>
        </p:nvSpPr>
        <p:spPr>
          <a:xfrm>
            <a:off x="357158" y="1571612"/>
            <a:ext cx="8229600" cy="4709160"/>
          </a:xfrm>
        </p:spPr>
        <p:txBody>
          <a:bodyPr>
            <a:normAutofit/>
          </a:bodyPr>
          <a:lstStyle/>
          <a:p>
            <a:r>
              <a:rPr lang="uk-UA" sz="4000" dirty="0" smtClean="0">
                <a:solidFill>
                  <a:srgbClr val="C00000"/>
                </a:solidFill>
              </a:rPr>
              <a:t>Дисциплінарні проступки</a:t>
            </a:r>
          </a:p>
          <a:p>
            <a:r>
              <a:rPr lang="uk-UA" sz="4000" dirty="0" smtClean="0">
                <a:solidFill>
                  <a:srgbClr val="C00000"/>
                </a:solidFill>
              </a:rPr>
              <a:t>Цивільно-правові</a:t>
            </a:r>
          </a:p>
          <a:p>
            <a:r>
              <a:rPr lang="uk-UA" sz="4000" dirty="0" smtClean="0">
                <a:solidFill>
                  <a:srgbClr val="C00000"/>
                </a:solidFill>
              </a:rPr>
              <a:t>Адміністративні</a:t>
            </a:r>
          </a:p>
          <a:p>
            <a:r>
              <a:rPr lang="uk-UA" sz="4000" dirty="0" smtClean="0">
                <a:solidFill>
                  <a:srgbClr val="C00000"/>
                </a:solidFill>
              </a:rPr>
              <a:t>Кримінальні злочини</a:t>
            </a:r>
            <a:endParaRPr lang="ru-RU" sz="4000" dirty="0">
              <a:solidFill>
                <a:srgbClr val="C00000"/>
              </a:solidFill>
            </a:endParaRPr>
          </a:p>
        </p:txBody>
      </p:sp>
      <p:pic>
        <p:nvPicPr>
          <p:cNvPr id="25604" name="Picture 4" descr="http://pravo.ru/store/images/6/49474.jpg"/>
          <p:cNvPicPr>
            <a:picLocks noChangeAspect="1" noChangeArrowheads="1"/>
          </p:cNvPicPr>
          <p:nvPr/>
        </p:nvPicPr>
        <p:blipFill>
          <a:blip r:embed="rId2"/>
          <a:srcRect/>
          <a:stretch>
            <a:fillRect/>
          </a:stretch>
        </p:blipFill>
        <p:spPr bwMode="auto">
          <a:xfrm>
            <a:off x="3714744" y="4500570"/>
            <a:ext cx="3000396" cy="2143164"/>
          </a:xfrm>
          <a:prstGeom prst="rect">
            <a:avLst/>
          </a:prstGeom>
          <a:noFill/>
        </p:spPr>
      </p:pic>
      <p:pic>
        <p:nvPicPr>
          <p:cNvPr id="25606" name="Picture 6" descr="https://encrypted-tbn3.gstatic.com/images?q=tbn:ANd9GcTj056FWyiek0oQP8rOkxiP29VN3DPe2mHEoT58E2jpXXjvvI--O2Z5fa6C"/>
          <p:cNvPicPr>
            <a:picLocks noChangeAspect="1" noChangeArrowheads="1"/>
          </p:cNvPicPr>
          <p:nvPr/>
        </p:nvPicPr>
        <p:blipFill>
          <a:blip r:embed="rId3"/>
          <a:srcRect/>
          <a:stretch>
            <a:fillRect/>
          </a:stretch>
        </p:blipFill>
        <p:spPr bwMode="auto">
          <a:xfrm>
            <a:off x="6786578" y="1785926"/>
            <a:ext cx="1928826" cy="250033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5606"/>
                                        </p:tgtEl>
                                        <p:attrNameLst>
                                          <p:attrName>style.visibility</p:attrName>
                                        </p:attrNameLst>
                                      </p:cBhvr>
                                      <p:to>
                                        <p:strVal val="visible"/>
                                      </p:to>
                                    </p:set>
                                    <p:animEffect transition="in" filter="fade">
                                      <p:cBhvr>
                                        <p:cTn id="13" dur="2000"/>
                                        <p:tgtEl>
                                          <p:spTgt spid="2560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5604"/>
                                        </p:tgtEl>
                                        <p:attrNameLst>
                                          <p:attrName>style.visibility</p:attrName>
                                        </p:attrNameLst>
                                      </p:cBhvr>
                                      <p:to>
                                        <p:strVal val="visible"/>
                                      </p:to>
                                    </p:set>
                                    <p:animEffect transition="in" filter="fade">
                                      <p:cBhvr>
                                        <p:cTn id="18" dur="2000"/>
                                        <p:tgtEl>
                                          <p:spTgt spid="25604"/>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additive="base">
                                        <p:cTn id="2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additive="base">
                                        <p:cTn id="3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6"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 calcmode="lin" valueType="num">
                                      <p:cBhvr additive="base">
                                        <p:cTn id="4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417638"/>
          </a:xfrm>
        </p:spPr>
        <p:txBody>
          <a:bodyPr/>
          <a:lstStyle/>
          <a:p>
            <a:r>
              <a:rPr lang="uk-UA" dirty="0" smtClean="0"/>
              <a:t>Завдання:</a:t>
            </a:r>
            <a:br>
              <a:rPr lang="uk-UA" dirty="0" smtClean="0"/>
            </a:br>
            <a:r>
              <a:rPr lang="uk-UA" dirty="0" smtClean="0"/>
              <a:t>Склад правопорушення</a:t>
            </a:r>
            <a:endParaRPr lang="ru-RU" dirty="0"/>
          </a:p>
        </p:txBody>
      </p:sp>
      <p:graphicFrame>
        <p:nvGraphicFramePr>
          <p:cNvPr id="5" name="Содержимое 4"/>
          <p:cNvGraphicFramePr>
            <a:graphicFrameLocks noGrp="1"/>
          </p:cNvGraphicFramePr>
          <p:nvPr>
            <p:ph idx="1"/>
          </p:nvPr>
        </p:nvGraphicFramePr>
        <p:xfrm>
          <a:off x="142845" y="1500174"/>
          <a:ext cx="8786904" cy="3814801"/>
        </p:xfrm>
        <a:graphic>
          <a:graphicData uri="http://schemas.openxmlformats.org/drawingml/2006/table">
            <a:tbl>
              <a:tblPr firstRow="1" bandRow="1">
                <a:tableStyleId>{5C22544A-7EE6-4342-B048-85BDC9FD1C3A}</a:tableStyleId>
              </a:tblPr>
              <a:tblGrid>
                <a:gridCol w="2571767"/>
                <a:gridCol w="3357586"/>
                <a:gridCol w="2857551"/>
              </a:tblGrid>
              <a:tr h="625027">
                <a:tc rowSpan="4">
                  <a:txBody>
                    <a:bodyPr/>
                    <a:lstStyle/>
                    <a:p>
                      <a:endParaRPr lang="uk-UA" sz="2400" dirty="0" smtClean="0"/>
                    </a:p>
                    <a:p>
                      <a:endParaRPr lang="uk-UA" sz="2400" dirty="0" smtClean="0"/>
                    </a:p>
                    <a:p>
                      <a:r>
                        <a:rPr lang="uk-UA" sz="2400" dirty="0" smtClean="0">
                          <a:solidFill>
                            <a:schemeClr val="bg1"/>
                          </a:solidFill>
                        </a:rPr>
                        <a:t>Суб’єкт</a:t>
                      </a:r>
                      <a:endParaRPr lang="ru-RU" sz="2400" dirty="0">
                        <a:solidFill>
                          <a:schemeClr val="bg1"/>
                        </a:solidFill>
                      </a:endParaRPr>
                    </a:p>
                    <a:p>
                      <a:endParaRPr lang="uk-UA" sz="2400" dirty="0" smtClean="0"/>
                    </a:p>
                    <a:p>
                      <a:endParaRPr lang="uk-UA" sz="2400" dirty="0" smtClean="0"/>
                    </a:p>
                    <a:p>
                      <a:r>
                        <a:rPr lang="uk-UA" sz="2400" dirty="0" smtClean="0">
                          <a:solidFill>
                            <a:srgbClr val="0070C0"/>
                          </a:solidFill>
                        </a:rPr>
                        <a:t>Правопорушник</a:t>
                      </a:r>
                      <a:endParaRPr lang="ru-RU" sz="2400" dirty="0">
                        <a:solidFill>
                          <a:srgbClr val="0070C0"/>
                        </a:solidFill>
                      </a:endParaRPr>
                    </a:p>
                  </a:txBody>
                  <a:tcPr>
                    <a:solidFill>
                      <a:schemeClr val="accent3">
                        <a:lumMod val="20000"/>
                        <a:lumOff val="80000"/>
                      </a:schemeClr>
                    </a:solidFill>
                  </a:tcPr>
                </a:tc>
                <a:tc>
                  <a:txBody>
                    <a:bodyPr/>
                    <a:lstStyle/>
                    <a:p>
                      <a:r>
                        <a:rPr lang="uk-UA" sz="2400" dirty="0" smtClean="0">
                          <a:solidFill>
                            <a:srgbClr val="FF0000"/>
                          </a:solidFill>
                        </a:rPr>
                        <a:t>Об’єктивна сторона</a:t>
                      </a:r>
                      <a:endParaRPr lang="ru-RU" sz="2400" dirty="0">
                        <a:solidFill>
                          <a:srgbClr val="FF0000"/>
                        </a:solidFill>
                      </a:endParaRPr>
                    </a:p>
                  </a:txBody>
                  <a:tcPr>
                    <a:solidFill>
                      <a:schemeClr val="tx1"/>
                    </a:solidFill>
                  </a:tcPr>
                </a:tc>
                <a:tc rowSpan="4">
                  <a:txBody>
                    <a:bodyPr/>
                    <a:lstStyle/>
                    <a:p>
                      <a:endParaRPr lang="uk-UA" sz="2400" dirty="0" smtClean="0"/>
                    </a:p>
                    <a:p>
                      <a:endParaRPr lang="uk-UA" sz="2400" dirty="0" smtClean="0"/>
                    </a:p>
                    <a:p>
                      <a:r>
                        <a:rPr lang="uk-UA" sz="2400" dirty="0" smtClean="0">
                          <a:solidFill>
                            <a:schemeClr val="bg1"/>
                          </a:solidFill>
                        </a:rPr>
                        <a:t>Об’єкт</a:t>
                      </a:r>
                    </a:p>
                    <a:p>
                      <a:endParaRPr lang="uk-UA" sz="2400" dirty="0" smtClean="0"/>
                    </a:p>
                    <a:p>
                      <a:endParaRPr lang="uk-UA" sz="2400" dirty="0" smtClean="0"/>
                    </a:p>
                    <a:p>
                      <a:r>
                        <a:rPr lang="uk-UA" sz="2400" dirty="0" smtClean="0">
                          <a:solidFill>
                            <a:srgbClr val="0070C0"/>
                          </a:solidFill>
                        </a:rPr>
                        <a:t>Суспільні відносини та блага</a:t>
                      </a:r>
                      <a:endParaRPr lang="ru-RU" sz="2400" dirty="0">
                        <a:solidFill>
                          <a:srgbClr val="0070C0"/>
                        </a:solidFill>
                      </a:endParaRPr>
                    </a:p>
                  </a:txBody>
                  <a:tcPr>
                    <a:solidFill>
                      <a:schemeClr val="accent3">
                        <a:lumMod val="20000"/>
                        <a:lumOff val="80000"/>
                      </a:schemeClr>
                    </a:solidFill>
                  </a:tcPr>
                </a:tc>
              </a:tr>
              <a:tr h="1078813">
                <a:tc vMerge="1">
                  <a:txBody>
                    <a:bodyPr/>
                    <a:lstStyle/>
                    <a:p>
                      <a:endParaRPr lang="ru-RU" dirty="0"/>
                    </a:p>
                  </a:txBody>
                  <a:tcPr/>
                </a:tc>
                <a:tc>
                  <a:txBody>
                    <a:bodyPr/>
                    <a:lstStyle/>
                    <a:p>
                      <a:r>
                        <a:rPr lang="uk-UA" sz="2400" dirty="0" smtClean="0"/>
                        <a:t>Дія, наслідок, причинно-наслідковий зв’язок</a:t>
                      </a:r>
                    </a:p>
                    <a:p>
                      <a:endParaRPr lang="ru-RU" sz="2400" dirty="0"/>
                    </a:p>
                  </a:txBody>
                  <a:tcPr/>
                </a:tc>
                <a:tc vMerge="1">
                  <a:txBody>
                    <a:bodyPr/>
                    <a:lstStyle/>
                    <a:p>
                      <a:endParaRPr lang="ru-RU" dirty="0"/>
                    </a:p>
                  </a:txBody>
                  <a:tcPr/>
                </a:tc>
              </a:tr>
              <a:tr h="963765">
                <a:tc vMerge="1">
                  <a:txBody>
                    <a:bodyPr/>
                    <a:lstStyle/>
                    <a:p>
                      <a:endParaRPr lang="ru-RU" dirty="0"/>
                    </a:p>
                  </a:txBody>
                  <a:tcPr/>
                </a:tc>
                <a:tc>
                  <a:txBody>
                    <a:bodyPr/>
                    <a:lstStyle/>
                    <a:p>
                      <a:r>
                        <a:rPr lang="uk-UA" sz="2400" dirty="0" smtClean="0"/>
                        <a:t>             </a:t>
                      </a:r>
                    </a:p>
                    <a:p>
                      <a:r>
                        <a:rPr lang="uk-UA" sz="2400" baseline="0" dirty="0" smtClean="0"/>
                        <a:t>          </a:t>
                      </a:r>
                      <a:r>
                        <a:rPr lang="uk-UA" sz="2400" dirty="0" smtClean="0"/>
                        <a:t>Вина, мотив, мета</a:t>
                      </a:r>
                      <a:endParaRPr lang="ru-RU" sz="2400" dirty="0"/>
                    </a:p>
                  </a:txBody>
                  <a:tcPr/>
                </a:tc>
                <a:tc vMerge="1">
                  <a:txBody>
                    <a:bodyPr/>
                    <a:lstStyle/>
                    <a:p>
                      <a:endParaRPr lang="ru-RU" dirty="0"/>
                    </a:p>
                  </a:txBody>
                  <a:tcPr/>
                </a:tc>
              </a:tr>
              <a:tr h="671529">
                <a:tc vMerge="1">
                  <a:txBody>
                    <a:bodyPr/>
                    <a:lstStyle/>
                    <a:p>
                      <a:endParaRPr lang="ru-RU" dirty="0"/>
                    </a:p>
                  </a:txBody>
                  <a:tcPr/>
                </a:tc>
                <a:tc>
                  <a:txBody>
                    <a:bodyPr/>
                    <a:lstStyle/>
                    <a:p>
                      <a:r>
                        <a:rPr lang="uk-UA" sz="2400" dirty="0" smtClean="0">
                          <a:solidFill>
                            <a:srgbClr val="FF0000"/>
                          </a:solidFill>
                        </a:rPr>
                        <a:t>Суб’єктивна сторона</a:t>
                      </a:r>
                      <a:endParaRPr lang="ru-RU" sz="2400" dirty="0">
                        <a:solidFill>
                          <a:srgbClr val="FF0000"/>
                        </a:solidFill>
                      </a:endParaRPr>
                    </a:p>
                  </a:txBody>
                  <a:tcPr/>
                </a:tc>
                <a:tc vMerge="1">
                  <a:txBody>
                    <a:bodyPr/>
                    <a:lstStyle/>
                    <a:p>
                      <a:endParaRPr lang="ru-RU" dirty="0"/>
                    </a:p>
                  </a:txBody>
                  <a:tcPr/>
                </a:tc>
              </a:tr>
            </a:tbl>
          </a:graphicData>
        </a:graphic>
      </p:graphicFrame>
      <p:sp>
        <p:nvSpPr>
          <p:cNvPr id="6" name="Стрелка влево 5"/>
          <p:cNvSpPr/>
          <p:nvPr/>
        </p:nvSpPr>
        <p:spPr>
          <a:xfrm>
            <a:off x="2714612" y="4000504"/>
            <a:ext cx="785818" cy="5715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право 6"/>
          <p:cNvSpPr/>
          <p:nvPr/>
        </p:nvSpPr>
        <p:spPr>
          <a:xfrm>
            <a:off x="4572000" y="3000372"/>
            <a:ext cx="928694"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accent3">
                    <a:lumMod val="60000"/>
                    <a:lumOff val="40000"/>
                  </a:schemeClr>
                </a:solidFill>
              </a:rPr>
              <a:t>Осудність та неосудність</a:t>
            </a:r>
            <a:endParaRPr lang="ru-RU" dirty="0">
              <a:solidFill>
                <a:schemeClr val="accent3">
                  <a:lumMod val="60000"/>
                  <a:lumOff val="40000"/>
                </a:schemeClr>
              </a:solidFill>
            </a:endParaRPr>
          </a:p>
        </p:txBody>
      </p:sp>
      <p:sp>
        <p:nvSpPr>
          <p:cNvPr id="3" name="Содержимое 2"/>
          <p:cNvSpPr>
            <a:spLocks noGrp="1"/>
          </p:cNvSpPr>
          <p:nvPr>
            <p:ph idx="1"/>
          </p:nvPr>
        </p:nvSpPr>
        <p:spPr/>
        <p:txBody>
          <a:bodyPr>
            <a:normAutofit/>
          </a:bodyPr>
          <a:lstStyle/>
          <a:p>
            <a:pPr>
              <a:buNone/>
            </a:pPr>
            <a:r>
              <a:rPr lang="uk-UA" dirty="0" smtClean="0">
                <a:solidFill>
                  <a:schemeClr val="bg1">
                    <a:lumMod val="95000"/>
                    <a:lumOff val="5000"/>
                  </a:schemeClr>
                </a:solidFill>
              </a:rPr>
              <a:t>Осудність</a:t>
            </a:r>
            <a:r>
              <a:rPr lang="uk-UA" dirty="0" smtClean="0"/>
              <a:t> – це стан людини, коли вона розуміє характер і значення своїх дій та може керувати ними.</a:t>
            </a:r>
          </a:p>
          <a:p>
            <a:pPr>
              <a:buNone/>
            </a:pPr>
            <a:r>
              <a:rPr lang="uk-UA" dirty="0" smtClean="0">
                <a:solidFill>
                  <a:schemeClr val="bg1">
                    <a:lumMod val="95000"/>
                    <a:lumOff val="5000"/>
                  </a:schemeClr>
                </a:solidFill>
              </a:rPr>
              <a:t>Неосудність </a:t>
            </a:r>
            <a:r>
              <a:rPr lang="uk-UA" dirty="0" smtClean="0"/>
              <a:t>– це стан людини, коли вона внаслідок хронічного психічного захворювання, тимчасового розладу психічної діяльності, слабоумства або іншого хворобливого стану психіки не усвідомлює своїх вчинків або не може керувати ними, що виключає її можливість відповідати за ці вчинки.</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1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ua.textreferat.com/images/referats/5820/image001.jpg"/>
          <p:cNvPicPr>
            <a:picLocks noChangeAspect="1" noChangeArrowheads="1"/>
          </p:cNvPicPr>
          <p:nvPr/>
        </p:nvPicPr>
        <p:blipFill>
          <a:blip r:embed="rId2"/>
          <a:srcRect/>
          <a:stretch>
            <a:fillRect/>
          </a:stretch>
        </p:blipFill>
        <p:spPr bwMode="auto">
          <a:xfrm>
            <a:off x="714348" y="571480"/>
            <a:ext cx="7500990" cy="52864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fade">
                                      <p:cBhvr>
                                        <p:cTn id="7" dur="2000"/>
                                        <p:tgtEl>
                                          <p:spTgt spid="29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Розв’язання правових задач:</a:t>
            </a:r>
            <a:endParaRPr lang="ru-RU" dirty="0"/>
          </a:p>
        </p:txBody>
      </p:sp>
      <p:sp>
        <p:nvSpPr>
          <p:cNvPr id="3" name="Содержимое 2"/>
          <p:cNvSpPr>
            <a:spLocks noGrp="1"/>
          </p:cNvSpPr>
          <p:nvPr>
            <p:ph idx="1"/>
          </p:nvPr>
        </p:nvSpPr>
        <p:spPr>
          <a:xfrm>
            <a:off x="214282" y="1142984"/>
            <a:ext cx="8715436" cy="5166376"/>
          </a:xfrm>
        </p:spPr>
        <p:txBody>
          <a:bodyPr/>
          <a:lstStyle/>
          <a:p>
            <a:pPr algn="ctr">
              <a:buNone/>
            </a:pPr>
            <a:r>
              <a:rPr lang="uk-UA" dirty="0" smtClean="0">
                <a:solidFill>
                  <a:srgbClr val="FF0000"/>
                </a:solidFill>
              </a:rPr>
              <a:t>Укажіть склад та вид правопорушення.</a:t>
            </a:r>
          </a:p>
          <a:p>
            <a:pPr>
              <a:buNone/>
            </a:pPr>
            <a:endParaRPr lang="ru-RU" dirty="0"/>
          </a:p>
        </p:txBody>
      </p:sp>
      <p:sp>
        <p:nvSpPr>
          <p:cNvPr id="24577" name="Rectangle 1"/>
          <p:cNvSpPr>
            <a:spLocks noChangeArrowheads="1"/>
          </p:cNvSpPr>
          <p:nvPr/>
        </p:nvSpPr>
        <p:spPr bwMode="auto">
          <a:xfrm>
            <a:off x="0" y="1643050"/>
            <a:ext cx="914400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uk-UA" sz="2800" b="0" i="0" u="none" strike="noStrike" cap="none" normalizeH="0" baseline="0" dirty="0" smtClean="0">
                <a:ln>
                  <a:noFill/>
                </a:ln>
                <a:solidFill>
                  <a:srgbClr val="002060"/>
                </a:solidFill>
                <a:effectLst/>
                <a:ea typeface="Calibri" pitchFamily="34" charset="0"/>
                <a:cs typeface="Times New Roman" pitchFamily="18" charset="0"/>
              </a:rPr>
              <a:t>Громадянин А. під час бійки завдав громадянину Б. легких тілесних ушкоджень.</a:t>
            </a:r>
            <a:endParaRPr lang="ru-RU" sz="2800" dirty="0" smtClean="0">
              <a:solidFill>
                <a:srgbClr val="002060"/>
              </a:solidFill>
              <a:ea typeface="Calibri"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uk-UA" sz="2800" b="0" i="0" u="none" strike="noStrike" cap="none" normalizeH="0" baseline="0" dirty="0" smtClean="0">
                <a:ln>
                  <a:noFill/>
                </a:ln>
                <a:solidFill>
                  <a:srgbClr val="002060"/>
                </a:solidFill>
                <a:effectLst/>
                <a:ea typeface="Calibri" pitchFamily="34" charset="0"/>
                <a:cs typeface="Times New Roman" pitchFamily="18" charset="0"/>
              </a:rPr>
              <a:t>Керівництво протягом чотирьох місяців не сплачувало робітникам заробітну плату.</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uk-UA" sz="2800" b="0" i="0" u="none" strike="noStrike" cap="none" normalizeH="0" baseline="0" dirty="0" smtClean="0">
                <a:ln>
                  <a:noFill/>
                </a:ln>
                <a:solidFill>
                  <a:srgbClr val="002060"/>
                </a:solidFill>
                <a:effectLst/>
                <a:ea typeface="Calibri" pitchFamily="34" charset="0"/>
                <a:cs typeface="Times New Roman" pitchFamily="18" charset="0"/>
              </a:rPr>
              <a:t>Студенти одного з навчальних закладів вирішили провести несанкціонований мітинг.</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uk-UA" sz="2800" b="0" i="0" u="none" strike="noStrike" cap="none" normalizeH="0" baseline="0" dirty="0" smtClean="0">
                <a:ln>
                  <a:noFill/>
                </a:ln>
                <a:solidFill>
                  <a:srgbClr val="002060"/>
                </a:solidFill>
                <a:effectLst/>
                <a:ea typeface="Calibri" pitchFamily="34" charset="0"/>
                <a:cs typeface="Times New Roman" pitchFamily="18" charset="0"/>
              </a:rPr>
              <a:t>16-річні підлітки спробували вживати спиртні напої під час шкільної дискотеки.</a:t>
            </a:r>
            <a:endParaRPr lang="ru-RU" sz="2800" dirty="0" smtClean="0">
              <a:solidFill>
                <a:srgbClr val="002060"/>
              </a:solidFill>
              <a:ea typeface="Calibri"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uk-UA" sz="2800" b="0" i="0" u="none" strike="noStrike" cap="none" normalizeH="0" baseline="0" dirty="0" smtClean="0">
                <a:ln>
                  <a:noFill/>
                </a:ln>
                <a:solidFill>
                  <a:srgbClr val="002060"/>
                </a:solidFill>
                <a:effectLst/>
                <a:ea typeface="Calibri" pitchFamily="34" charset="0"/>
                <a:cs typeface="Times New Roman" pitchFamily="18" charset="0"/>
              </a:rPr>
              <a:t>Учні, намагаючись зірвати контрольну роботу, зателефонували до школи і повідомили, що школа замінована.</a:t>
            </a:r>
            <a:endParaRPr lang="ru-RU" sz="2800" dirty="0" smtClean="0">
              <a:solidFill>
                <a:srgbClr val="002060"/>
              </a:solidFill>
              <a:ea typeface="Calibri"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endParaRPr kumimoji="0" lang="ru-RU" sz="28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4577"/>
                                        </p:tgtEl>
                                        <p:attrNameLst>
                                          <p:attrName>style.visibility</p:attrName>
                                        </p:attrNameLst>
                                      </p:cBhvr>
                                      <p:to>
                                        <p:strVal val="visible"/>
                                      </p:to>
                                    </p:set>
                                    <p:anim calcmode="lin" valueType="num">
                                      <p:cBhvr additive="base">
                                        <p:cTn id="19" dur="1000" fill="hold"/>
                                        <p:tgtEl>
                                          <p:spTgt spid="24577"/>
                                        </p:tgtEl>
                                        <p:attrNameLst>
                                          <p:attrName>ppt_x</p:attrName>
                                        </p:attrNameLst>
                                      </p:cBhvr>
                                      <p:tavLst>
                                        <p:tav tm="0">
                                          <p:val>
                                            <p:strVal val="1+#ppt_w/2"/>
                                          </p:val>
                                        </p:tav>
                                        <p:tav tm="100000">
                                          <p:val>
                                            <p:strVal val="#ppt_x"/>
                                          </p:val>
                                        </p:tav>
                                      </p:tavLst>
                                    </p:anim>
                                    <p:anim calcmode="lin" valueType="num">
                                      <p:cBhvr additive="base">
                                        <p:cTn id="20" dur="1000" fill="hold"/>
                                        <p:tgtEl>
                                          <p:spTgt spid="245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2457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715436" cy="5952194"/>
          </a:xfrm>
        </p:spPr>
        <p:txBody>
          <a:bodyPr>
            <a:normAutofit/>
          </a:bodyPr>
          <a:lstStyle/>
          <a:p>
            <a:pPr marL="342900" lvl="0" indent="-342900" fontAlgn="base">
              <a:spcBef>
                <a:spcPct val="0"/>
              </a:spcBef>
              <a:spcAft>
                <a:spcPct val="0"/>
              </a:spcAft>
              <a:buClrTx/>
              <a:buSzTx/>
              <a:buNone/>
            </a:pPr>
            <a:r>
              <a:rPr lang="uk-UA" dirty="0" smtClean="0">
                <a:solidFill>
                  <a:srgbClr val="002060"/>
                </a:solidFill>
                <a:ea typeface="Calibri" pitchFamily="34" charset="0"/>
                <a:cs typeface="Times New Roman" pitchFamily="18" charset="0"/>
              </a:rPr>
              <a:t>6.Сім’я, повертаючись пізно увечері з театру, перейшла дорогу в невідповідному місці.</a:t>
            </a:r>
            <a:endParaRPr lang="ru-RU" dirty="0" smtClean="0">
              <a:solidFill>
                <a:srgbClr val="002060"/>
              </a:solidFill>
              <a:ea typeface="Calibri" pitchFamily="34" charset="0"/>
              <a:cs typeface="Arial" pitchFamily="34" charset="0"/>
            </a:endParaRPr>
          </a:p>
          <a:p>
            <a:pPr marL="514350" lvl="0" indent="-514350" fontAlgn="base">
              <a:spcBef>
                <a:spcPct val="0"/>
              </a:spcBef>
              <a:spcAft>
                <a:spcPct val="0"/>
              </a:spcAft>
              <a:buClrTx/>
              <a:buSzTx/>
              <a:buNone/>
            </a:pPr>
            <a:r>
              <a:rPr lang="ru-RU" dirty="0" smtClean="0">
                <a:solidFill>
                  <a:srgbClr val="002060"/>
                </a:solidFill>
                <a:ea typeface="Calibri" pitchFamily="34" charset="0"/>
                <a:cs typeface="Arial" pitchFamily="34" charset="0"/>
              </a:rPr>
              <a:t>7. </a:t>
            </a:r>
            <a:r>
              <a:rPr lang="uk-UA" dirty="0" smtClean="0">
                <a:solidFill>
                  <a:srgbClr val="002060"/>
                </a:solidFill>
                <a:ea typeface="Calibri" pitchFamily="34" charset="0"/>
                <a:cs typeface="Times New Roman" pitchFamily="18" charset="0"/>
              </a:rPr>
              <a:t>Група підлітків була затримана міліцією під час спроби витягти магнітофон з машини, що стояла у дворі.</a:t>
            </a:r>
            <a:endParaRPr lang="ru-RU" dirty="0" smtClean="0">
              <a:solidFill>
                <a:srgbClr val="002060"/>
              </a:solidFill>
              <a:ea typeface="Calibri" pitchFamily="34" charset="0"/>
              <a:cs typeface="Arial" pitchFamily="34" charset="0"/>
            </a:endParaRPr>
          </a:p>
          <a:p>
            <a:pPr marL="342900" lvl="0" indent="-342900" fontAlgn="base">
              <a:spcBef>
                <a:spcPct val="0"/>
              </a:spcBef>
              <a:spcAft>
                <a:spcPct val="0"/>
              </a:spcAft>
              <a:buClrTx/>
              <a:buSzTx/>
              <a:buNone/>
            </a:pPr>
            <a:r>
              <a:rPr lang="uk-UA" dirty="0" smtClean="0">
                <a:solidFill>
                  <a:srgbClr val="002060"/>
                </a:solidFill>
                <a:ea typeface="Calibri" pitchFamily="34" charset="0"/>
                <a:cs typeface="Times New Roman" pitchFamily="18" charset="0"/>
              </a:rPr>
              <a:t>8. Учень спізнився на урок без поважної причини.</a:t>
            </a:r>
            <a:endParaRPr lang="ru-RU" dirty="0" smtClean="0">
              <a:solidFill>
                <a:srgbClr val="002060"/>
              </a:solidFill>
              <a:ea typeface="Calibri" pitchFamily="34" charset="0"/>
              <a:cs typeface="Arial" pitchFamily="34" charset="0"/>
            </a:endParaRPr>
          </a:p>
          <a:p>
            <a:pPr marL="342900" lvl="0" indent="-342900" fontAlgn="base">
              <a:spcBef>
                <a:spcPct val="0"/>
              </a:spcBef>
              <a:spcAft>
                <a:spcPct val="0"/>
              </a:spcAft>
              <a:buClrTx/>
              <a:buSzTx/>
              <a:buNone/>
            </a:pPr>
            <a:r>
              <a:rPr lang="uk-UA" dirty="0" smtClean="0">
                <a:solidFill>
                  <a:srgbClr val="002060"/>
                </a:solidFill>
                <a:ea typeface="Calibri" pitchFamily="34" charset="0"/>
                <a:cs typeface="Times New Roman" pitchFamily="18" charset="0"/>
              </a:rPr>
              <a:t>9. Сусід Н. позичив гроші сусіду Б. під відсотки, котрий через зазначений час повернув позичену суму, але відмовився платити відсотки.</a:t>
            </a:r>
            <a:endParaRPr lang="ru-RU" dirty="0" smtClean="0">
              <a:solidFill>
                <a:srgbClr val="002060"/>
              </a:solidFill>
              <a:ea typeface="Calibri" pitchFamily="34" charset="0"/>
              <a:cs typeface="Arial" pitchFamily="34" charset="0"/>
            </a:endParaRPr>
          </a:p>
          <a:p>
            <a:pPr marL="342900" lvl="0" indent="-342900" fontAlgn="base">
              <a:spcBef>
                <a:spcPct val="0"/>
              </a:spcBef>
              <a:spcAft>
                <a:spcPct val="0"/>
              </a:spcAft>
              <a:buClrTx/>
              <a:buSzTx/>
              <a:buNone/>
            </a:pPr>
            <a:r>
              <a:rPr lang="uk-UA" dirty="0" smtClean="0">
                <a:solidFill>
                  <a:srgbClr val="002060"/>
                </a:solidFill>
                <a:ea typeface="Calibri" pitchFamily="34" charset="0"/>
                <a:cs typeface="Times New Roman" pitchFamily="18" charset="0"/>
              </a:rPr>
              <a:t>10. Директор заводу незаконно звільнив інженера.</a:t>
            </a:r>
            <a:endParaRPr lang="ru-RU" dirty="0" smtClean="0">
              <a:solidFill>
                <a:srgbClr val="002060"/>
              </a:solidFill>
              <a:ea typeface="Calibri" pitchFamily="34" charset="0"/>
              <a:cs typeface="Arial" pitchFamily="34" charset="0"/>
            </a:endParaRPr>
          </a:p>
          <a:p>
            <a:pPr marL="342900" lvl="0" indent="-342900" fontAlgn="base">
              <a:spcBef>
                <a:spcPct val="0"/>
              </a:spcBef>
              <a:spcAft>
                <a:spcPct val="0"/>
              </a:spcAft>
              <a:buClrTx/>
              <a:buSzTx/>
              <a:buNone/>
            </a:pPr>
            <a:r>
              <a:rPr lang="uk-UA" dirty="0" smtClean="0">
                <a:solidFill>
                  <a:srgbClr val="002060"/>
                </a:solidFill>
                <a:ea typeface="Calibri" pitchFamily="34" charset="0"/>
                <a:cs typeface="Times New Roman" pitchFamily="18" charset="0"/>
              </a:rPr>
              <a:t>11. Водій порушив правила дорожнього руху.</a:t>
            </a:r>
            <a:endParaRPr lang="ru-RU" dirty="0" smtClean="0">
              <a:solidFill>
                <a:srgbClr val="002060"/>
              </a:solidFill>
              <a:ea typeface="Calibri" pitchFamily="34" charset="0"/>
              <a:cs typeface="Arial" pitchFamily="34" charset="0"/>
            </a:endParaRPr>
          </a:p>
          <a:p>
            <a:pPr marL="342900" lvl="0" indent="-342900" fontAlgn="base">
              <a:spcBef>
                <a:spcPct val="0"/>
              </a:spcBef>
              <a:spcAft>
                <a:spcPct val="0"/>
              </a:spcAft>
              <a:buClrTx/>
              <a:buSzTx/>
              <a:buNone/>
            </a:pPr>
            <a:r>
              <a:rPr lang="uk-UA" dirty="0" smtClean="0">
                <a:solidFill>
                  <a:srgbClr val="002060"/>
                </a:solidFill>
                <a:ea typeface="Calibri" pitchFamily="34" charset="0"/>
                <a:cs typeface="Times New Roman" pitchFamily="18" charset="0"/>
              </a:rPr>
              <a:t>12. За проведення операції хірург вимагає від родичів хворого 100 євро.</a:t>
            </a:r>
            <a:endParaRPr lang="ru-RU"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26130"/>
          </a:xfrm>
        </p:spPr>
        <p:txBody>
          <a:bodyPr/>
          <a:lstStyle/>
          <a:p>
            <a:r>
              <a:rPr lang="uk-UA" dirty="0" smtClean="0">
                <a:solidFill>
                  <a:srgbClr val="E11FC5"/>
                </a:solidFill>
              </a:rPr>
              <a:t>Отже, правопорушення тягне за собою відповідальність, і це значною мірою може негативно вплинути на все майбутнє життя.</a:t>
            </a:r>
            <a:endParaRPr lang="ru-RU" dirty="0">
              <a:solidFill>
                <a:srgbClr val="E11FC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Домашнє завдання:</a:t>
            </a:r>
            <a:endParaRPr lang="ru-RU" dirty="0"/>
          </a:p>
        </p:txBody>
      </p:sp>
      <p:sp>
        <p:nvSpPr>
          <p:cNvPr id="3" name="Содержимое 2"/>
          <p:cNvSpPr>
            <a:spLocks noGrp="1"/>
          </p:cNvSpPr>
          <p:nvPr>
            <p:ph idx="1"/>
          </p:nvPr>
        </p:nvSpPr>
        <p:spPr>
          <a:xfrm>
            <a:off x="428564" y="1571612"/>
            <a:ext cx="8501154" cy="4737748"/>
          </a:xfrm>
        </p:spPr>
        <p:style>
          <a:lnRef idx="3">
            <a:schemeClr val="lt1"/>
          </a:lnRef>
          <a:fillRef idx="1">
            <a:schemeClr val="accent6"/>
          </a:fillRef>
          <a:effectRef idx="1">
            <a:schemeClr val="accent6"/>
          </a:effectRef>
          <a:fontRef idx="minor">
            <a:schemeClr val="lt1"/>
          </a:fontRef>
        </p:style>
        <p:txBody>
          <a:bodyPr>
            <a:normAutofit/>
          </a:bodyPr>
          <a:lstStyle/>
          <a:p>
            <a:pPr>
              <a:buFont typeface="Arial" pitchFamily="34" charset="0"/>
              <a:buChar char="•"/>
            </a:pPr>
            <a:r>
              <a:rPr lang="uk-UA" sz="3200" dirty="0" smtClean="0">
                <a:solidFill>
                  <a:srgbClr val="FFFF00"/>
                </a:solidFill>
              </a:rPr>
              <a:t>Опрацювати у підручнику § 9-10;</a:t>
            </a:r>
          </a:p>
          <a:p>
            <a:pPr>
              <a:buFont typeface="Arial" pitchFamily="34" charset="0"/>
              <a:buChar char="•"/>
            </a:pPr>
            <a:r>
              <a:rPr lang="uk-UA" sz="3200" dirty="0" smtClean="0">
                <a:solidFill>
                  <a:srgbClr val="FFFF00"/>
                </a:solidFill>
              </a:rPr>
              <a:t>Підготувати одне із повідомлень:</a:t>
            </a:r>
          </a:p>
          <a:p>
            <a:pPr>
              <a:buFont typeface="Wingdings" pitchFamily="2" charset="2"/>
              <a:buChar char="Ø"/>
            </a:pPr>
            <a:r>
              <a:rPr lang="uk-UA" sz="3200" dirty="0" smtClean="0">
                <a:solidFill>
                  <a:srgbClr val="FFFF00"/>
                </a:solidFill>
              </a:rPr>
              <a:t>“ Причини та наслідки правопорушень ”</a:t>
            </a:r>
          </a:p>
          <a:p>
            <a:pPr>
              <a:buFont typeface="Wingdings" pitchFamily="2" charset="2"/>
              <a:buChar char="Ø"/>
            </a:pPr>
            <a:r>
              <a:rPr lang="uk-UA" sz="3200" dirty="0" smtClean="0">
                <a:solidFill>
                  <a:srgbClr val="FFFF00"/>
                </a:solidFill>
              </a:rPr>
              <a:t>“ Способи боротьби з правопорушеннями ”</a:t>
            </a:r>
          </a:p>
          <a:p>
            <a:pPr>
              <a:buFont typeface="Wingdings" pitchFamily="2" charset="2"/>
              <a:buChar char="Ø"/>
            </a:pPr>
            <a:r>
              <a:rPr lang="uk-UA" sz="3200" dirty="0" smtClean="0">
                <a:solidFill>
                  <a:srgbClr val="FFFF00"/>
                </a:solidFill>
              </a:rPr>
              <a:t>“ Яким чином можна зменшити число правопорушень? ”</a:t>
            </a:r>
            <a:endParaRPr lang="ru-RU" sz="32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fade">
                                      <p:cBhvr>
                                        <p:cTn id="13" dur="10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28596" y="285728"/>
            <a:ext cx="8229600" cy="1143000"/>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uk-UA" sz="6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uk-UA" sz="6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uk-UA" sz="6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uk-UA" sz="6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uk-UA" sz="6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Використані </a:t>
            </a:r>
            <a:r>
              <a:rPr lang="uk-UA" sz="6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джерела</a:t>
            </a:r>
            <a:br>
              <a:rPr lang="uk-UA" sz="6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uk-UA" sz="6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r>
            <a:br>
              <a:rPr lang="uk-UA" sz="6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endParaRPr lang="ru-RU" sz="600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Содержимое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pPr algn="just">
              <a:buNone/>
            </a:pPr>
            <a:r>
              <a:rPr lang="uk-UA" dirty="0" smtClean="0">
                <a:solidFill>
                  <a:srgbClr val="E11FC5"/>
                </a:solidFill>
              </a:rPr>
              <a:t>1. </a:t>
            </a:r>
            <a:r>
              <a:rPr lang="uk-UA" dirty="0" err="1" smtClean="0">
                <a:solidFill>
                  <a:srgbClr val="E11FC5"/>
                </a:solidFill>
              </a:rPr>
              <a:t>Наровлянський</a:t>
            </a:r>
            <a:r>
              <a:rPr lang="uk-UA" dirty="0" smtClean="0">
                <a:solidFill>
                  <a:srgbClr val="E11FC5"/>
                </a:solidFill>
              </a:rPr>
              <a:t> О. Д. Правознавство: </a:t>
            </a:r>
            <a:r>
              <a:rPr lang="uk-UA" dirty="0" err="1" smtClean="0">
                <a:solidFill>
                  <a:srgbClr val="E11FC5"/>
                </a:solidFill>
              </a:rPr>
              <a:t>Підруч</a:t>
            </a:r>
            <a:r>
              <a:rPr lang="uk-UA" dirty="0" smtClean="0">
                <a:solidFill>
                  <a:srgbClr val="E11FC5"/>
                </a:solidFill>
              </a:rPr>
              <a:t>. Для 10 кл. </a:t>
            </a:r>
            <a:r>
              <a:rPr lang="uk-UA" dirty="0" err="1" smtClean="0">
                <a:solidFill>
                  <a:srgbClr val="E11FC5"/>
                </a:solidFill>
              </a:rPr>
              <a:t>загальноосвіт</a:t>
            </a:r>
            <a:r>
              <a:rPr lang="uk-UA" dirty="0" smtClean="0">
                <a:solidFill>
                  <a:srgbClr val="E11FC5"/>
                </a:solidFill>
              </a:rPr>
              <a:t>. </a:t>
            </a:r>
            <a:r>
              <a:rPr lang="uk-UA" dirty="0" err="1" smtClean="0">
                <a:solidFill>
                  <a:srgbClr val="E11FC5"/>
                </a:solidFill>
              </a:rPr>
              <a:t>н</a:t>
            </a:r>
            <a:r>
              <a:rPr lang="uk-UA" dirty="0" err="1" smtClean="0">
                <a:solidFill>
                  <a:srgbClr val="E11FC5"/>
                </a:solidFill>
              </a:rPr>
              <a:t>авч</a:t>
            </a:r>
            <a:r>
              <a:rPr lang="uk-UA" dirty="0" smtClean="0">
                <a:solidFill>
                  <a:srgbClr val="E11FC5"/>
                </a:solidFill>
              </a:rPr>
              <a:t>. </a:t>
            </a:r>
            <a:r>
              <a:rPr lang="uk-UA" dirty="0" err="1" smtClean="0">
                <a:solidFill>
                  <a:srgbClr val="E11FC5"/>
                </a:solidFill>
              </a:rPr>
              <a:t>з</a:t>
            </a:r>
            <a:r>
              <a:rPr lang="uk-UA" dirty="0" err="1" smtClean="0">
                <a:solidFill>
                  <a:srgbClr val="E11FC5"/>
                </a:solidFill>
              </a:rPr>
              <a:t>акл</a:t>
            </a:r>
            <a:r>
              <a:rPr lang="uk-UA" dirty="0" smtClean="0">
                <a:solidFill>
                  <a:srgbClr val="E11FC5"/>
                </a:solidFill>
              </a:rPr>
              <a:t>. (рівень стандарту, академічний рівень). – К.: Грамота, 2010. – 232 с. : іл.</a:t>
            </a:r>
          </a:p>
          <a:p>
            <a:pPr algn="just">
              <a:buNone/>
            </a:pPr>
            <a:r>
              <a:rPr lang="uk-UA" dirty="0" smtClean="0">
                <a:solidFill>
                  <a:srgbClr val="E11FC5"/>
                </a:solidFill>
              </a:rPr>
              <a:t>2. Усі уроки до курсу  </a:t>
            </a:r>
            <a:r>
              <a:rPr lang="uk-UA" dirty="0" err="1" smtClean="0">
                <a:solidFill>
                  <a:srgbClr val="E11FC5"/>
                </a:solidFill>
              </a:rPr>
              <a:t>“Правознавство”</a:t>
            </a:r>
            <a:r>
              <a:rPr lang="uk-UA" dirty="0" smtClean="0">
                <a:solidFill>
                  <a:srgbClr val="E11FC5"/>
                </a:solidFill>
              </a:rPr>
              <a:t>. 10 клас. Академічний рівень / Упор. О. О. Івакін. – Х: Вид. група </a:t>
            </a:r>
            <a:r>
              <a:rPr lang="uk-UA" dirty="0" err="1" smtClean="0">
                <a:solidFill>
                  <a:srgbClr val="E11FC5"/>
                </a:solidFill>
              </a:rPr>
              <a:t>“Основа”</a:t>
            </a:r>
            <a:r>
              <a:rPr lang="uk-UA" dirty="0" smtClean="0">
                <a:solidFill>
                  <a:srgbClr val="E11FC5"/>
                </a:solidFill>
              </a:rPr>
              <a:t>, 2010. – 159 с.</a:t>
            </a:r>
          </a:p>
          <a:p>
            <a:pPr algn="just">
              <a:buNone/>
            </a:pPr>
            <a:r>
              <a:rPr lang="uk-UA" dirty="0" smtClean="0">
                <a:solidFill>
                  <a:srgbClr val="E11FC5"/>
                </a:solidFill>
              </a:rPr>
              <a:t>3. Інтернет ресурси.</a:t>
            </a:r>
          </a:p>
          <a:p>
            <a:pPr algn="just">
              <a:buNone/>
            </a:pPr>
            <a:endParaRPr lang="uk-UA" dirty="0" smtClean="0">
              <a:solidFill>
                <a:srgbClr val="E11FC5"/>
              </a:solidFill>
            </a:endParaRPr>
          </a:p>
          <a:p>
            <a:pPr algn="just">
              <a:buNone/>
            </a:pPr>
            <a:endParaRPr lang="uk-UA" dirty="0" smtClean="0">
              <a:solidFill>
                <a:srgbClr val="E11FC5"/>
              </a:solidFill>
            </a:endParaRPr>
          </a:p>
          <a:p>
            <a:pPr algn="just">
              <a:buNone/>
            </a:pPr>
            <a:endParaRPr lang="uk-UA" dirty="0" smtClean="0">
              <a:solidFill>
                <a:srgbClr val="E11FC5"/>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ctr">
              <a:buNone/>
            </a:pPr>
            <a:r>
              <a:rPr lang="ru-RU" b="1" dirty="0" smtClean="0">
                <a:solidFill>
                  <a:srgbClr val="FF0000"/>
                </a:solidFill>
              </a:rPr>
              <a:t>    </a:t>
            </a:r>
            <a:r>
              <a:rPr lang="ru-RU" b="1" dirty="0" smtClean="0">
                <a:solidFill>
                  <a:schemeClr val="bg1"/>
                </a:solidFill>
              </a:rPr>
              <a:t>КРИТИКА </a:t>
            </a:r>
            <a:r>
              <a:rPr lang="ru-RU" b="1" dirty="0" smtClean="0">
                <a:solidFill>
                  <a:schemeClr val="bg1"/>
                </a:solidFill>
              </a:rPr>
              <a:t>ПРЕЗУМПЦІЇ </a:t>
            </a:r>
            <a:endParaRPr lang="ru-RU" b="1" dirty="0" smtClean="0">
              <a:solidFill>
                <a:schemeClr val="bg1"/>
              </a:solidFill>
            </a:endParaRPr>
          </a:p>
          <a:p>
            <a:pPr algn="ctr">
              <a:buNone/>
            </a:pPr>
            <a:r>
              <a:rPr lang="ru-RU" b="1" dirty="0" smtClean="0">
                <a:solidFill>
                  <a:schemeClr val="bg1"/>
                </a:solidFill>
              </a:rPr>
              <a:t>“</a:t>
            </a:r>
            <a:r>
              <a:rPr lang="ru-RU" b="1" dirty="0" smtClean="0">
                <a:solidFill>
                  <a:schemeClr val="bg1"/>
                </a:solidFill>
              </a:rPr>
              <a:t>НЕЗНАННЯ ЗАКОНУ НЕ ЗВІЛЬНЯЄ ВІД </a:t>
            </a:r>
            <a:r>
              <a:rPr lang="ru-RU" b="1" dirty="0" smtClean="0">
                <a:solidFill>
                  <a:schemeClr val="bg1"/>
                </a:solidFill>
              </a:rPr>
              <a:t>ВІДПОВІДАЛЬНОСТІ</a:t>
            </a:r>
            <a:r>
              <a:rPr lang="ru-RU" b="1" dirty="0" smtClean="0">
                <a:solidFill>
                  <a:schemeClr val="bg1"/>
                </a:solidFill>
              </a:rPr>
              <a:t>”</a:t>
            </a:r>
            <a:endParaRPr lang="ru-RU" dirty="0">
              <a:solidFill>
                <a:schemeClr val="bg1"/>
              </a:solidFill>
            </a:endParaRPr>
          </a:p>
        </p:txBody>
      </p:sp>
      <p:pic>
        <p:nvPicPr>
          <p:cNvPr id="1026" name="Picture 2" descr="https://encrypted-tbn2.gstatic.com/images?q=tbn:ANd9GcSfNj9Da4jrYuBNt-d0NfgU0dYl7l_4egCYkGTrStN0v153m3wv"/>
          <p:cNvPicPr>
            <a:picLocks noChangeAspect="1" noChangeArrowheads="1"/>
          </p:cNvPicPr>
          <p:nvPr/>
        </p:nvPicPr>
        <p:blipFill>
          <a:blip r:embed="rId2"/>
          <a:srcRect/>
          <a:stretch>
            <a:fillRect/>
          </a:stretch>
        </p:blipFill>
        <p:spPr bwMode="auto">
          <a:xfrm>
            <a:off x="5500694" y="3357562"/>
            <a:ext cx="3000396" cy="2571768"/>
          </a:xfrm>
          <a:prstGeom prst="rect">
            <a:avLst/>
          </a:prstGeom>
          <a:noFill/>
        </p:spPr>
      </p:pic>
      <p:pic>
        <p:nvPicPr>
          <p:cNvPr id="1028" name="Picture 4" descr="https://encrypted-tbn2.gstatic.com/images?q=tbn:ANd9GcQWct26hKPdksOXzoeLHOeMzRp80f44gDbje5EEG8ymwnDmTZEA"/>
          <p:cNvPicPr>
            <a:picLocks noChangeAspect="1" noChangeArrowheads="1"/>
          </p:cNvPicPr>
          <p:nvPr/>
        </p:nvPicPr>
        <p:blipFill>
          <a:blip r:embed="rId3"/>
          <a:srcRect/>
          <a:stretch>
            <a:fillRect/>
          </a:stretch>
        </p:blipFill>
        <p:spPr bwMode="auto">
          <a:xfrm>
            <a:off x="428596" y="142852"/>
            <a:ext cx="2214578" cy="166211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2000"/>
                                        <p:tgtEl>
                                          <p:spTgt spid="10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20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1"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animEffect transition="in" filter="blinds(horizontal)">
                                      <p:cBhvr>
                                        <p:cTn id="29" dur="500"/>
                                        <p:tgtEl>
                                          <p:spTgt spid="3">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1" nodeType="clickEffect">
                                  <p:stCondLst>
                                    <p:cond delay="0"/>
                                  </p:stCondLst>
                                  <p:childTnLst>
                                    <p:set>
                                      <p:cBhvr>
                                        <p:cTn id="33" dur="1" fill="hold">
                                          <p:stCondLst>
                                            <p:cond delay="0"/>
                                          </p:stCondLst>
                                        </p:cTn>
                                        <p:tgtEl>
                                          <p:spTgt spid="3">
                                            <p:txEl>
                                              <p:pRg st="1" end="1"/>
                                            </p:txEl>
                                          </p:spTgt>
                                        </p:tgtEl>
                                        <p:attrNameLst>
                                          <p:attrName>style.visibility</p:attrName>
                                        </p:attrNameLst>
                                      </p:cBhvr>
                                      <p:to>
                                        <p:strVal val="visible"/>
                                      </p:to>
                                    </p:set>
                                    <p:animEffect transition="in" filter="blinds(horizontal)">
                                      <p:cBhvr>
                                        <p:cTn id="3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Мета уроку:</a:t>
            </a:r>
            <a:endParaRPr lang="ru-RU" dirty="0"/>
          </a:p>
        </p:txBody>
      </p:sp>
      <p:sp>
        <p:nvSpPr>
          <p:cNvPr id="3" name="Содержимое 2"/>
          <p:cNvSpPr>
            <a:spLocks noGrp="1"/>
          </p:cNvSpPr>
          <p:nvPr>
            <p:ph idx="1"/>
          </p:nvPr>
        </p:nvSpPr>
        <p:spPr>
          <a:xfrm>
            <a:off x="457200" y="2285992"/>
            <a:ext cx="8229600" cy="3357586"/>
          </a:xfrm>
        </p:spPr>
        <p:txBody>
          <a:bodyPr/>
          <a:lstStyle/>
          <a:p>
            <a:r>
              <a:rPr lang="uk-UA" dirty="0" smtClean="0"/>
              <a:t>Розкрити поняття </a:t>
            </a:r>
            <a:r>
              <a:rPr lang="uk-UA" dirty="0" err="1" smtClean="0"/>
              <a:t>“осудність”</a:t>
            </a:r>
            <a:r>
              <a:rPr lang="uk-UA" dirty="0" smtClean="0"/>
              <a:t>, </a:t>
            </a:r>
            <a:r>
              <a:rPr lang="uk-UA" dirty="0" err="1" smtClean="0"/>
              <a:t>“неосудність”</a:t>
            </a:r>
            <a:r>
              <a:rPr lang="uk-UA" dirty="0" smtClean="0"/>
              <a:t>;</a:t>
            </a:r>
          </a:p>
          <a:p>
            <a:r>
              <a:rPr lang="uk-UA" dirty="0" smtClean="0"/>
              <a:t>Дати класифікацію правопорушень;</a:t>
            </a:r>
          </a:p>
          <a:p>
            <a:r>
              <a:rPr lang="uk-UA" dirty="0" smtClean="0"/>
              <a:t>Розвивати вміння розв’язувати юридичні задачі;</a:t>
            </a:r>
          </a:p>
          <a:p>
            <a:r>
              <a:rPr lang="uk-UA" dirty="0" smtClean="0"/>
              <a:t>Виховувати шанобливе ставлення до закону.</a:t>
            </a:r>
          </a:p>
          <a:p>
            <a:pPr>
              <a:buNone/>
            </a:pPr>
            <a:endParaRPr lang="ru-RU" dirty="0"/>
          </a:p>
        </p:txBody>
      </p:sp>
      <p:pic>
        <p:nvPicPr>
          <p:cNvPr id="10242" name="Picture 2" descr="https://encrypted-tbn3.gstatic.com/images?q=tbn:ANd9GcRhTVy9HPJkp8RpeU0n5g9t8WLz2J0IBvQPGc6WUdhsBfZ7EIC2"/>
          <p:cNvPicPr>
            <a:picLocks noChangeAspect="1" noChangeArrowheads="1"/>
          </p:cNvPicPr>
          <p:nvPr/>
        </p:nvPicPr>
        <p:blipFill>
          <a:blip r:embed="rId2"/>
          <a:srcRect/>
          <a:stretch>
            <a:fillRect/>
          </a:stretch>
        </p:blipFill>
        <p:spPr bwMode="auto">
          <a:xfrm>
            <a:off x="6500826" y="214290"/>
            <a:ext cx="2428892" cy="18573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linds(horizontal)">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Основні поняття:</a:t>
            </a:r>
            <a:endParaRPr lang="ru-RU" dirty="0"/>
          </a:p>
        </p:txBody>
      </p:sp>
      <p:sp>
        <p:nvSpPr>
          <p:cNvPr id="3" name="Содержимое 2"/>
          <p:cNvSpPr>
            <a:spLocks noGrp="1"/>
          </p:cNvSpPr>
          <p:nvPr>
            <p:ph idx="1"/>
          </p:nvPr>
        </p:nvSpPr>
        <p:spPr>
          <a:xfrm>
            <a:off x="457200" y="1285860"/>
            <a:ext cx="8229600" cy="5023500"/>
          </a:xfrm>
        </p:spPr>
        <p:txBody>
          <a:bodyPr>
            <a:normAutofit lnSpcReduction="10000"/>
          </a:bodyPr>
          <a:lstStyle/>
          <a:p>
            <a:r>
              <a:rPr lang="uk-UA" dirty="0" smtClean="0">
                <a:solidFill>
                  <a:schemeClr val="bg1"/>
                </a:solidFill>
              </a:rPr>
              <a:t>Правопорушення</a:t>
            </a:r>
          </a:p>
          <a:p>
            <a:r>
              <a:rPr lang="uk-UA" dirty="0" smtClean="0">
                <a:solidFill>
                  <a:schemeClr val="bg1"/>
                </a:solidFill>
              </a:rPr>
              <a:t>Склад правопорушення</a:t>
            </a:r>
          </a:p>
          <a:p>
            <a:r>
              <a:rPr lang="uk-UA" dirty="0" smtClean="0">
                <a:solidFill>
                  <a:schemeClr val="bg1"/>
                </a:solidFill>
              </a:rPr>
              <a:t>Об’єкт правопорушення</a:t>
            </a:r>
          </a:p>
          <a:p>
            <a:r>
              <a:rPr lang="uk-UA" dirty="0" smtClean="0">
                <a:solidFill>
                  <a:schemeClr val="bg1"/>
                </a:solidFill>
              </a:rPr>
              <a:t>Суб’єкт правопорушення</a:t>
            </a:r>
          </a:p>
          <a:p>
            <a:r>
              <a:rPr lang="uk-UA" dirty="0" smtClean="0">
                <a:solidFill>
                  <a:schemeClr val="bg1"/>
                </a:solidFill>
              </a:rPr>
              <a:t>Об’єктивна сторона правопорушення</a:t>
            </a:r>
          </a:p>
          <a:p>
            <a:r>
              <a:rPr lang="uk-UA" dirty="0" smtClean="0">
                <a:solidFill>
                  <a:schemeClr val="bg1"/>
                </a:solidFill>
              </a:rPr>
              <a:t>Суб’єктивна сторона правопорушення</a:t>
            </a:r>
          </a:p>
          <a:p>
            <a:r>
              <a:rPr lang="uk-UA" dirty="0" smtClean="0">
                <a:solidFill>
                  <a:schemeClr val="bg1"/>
                </a:solidFill>
              </a:rPr>
              <a:t>Дисциплінарне правопорушення</a:t>
            </a:r>
          </a:p>
          <a:p>
            <a:r>
              <a:rPr lang="uk-UA" dirty="0" smtClean="0">
                <a:solidFill>
                  <a:schemeClr val="bg1"/>
                </a:solidFill>
              </a:rPr>
              <a:t>Цивільно-правове правопорушення</a:t>
            </a:r>
          </a:p>
          <a:p>
            <a:r>
              <a:rPr lang="uk-UA" dirty="0" smtClean="0">
                <a:solidFill>
                  <a:schemeClr val="bg1"/>
                </a:solidFill>
              </a:rPr>
              <a:t>Адміністративне правопорушення</a:t>
            </a:r>
          </a:p>
          <a:p>
            <a:r>
              <a:rPr lang="uk-UA" dirty="0" smtClean="0">
                <a:solidFill>
                  <a:schemeClr val="bg1"/>
                </a:solidFill>
              </a:rPr>
              <a:t>Кримінальне правопорушення</a:t>
            </a:r>
          </a:p>
          <a:p>
            <a:endParaRPr lang="uk-UA" dirty="0" smtClean="0"/>
          </a:p>
          <a:p>
            <a:endParaRPr lang="ru-RU" dirty="0"/>
          </a:p>
        </p:txBody>
      </p:sp>
      <p:pic>
        <p:nvPicPr>
          <p:cNvPr id="9218" name="Picture 2" descr="https://encrypted-tbn1.gstatic.com/images?q=tbn:ANd9GcRPEvr4HP_O1jtpGdfl7xBOb11Qkv2L5mrFo2ymYKGVur5MpJSLTQ"/>
          <p:cNvPicPr>
            <a:picLocks noChangeAspect="1" noChangeArrowheads="1"/>
          </p:cNvPicPr>
          <p:nvPr/>
        </p:nvPicPr>
        <p:blipFill>
          <a:blip r:embed="rId2"/>
          <a:srcRect/>
          <a:stretch>
            <a:fillRect/>
          </a:stretch>
        </p:blipFill>
        <p:spPr bwMode="auto">
          <a:xfrm>
            <a:off x="5929322" y="1285860"/>
            <a:ext cx="2857500" cy="17859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linds(horizontal)">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blinds(horizontal)">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blinds(horizontal)">
                                      <p:cBhvr>
                                        <p:cTn id="38" dur="5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blinds(horizontal)">
                                      <p:cBhvr>
                                        <p:cTn id="43" dur="5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blinds(horizontal)">
                                      <p:cBhvr>
                                        <p:cTn id="48" dur="500"/>
                                        <p:tgtEl>
                                          <p:spTgt spid="3">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blinds(horizontal)">
                                      <p:cBhvr>
                                        <p:cTn id="53" dur="500"/>
                                        <p:tgtEl>
                                          <p:spTgt spid="3">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blinds(horizontal)">
                                      <p:cBhvr>
                                        <p:cTn id="58" dur="500"/>
                                        <p:tgtEl>
                                          <p:spTgt spid="3">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9218"/>
                                        </p:tgtEl>
                                        <p:attrNameLst>
                                          <p:attrName>style.visibility</p:attrName>
                                        </p:attrNameLst>
                                      </p:cBhvr>
                                      <p:to>
                                        <p:strVal val="visible"/>
                                      </p:to>
                                    </p:set>
                                    <p:animEffect transition="in" filter="fade">
                                      <p:cBhvr>
                                        <p:cTn id="63" dur="2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Випереджальне завдання</a:t>
            </a:r>
            <a:endParaRPr lang="ru-RU" dirty="0"/>
          </a:p>
        </p:txBody>
      </p:sp>
      <p:sp>
        <p:nvSpPr>
          <p:cNvPr id="3" name="Содержимое 2"/>
          <p:cNvSpPr>
            <a:spLocks noGrp="1"/>
          </p:cNvSpPr>
          <p:nvPr>
            <p:ph idx="1"/>
          </p:nvPr>
        </p:nvSpPr>
        <p:spPr/>
        <p:txBody>
          <a:bodyPr>
            <a:normAutofit/>
          </a:bodyPr>
          <a:lstStyle/>
          <a:p>
            <a:pPr algn="ctr">
              <a:buNone/>
            </a:pPr>
            <a:r>
              <a:rPr lang="uk-UA" sz="3200" dirty="0" smtClean="0"/>
              <a:t>Твір на тему </a:t>
            </a:r>
            <a:r>
              <a:rPr lang="uk-UA" sz="3200" dirty="0" err="1" smtClean="0"/>
              <a:t>“Дисципліна</a:t>
            </a:r>
            <a:r>
              <a:rPr lang="uk-UA" sz="3200" dirty="0" smtClean="0"/>
              <a:t> та правопорядок – шлях до правової </a:t>
            </a:r>
            <a:r>
              <a:rPr lang="uk-UA" sz="3200" dirty="0" err="1" smtClean="0"/>
              <a:t>держави”</a:t>
            </a:r>
            <a:endParaRPr lang="ru-RU" sz="3200" dirty="0"/>
          </a:p>
        </p:txBody>
      </p:sp>
      <p:pic>
        <p:nvPicPr>
          <p:cNvPr id="8194" name="Picture 2" descr="https://encrypted-tbn3.gstatic.com/images?q=tbn:ANd9GcSb66FCKRQ4zjGwc8WSl5PK33cCjXlVWZiSYdzcPGFmVDwqgbTtlQ"/>
          <p:cNvPicPr>
            <a:picLocks noChangeAspect="1" noChangeArrowheads="1"/>
          </p:cNvPicPr>
          <p:nvPr/>
        </p:nvPicPr>
        <p:blipFill>
          <a:blip r:embed="rId2"/>
          <a:srcRect/>
          <a:stretch>
            <a:fillRect/>
          </a:stretch>
        </p:blipFill>
        <p:spPr bwMode="auto">
          <a:xfrm>
            <a:off x="2214546" y="3000372"/>
            <a:ext cx="3857652" cy="292895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8194"/>
                                        </p:tgtEl>
                                        <p:attrNameLst>
                                          <p:attrName>style.visibility</p:attrName>
                                        </p:attrNameLst>
                                      </p:cBhvr>
                                      <p:to>
                                        <p:strVal val="visible"/>
                                      </p:to>
                                    </p:set>
                                    <p:anim calcmode="lin" valueType="num">
                                      <p:cBhvr additive="base">
                                        <p:cTn id="18" dur="500" fill="hold"/>
                                        <p:tgtEl>
                                          <p:spTgt spid="8194"/>
                                        </p:tgtEl>
                                        <p:attrNameLst>
                                          <p:attrName>ppt_x</p:attrName>
                                        </p:attrNameLst>
                                      </p:cBhvr>
                                      <p:tavLst>
                                        <p:tav tm="0">
                                          <p:val>
                                            <p:strVal val="#ppt_x"/>
                                          </p:val>
                                        </p:tav>
                                        <p:tav tm="100000">
                                          <p:val>
                                            <p:strVal val="#ppt_x"/>
                                          </p:val>
                                        </p:tav>
                                      </p:tavLst>
                                    </p:anim>
                                    <p:anim calcmode="lin" valueType="num">
                                      <p:cBhvr additive="base">
                                        <p:cTn id="19"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r"/>
            <a:r>
              <a:rPr lang="uk-UA" dirty="0" smtClean="0"/>
              <a:t>Юридичний тренажер</a:t>
            </a:r>
            <a:endParaRPr lang="ru-RU" dirty="0"/>
          </a:p>
        </p:txBody>
      </p:sp>
      <p:sp>
        <p:nvSpPr>
          <p:cNvPr id="3" name="Содержимое 2"/>
          <p:cNvSpPr>
            <a:spLocks noGrp="1"/>
          </p:cNvSpPr>
          <p:nvPr>
            <p:ph sz="half" idx="1"/>
          </p:nvPr>
        </p:nvSpPr>
        <p:spPr>
          <a:xfrm>
            <a:off x="457200" y="2071678"/>
            <a:ext cx="4038600" cy="4572032"/>
          </a:xfrm>
        </p:spPr>
        <p:txBody>
          <a:bodyPr>
            <a:noAutofit/>
          </a:bodyPr>
          <a:lstStyle/>
          <a:p>
            <a:pPr marL="651510" indent="-514350">
              <a:buFont typeface="+mj-lt"/>
              <a:buAutoNum type="arabicPeriod"/>
            </a:pPr>
            <a:r>
              <a:rPr lang="uk-UA" sz="2300" dirty="0" smtClean="0"/>
              <a:t>Безквитковий проїзд у транспорті.</a:t>
            </a:r>
          </a:p>
          <a:p>
            <a:pPr marL="651510" indent="-514350">
              <a:buFont typeface="+mj-lt"/>
              <a:buAutoNum type="arabicPeriod"/>
            </a:pPr>
            <a:endParaRPr lang="uk-UA" sz="2300" dirty="0" smtClean="0"/>
          </a:p>
          <a:p>
            <a:pPr marL="651510" indent="-514350">
              <a:buFont typeface="+mj-lt"/>
              <a:buAutoNum type="arabicPeriod"/>
            </a:pPr>
            <a:r>
              <a:rPr lang="uk-UA" sz="2300" dirty="0" smtClean="0"/>
              <a:t>Запізнення на роботу працівника без поважних причин.</a:t>
            </a:r>
          </a:p>
          <a:p>
            <a:pPr marL="651510" indent="-514350">
              <a:buFont typeface="+mj-lt"/>
              <a:buAutoNum type="arabicPeriod"/>
            </a:pPr>
            <a:endParaRPr lang="uk-UA" sz="2300" dirty="0" smtClean="0"/>
          </a:p>
          <a:p>
            <a:pPr marL="651510" indent="-514350">
              <a:buFont typeface="+mj-lt"/>
              <a:buAutoNum type="arabicPeriod"/>
            </a:pPr>
            <a:r>
              <a:rPr lang="uk-UA" sz="2300" dirty="0" smtClean="0"/>
              <a:t>Хабарництво.</a:t>
            </a:r>
          </a:p>
          <a:p>
            <a:pPr marL="651510" indent="-514350">
              <a:buFont typeface="+mj-lt"/>
              <a:buAutoNum type="arabicPeriod"/>
            </a:pPr>
            <a:endParaRPr lang="uk-UA" sz="2300" dirty="0" smtClean="0"/>
          </a:p>
          <a:p>
            <a:pPr marL="651510" indent="-514350">
              <a:buFont typeface="+mj-lt"/>
              <a:buAutoNum type="arabicPeriod"/>
            </a:pPr>
            <a:r>
              <a:rPr lang="uk-UA" sz="2300" dirty="0" smtClean="0"/>
              <a:t>Пошкодження велосипеда внаслідок зіткнення з ним авто. </a:t>
            </a:r>
          </a:p>
        </p:txBody>
      </p:sp>
      <p:sp>
        <p:nvSpPr>
          <p:cNvPr id="5" name="Содержимое 4"/>
          <p:cNvSpPr>
            <a:spLocks noGrp="1"/>
          </p:cNvSpPr>
          <p:nvPr>
            <p:ph sz="half" idx="2"/>
          </p:nvPr>
        </p:nvSpPr>
        <p:spPr>
          <a:xfrm>
            <a:off x="4648200" y="2071678"/>
            <a:ext cx="4038600" cy="4572032"/>
          </a:xfrm>
        </p:spPr>
        <p:txBody>
          <a:bodyPr>
            <a:noAutofit/>
          </a:bodyPr>
          <a:lstStyle/>
          <a:p>
            <a:r>
              <a:rPr lang="uk-UA" sz="2300" dirty="0" smtClean="0"/>
              <a:t>адміністративне правопорушення</a:t>
            </a:r>
          </a:p>
          <a:p>
            <a:pPr algn="just"/>
            <a:endParaRPr lang="uk-UA" sz="2300" dirty="0" smtClean="0"/>
          </a:p>
          <a:p>
            <a:pPr algn="just"/>
            <a:r>
              <a:rPr lang="uk-UA" sz="2300" dirty="0" smtClean="0"/>
              <a:t>дисциплінарне-трудове правопорушення </a:t>
            </a:r>
          </a:p>
          <a:p>
            <a:pPr>
              <a:buNone/>
            </a:pPr>
            <a:endParaRPr lang="uk-UA" sz="2300" dirty="0" smtClean="0"/>
          </a:p>
          <a:p>
            <a:endParaRPr lang="uk-UA" sz="2300" dirty="0" smtClean="0"/>
          </a:p>
          <a:p>
            <a:r>
              <a:rPr lang="uk-UA" sz="2300" dirty="0" smtClean="0"/>
              <a:t>кримінальне правопорушення</a:t>
            </a:r>
          </a:p>
          <a:p>
            <a:r>
              <a:rPr lang="uk-UA" sz="2300" dirty="0" smtClean="0"/>
              <a:t>Цивільно-правове правопорушення</a:t>
            </a:r>
            <a:endParaRPr lang="ru-RU" sz="2300" dirty="0"/>
          </a:p>
        </p:txBody>
      </p:sp>
      <p:pic>
        <p:nvPicPr>
          <p:cNvPr id="7170" name="Picture 2" descr="https://encrypted-tbn2.gstatic.com/images?q=tbn:ANd9GcToUouZNVDkRUm8d38XWIPa6mNR0lXPBkUE8WHK9GQczEIwdYRz"/>
          <p:cNvPicPr>
            <a:picLocks noChangeAspect="1" noChangeArrowheads="1"/>
          </p:cNvPicPr>
          <p:nvPr/>
        </p:nvPicPr>
        <p:blipFill>
          <a:blip r:embed="rId2"/>
          <a:srcRect/>
          <a:stretch>
            <a:fillRect/>
          </a:stretch>
        </p:blipFill>
        <p:spPr bwMode="auto">
          <a:xfrm>
            <a:off x="285720" y="214290"/>
            <a:ext cx="2390775" cy="17145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7170"/>
                                        </p:tgtEl>
                                        <p:attrNameLst>
                                          <p:attrName>style.visibility</p:attrName>
                                        </p:attrNameLst>
                                      </p:cBhvr>
                                      <p:to>
                                        <p:strVal val="visible"/>
                                      </p:to>
                                    </p:set>
                                    <p:animEffect transition="in" filter="fade">
                                      <p:cBhvr>
                                        <p:cTn id="13" dur="2000"/>
                                        <p:tgtEl>
                                          <p:spTgt spid="7170"/>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grpId="0"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 calcmode="lin" valueType="num">
                                      <p:cBhvr additive="base">
                                        <p:cTn id="42" dur="20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43" dur="2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5">
                                            <p:txEl>
                                              <p:pRg st="2" end="2"/>
                                            </p:txEl>
                                          </p:spTgt>
                                        </p:tgtEl>
                                        <p:attrNameLst>
                                          <p:attrName>style.visibility</p:attrName>
                                        </p:attrNameLst>
                                      </p:cBhvr>
                                      <p:to>
                                        <p:strVal val="visible"/>
                                      </p:to>
                                    </p:set>
                                    <p:anim calcmode="lin" valueType="num">
                                      <p:cBhvr additive="base">
                                        <p:cTn id="48" dur="2000" fill="hold"/>
                                        <p:tgtEl>
                                          <p:spTgt spid="5">
                                            <p:txEl>
                                              <p:pRg st="2" end="2"/>
                                            </p:txEl>
                                          </p:spTgt>
                                        </p:tgtEl>
                                        <p:attrNameLst>
                                          <p:attrName>ppt_x</p:attrName>
                                        </p:attrNameLst>
                                      </p:cBhvr>
                                      <p:tavLst>
                                        <p:tav tm="0">
                                          <p:val>
                                            <p:strVal val="1+#ppt_w/2"/>
                                          </p:val>
                                        </p:tav>
                                        <p:tav tm="100000">
                                          <p:val>
                                            <p:strVal val="#ppt_x"/>
                                          </p:val>
                                        </p:tav>
                                      </p:tavLst>
                                    </p:anim>
                                    <p:anim calcmode="lin" valueType="num">
                                      <p:cBhvr additive="base">
                                        <p:cTn id="49" dur="2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2" fill="hold" grpId="0" nodeType="clickEffect">
                                  <p:stCondLst>
                                    <p:cond delay="0"/>
                                  </p:stCondLst>
                                  <p:childTnLst>
                                    <p:set>
                                      <p:cBhvr>
                                        <p:cTn id="53" dur="1" fill="hold">
                                          <p:stCondLst>
                                            <p:cond delay="0"/>
                                          </p:stCondLst>
                                        </p:cTn>
                                        <p:tgtEl>
                                          <p:spTgt spid="5">
                                            <p:txEl>
                                              <p:pRg st="5" end="5"/>
                                            </p:txEl>
                                          </p:spTgt>
                                        </p:tgtEl>
                                        <p:attrNameLst>
                                          <p:attrName>style.visibility</p:attrName>
                                        </p:attrNameLst>
                                      </p:cBhvr>
                                      <p:to>
                                        <p:strVal val="visible"/>
                                      </p:to>
                                    </p:set>
                                    <p:anim calcmode="lin" valueType="num">
                                      <p:cBhvr additive="base">
                                        <p:cTn id="54" dur="2000" fill="hold"/>
                                        <p:tgtEl>
                                          <p:spTgt spid="5">
                                            <p:txEl>
                                              <p:pRg st="5" end="5"/>
                                            </p:txEl>
                                          </p:spTgt>
                                        </p:tgtEl>
                                        <p:attrNameLst>
                                          <p:attrName>ppt_x</p:attrName>
                                        </p:attrNameLst>
                                      </p:cBhvr>
                                      <p:tavLst>
                                        <p:tav tm="0">
                                          <p:val>
                                            <p:strVal val="1+#ppt_w/2"/>
                                          </p:val>
                                        </p:tav>
                                        <p:tav tm="100000">
                                          <p:val>
                                            <p:strVal val="#ppt_x"/>
                                          </p:val>
                                        </p:tav>
                                      </p:tavLst>
                                    </p:anim>
                                    <p:anim calcmode="lin" valueType="num">
                                      <p:cBhvr additive="base">
                                        <p:cTn id="55" dur="20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2" fill="hold" grpId="0" nodeType="clickEffect">
                                  <p:stCondLst>
                                    <p:cond delay="0"/>
                                  </p:stCondLst>
                                  <p:childTnLst>
                                    <p:set>
                                      <p:cBhvr>
                                        <p:cTn id="59" dur="1" fill="hold">
                                          <p:stCondLst>
                                            <p:cond delay="0"/>
                                          </p:stCondLst>
                                        </p:cTn>
                                        <p:tgtEl>
                                          <p:spTgt spid="5">
                                            <p:txEl>
                                              <p:pRg st="6" end="6"/>
                                            </p:txEl>
                                          </p:spTgt>
                                        </p:tgtEl>
                                        <p:attrNameLst>
                                          <p:attrName>style.visibility</p:attrName>
                                        </p:attrNameLst>
                                      </p:cBhvr>
                                      <p:to>
                                        <p:strVal val="visible"/>
                                      </p:to>
                                    </p:set>
                                    <p:anim calcmode="lin" valueType="num">
                                      <p:cBhvr additive="base">
                                        <p:cTn id="60" dur="2000" fill="hold"/>
                                        <p:tgtEl>
                                          <p:spTgt spid="5">
                                            <p:txEl>
                                              <p:pRg st="6" end="6"/>
                                            </p:txEl>
                                          </p:spTgt>
                                        </p:tgtEl>
                                        <p:attrNameLst>
                                          <p:attrName>ppt_x</p:attrName>
                                        </p:attrNameLst>
                                      </p:cBhvr>
                                      <p:tavLst>
                                        <p:tav tm="0">
                                          <p:val>
                                            <p:strVal val="1+#ppt_w/2"/>
                                          </p:val>
                                        </p:tav>
                                        <p:tav tm="100000">
                                          <p:val>
                                            <p:strVal val="#ppt_x"/>
                                          </p:val>
                                        </p:tav>
                                      </p:tavLst>
                                    </p:anim>
                                    <p:anim calcmode="lin" valueType="num">
                                      <p:cBhvr additive="base">
                                        <p:cTn id="61" dur="20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Правопорушення та його ознаки</a:t>
            </a:r>
            <a:endParaRPr lang="ru-RU" dirty="0"/>
          </a:p>
        </p:txBody>
      </p:sp>
      <p:sp>
        <p:nvSpPr>
          <p:cNvPr id="3" name="Содержимое 2"/>
          <p:cNvSpPr>
            <a:spLocks noGrp="1"/>
          </p:cNvSpPr>
          <p:nvPr>
            <p:ph sz="half" idx="1"/>
          </p:nvPr>
        </p:nvSpPr>
        <p:spPr>
          <a:xfrm>
            <a:off x="214282" y="1600200"/>
            <a:ext cx="4143404" cy="4525963"/>
          </a:xfrm>
        </p:spPr>
        <p:txBody>
          <a:bodyPr>
            <a:normAutofit/>
          </a:bodyPr>
          <a:lstStyle/>
          <a:p>
            <a:pPr>
              <a:buNone/>
            </a:pPr>
            <a:r>
              <a:rPr lang="uk-UA" sz="3600" b="1" dirty="0" smtClean="0"/>
              <a:t>Правопорушення </a:t>
            </a:r>
            <a:endParaRPr lang="ru-RU" sz="3600" b="1" dirty="0"/>
          </a:p>
        </p:txBody>
      </p:sp>
      <p:sp>
        <p:nvSpPr>
          <p:cNvPr id="4" name="Содержимое 3"/>
          <p:cNvSpPr>
            <a:spLocks noGrp="1"/>
          </p:cNvSpPr>
          <p:nvPr>
            <p:ph sz="half" idx="2"/>
          </p:nvPr>
        </p:nvSpPr>
        <p:spPr>
          <a:xfrm>
            <a:off x="4648200" y="1600200"/>
            <a:ext cx="4495800" cy="4525963"/>
          </a:xfrm>
        </p:spPr>
        <p:txBody>
          <a:bodyPr numCol="1"/>
          <a:lstStyle/>
          <a:p>
            <a:pPr algn="just">
              <a:buNone/>
            </a:pPr>
            <a:r>
              <a:rPr lang="uk-UA" sz="3200" dirty="0" smtClean="0"/>
              <a:t>- це винне протиправне діяння,вчинене суб’єктом правовідносин</a:t>
            </a:r>
            <a:endParaRPr lang="ru-RU" sz="3200" dirty="0" smtClean="0"/>
          </a:p>
          <a:p>
            <a:pPr algn="just"/>
            <a:endParaRPr lang="ru-RU" dirty="0"/>
          </a:p>
        </p:txBody>
      </p:sp>
      <p:pic>
        <p:nvPicPr>
          <p:cNvPr id="4098" name="Picture 2" descr="https://encrypted-tbn0.gstatic.com/images?q=tbn:ANd9GcSH051DAg5Qb5vZvHPUUuFh3MJXvohPpmzTdJU7gbR8lVIa3yI3mA"/>
          <p:cNvPicPr>
            <a:picLocks noChangeAspect="1" noChangeArrowheads="1"/>
          </p:cNvPicPr>
          <p:nvPr/>
        </p:nvPicPr>
        <p:blipFill>
          <a:blip r:embed="rId2"/>
          <a:srcRect/>
          <a:stretch>
            <a:fillRect/>
          </a:stretch>
        </p:blipFill>
        <p:spPr bwMode="auto">
          <a:xfrm>
            <a:off x="500034" y="2714620"/>
            <a:ext cx="3571900" cy="307183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098"/>
                                        </p:tgtEl>
                                        <p:attrNameLst>
                                          <p:attrName>style.visibility</p:attrName>
                                        </p:attrNameLst>
                                      </p:cBhvr>
                                      <p:to>
                                        <p:strVal val="visible"/>
                                      </p:to>
                                    </p:set>
                                    <p:animEffect transition="in" filter="fade">
                                      <p:cBhvr>
                                        <p:cTn id="13" dur="2000"/>
                                        <p:tgtEl>
                                          <p:spTgt spid="4098"/>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additive="base">
                                        <p:cTn id="18"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uk-UA" dirty="0" smtClean="0"/>
              <a:t>Ознаки правопорушення:</a:t>
            </a:r>
            <a:endParaRPr lang="ru-RU" dirty="0"/>
          </a:p>
        </p:txBody>
      </p:sp>
      <p:sp>
        <p:nvSpPr>
          <p:cNvPr id="6" name="Содержимое 5"/>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normAutofit lnSpcReduction="10000"/>
          </a:bodyPr>
          <a:lstStyle/>
          <a:p>
            <a:pPr marL="651510" indent="-514350">
              <a:buFont typeface="+mj-lt"/>
              <a:buAutoNum type="arabicPeriod"/>
            </a:pPr>
            <a:r>
              <a:rPr lang="uk-UA" dirty="0" smtClean="0"/>
              <a:t>Виявляється у формі дії або бездіяльності;</a:t>
            </a:r>
          </a:p>
          <a:p>
            <a:pPr marL="651510" indent="-514350">
              <a:buFont typeface="+mj-lt"/>
              <a:buAutoNum type="arabicPeriod"/>
            </a:pPr>
            <a:r>
              <a:rPr lang="uk-UA" dirty="0" smtClean="0"/>
              <a:t>Діяння вчинене суб’єктом правовідносин;</a:t>
            </a:r>
          </a:p>
          <a:p>
            <a:pPr marL="651510" indent="-514350">
              <a:buFont typeface="+mj-lt"/>
              <a:buAutoNum type="arabicPeriod"/>
            </a:pPr>
            <a:r>
              <a:rPr lang="uk-UA" dirty="0" smtClean="0"/>
              <a:t>Діяння вчинене осудною особою;</a:t>
            </a:r>
          </a:p>
          <a:p>
            <a:pPr marL="651510" indent="-514350">
              <a:buFont typeface="+mj-lt"/>
              <a:buAutoNum type="arabicPeriod"/>
            </a:pPr>
            <a:r>
              <a:rPr lang="uk-UA" dirty="0" smtClean="0"/>
              <a:t>Суспільно небезпечне;</a:t>
            </a:r>
          </a:p>
          <a:p>
            <a:pPr marL="651510" indent="-514350">
              <a:buFont typeface="+mj-lt"/>
              <a:buAutoNum type="arabicPeriod"/>
            </a:pPr>
            <a:r>
              <a:rPr lang="uk-UA" dirty="0" smtClean="0"/>
              <a:t>Не тільки власне діяння, але й потенційна загроза, що його здатна спричинити;</a:t>
            </a:r>
          </a:p>
          <a:p>
            <a:pPr marL="651510" indent="-514350">
              <a:buFont typeface="+mj-lt"/>
              <a:buAutoNum type="arabicPeriod"/>
            </a:pPr>
            <a:r>
              <a:rPr lang="uk-UA" dirty="0" smtClean="0"/>
              <a:t>Винне (умисне чи необережне);</a:t>
            </a:r>
          </a:p>
          <a:p>
            <a:pPr marL="651510" indent="-514350">
              <a:buFont typeface="+mj-lt"/>
              <a:buAutoNum type="arabicPeriod"/>
            </a:pPr>
            <a:r>
              <a:rPr lang="uk-UA" dirty="0" smtClean="0"/>
              <a:t>Наявність причинного зв’язку між діяннями та суспільно небезпечними наслідками, що настали.</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1"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bg/>
                                          </p:spTgt>
                                        </p:tgtEl>
                                        <p:attrNameLst>
                                          <p:attrName>style.visibility</p:attrName>
                                        </p:attrNameLst>
                                      </p:cBhvr>
                                      <p:to>
                                        <p:strVal val="visible"/>
                                      </p:to>
                                    </p:set>
                                    <p:anim calcmode="lin" valueType="num">
                                      <p:cBhvr additive="base">
                                        <p:cTn id="18" dur="500" fill="hold"/>
                                        <p:tgtEl>
                                          <p:spTgt spid="6">
                                            <p:bg/>
                                          </p:spTgt>
                                        </p:tgtEl>
                                        <p:attrNameLst>
                                          <p:attrName>ppt_x</p:attrName>
                                        </p:attrNameLst>
                                      </p:cBhvr>
                                      <p:tavLst>
                                        <p:tav tm="0">
                                          <p:val>
                                            <p:strVal val="#ppt_x"/>
                                          </p:val>
                                        </p:tav>
                                        <p:tav tm="100000">
                                          <p:val>
                                            <p:strVal val="#ppt_x"/>
                                          </p:val>
                                        </p:tav>
                                      </p:tavLst>
                                    </p:anim>
                                    <p:anim calcmode="lin" valueType="num">
                                      <p:cBhvr additive="base">
                                        <p:cTn id="19"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 calcmode="lin" valueType="num">
                                      <p:cBhvr additive="base">
                                        <p:cTn id="24"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
                                            <p:txEl>
                                              <p:pRg st="1" end="1"/>
                                            </p:txEl>
                                          </p:spTgt>
                                        </p:tgtEl>
                                        <p:attrNameLst>
                                          <p:attrName>style.visibility</p:attrName>
                                        </p:attrNameLst>
                                      </p:cBhvr>
                                      <p:to>
                                        <p:strVal val="visible"/>
                                      </p:to>
                                    </p:set>
                                    <p:anim calcmode="lin" valueType="num">
                                      <p:cBhvr additive="base">
                                        <p:cTn id="30"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
                                            <p:txEl>
                                              <p:pRg st="2" end="2"/>
                                            </p:txEl>
                                          </p:spTgt>
                                        </p:tgtEl>
                                        <p:attrNameLst>
                                          <p:attrName>style.visibility</p:attrName>
                                        </p:attrNameLst>
                                      </p:cBhvr>
                                      <p:to>
                                        <p:strVal val="visible"/>
                                      </p:to>
                                    </p:set>
                                    <p:anim calcmode="lin" valueType="num">
                                      <p:cBhvr additive="base">
                                        <p:cTn id="36"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6">
                                            <p:txEl>
                                              <p:pRg st="3" end="3"/>
                                            </p:txEl>
                                          </p:spTgt>
                                        </p:tgtEl>
                                        <p:attrNameLst>
                                          <p:attrName>style.visibility</p:attrName>
                                        </p:attrNameLst>
                                      </p:cBhvr>
                                      <p:to>
                                        <p:strVal val="visible"/>
                                      </p:to>
                                    </p:set>
                                    <p:anim calcmode="lin" valueType="num">
                                      <p:cBhvr additive="base">
                                        <p:cTn id="42"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6">
                                            <p:txEl>
                                              <p:pRg st="4" end="4"/>
                                            </p:txEl>
                                          </p:spTgt>
                                        </p:tgtEl>
                                        <p:attrNameLst>
                                          <p:attrName>style.visibility</p:attrName>
                                        </p:attrNameLst>
                                      </p:cBhvr>
                                      <p:to>
                                        <p:strVal val="visible"/>
                                      </p:to>
                                    </p:set>
                                    <p:anim calcmode="lin" valueType="num">
                                      <p:cBhvr additive="base">
                                        <p:cTn id="48"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6">
                                            <p:txEl>
                                              <p:pRg st="5" end="5"/>
                                            </p:txEl>
                                          </p:spTgt>
                                        </p:tgtEl>
                                        <p:attrNameLst>
                                          <p:attrName>style.visibility</p:attrName>
                                        </p:attrNameLst>
                                      </p:cBhvr>
                                      <p:to>
                                        <p:strVal val="visible"/>
                                      </p:to>
                                    </p:set>
                                    <p:anim calcmode="lin" valueType="num">
                                      <p:cBhvr additive="base">
                                        <p:cTn id="54"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6">
                                            <p:txEl>
                                              <p:pRg st="6" end="6"/>
                                            </p:txEl>
                                          </p:spTgt>
                                        </p:tgtEl>
                                        <p:attrNameLst>
                                          <p:attrName>style.visibility</p:attrName>
                                        </p:attrNameLst>
                                      </p:cBhvr>
                                      <p:to>
                                        <p:strVal val="visible"/>
                                      </p:to>
                                    </p:set>
                                    <p:anim calcmode="lin" valueType="num">
                                      <p:cBhvr additive="base">
                                        <p:cTn id="60"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095070"/>
          </a:xfrm>
        </p:spPr>
        <p:txBody>
          <a:bodyPr/>
          <a:lstStyle/>
          <a:p>
            <a:pPr algn="ctr">
              <a:buNone/>
            </a:pPr>
            <a:r>
              <a:rPr lang="uk-UA" dirty="0" smtClean="0">
                <a:solidFill>
                  <a:schemeClr val="bg1"/>
                </a:solidFill>
              </a:rPr>
              <a:t>Склад правопорушення </a:t>
            </a:r>
            <a:r>
              <a:rPr lang="uk-UA" dirty="0" smtClean="0"/>
              <a:t>– це система об’єктивних та суб’єктивних ознак, які визнають певне діяння як правопорушення.</a:t>
            </a:r>
          </a:p>
          <a:p>
            <a:pPr algn="ctr">
              <a:buNone/>
            </a:pPr>
            <a:endParaRPr lang="uk-UA" dirty="0" smtClean="0"/>
          </a:p>
          <a:p>
            <a:pPr marL="651510" indent="-514350">
              <a:buFont typeface="+mj-lt"/>
              <a:buAutoNum type="arabicPeriod"/>
            </a:pPr>
            <a:r>
              <a:rPr lang="uk-UA" dirty="0" smtClean="0">
                <a:solidFill>
                  <a:schemeClr val="bg1"/>
                </a:solidFill>
              </a:rPr>
              <a:t>Суб’єкт</a:t>
            </a:r>
            <a:r>
              <a:rPr lang="uk-UA" dirty="0" smtClean="0"/>
              <a:t> – це осудна і дієздатна особа, яка вчинила правопорушення.</a:t>
            </a:r>
          </a:p>
          <a:p>
            <a:pPr marL="651510" indent="-514350">
              <a:buFont typeface="+mj-lt"/>
              <a:buAutoNum type="arabicPeriod"/>
            </a:pPr>
            <a:r>
              <a:rPr lang="uk-UA" dirty="0" smtClean="0">
                <a:solidFill>
                  <a:schemeClr val="bg1"/>
                </a:solidFill>
              </a:rPr>
              <a:t>Суб’єктивна сторона </a:t>
            </a:r>
            <a:r>
              <a:rPr lang="uk-UA" dirty="0" smtClean="0"/>
              <a:t>– наявність вини у формі умислу або через необережність.</a:t>
            </a:r>
          </a:p>
          <a:p>
            <a:pPr marL="651510" indent="-514350">
              <a:buFont typeface="+mj-lt"/>
              <a:buAutoNum type="arabicPeriod"/>
            </a:pPr>
            <a:r>
              <a:rPr lang="uk-UA" dirty="0" smtClean="0">
                <a:solidFill>
                  <a:schemeClr val="bg1"/>
                </a:solidFill>
              </a:rPr>
              <a:t>Об’єктивна сторона </a:t>
            </a:r>
            <a:r>
              <a:rPr lang="uk-UA" dirty="0" smtClean="0"/>
              <a:t>- діяння у формі дій або бездіяльності, а також умови, обставини, засоби, наслідки тощо.</a:t>
            </a:r>
          </a:p>
          <a:p>
            <a:pPr marL="651510" indent="-514350">
              <a:buFont typeface="+mj-lt"/>
              <a:buAutoNum type="arabicPeriod"/>
            </a:pPr>
            <a:r>
              <a:rPr lang="uk-UA" dirty="0" smtClean="0">
                <a:solidFill>
                  <a:schemeClr val="bg1"/>
                </a:solidFill>
              </a:rPr>
              <a:t>Об’єкт </a:t>
            </a:r>
            <a:r>
              <a:rPr lang="uk-UA" dirty="0" smtClean="0"/>
              <a:t>– цінності, що охороняються правовою нормою.</a:t>
            </a:r>
          </a:p>
          <a:p>
            <a:pPr marL="651510" indent="-514350">
              <a:buFont typeface="+mj-lt"/>
              <a:buAutoNum type="arabicPeriod"/>
            </a:pPr>
            <a:endParaRPr lang="uk-UA" dirty="0" smtClean="0"/>
          </a:p>
          <a:p>
            <a:pPr marL="651510" indent="-514350" algn="just">
              <a:buFont typeface="+mj-lt"/>
              <a:buAutoNum type="arabicPeriod"/>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453</TotalTime>
  <Words>687</Words>
  <Application>Microsoft Office PowerPoint</Application>
  <PresentationFormat>Экран (4:3)</PresentationFormat>
  <Paragraphs>117</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Апекс</vt:lpstr>
      <vt:lpstr>Правопорядок і правопорушення. Правопорушення та його ознаки</vt:lpstr>
      <vt:lpstr>Слайд 2</vt:lpstr>
      <vt:lpstr>Мета уроку:</vt:lpstr>
      <vt:lpstr>Основні поняття:</vt:lpstr>
      <vt:lpstr>Випереджальне завдання</vt:lpstr>
      <vt:lpstr>Юридичний тренажер</vt:lpstr>
      <vt:lpstr>Правопорушення та його ознаки</vt:lpstr>
      <vt:lpstr>Ознаки правопорушення:</vt:lpstr>
      <vt:lpstr>Слайд 9</vt:lpstr>
      <vt:lpstr>Види правопорушень</vt:lpstr>
      <vt:lpstr>Правопорушення </vt:lpstr>
      <vt:lpstr>Завдання: Склад правопорушення</vt:lpstr>
      <vt:lpstr>Осудність та неосудність</vt:lpstr>
      <vt:lpstr>Слайд 14</vt:lpstr>
      <vt:lpstr>Розв’язання правових задач:</vt:lpstr>
      <vt:lpstr>Слайд 16</vt:lpstr>
      <vt:lpstr>Отже, правопорушення тягне за собою відповідальність, і це значною мірою може негативно вплинути на все майбутнє життя.</vt:lpstr>
      <vt:lpstr>Домашнє завдання:</vt:lpstr>
      <vt:lpstr>  Використані джерела  </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50</cp:revision>
  <dcterms:created xsi:type="dcterms:W3CDTF">2014-11-26T13:14:30Z</dcterms:created>
  <dcterms:modified xsi:type="dcterms:W3CDTF">2014-12-08T10:06:39Z</dcterms:modified>
</cp:coreProperties>
</file>