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3D5D0-2F9E-4748-AC0F-47C4B1D9F314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BA50-E299-48C7-9F06-B69C0A46F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22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19693B-B9E1-497F-908B-FB8234833086}" type="datetimeFigureOut">
              <a:rPr lang="ru-RU" smtClean="0"/>
              <a:t>22.05.2013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C18913-B352-4A0D-8882-A172015B3AF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620688"/>
            <a:ext cx="8458200" cy="1222375"/>
          </a:xfrm>
        </p:spPr>
        <p:txBody>
          <a:bodyPr>
            <a:normAutofit/>
          </a:bodyPr>
          <a:lstStyle/>
          <a:p>
            <a:r>
              <a:rPr lang="ru-RU" sz="4400" dirty="0" err="1" smtClean="0"/>
              <a:t>Трудове</a:t>
            </a:r>
            <a:r>
              <a:rPr lang="ru-RU" sz="4400" dirty="0" smtClean="0"/>
              <a:t> право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8304" y="4221088"/>
            <a:ext cx="1627892" cy="1584782"/>
          </a:xfrm>
        </p:spPr>
        <p:txBody>
          <a:bodyPr/>
          <a:lstStyle/>
          <a:p>
            <a:r>
              <a:rPr lang="uk-UA" dirty="0" smtClean="0"/>
              <a:t>Білоус Марина</a:t>
            </a:r>
          </a:p>
          <a:p>
            <a:r>
              <a:rPr lang="uk-UA" dirty="0" smtClean="0"/>
              <a:t>10-Б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2116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Чернігів </a:t>
            </a:r>
          </a:p>
          <a:p>
            <a:pPr algn="ctr"/>
            <a:r>
              <a:rPr lang="uk-UA" dirty="0" smtClean="0"/>
              <a:t>2013</a:t>
            </a:r>
            <a:endParaRPr lang="ru-RU" dirty="0"/>
          </a:p>
        </p:txBody>
      </p:sp>
      <p:pic>
        <p:nvPicPr>
          <p:cNvPr id="4099" name="Picture 3" descr="C:\Users\Таня\AppData\Local\Microsoft\Windows\Temporary Internet Files\Content.IE5\19ORGMJN\MP900309642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556792"/>
            <a:ext cx="5169768" cy="36877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0681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Трудове Право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Трудов</a:t>
            </a:r>
            <a:r>
              <a:rPr lang="en-US" dirty="0"/>
              <a:t>é </a:t>
            </a:r>
            <a:r>
              <a:rPr lang="ru-RU" dirty="0" err="1"/>
              <a:t>пр</a:t>
            </a:r>
            <a:r>
              <a:rPr lang="en-US" dirty="0"/>
              <a:t>á</a:t>
            </a:r>
            <a:r>
              <a:rPr lang="ru-RU" dirty="0"/>
              <a:t>во — </a:t>
            </a:r>
            <a:r>
              <a:rPr lang="ru-RU" dirty="0" err="1"/>
              <a:t>об'єктивно</a:t>
            </a:r>
            <a:r>
              <a:rPr lang="ru-RU" dirty="0"/>
              <a:t> </a:t>
            </a:r>
            <a:r>
              <a:rPr lang="ru-RU" dirty="0" err="1"/>
              <a:t>відокремлена</a:t>
            </a:r>
            <a:r>
              <a:rPr lang="ru-RU" dirty="0"/>
              <a:t> система </a:t>
            </a:r>
            <a:r>
              <a:rPr lang="ru-RU" dirty="0" err="1"/>
              <a:t>взаємопов'язаних</a:t>
            </a:r>
            <a:r>
              <a:rPr lang="ru-RU" dirty="0"/>
              <a:t> </a:t>
            </a:r>
            <a:r>
              <a:rPr lang="ru-RU" dirty="0" err="1"/>
              <a:t>правових</a:t>
            </a:r>
            <a:r>
              <a:rPr lang="ru-RU" dirty="0"/>
              <a:t> норм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регулюють</a:t>
            </a:r>
            <a:r>
              <a:rPr lang="ru-RU" dirty="0"/>
              <a:t> </a:t>
            </a:r>
            <a:r>
              <a:rPr lang="ru-RU" dirty="0" err="1"/>
              <a:t>суспільно-трудові</a:t>
            </a:r>
            <a:r>
              <a:rPr lang="ru-RU" dirty="0"/>
              <a:t> та </a:t>
            </a:r>
            <a:r>
              <a:rPr lang="ru-RU" dirty="0" err="1"/>
              <a:t>пов'язані</a:t>
            </a:r>
            <a:r>
              <a:rPr lang="ru-RU" dirty="0"/>
              <a:t> з ними </a:t>
            </a:r>
            <a:r>
              <a:rPr lang="ru-RU" dirty="0" err="1"/>
              <a:t>відносини</a:t>
            </a:r>
            <a:r>
              <a:rPr lang="ru-RU" dirty="0"/>
              <a:t>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з приводу </a:t>
            </a:r>
            <a:r>
              <a:rPr lang="ru-RU" dirty="0" err="1"/>
              <a:t>реалізації</a:t>
            </a:r>
            <a:r>
              <a:rPr lang="ru-RU" dirty="0"/>
              <a:t> права на </a:t>
            </a:r>
            <a:r>
              <a:rPr lang="ru-RU" dirty="0" err="1"/>
              <a:t>працю</a:t>
            </a:r>
            <a:r>
              <a:rPr lang="ru-RU" dirty="0"/>
              <a:t> та </a:t>
            </a:r>
            <a:r>
              <a:rPr lang="ru-RU" dirty="0" err="1"/>
              <a:t>застосовувати</a:t>
            </a:r>
            <a:r>
              <a:rPr lang="ru-RU" dirty="0"/>
              <a:t> </a:t>
            </a:r>
            <a:r>
              <a:rPr lang="ru-RU" dirty="0" err="1"/>
              <a:t>найману</a:t>
            </a:r>
            <a:r>
              <a:rPr lang="ru-RU" dirty="0"/>
              <a:t> </a:t>
            </a:r>
            <a:r>
              <a:rPr lang="ru-RU" dirty="0" err="1"/>
              <a:t>працю</a:t>
            </a:r>
            <a:r>
              <a:rPr lang="ru-RU" dirty="0"/>
              <a:t> на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форм </a:t>
            </a:r>
            <a:r>
              <a:rPr lang="ru-RU" dirty="0" err="1"/>
              <a:t>власності,з</a:t>
            </a:r>
            <a:r>
              <a:rPr lang="ru-RU" dirty="0"/>
              <a:t> </a:t>
            </a:r>
            <a:r>
              <a:rPr lang="ru-RU" dirty="0" err="1"/>
              <a:t>поєднанням</a:t>
            </a:r>
            <a:r>
              <a:rPr lang="ru-RU" dirty="0"/>
              <a:t> </a:t>
            </a:r>
            <a:r>
              <a:rPr lang="ru-RU" dirty="0" err="1"/>
              <a:t>суспільно-колективних</a:t>
            </a:r>
            <a:r>
              <a:rPr lang="ru-RU" dirty="0"/>
              <a:t> та </a:t>
            </a:r>
            <a:r>
              <a:rPr lang="ru-RU" dirty="0" err="1"/>
              <a:t>особистих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суб'єктів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164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51520" y="836712"/>
            <a:ext cx="8686800" cy="4525962"/>
          </a:xfrm>
        </p:spPr>
        <p:txBody>
          <a:bodyPr/>
          <a:lstStyle/>
          <a:p>
            <a:endParaRPr lang="ru-RU" dirty="0" smtClean="0"/>
          </a:p>
          <a:p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</a:rPr>
              <a:t>Кожна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люд</a:t>
            </a:r>
            <a:r>
              <a:rPr lang="ru-RU" dirty="0" err="1">
                <a:solidFill>
                  <a:schemeClr val="bg2">
                    <a:lumMod val="25000"/>
                  </a:schemeClr>
                </a:solidFill>
              </a:rPr>
              <a:t>и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на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Україні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має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право на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Це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закріплено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ст. 43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Конституції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України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28.06.1996 р. Кодекс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законів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про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України</a:t>
            </a: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030" name="Picture 6" descr="C:\Users\Таня\AppData\Local\Microsoft\Windows\Temporary Internet Files\Content.IE5\SCDI6R0D\MP90038298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830" y="118568"/>
            <a:ext cx="1322922" cy="18520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Таня\AppData\Local\Microsoft\Windows\Temporary Internet Files\Content.IE5\SCDI6R0D\MP90038299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20506"/>
            <a:ext cx="1224136" cy="171379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Таня\AppData\Local\Microsoft\Windows\Temporary Internet Files\Content.IE5\Y559191W\MP90038297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6" y="4418856"/>
            <a:ext cx="1872209" cy="13372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C:\Users\Таня\AppData\Local\Microsoft\Windows\Temporary Internet Files\Content.IE5\19ORGMJN\MP900382986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2922" y="4389596"/>
            <a:ext cx="1944000" cy="13885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C:\Users\Таня\AppData\Local\Microsoft\Windows\Temporary Internet Files\Content.IE5\SCDI6R0D\MP900383000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35" y="4491728"/>
            <a:ext cx="1864800" cy="1332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C:\Users\Таня\AppData\Local\Microsoft\Windows\Temporary Internet Files\Content.IE5\41GTY6BH\MP900382977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209" y="342058"/>
            <a:ext cx="1208323" cy="16916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 descr="C:\Users\Таня\AppData\Local\Microsoft\Windows\Temporary Internet Files\Content.IE5\19ORGMJN\MP900387484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635" y="228166"/>
            <a:ext cx="1304544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5603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740"/>
                            </p:stCondLst>
                            <p:childTnLst>
                              <p:par>
                                <p:cTn id="8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" dur="indefinite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" dur="indefinite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3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9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2060848"/>
            <a:ext cx="68407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метод </a:t>
            </a:r>
            <a:r>
              <a:rPr lang="ru-RU" sz="2000" b="1" dirty="0"/>
              <a:t>автономного </a:t>
            </a:r>
            <a:r>
              <a:rPr lang="ru-RU" sz="2000" b="1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з </a:t>
            </a:r>
            <a:r>
              <a:rPr lang="ru-RU" dirty="0" err="1"/>
              <a:t>координування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та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</a:t>
            </a:r>
            <a:r>
              <a:rPr lang="ru-RU" dirty="0" err="1"/>
              <a:t>суб'єкти</a:t>
            </a:r>
            <a:r>
              <a:rPr lang="ru-RU" dirty="0"/>
              <a:t>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задовольняють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 smtClean="0"/>
              <a:t>;</a:t>
            </a:r>
          </a:p>
          <a:p>
            <a:endParaRPr lang="uk-UA" dirty="0"/>
          </a:p>
          <a:p>
            <a:endParaRPr lang="ru-RU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/>
              <a:t>метод </a:t>
            </a:r>
            <a:r>
              <a:rPr lang="ru-RU" sz="2000" b="1" dirty="0" err="1"/>
              <a:t>централізованого</a:t>
            </a:r>
            <a:r>
              <a:rPr lang="ru-RU" sz="2000" b="1" dirty="0"/>
              <a:t> </a:t>
            </a:r>
            <a:r>
              <a:rPr lang="ru-RU" sz="2000" b="1" dirty="0" err="1"/>
              <a:t>регулювання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ґрунтується</a:t>
            </a:r>
            <a:r>
              <a:rPr lang="ru-RU" dirty="0"/>
              <a:t> на </a:t>
            </a:r>
            <a:r>
              <a:rPr lang="ru-RU" dirty="0" err="1"/>
              <a:t>відносинах</a:t>
            </a:r>
            <a:r>
              <a:rPr lang="ru-RU" dirty="0"/>
              <a:t> </a:t>
            </a:r>
            <a:r>
              <a:rPr lang="ru-RU" dirty="0" err="1"/>
              <a:t>субординації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суспільних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, де в </a:t>
            </a:r>
            <a:r>
              <a:rPr lang="ru-RU" dirty="0" err="1"/>
              <a:t>приватні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</a:t>
            </a:r>
            <a:r>
              <a:rPr lang="ru-RU" dirty="0" err="1"/>
              <a:t>втручається</a:t>
            </a:r>
            <a:r>
              <a:rPr lang="ru-RU" dirty="0"/>
              <a:t> держава.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23400" y="627343"/>
            <a:ext cx="604867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Для трудового права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характерними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є два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основних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методи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правового </a:t>
            </a:r>
            <a:r>
              <a:rPr lang="ru-RU" sz="28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регулювання</a:t>
            </a:r>
            <a:r>
              <a:rPr lang="ru-RU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</a:p>
          <a:p>
            <a:endParaRPr lang="ru-RU" dirty="0"/>
          </a:p>
        </p:txBody>
      </p:sp>
      <p:pic>
        <p:nvPicPr>
          <p:cNvPr id="3074" name="Picture 2" descr="C:\Users\Таня\AppData\Local\Microsoft\Windows\Temporary Internet Files\Content.IE5\SCDI6R0D\MC90031100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69160"/>
            <a:ext cx="1814513" cy="161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1704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роцесс 1"/>
          <p:cNvSpPr/>
          <p:nvPr/>
        </p:nvSpPr>
        <p:spPr>
          <a:xfrm>
            <a:off x="2267744" y="5056603"/>
            <a:ext cx="4608512" cy="1368152"/>
          </a:xfrm>
          <a:prstGeom prst="flowChartProces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accent2">
                    <a:lumMod val="75000"/>
                  </a:schemeClr>
                </a:solidFill>
              </a:rPr>
              <a:t>Трудове право</a:t>
            </a:r>
            <a:endParaRPr lang="ru-RU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6117345" y="3601800"/>
            <a:ext cx="792088" cy="130106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 flipV="1">
            <a:off x="1619672" y="3212976"/>
            <a:ext cx="648072" cy="17064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1835696" y="2024955"/>
            <a:ext cx="864096" cy="283776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 flipV="1">
            <a:off x="2555776" y="1233306"/>
            <a:ext cx="787974" cy="36507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 flipV="1">
            <a:off x="3563888" y="1255986"/>
            <a:ext cx="360040" cy="366347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319972" y="2203123"/>
            <a:ext cx="0" cy="271634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716016" y="3212976"/>
            <a:ext cx="144016" cy="17064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508104" y="1970893"/>
            <a:ext cx="432048" cy="289182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5777528" y="2875791"/>
            <a:ext cx="772239" cy="200821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16732" y="3058658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Захист від безробіття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00708" y="1701790"/>
            <a:ext cx="21390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Свобода праці та зайнятості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1475656" y="764704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рівноправність</a:t>
            </a:r>
            <a:r>
              <a:rPr lang="ru-RU" dirty="0"/>
              <a:t> у </a:t>
            </a:r>
            <a:r>
              <a:rPr lang="ru-RU" dirty="0" err="1"/>
              <a:t>праці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059832" y="332656"/>
            <a:ext cx="1800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справедлива </a:t>
            </a:r>
            <a:r>
              <a:rPr lang="ru-RU" dirty="0" err="1"/>
              <a:t>винагорода</a:t>
            </a:r>
            <a:r>
              <a:rPr lang="ru-RU" dirty="0"/>
              <a:t> за </a:t>
            </a:r>
            <a:r>
              <a:rPr lang="ru-RU" dirty="0" err="1"/>
              <a:t>працю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3959932" y="1556792"/>
            <a:ext cx="1404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/>
              <a:t>охорона</a:t>
            </a:r>
            <a:r>
              <a:rPr lang="ru-RU" dirty="0"/>
              <a:t> </a:t>
            </a:r>
            <a:r>
              <a:rPr lang="ru-RU" dirty="0" err="1"/>
              <a:t>праці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319972" y="2492896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відпочинок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5436395" y="123847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професійну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,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444208" y="2169730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 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прав,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983760" y="3170216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право на </a:t>
            </a:r>
            <a:r>
              <a:rPr lang="ru-RU" dirty="0" err="1"/>
              <a:t>виробничу</a:t>
            </a:r>
            <a:r>
              <a:rPr lang="ru-RU" dirty="0"/>
              <a:t> </a:t>
            </a:r>
            <a:r>
              <a:rPr lang="ru-RU" dirty="0" err="1"/>
              <a:t>демократію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914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Перша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51520" y="1648952"/>
            <a:ext cx="6408712" cy="35283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arenR"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свобода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зайнятості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заборона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примусової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+mj-lt"/>
              <a:buAutoNum type="arabicParenR"/>
            </a:pP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2)право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працю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захист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від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безробіття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допомога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працевлаштуванні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матеріальна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підтримка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безробітних</a:t>
            </a:r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3)</a:t>
            </a:r>
            <a:r>
              <a:rPr lang="ru-RU" b="1" dirty="0" err="1" smtClean="0">
                <a:solidFill>
                  <a:schemeClr val="accent2">
                    <a:lumMod val="75000"/>
                  </a:schemeClr>
                </a:solidFill>
              </a:rPr>
              <a:t>рівноправність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у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зайнятості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, заборона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дискримінації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2609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Друга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64210" y="1622360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1) справедлива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винагорода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виконану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роботу.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Його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а) оплата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гарантії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компенсації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прийняття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на роботу,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переведення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іншу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роботу);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як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загальний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в тому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числі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посилена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жінок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молоді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контроль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охороною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норми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матеріальної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відповідальності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роботодавця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за шкоду,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заподіяну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працівникові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разі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трудового </a:t>
            </a:r>
            <a:r>
              <a:rPr lang="ru-RU" dirty="0" err="1" smtClean="0">
                <a:solidFill>
                  <a:schemeClr val="accent2">
                    <a:lumMod val="75000"/>
                  </a:schemeClr>
                </a:solidFill>
              </a:rPr>
              <a:t>каліцтва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05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Друга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180993" y="1606224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право на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відпочинок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робочий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час;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час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відпочинку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поєднання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навчанням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захист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прав.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Цей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забезпечується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нагляд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контроль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додержанням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трудового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законодавства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повноваження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профспілок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колективів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спори.</a:t>
            </a:r>
          </a:p>
        </p:txBody>
      </p:sp>
    </p:spTree>
    <p:extLst>
      <p:ext uri="{BB962C8B-B14F-4D97-AF65-F5344CB8AC3E}">
        <p14:creationId xmlns:p14="http://schemas.microsoft.com/office/powerpoint/2010/main" val="1715243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188640"/>
            <a:ext cx="5256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</a:rPr>
              <a:t>Принципи трудового права</a:t>
            </a:r>
            <a:endParaRPr lang="ru-RU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124744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Третя група:</a:t>
            </a:r>
            <a:endParaRPr lang="ru-RU" b="1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08720" y="1588951"/>
            <a:ext cx="8728270" cy="4974992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1)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безплатної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професійної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підготовки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перепідготовки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підвищення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кваліфікації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працевлаштування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і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зайнятість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населення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робочий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час;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г) оплата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праці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й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гарантійні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виплати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endParaRPr lang="ru-RU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виконання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обов'язків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сторонами трудового договору.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Правове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забезпечення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цього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принципу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здійснюється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нормами таких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інститутів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дисципліна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дисциплінарні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звільнення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б)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договір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матеріальна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відповідальність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сторін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трудового договору за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заподіяну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шкоду;</a:t>
            </a: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г)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розгляд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трудових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спорів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824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100</TotalTime>
  <Words>473</Words>
  <Application>Microsoft Office PowerPoint</Application>
  <PresentationFormat>Экран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Трек</vt:lpstr>
      <vt:lpstr>Трудове право</vt:lpstr>
      <vt:lpstr>Трудове Право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Трудове право</dc:title>
  <dc:creator>Таня</dc:creator>
  <cp:lastModifiedBy>Таня</cp:lastModifiedBy>
  <cp:revision>7</cp:revision>
  <dcterms:created xsi:type="dcterms:W3CDTF">2013-05-22T17:06:08Z</dcterms:created>
  <dcterms:modified xsi:type="dcterms:W3CDTF">2013-05-22T18:46:44Z</dcterms:modified>
</cp:coreProperties>
</file>