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73" r:id="rId4"/>
    <p:sldId id="323" r:id="rId5"/>
    <p:sldId id="279" r:id="rId6"/>
    <p:sldId id="280" r:id="rId7"/>
    <p:sldId id="302" r:id="rId8"/>
    <p:sldId id="307" r:id="rId9"/>
    <p:sldId id="308" r:id="rId10"/>
    <p:sldId id="324" r:id="rId11"/>
    <p:sldId id="333" r:id="rId12"/>
    <p:sldId id="329" r:id="rId13"/>
    <p:sldId id="347" r:id="rId14"/>
    <p:sldId id="346" r:id="rId15"/>
    <p:sldId id="345" r:id="rId16"/>
    <p:sldId id="360" r:id="rId17"/>
    <p:sldId id="348" r:id="rId18"/>
    <p:sldId id="359" r:id="rId19"/>
    <p:sldId id="349" r:id="rId20"/>
    <p:sldId id="361" r:id="rId21"/>
    <p:sldId id="327" r:id="rId22"/>
    <p:sldId id="276" r:id="rId23"/>
    <p:sldId id="275" r:id="rId24"/>
    <p:sldId id="309" r:id="rId25"/>
    <p:sldId id="328" r:id="rId26"/>
    <p:sldId id="334" r:id="rId27"/>
    <p:sldId id="358" r:id="rId28"/>
    <p:sldId id="335" r:id="rId29"/>
    <p:sldId id="281" r:id="rId30"/>
    <p:sldId id="303" r:id="rId31"/>
    <p:sldId id="310" r:id="rId32"/>
    <p:sldId id="336" r:id="rId33"/>
    <p:sldId id="339" r:id="rId34"/>
    <p:sldId id="282" r:id="rId35"/>
    <p:sldId id="284" r:id="rId36"/>
    <p:sldId id="325" r:id="rId37"/>
    <p:sldId id="344" r:id="rId38"/>
    <p:sldId id="364" r:id="rId39"/>
    <p:sldId id="340" r:id="rId40"/>
    <p:sldId id="283" r:id="rId41"/>
    <p:sldId id="304" r:id="rId42"/>
    <p:sldId id="338" r:id="rId43"/>
    <p:sldId id="294" r:id="rId44"/>
    <p:sldId id="295" r:id="rId45"/>
    <p:sldId id="296" r:id="rId46"/>
    <p:sldId id="298" r:id="rId47"/>
    <p:sldId id="297" r:id="rId48"/>
    <p:sldId id="311" r:id="rId49"/>
    <p:sldId id="312" r:id="rId50"/>
    <p:sldId id="337" r:id="rId51"/>
    <p:sldId id="330" r:id="rId52"/>
    <p:sldId id="331" r:id="rId53"/>
    <p:sldId id="350" r:id="rId54"/>
    <p:sldId id="351" r:id="rId55"/>
    <p:sldId id="352" r:id="rId56"/>
    <p:sldId id="353" r:id="rId57"/>
    <p:sldId id="357" r:id="rId58"/>
    <p:sldId id="362" r:id="rId59"/>
    <p:sldId id="363" r:id="rId60"/>
    <p:sldId id="341" r:id="rId61"/>
    <p:sldId id="293" r:id="rId62"/>
    <p:sldId id="299" r:id="rId63"/>
    <p:sldId id="326" r:id="rId64"/>
    <p:sldId id="332" r:id="rId65"/>
    <p:sldId id="355" r:id="rId66"/>
    <p:sldId id="356" r:id="rId67"/>
    <p:sldId id="354" r:id="rId68"/>
    <p:sldId id="292" r:id="rId69"/>
    <p:sldId id="291" r:id="rId70"/>
    <p:sldId id="290" r:id="rId71"/>
    <p:sldId id="289" r:id="rId72"/>
    <p:sldId id="305" r:id="rId73"/>
    <p:sldId id="288" r:id="rId74"/>
    <p:sldId id="287" r:id="rId75"/>
    <p:sldId id="286" r:id="rId76"/>
    <p:sldId id="306" r:id="rId77"/>
    <p:sldId id="263" r:id="rId78"/>
    <p:sldId id="264" r:id="rId79"/>
    <p:sldId id="265" r:id="rId80"/>
    <p:sldId id="266" r:id="rId81"/>
    <p:sldId id="321" r:id="rId82"/>
    <p:sldId id="322" r:id="rId83"/>
    <p:sldId id="318" r:id="rId84"/>
    <p:sldId id="256" r:id="rId85"/>
    <p:sldId id="259" r:id="rId86"/>
    <p:sldId id="261" r:id="rId87"/>
    <p:sldId id="262" r:id="rId88"/>
    <p:sldId id="260" r:id="rId89"/>
    <p:sldId id="268" r:id="rId90"/>
    <p:sldId id="269" r:id="rId91"/>
    <p:sldId id="270" r:id="rId92"/>
    <p:sldId id="271" r:id="rId93"/>
    <p:sldId id="272" r:id="rId94"/>
    <p:sldId id="300" r:id="rId95"/>
    <p:sldId id="301" r:id="rId96"/>
    <p:sldId id="320" r:id="rId97"/>
    <p:sldId id="257" r:id="rId98"/>
    <p:sldId id="317" r:id="rId99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049C-3641-44D9-8516-4F3F83301D4E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88D27-8CD3-4C5E-A831-0268BEDBC1BC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E2D79-BC90-4C79-82B8-962EE09C60C4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591A45-A43A-437D-A8FE-AC426642BF76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0445D-512C-4019-B267-79CCB15B6FFE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4FA37-225B-4502-99F4-453958F47B5F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01575-7C75-4D1D-9B49-EAA6A3D25C31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4E5E8-6D60-4501-8F66-5E5B2108D974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A264D-D52E-4765-9F09-4D745A16D07E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46A6F-24ED-4CEB-9ABF-EA6C3E131216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8698F-1206-4289-A88B-9172DFA0628E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609B4-DAD5-4491-AE73-360019195DC3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FFB46E-F15E-42CF-AB5F-4D084FD68C76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/>
              <a:t>Громадський контроль за владою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5373688"/>
            <a:ext cx="6400800" cy="695325"/>
          </a:xfrm>
        </p:spPr>
        <p:txBody>
          <a:bodyPr/>
          <a:lstStyle/>
          <a:p>
            <a:pPr algn="r"/>
            <a:r>
              <a:rPr lang="uk-UA"/>
              <a:t>Олександр Солонтай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0" y="295275"/>
            <a:ext cx="8828088" cy="6269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8064500" cy="688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575" y="125413"/>
            <a:ext cx="9456738" cy="6608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41" name="Picture 5" descr="V5U5g5bzB3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uk-UA" sz="4000" b="1">
                <a:solidFill>
                  <a:srgbClr val="FF3300"/>
                </a:solidFill>
              </a:rPr>
              <a:t>Вивчати плани та наміри</a:t>
            </a:r>
          </a:p>
        </p:txBody>
      </p:sp>
      <p:pic>
        <p:nvPicPr>
          <p:cNvPr id="93189" name="Picture 5" descr="670px-Become-a-Strategic-Planning-Consultant-Step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144000" cy="6259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55" name="Group 31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395288"/>
                <a:gridCol w="2592387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Як контролювати? </a:t>
                      </a:r>
                      <a:endParaRPr kumimoji="0" lang="uk-UA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uk-UA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Аналіз плану роботи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 засіданнях ради затверджується план роботи ради та заслуховується звіт про його виконання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(п.7 ч.1 ст.26 ЗУ «Про місцеве самоврядування в Україні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Раз на рік рада затверджує рішення про план роботи, а потім можна внести зміни.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Також слухається звіт, за підсумками чого приймається рішення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romad_kontrol-KMR_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612313" cy="6875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3" y="0"/>
            <a:ext cx="8993187" cy="6591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078913" cy="611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 descr="yak-nalashtuvati-binok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6048375"/>
          </a:xfrm>
          <a:prstGeom prst="rect">
            <a:avLst/>
          </a:prstGeom>
          <a:noFill/>
        </p:spPr>
      </p:pic>
      <p:sp>
        <p:nvSpPr>
          <p:cNvPr id="1013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noFill/>
          <a:ln/>
        </p:spPr>
        <p:txBody>
          <a:bodyPr/>
          <a:lstStyle/>
          <a:p>
            <a:r>
              <a:rPr lang="uk-UA" sz="4000" b="1">
                <a:solidFill>
                  <a:srgbClr val="FF3300"/>
                </a:solidFill>
              </a:rPr>
              <a:t>Спостерігати за правилами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16" name="Group 24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395288"/>
                <a:gridCol w="2592387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Спостереження за дотриманням в правил та процедур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Закони описують порядок роботи, прийняття рішень, виконання обов’язків посадовими особами</a:t>
                      </a:r>
                      <a:r>
                        <a:rPr kumimoji="0" lang="uk-UA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багатьох місцевих радах мало звертають увагу на дотримання законів в ході роботи, процесі прийнятті рішень. Але саме їх недотримання є головним аргументом для скасування або перегляду раніше прийнятих рішень.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83" name="Group 55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395288"/>
                <a:gridCol w="2592387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Як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Читати рішення </a:t>
                      </a:r>
                      <a:r>
                        <a:rPr kumimoji="0" lang="uk-U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та</a:t>
                      </a:r>
                      <a:r>
                        <a:rPr kumimoji="0" lang="uk-UA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розпорядження</a:t>
                      </a:r>
                      <a:endParaRPr kumimoji="0" 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Рішення вступають в силу після їх оприлюднення (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ст.59 ЗУ «Про місцеве самоврядування в Україні»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Оприлюднення - не пізніше 5 робочих днів (ч.2 ст.15 ЗУ «Про доступ до публічної інформації»).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Рішення ради розміщуються на веб-сайті ради.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Веб-сайтом є сторінка з розширенням “.gov” або інша сторінка, яку оплачує рада або на якій офіційно розміщуються документи.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1163"/>
            <a:ext cx="9144000" cy="6446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119063"/>
            <a:ext cx="9153526" cy="6619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uk-UA" b="1">
                <a:solidFill>
                  <a:srgbClr val="FF3300"/>
                </a:solidFill>
              </a:rPr>
              <a:t>Протоколи відкрито!</a:t>
            </a:r>
          </a:p>
        </p:txBody>
      </p:sp>
      <p:pic>
        <p:nvPicPr>
          <p:cNvPr id="106501" name="Picture 5" descr="00178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0575"/>
            <a:ext cx="9144000" cy="6067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Group 2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395288"/>
                <a:gridCol w="2592387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Ознайомлення з результатами роботи ради, ходом дискусії, змістом розглянутих питань та пропозицій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Протоколи сесії ради є відкритими та оприлюднюються (ч.16 ст.46 «Про місцеве самоврядування в Україні»)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Протоколи засідань ради розміщуються протягом п’яти робочих днів на відповідних розділах веб-сайту ради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uk-UA" b="1">
                <a:solidFill>
                  <a:srgbClr val="FF3300"/>
                </a:solidFill>
              </a:rPr>
              <a:t>Вільний вхід на засідання</a:t>
            </a:r>
          </a:p>
        </p:txBody>
      </p:sp>
      <p:pic>
        <p:nvPicPr>
          <p:cNvPr id="107525" name="Picture 5" descr="agHyohSChQ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484313"/>
            <a:ext cx="7127875" cy="448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719138"/>
          </a:xfrm>
        </p:spPr>
        <p:txBody>
          <a:bodyPr/>
          <a:lstStyle/>
          <a:p>
            <a:r>
              <a:rPr lang="uk-UA" sz="4000" b="1">
                <a:solidFill>
                  <a:srgbClr val="FF3300"/>
                </a:solidFill>
              </a:rPr>
              <a:t>Читати рішення влади</a:t>
            </a:r>
          </a:p>
        </p:txBody>
      </p:sp>
      <p:pic>
        <p:nvPicPr>
          <p:cNvPr id="89095" name="Picture 7" descr="intern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25538"/>
            <a:ext cx="8642350" cy="4822825"/>
          </a:xfrm>
          <a:prstGeom prst="rect">
            <a:avLst/>
          </a:prstGeom>
          <a:noFill/>
        </p:spPr>
      </p:pic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0" y="587692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4000" b="1">
                <a:solidFill>
                  <a:srgbClr val="FF3300"/>
                </a:solidFill>
              </a:rPr>
              <a:t>Всі документи в інтернеті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62" name="Group 22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7042150"/>
        </p:xfrm>
        <a:graphic>
          <a:graphicData uri="http://schemas.openxmlformats.org/drawingml/2006/table">
            <a:tbl>
              <a:tblPr/>
              <a:tblGrid>
                <a:gridCol w="395288"/>
                <a:gridCol w="2592387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Відвідування пленарних засідань сесій ради, комісій, президії, інших органів ради з метою практичного ознайомлення з роботою ради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Доступ до засідань колегіальних суб'єктів владних повноважень гарантується і є правом громадян на доступ до публічної інформації (п.4 ч.1 ст.3 ЗУ «Про доступ до публічної інформації»)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Громадяни дотримуються правил відвідування засідань ради відповідно до регламенту, засідань постійних депутатських комісій відповідно до положення про комісії, президії відповідно до положення про президію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46596-1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uk-UA" sz="4000" b="1">
                <a:solidFill>
                  <a:srgbClr val="FF3300"/>
                </a:solidFill>
              </a:rPr>
              <a:t>Читати проекти документів</a:t>
            </a:r>
          </a:p>
        </p:txBody>
      </p:sp>
      <p:pic>
        <p:nvPicPr>
          <p:cNvPr id="105477" name="Picture 5" descr="Apps-person-Pl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125538"/>
            <a:ext cx="4889500" cy="5445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48" name="Group 20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395288"/>
                <a:gridCol w="2592387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Вивчення проектів рішень місцевої влади, надання пропозицій, зауважень або альтернативних варіантів від громадськості або окремих осіб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Проекти рішень оприлюднюються розробниками за 20 робочих  днів  до  дати  їх розгляду (ч.3 ст.15 ЗУ «Про доступ до публічної інформації»), а громадяни мають право подавати владі пропозиції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Проекти рішень розміщуються у відповідному розділі веб-сайту місцевої ради.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Пропозиції розглядаються авторами проектів рішень, комісіями та на засіданнях.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ishennya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8100"/>
            <a:ext cx="8064500" cy="681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ishennya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49275"/>
            <a:ext cx="9144000" cy="5229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Hromad_kontrol-KMR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9144000" cy="6292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Hromad_kontrol-KMR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5910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413" cy="686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ishenn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0"/>
            <a:ext cx="8424862" cy="6891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ishennya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7272338" cy="6891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>
                <a:solidFill>
                  <a:srgbClr val="FF3300"/>
                </a:solidFill>
              </a:rPr>
              <a:t>Відкрито доступ до документів депутатських комісій</a:t>
            </a:r>
          </a:p>
        </p:txBody>
      </p:sp>
      <p:pic>
        <p:nvPicPr>
          <p:cNvPr id="108549" name="Picture 5" descr="laptop-security-privacy-350-300x2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844675"/>
            <a:ext cx="5688012" cy="4475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23" name="Group 19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395288"/>
                <a:gridCol w="2592387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Ознайомлення з результатами роботи депутатських комісій, змістом прийнятих висновків, рекомендацій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Протоколи, висновки та рекомендації засідань комісій є відкритими та оприлюднюються (ч.10 ст.47 «Про місцеве самоврядування в Україні»)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Протоколи, висновки, рекомендації комісій ради, розміщуються протягом п’яти робочих днів у відповідних розділах веб-сайту ради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romad_kontrol-KMR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01" name="Group 21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981190"/>
        </p:xfrm>
        <a:graphic>
          <a:graphicData uri="http://schemas.openxmlformats.org/drawingml/2006/table">
            <a:tbl>
              <a:tblPr/>
              <a:tblGrid>
                <a:gridCol w="395288"/>
                <a:gridCol w="2592387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Здійснення депутатами прийому є обов’язком, виконання якого легко проконтролювати, відвідуючи визначений час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Депутат зобов’язаний визначити і оприлюднити дні, години та місце регулярного прийому (не рідше разу на місяць) розглядати пропозиції, звернення, заяви і скарги членів громади, вживати заходів щодо забезпечення їх оперативного вирішення.  (п.5 ч.1 ст.10 ЗУ «Про статус депутатів місцевих рад»)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Депутат проводить прийом виборців свого округу або мешканців всієї громади, залежно від того, в який спосіб його було обрано (з 2010 року депутати міських, районних та облсних рад обираються по мажоритарних округах (50% від складу) та по списках (50%).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7" name="Group 21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395288"/>
                <a:gridCol w="2592387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Відвідування депутатами засідань є обов’язком, виконання його можна перевіряти порахувавши кількість пропусків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 разі пропуску депутатом протягом року більше половини пленарних засідань ради або засідань постійної комісії рада може звернутися до виборців з пропозицією про відкликання депутата (ч.5 ст.49 «Про місцеве самоврядування в Україні»)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отримання інформації про відвідуваність депутата потрібно систематизувати відомості з протоколів та листів реєстрації, в яких підписуються депутати на початку засідання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romad_kontrol-KMR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54" name="Group 22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7285990"/>
        </p:xfrm>
        <a:graphic>
          <a:graphicData uri="http://schemas.openxmlformats.org/drawingml/2006/table">
            <a:tbl>
              <a:tblPr/>
              <a:tblGrid>
                <a:gridCol w="468313"/>
                <a:gridCol w="2519362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Здійснення депутатами інформування виборців можна перевірити шляхом опитувань виборців про способи, періодичність та зміст надання їм інформації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Депутат зобов’язаний не рідше одного разу на півріччя інформувати виборців про роботу місцевої ради та її органів, про виконання планів і програм економічного і соціального розвитку, інших місцевих програм, місцевого бюджету, рішень ради і доручень виборців (п.2 ч.1 ст.10 ЗУ «Про статус депутатів місцевих рад»).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Багато депутатів місцевої ради інформують виборців про роботу ради через ЗМІ, інтернет, особисті зустрічі, випуск спеціальних бюлетенів, періодичні зустрічі з ГО, ОСББ, ОСНами тощо, а також через взаємодію з підприємствами, установами, організаціями розміщених або пов’язаних з округом.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30" name="Group 22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11614150"/>
        </p:xfrm>
        <a:graphic>
          <a:graphicData uri="http://schemas.openxmlformats.org/drawingml/2006/table">
            <a:tbl>
              <a:tblPr/>
              <a:tblGrid>
                <a:gridCol w="468313"/>
                <a:gridCol w="2519362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Звітування міського голови та депутатів місцевих рад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Сільський, селищний, міський голова не рідше одного разу на рік звітує про свою роботу перед територіальною громадою на відкритій зустрічі з громадянами. На вимогу не менше половини депутатів відповідної ради сільський, селищний, міський голова зобов'язаний прозвітувати перед радою про роботу виконавчих органів ради у будь-який визначений ними термін (ч.7 ст.42 «Про місцеве самоврядування в Україні»). Депутат звітується щорічно. Звіт може бути проведено в будь-який час на вимогу зборів виборців за місцем проживання, трудової діяльності, навчання або ОСН. Депутат за сім днів повідомляє про час і місце проведення звіту через ЗМІ або в інший спосіб (ч.1,3,4 ст.16 ЗУ «Про статус депутатів місцевих рад»)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Як правило, міські голови проводять відкриті зустрічі в сесійних залах, будинках культури, на центральних площах, парках тощо. Позачергове звітування в раді найчастіше використовується для зняття з посади. Найпоширеніша практика повідомлення та запрошення на звіт депутата ради – оголошення через газету ради та веб-сайт ради, поширення надрукованих запрошень в окрузі.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Hromad_kontrol-KMR_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8893175" cy="68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06" name="Group 22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539750"/>
                <a:gridCol w="2447925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Аналіз декларацій про майно, доходи та витрати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Щорічно, до 1 квітня, депутати та посадові особи місцевої влади подають декларацію про майно, доходи та витрати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(ст.12 ЗУ «Засади запобігання і боротьби з корупцією»)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Невиконання цього обов’язку є прямою підставою позбавлення депутата місцевої ради повноважень. Частина декларацій оприлюднюється, а іншу частину необхідно отримувати шляхом подання запитів на інформацію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3" name="Group 23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539750"/>
                <a:gridCol w="2447925"/>
                <a:gridCol w="3024188"/>
                <a:gridCol w="31321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Знайомство та спілкування з помічниками депутатів, аналіз їх кількості, діяльності, залучення в роботу з виборцями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Персональний підбір до п’яти помічників-консультантів, організацію їх роботи та розподіл обов'язків здійснює особисто депутат. Умови діяльності визначаються Положенням ради (ч.1-3 ст.29-1 ЗУ «Про статус депутатів місцевих рад»)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Положенням місцевої ради про помічників депутата їм може бути надано додаткові права та можливості, окрім передбачених законом. Також сфера діяльності помічників може бути розширена регламентом ради, положенням про депутатські комісії, а також Статутом.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62" name="Group 26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8314944"/>
        </p:xfrm>
        <a:graphic>
          <a:graphicData uri="http://schemas.openxmlformats.org/drawingml/2006/table">
            <a:tbl>
              <a:tblPr/>
              <a:tblGrid>
                <a:gridCol w="539750"/>
                <a:gridCol w="1728788"/>
                <a:gridCol w="3527425"/>
                <a:gridCol w="3348037"/>
              </a:tblGrid>
              <a:tr h="1098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Що контролювати?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Правова підстава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Практична реалізація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5759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Спостереження за чесністю посадових осіб місцевої влади та депутатів місцевої ради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Депутатам та посадовцям забороняється сприяти фізичним або юридичним особам у здійсненні ними господарської діяльності, одержанні субсидій, субвенцій, дотацій, кредитів, пільг, укладанні контрактів (у тому числі на закупівлю товарів, робіт і послуг за державні кошти) та призначенням на посади осіб, а також втручатися в діяльність органів влади, надавати перевагу фізичним або юридичним особам у зв'язку з підготовкою проектів, виданням нормативно-правових актів та прийняттям рішень, затвердженням (погодженням) висновків.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(ст.6 ЗУ «Засади запобігання і боротьби з корупцією»)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більшості випадків, депутати місцевих рад навіть не здогадуються, що їм заборонено надавати сприяння окремим фізичним або юридичним особам, в здійсненні різноманітної діяльності. Навпаки, саме для надання сприяння окремим фірмам та людям, так рвуться в депутатство. Наразі таке поняття, «як конфлікт інтересів» наші правоохоронні органи тільки почали вивчати, але вже є перші випадки притягнення представників місцевої влади до відповідальності, за надання тих чи інших переваг різним особам. 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>
                <a:solidFill>
                  <a:srgbClr val="FF3300"/>
                </a:solidFill>
              </a:rPr>
              <a:t>Форми не передбачені законом, АЛЕ….</a:t>
            </a:r>
          </a:p>
        </p:txBody>
      </p:sp>
      <p:pic>
        <p:nvPicPr>
          <p:cNvPr id="60421" name="Picture 5" descr="G8-305x2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484313"/>
            <a:ext cx="7416800" cy="5180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492375"/>
            <a:ext cx="8064500" cy="1470025"/>
          </a:xfrm>
        </p:spPr>
        <p:txBody>
          <a:bodyPr/>
          <a:lstStyle/>
          <a:p>
            <a:pPr algn="l"/>
            <a:r>
              <a:rPr lang="uk-UA" sz="3200">
                <a:solidFill>
                  <a:srgbClr val="FF3300"/>
                </a:solidFill>
              </a:rPr>
              <a:t>Регламент ради, рішення про веб-сайт ради або порядок реалізації висвітлення може передбачати трансляції:</a:t>
            </a:r>
            <a:br>
              <a:rPr lang="uk-UA" sz="3200">
                <a:solidFill>
                  <a:srgbClr val="FF3300"/>
                </a:solidFill>
              </a:rPr>
            </a:br>
            <a:r>
              <a:rPr lang="uk-UA" sz="3200">
                <a:solidFill>
                  <a:srgbClr val="FF3300"/>
                </a:solidFill>
              </a:rPr>
              <a:t>- сесій, засідань ради;</a:t>
            </a:r>
            <a:br>
              <a:rPr lang="uk-UA" sz="3200">
                <a:solidFill>
                  <a:srgbClr val="FF3300"/>
                </a:solidFill>
              </a:rPr>
            </a:br>
            <a:r>
              <a:rPr lang="uk-UA" sz="3200">
                <a:solidFill>
                  <a:srgbClr val="FF3300"/>
                </a:solidFill>
              </a:rPr>
              <a:t>- постійних депутатських комісій;</a:t>
            </a:r>
            <a:br>
              <a:rPr lang="uk-UA" sz="3200">
                <a:solidFill>
                  <a:srgbClr val="FF3300"/>
                </a:solidFill>
              </a:rPr>
            </a:br>
            <a:r>
              <a:rPr lang="uk-UA" sz="3200">
                <a:solidFill>
                  <a:srgbClr val="FF3300"/>
                </a:solidFill>
              </a:rPr>
              <a:t>- президій ради;</a:t>
            </a:r>
            <a:br>
              <a:rPr lang="uk-UA" sz="3200">
                <a:solidFill>
                  <a:srgbClr val="FF3300"/>
                </a:solidFill>
              </a:rPr>
            </a:br>
            <a:r>
              <a:rPr lang="uk-UA" sz="3200">
                <a:solidFill>
                  <a:srgbClr val="FF3300"/>
                </a:solidFill>
              </a:rPr>
              <a:t>- заходів ради.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5445125"/>
            <a:ext cx="7345362" cy="769938"/>
          </a:xfrm>
        </p:spPr>
        <p:txBody>
          <a:bodyPr/>
          <a:lstStyle/>
          <a:p>
            <a:r>
              <a:rPr lang="uk-UA" sz="2800"/>
              <a:t>Приклад з Кіровоградської обласної ради: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11188" y="476250"/>
            <a:ext cx="7772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3200">
                <a:solidFill>
                  <a:schemeClr val="accent2"/>
                </a:solidFill>
              </a:rPr>
              <a:t>Онлайн-трансляції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/>
              <a:t>Камера в зал сесійних засідань:</a:t>
            </a:r>
          </a:p>
        </p:txBody>
      </p:sp>
      <p:pic>
        <p:nvPicPr>
          <p:cNvPr id="10245" name="Picture 5" descr="Hromad_kontrol-KOR_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57338"/>
            <a:ext cx="9144000" cy="473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/>
              <a:t>Камера на президію ради, на головуючого під час засідання:</a:t>
            </a:r>
          </a:p>
        </p:txBody>
      </p:sp>
      <p:pic>
        <p:nvPicPr>
          <p:cNvPr id="12292" name="Picture 4" descr="Hromad_kontrol-KOR_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57338"/>
            <a:ext cx="9144000" cy="463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KMR-22-06-2014_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63" y="247650"/>
            <a:ext cx="9134475" cy="636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647700"/>
          </a:xfrm>
        </p:spPr>
        <p:txBody>
          <a:bodyPr/>
          <a:lstStyle/>
          <a:p>
            <a:r>
              <a:rPr lang="uk-UA" sz="3200"/>
              <a:t>Відео-архів для збереження записів</a:t>
            </a:r>
          </a:p>
        </p:txBody>
      </p:sp>
      <p:pic>
        <p:nvPicPr>
          <p:cNvPr id="13317" name="Picture 5" descr="Hromad_kontrol-KOR_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79438"/>
            <a:ext cx="9144000" cy="6278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33850"/>
            <a:ext cx="9144000" cy="2724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492375"/>
            <a:ext cx="7772400" cy="1470025"/>
          </a:xfrm>
        </p:spPr>
        <p:txBody>
          <a:bodyPr/>
          <a:lstStyle/>
          <a:p>
            <a:r>
              <a:rPr lang="uk-UA" sz="3200">
                <a:solidFill>
                  <a:srgbClr val="FF3300"/>
                </a:solidFill>
              </a:rPr>
              <a:t>Регламент ради або регламент виконавчого комітету ради, може передбачати публічне розміщення протоколів виконавчого комітету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4868863"/>
            <a:ext cx="7345362" cy="1346200"/>
          </a:xfrm>
        </p:spPr>
        <p:txBody>
          <a:bodyPr/>
          <a:lstStyle/>
          <a:p>
            <a:r>
              <a:rPr lang="uk-UA"/>
              <a:t>Приклад з Деснянської районної ради в м.Чернігові:</a:t>
            </a: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611188" y="692150"/>
            <a:ext cx="7772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3200">
                <a:solidFill>
                  <a:schemeClr val="accent2"/>
                </a:solidFill>
              </a:rPr>
              <a:t>Оприлюднення протоколів виконкому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424862" cy="706437"/>
          </a:xfrm>
        </p:spPr>
        <p:txBody>
          <a:bodyPr/>
          <a:lstStyle/>
          <a:p>
            <a:r>
              <a:rPr lang="uk-UA" sz="3600" b="1">
                <a:solidFill>
                  <a:srgbClr val="FF3300"/>
                </a:solidFill>
              </a:rPr>
              <a:t>Доступ до протоколів виконкому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492375"/>
            <a:ext cx="7772400" cy="1470025"/>
          </a:xfrm>
        </p:spPr>
        <p:txBody>
          <a:bodyPr/>
          <a:lstStyle/>
          <a:p>
            <a:r>
              <a:rPr lang="uk-UA" sz="3600">
                <a:solidFill>
                  <a:srgbClr val="FF3300"/>
                </a:solidFill>
              </a:rPr>
              <a:t>Регламент ради може передбачати оприлюднення на сайті ради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4868863"/>
            <a:ext cx="7345362" cy="1346200"/>
          </a:xfrm>
        </p:spPr>
        <p:txBody>
          <a:bodyPr/>
          <a:lstStyle/>
          <a:p>
            <a:r>
              <a:rPr lang="uk-UA"/>
              <a:t>Приклад з Львівської обласної ради: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11188" y="692150"/>
            <a:ext cx="7772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3200">
                <a:solidFill>
                  <a:schemeClr val="accent2"/>
                </a:solidFill>
              </a:rPr>
              <a:t>Контроль за депутатськими зверненням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4" name="Picture 4" descr="Hromad_kontrol-LOR_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5" y="390525"/>
            <a:ext cx="8972550" cy="607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2" name="Picture 4" descr="Hromad_kontrol-LOR_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" y="357188"/>
            <a:ext cx="9067800" cy="614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492375"/>
            <a:ext cx="7772400" cy="1470025"/>
          </a:xfrm>
        </p:spPr>
        <p:txBody>
          <a:bodyPr/>
          <a:lstStyle/>
          <a:p>
            <a:r>
              <a:rPr lang="uk-UA" sz="3200">
                <a:solidFill>
                  <a:srgbClr val="FF3300"/>
                </a:solidFill>
              </a:rPr>
              <a:t>Регламент ради, рішення про веб-сайт ради або порядок реалізації інформаційного висвітлення може передбачати наявність офіційної сторінки кожного депутата ради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4868863"/>
            <a:ext cx="7345362" cy="1346200"/>
          </a:xfrm>
        </p:spPr>
        <p:txBody>
          <a:bodyPr/>
          <a:lstStyle/>
          <a:p>
            <a:r>
              <a:rPr lang="uk-UA"/>
              <a:t>Приклад з Бердянської міської ради: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11188" y="692150"/>
            <a:ext cx="7772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3200">
                <a:solidFill>
                  <a:schemeClr val="accent2"/>
                </a:solidFill>
              </a:rPr>
              <a:t>Офіційна сторінка депутата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Hromad_kontrol-Berdyansyk_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0025" y="1557338"/>
            <a:ext cx="8943975" cy="4962525"/>
          </a:xfrm>
          <a:prstGeom prst="rect">
            <a:avLst/>
          </a:prstGeom>
          <a:noFill/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50825" y="549275"/>
            <a:ext cx="849788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uk-UA" sz="3200">
                <a:solidFill>
                  <a:srgbClr val="FF3300"/>
                </a:solidFill>
              </a:rPr>
              <a:t>Біографія, приймальня та блог – все разом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492375"/>
            <a:ext cx="7772400" cy="1470025"/>
          </a:xfrm>
        </p:spPr>
        <p:txBody>
          <a:bodyPr/>
          <a:lstStyle/>
          <a:p>
            <a:pPr algn="l"/>
            <a:r>
              <a:rPr lang="uk-UA" sz="3200">
                <a:solidFill>
                  <a:srgbClr val="FF3300"/>
                </a:solidFill>
              </a:rPr>
              <a:t>Відповідно до п.13 ч. 2 ст.19 ЗУ Про статус депутатів місцевих рад, місцеві депутати мають право знайомитися з текстами виступів у стенограмах ради та її органів до їх опублікування. Отже, в тих радах, які ведуть стенограми, вони повинні опубліковуватися. Найкращий спосіб це зробити – сайт.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5445125"/>
            <a:ext cx="7345362" cy="769938"/>
          </a:xfrm>
        </p:spPr>
        <p:txBody>
          <a:bodyPr/>
          <a:lstStyle/>
          <a:p>
            <a:r>
              <a:rPr lang="uk-UA"/>
              <a:t>Приклад з ради: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11188" y="476250"/>
            <a:ext cx="7772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3200">
                <a:solidFill>
                  <a:schemeClr val="accent2"/>
                </a:solidFill>
              </a:rPr>
              <a:t>Стенограми засідань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038"/>
            <a:ext cx="9561513" cy="6904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496300" cy="692150"/>
          </a:xfrm>
        </p:spPr>
        <p:txBody>
          <a:bodyPr/>
          <a:lstStyle/>
          <a:p>
            <a:r>
              <a:rPr lang="uk-UA" sz="3200">
                <a:solidFill>
                  <a:srgbClr val="FF3300"/>
                </a:solidFill>
              </a:rPr>
              <a:t>Звукозапис (</a:t>
            </a:r>
            <a:r>
              <a:rPr lang="en-US" sz="3200">
                <a:solidFill>
                  <a:srgbClr val="FF3300"/>
                </a:solidFill>
              </a:rPr>
              <a:t>.mp3</a:t>
            </a:r>
            <a:r>
              <a:rPr lang="uk-UA" sz="3200">
                <a:solidFill>
                  <a:srgbClr val="FF3300"/>
                </a:solidFill>
              </a:rPr>
              <a:t>) та текстовий запис</a:t>
            </a:r>
            <a:r>
              <a:rPr lang="en-US" sz="3200">
                <a:solidFill>
                  <a:srgbClr val="FF3300"/>
                </a:solidFill>
              </a:rPr>
              <a:t> (.pdf)</a:t>
            </a:r>
            <a:endParaRPr lang="uk-UA" sz="3200">
              <a:solidFill>
                <a:srgbClr val="FF33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8" name="Picture 4" descr="Hromad_kontrol-DEB_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92163"/>
            <a:ext cx="9144000" cy="6065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492375"/>
            <a:ext cx="7772400" cy="1470025"/>
          </a:xfrm>
        </p:spPr>
        <p:txBody>
          <a:bodyPr/>
          <a:lstStyle/>
          <a:p>
            <a:r>
              <a:rPr lang="uk-UA" sz="3200">
                <a:solidFill>
                  <a:srgbClr val="FF3300"/>
                </a:solidFill>
              </a:rPr>
              <a:t>В тих радах, в яких голосування здійснюється картками, можна вивести результати голосувань в публічний доступ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4868863"/>
            <a:ext cx="7704137" cy="1346200"/>
          </a:xfrm>
        </p:spPr>
        <p:txBody>
          <a:bodyPr/>
          <a:lstStyle/>
          <a:p>
            <a:r>
              <a:rPr lang="uk-UA" b="1"/>
              <a:t>Приклад з Миколаївської міськради: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11188" y="692150"/>
            <a:ext cx="77724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3200">
                <a:solidFill>
                  <a:schemeClr val="accent2"/>
                </a:solidFill>
              </a:rPr>
              <a:t>Доступ до голосувань депутатами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88913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uk-UA" sz="2900" b="1">
                <a:solidFill>
                  <a:srgbClr val="FF3300"/>
                </a:solidFill>
              </a:rPr>
              <a:t>Розміщено голосування по кожному питанню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88963"/>
            <a:ext cx="7837487" cy="6269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uk-UA" sz="3200" b="1">
                <a:solidFill>
                  <a:srgbClr val="FF3300"/>
                </a:solidFill>
              </a:rPr>
              <a:t>Поіменна позиція голови та депутатів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836613"/>
            <a:ext cx="6840538" cy="5827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romad_kontrol-KMR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497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romad_kontrol-KMR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417512"/>
          </a:xfrm>
        </p:spPr>
        <p:txBody>
          <a:bodyPr/>
          <a:lstStyle/>
          <a:p>
            <a:r>
              <a:rPr lang="uk-UA" sz="4000" b="1">
                <a:solidFill>
                  <a:srgbClr val="FF3300"/>
                </a:solidFill>
              </a:rPr>
              <a:t>Список помічників депутатів</a:t>
            </a: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620713"/>
            <a:ext cx="8424862" cy="6237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/>
          <a:lstStyle/>
          <a:p>
            <a:r>
              <a:rPr lang="uk-UA" sz="4000" b="1">
                <a:solidFill>
                  <a:srgbClr val="FF3300"/>
                </a:solidFill>
              </a:rPr>
              <a:t>Отже, найпоширеніші форми громадського контролю:</a:t>
            </a:r>
            <a:r>
              <a:rPr lang="uk-UA" sz="4000"/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8244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2400"/>
              <a:t>ТВ, радіо та он-лайн трансляції;</a:t>
            </a:r>
          </a:p>
          <a:p>
            <a:pPr>
              <a:lnSpc>
                <a:spcPct val="90000"/>
              </a:lnSpc>
            </a:pPr>
            <a:r>
              <a:rPr lang="en-US" sz="2400"/>
              <a:t>e-mail</a:t>
            </a:r>
            <a:r>
              <a:rPr lang="uk-UA" sz="2400"/>
              <a:t> підписка на оновлення сайту ради;</a:t>
            </a:r>
          </a:p>
          <a:p>
            <a:pPr>
              <a:lnSpc>
                <a:spcPct val="90000"/>
              </a:lnSpc>
            </a:pPr>
            <a:r>
              <a:rPr lang="uk-UA" sz="2400"/>
              <a:t>розміщення депутатських звернень та звітів;</a:t>
            </a:r>
          </a:p>
          <a:p>
            <a:pPr>
              <a:lnSpc>
                <a:spcPct val="90000"/>
              </a:lnSpc>
            </a:pPr>
            <a:r>
              <a:rPr lang="uk-UA" sz="2400"/>
              <a:t>доступ до протоколів виконкому;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uk-UA" sz="2400"/>
              <a:t>розміщення результатів голосувань;</a:t>
            </a:r>
          </a:p>
          <a:p>
            <a:pPr>
              <a:lnSpc>
                <a:spcPct val="90000"/>
              </a:lnSpc>
            </a:pPr>
            <a:r>
              <a:rPr lang="uk-UA" sz="2400"/>
              <a:t>офіційна веб-сторінка депутата;</a:t>
            </a:r>
          </a:p>
          <a:p>
            <a:pPr>
              <a:lnSpc>
                <a:spcPct val="90000"/>
              </a:lnSpc>
            </a:pPr>
            <a:r>
              <a:rPr lang="uk-UA" sz="2400"/>
              <a:t>відкритий реєстр громадських слухань, місцевих ініціатив, загальних зборів за місцем проживання, протоколів, матеріалів їх проведення;</a:t>
            </a:r>
          </a:p>
          <a:p>
            <a:pPr>
              <a:lnSpc>
                <a:spcPct val="90000"/>
              </a:lnSpc>
            </a:pPr>
            <a:r>
              <a:rPr lang="uk-UA" sz="2400"/>
              <a:t>оприлюднення стенограм, аудіозаписів засідань ради, виконкому, президії ради тощо.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2843213" y="620713"/>
            <a:ext cx="43211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uk-UA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Дякую за увагу !</a:t>
            </a: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799" name="Rectangle 4"/>
          <p:cNvSpPr>
            <a:spLocks noChangeArrowheads="1"/>
          </p:cNvSpPr>
          <p:nvPr/>
        </p:nvSpPr>
        <p:spPr bwMode="auto">
          <a:xfrm>
            <a:off x="1116013" y="1628775"/>
            <a:ext cx="777716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uk-UA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Олександр Солонтай</a:t>
            </a:r>
            <a:endParaRPr lang="en-US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3200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office@ipo.org.ua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3200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www.ipo.org.ua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uk-UA" sz="3200" i="1">
                <a:effectLst>
                  <a:outerShdw blurRad="38100" dist="38100" dir="2700000" algn="tl">
                    <a:srgbClr val="C0C0C0"/>
                  </a:outerShdw>
                </a:effectLst>
              </a:rPr>
              <a:t>т.</a:t>
            </a:r>
            <a:r>
              <a:rPr lang="en-US" sz="3200" i="1"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uk-UA" sz="3200" i="1">
                <a:effectLst>
                  <a:outerShdw blurRad="38100" dist="38100" dir="2700000" algn="tl">
                    <a:srgbClr val="C0C0C0"/>
                  </a:outerShdw>
                </a:effectLst>
              </a:rPr>
              <a:t>ф. 278-55-16</a:t>
            </a:r>
            <a:endParaRPr lang="ru-RU" sz="3200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3200" i="1">
                <a:effectLst>
                  <a:outerShdw blurRad="38100" dist="38100" dir="2700000" algn="tl">
                    <a:srgbClr val="C0C0C0"/>
                  </a:outerShdw>
                </a:effectLst>
              </a:rPr>
              <a:t>068-790-11-00</a:t>
            </a:r>
            <a:endParaRPr lang="uk-UA" sz="3200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3200" i="1">
                <a:effectLst>
                  <a:outerShdw blurRad="38100" dist="38100" dir="2700000" algn="tl">
                    <a:srgbClr val="C0C0C0"/>
                  </a:outerShdw>
                </a:effectLst>
              </a:rPr>
              <a:t>050-411-20-48</a:t>
            </a:r>
            <a:endParaRPr lang="uk-UA" sz="3200" i="1">
              <a:solidFill>
                <a:srgbClr val="1E4AB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uk-UA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uk-UA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uk-UA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0900" name="Picture 4" descr="Facebook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5229225"/>
            <a:ext cx="1081087" cy="1081088"/>
          </a:xfrm>
          <a:prstGeom prst="rect">
            <a:avLst/>
          </a:prstGeom>
          <a:noFill/>
        </p:spPr>
      </p:pic>
      <p:pic>
        <p:nvPicPr>
          <p:cNvPr id="80901" name="Picture 5" descr="Instagram-logo-00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96188" y="5229225"/>
            <a:ext cx="1008062" cy="1008063"/>
          </a:xfrm>
          <a:prstGeom prst="rect">
            <a:avLst/>
          </a:prstGeom>
          <a:noFill/>
        </p:spPr>
      </p:pic>
      <p:pic>
        <p:nvPicPr>
          <p:cNvPr id="80902" name="Picture 6" descr="vkontakte-log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59113" y="5157788"/>
            <a:ext cx="1152525" cy="1152525"/>
          </a:xfrm>
          <a:prstGeom prst="rect">
            <a:avLst/>
          </a:prstGeom>
          <a:noFill/>
        </p:spPr>
      </p:pic>
      <p:pic>
        <p:nvPicPr>
          <p:cNvPr id="80903" name="Picture 7" descr="w512h5121380376600FlurryYouTube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79613" y="5229225"/>
            <a:ext cx="1079500" cy="1079500"/>
          </a:xfrm>
          <a:prstGeom prst="rect">
            <a:avLst/>
          </a:prstGeom>
          <a:noFill/>
        </p:spPr>
      </p:pic>
      <p:pic>
        <p:nvPicPr>
          <p:cNvPr id="80904" name="Picture 8" descr="o1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5229225"/>
            <a:ext cx="1008062" cy="1008063"/>
          </a:xfrm>
          <a:prstGeom prst="rect">
            <a:avLst/>
          </a:prstGeom>
          <a:noFill/>
        </p:spPr>
      </p:pic>
      <p:pic>
        <p:nvPicPr>
          <p:cNvPr id="80905" name="Picture 9" descr="twitter-1024x102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292725" y="5229225"/>
            <a:ext cx="1008063" cy="1008063"/>
          </a:xfrm>
          <a:prstGeom prst="rect">
            <a:avLst/>
          </a:prstGeom>
          <a:noFill/>
        </p:spPr>
      </p:pic>
      <p:pic>
        <p:nvPicPr>
          <p:cNvPr id="80906" name="Picture 10" descr="1Ug9gpwI16ARkDni8VYezbIaETcukEtwrnzRyzqWKV2u15SGpZGSmHQDVX0uPlzmgg=w300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211638" y="5229225"/>
            <a:ext cx="1008062" cy="1008063"/>
          </a:xfrm>
          <a:prstGeom prst="rect">
            <a:avLst/>
          </a:prstGeom>
          <a:noFill/>
        </p:spPr>
      </p:pic>
      <p:pic>
        <p:nvPicPr>
          <p:cNvPr id="80907" name="Picture 5" descr="Zvit_5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643438" y="2349500"/>
            <a:ext cx="3960812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1752</TotalTime>
  <Words>1733</Words>
  <Application>Microsoft Office PowerPoint</Application>
  <PresentationFormat>Экран (4:3)</PresentationFormat>
  <Paragraphs>234</Paragraphs>
  <Slides>98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99" baseType="lpstr">
      <vt:lpstr>Оформление по умолчанию</vt:lpstr>
      <vt:lpstr>Громадський контроль за владою</vt:lpstr>
      <vt:lpstr>Слайд 2</vt:lpstr>
      <vt:lpstr>Слайд 3</vt:lpstr>
      <vt:lpstr>Читати рішення влади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Вивчати плани та наміри</vt:lpstr>
      <vt:lpstr>Слайд 22</vt:lpstr>
      <vt:lpstr>Слайд 23</vt:lpstr>
      <vt:lpstr>Слайд 24</vt:lpstr>
      <vt:lpstr>Слайд 25</vt:lpstr>
      <vt:lpstr>Слайд 26</vt:lpstr>
      <vt:lpstr>Слайд 27</vt:lpstr>
      <vt:lpstr>Спостерігати за правилами</vt:lpstr>
      <vt:lpstr>Слайд 29</vt:lpstr>
      <vt:lpstr>Слайд 30</vt:lpstr>
      <vt:lpstr>Слайд 31</vt:lpstr>
      <vt:lpstr>Слайд 32</vt:lpstr>
      <vt:lpstr>Протоколи відкрито!</vt:lpstr>
      <vt:lpstr>Слайд 34</vt:lpstr>
      <vt:lpstr>Слайд 35</vt:lpstr>
      <vt:lpstr>Слайд 36</vt:lpstr>
      <vt:lpstr>Слайд 37</vt:lpstr>
      <vt:lpstr>Слайд 38</vt:lpstr>
      <vt:lpstr>Вільний вхід на засідання</vt:lpstr>
      <vt:lpstr>Слайд 40</vt:lpstr>
      <vt:lpstr>Слайд 41</vt:lpstr>
      <vt:lpstr>Читати проекти документів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Відкрито доступ до документів депутатських комісій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Форми не передбачені законом, АЛЕ….</vt:lpstr>
      <vt:lpstr>Регламент ради, рішення про веб-сайт ради або порядок реалізації висвітлення може передбачати трансляції: - сесій, засідань ради; - постійних депутатських комісій; - президій ради; - заходів ради.</vt:lpstr>
      <vt:lpstr>Камера в зал сесійних засідань:</vt:lpstr>
      <vt:lpstr>Камера на президію ради, на головуючого під час засідання:</vt:lpstr>
      <vt:lpstr>Відео-архів для збереження записів</vt:lpstr>
      <vt:lpstr>Слайд 81</vt:lpstr>
      <vt:lpstr>Регламент ради або регламент виконавчого комітету ради, може передбачати публічне розміщення протоколів виконавчого комітету</vt:lpstr>
      <vt:lpstr>Доступ до протоколів виконкому</vt:lpstr>
      <vt:lpstr>Регламент ради може передбачати оприлюднення на сайті ради</vt:lpstr>
      <vt:lpstr>Слайд 85</vt:lpstr>
      <vt:lpstr>Слайд 86</vt:lpstr>
      <vt:lpstr>Регламент ради, рішення про веб-сайт ради або порядок реалізації інформаційного висвітлення може передбачати наявність офіційної сторінки кожного депутата ради</vt:lpstr>
      <vt:lpstr>Слайд 88</vt:lpstr>
      <vt:lpstr>Відповідно до п.13 ч. 2 ст.19 ЗУ Про статус депутатів місцевих рад, місцеві депутати мають право знайомитися з текстами виступів у стенограмах ради та її органів до їх опублікування. Отже, в тих радах, які ведуть стенограми, вони повинні опубліковуватися. Найкращий спосіб це зробити – сайт.</vt:lpstr>
      <vt:lpstr>Звукозапис (.mp3) та текстовий запис (.pdf)</vt:lpstr>
      <vt:lpstr>В тих радах, в яких голосування здійснюється картками, можна вивести результати голосувань в публічний доступ</vt:lpstr>
      <vt:lpstr>Слайд 92</vt:lpstr>
      <vt:lpstr>Поіменна позиція голови та депутатів</vt:lpstr>
      <vt:lpstr>Слайд 94</vt:lpstr>
      <vt:lpstr>Слайд 95</vt:lpstr>
      <vt:lpstr>Список помічників депутатів</vt:lpstr>
      <vt:lpstr>Отже, найпоширеніші форми громадського контролю: </vt:lpstr>
      <vt:lpstr>Слайд 98</vt:lpstr>
    </vt:vector>
  </TitlesOfParts>
  <Company>ЦГС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Ефективні форми громадського контролю, що вже довели свою ефективність</dc:title>
  <dc:creator>Олександра Матвійчук</dc:creator>
  <cp:lastModifiedBy>Valera</cp:lastModifiedBy>
  <cp:revision>63</cp:revision>
  <dcterms:created xsi:type="dcterms:W3CDTF">2014-06-06T08:51:41Z</dcterms:created>
  <dcterms:modified xsi:type="dcterms:W3CDTF">2015-03-16T11:16:08Z</dcterms:modified>
</cp:coreProperties>
</file>