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  <p:sldMasterId id="2147483791" r:id="rId2"/>
  </p:sldMasterIdLst>
  <p:sldIdLst>
    <p:sldId id="258" r:id="rId3"/>
    <p:sldId id="266" r:id="rId4"/>
    <p:sldId id="267" r:id="rId5"/>
    <p:sldId id="262" r:id="rId6"/>
    <p:sldId id="268" r:id="rId7"/>
    <p:sldId id="269" r:id="rId8"/>
    <p:sldId id="270" r:id="rId9"/>
    <p:sldId id="265" r:id="rId10"/>
    <p:sldId id="271" r:id="rId11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0000"/>
    <a:srgbClr val="E2F28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41" d="100"/>
          <a:sy n="41" d="100"/>
        </p:scale>
        <p:origin x="-7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A03C2BDF-F5E3-4507-A893-C99959E92A4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B7B53C5-6DC3-4DDA-93B2-78A75CEE0E0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636E9A3-C932-4D68-A277-0D17F5D490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03C2BDF-F5E3-4507-A893-C99959E92A4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E8F63A6-A039-41CF-A957-EFC4376444F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71448CB-24D0-4EED-B96D-3192CF9EB6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A3E2475-7EEE-48F4-B751-3E7D2FC7193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8FEFDD2-7376-4330-9938-BE55027602A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DB8C658-7003-4CDF-8041-BEDC8A3F40F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0B87A8E-3057-4C8B-AA43-C05D61FFE90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07EBE4A-7964-4F56-8B7A-9BDBB0C1534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E8F63A6-A039-41CF-A957-EFC4376444F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08A98BC-28A8-4EF0-B411-1C9D4A50D0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B7B53C5-6DC3-4DDA-93B2-78A75CEE0E0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636E9A3-C932-4D68-A277-0D17F5D490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C71448CB-24D0-4EED-B96D-3192CF9EB6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DA3E2475-7EEE-48F4-B751-3E7D2FC7193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18FEFDD2-7376-4330-9938-BE55027602A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DB8C658-7003-4CDF-8041-BEDC8A3F40F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0B87A8E-3057-4C8B-AA43-C05D61FFE90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107EBE4A-7964-4F56-8B7A-9BDBB0C1534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608A98BC-28A8-4EF0-B411-1C9D4A50D0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E7DE093F-F096-4F21-A165-9485115D22E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E7DE093F-F096-4F21-A165-9485115D22E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WordArt 6"/>
          <p:cNvSpPr>
            <a:spLocks noChangeArrowheads="1" noChangeShapeType="1" noTextEdit="1"/>
          </p:cNvSpPr>
          <p:nvPr/>
        </p:nvSpPr>
        <p:spPr bwMode="auto">
          <a:xfrm>
            <a:off x="250825" y="1125538"/>
            <a:ext cx="7477125" cy="3095625"/>
          </a:xfrm>
          <a:prstGeom prst="rect">
            <a:avLst/>
          </a:prstGeom>
        </p:spPr>
        <p:txBody>
          <a:bodyPr wrap="none" fromWordArt="1">
            <a:prstTxWarp prst="textInflate">
              <a:avLst>
                <a:gd name="adj" fmla="val 13634"/>
              </a:avLst>
            </a:prstTxWarp>
          </a:bodyPr>
          <a:lstStyle/>
          <a:p>
            <a:endParaRPr lang="ru-RU" sz="3600" kern="10" dirty="0" smtClean="0">
              <a:ln w="12700">
                <a:solidFill>
                  <a:srgbClr val="B2B2B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540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15367" name="Picture 7" descr="танцы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4438" y="4221163"/>
            <a:ext cx="3168650" cy="219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-714412" y="1571612"/>
            <a:ext cx="9001923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К</a:t>
            </a:r>
            <a:r>
              <a:rPr lang="uk-UA" sz="5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римінальна</a:t>
            </a:r>
            <a:r>
              <a:rPr lang="uk-UA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відповідальність </a:t>
            </a:r>
          </a:p>
          <a:p>
            <a:pPr algn="ctr"/>
            <a:r>
              <a:rPr lang="uk-UA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неповнолітніх</a:t>
            </a:r>
            <a:endParaRPr lang="ru-RU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Кримінальна відповідальність: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057400"/>
            <a:ext cx="7498080" cy="4800600"/>
          </a:xfrm>
        </p:spPr>
        <p:txBody>
          <a:bodyPr/>
          <a:lstStyle/>
          <a:p>
            <a:r>
              <a:rPr lang="uk-UA" dirty="0" smtClean="0">
                <a:latin typeface="Monotype Corsiva" pitchFamily="66" charset="0"/>
              </a:rPr>
              <a:t>Кримінальна відповідальність – це передбачені Кримінальним кодексом обмеження прав і свобод особи, яка вчинила злочин, що індивідуалізується в обвинувальному вироку суду і здійснюються спеціальними органами виконавчої влади держави.</a:t>
            </a:r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 rot="18787234">
            <a:off x="7300024" y="5095421"/>
            <a:ext cx="1135062" cy="1116012"/>
            <a:chOff x="1109" y="1171"/>
            <a:chExt cx="1645" cy="924"/>
          </a:xfrm>
        </p:grpSpPr>
        <p:sp>
          <p:nvSpPr>
            <p:cNvPr id="5" name="Freeform 10"/>
            <p:cNvSpPr>
              <a:spLocks/>
            </p:cNvSpPr>
            <p:nvPr/>
          </p:nvSpPr>
          <p:spPr bwMode="auto">
            <a:xfrm>
              <a:off x="1110" y="1174"/>
              <a:ext cx="952" cy="607"/>
            </a:xfrm>
            <a:custGeom>
              <a:avLst/>
              <a:gdLst>
                <a:gd name="T0" fmla="*/ 0 w 952"/>
                <a:gd name="T1" fmla="*/ 0 h 607"/>
                <a:gd name="T2" fmla="*/ 0 w 952"/>
                <a:gd name="T3" fmla="*/ 45 h 607"/>
                <a:gd name="T4" fmla="*/ 69 w 952"/>
                <a:gd name="T5" fmla="*/ 57 h 607"/>
                <a:gd name="T6" fmla="*/ 132 w 952"/>
                <a:gd name="T7" fmla="*/ 72 h 607"/>
                <a:gd name="T8" fmla="*/ 189 w 952"/>
                <a:gd name="T9" fmla="*/ 90 h 607"/>
                <a:gd name="T10" fmla="*/ 248 w 952"/>
                <a:gd name="T11" fmla="*/ 108 h 607"/>
                <a:gd name="T12" fmla="*/ 298 w 952"/>
                <a:gd name="T13" fmla="*/ 126 h 607"/>
                <a:gd name="T14" fmla="*/ 340 w 952"/>
                <a:gd name="T15" fmla="*/ 144 h 607"/>
                <a:gd name="T16" fmla="*/ 379 w 952"/>
                <a:gd name="T17" fmla="*/ 160 h 607"/>
                <a:gd name="T18" fmla="*/ 424 w 952"/>
                <a:gd name="T19" fmla="*/ 181 h 607"/>
                <a:gd name="T20" fmla="*/ 463 w 952"/>
                <a:gd name="T21" fmla="*/ 205 h 607"/>
                <a:gd name="T22" fmla="*/ 508 w 952"/>
                <a:gd name="T23" fmla="*/ 235 h 607"/>
                <a:gd name="T24" fmla="*/ 544 w 952"/>
                <a:gd name="T25" fmla="*/ 262 h 607"/>
                <a:gd name="T26" fmla="*/ 580 w 952"/>
                <a:gd name="T27" fmla="*/ 289 h 607"/>
                <a:gd name="T28" fmla="*/ 613 w 952"/>
                <a:gd name="T29" fmla="*/ 319 h 607"/>
                <a:gd name="T30" fmla="*/ 655 w 952"/>
                <a:gd name="T31" fmla="*/ 355 h 607"/>
                <a:gd name="T32" fmla="*/ 700 w 952"/>
                <a:gd name="T33" fmla="*/ 397 h 607"/>
                <a:gd name="T34" fmla="*/ 726 w 952"/>
                <a:gd name="T35" fmla="*/ 427 h 607"/>
                <a:gd name="T36" fmla="*/ 753 w 952"/>
                <a:gd name="T37" fmla="*/ 459 h 607"/>
                <a:gd name="T38" fmla="*/ 780 w 952"/>
                <a:gd name="T39" fmla="*/ 490 h 607"/>
                <a:gd name="T40" fmla="*/ 804 w 952"/>
                <a:gd name="T41" fmla="*/ 520 h 607"/>
                <a:gd name="T42" fmla="*/ 834 w 952"/>
                <a:gd name="T43" fmla="*/ 568 h 607"/>
                <a:gd name="T44" fmla="*/ 852 w 952"/>
                <a:gd name="T45" fmla="*/ 607 h 607"/>
                <a:gd name="T46" fmla="*/ 952 w 952"/>
                <a:gd name="T47" fmla="*/ 595 h 607"/>
                <a:gd name="T48" fmla="*/ 919 w 952"/>
                <a:gd name="T49" fmla="*/ 529 h 607"/>
                <a:gd name="T50" fmla="*/ 870 w 952"/>
                <a:gd name="T51" fmla="*/ 459 h 607"/>
                <a:gd name="T52" fmla="*/ 819 w 952"/>
                <a:gd name="T53" fmla="*/ 400 h 607"/>
                <a:gd name="T54" fmla="*/ 753 w 952"/>
                <a:gd name="T55" fmla="*/ 337 h 607"/>
                <a:gd name="T56" fmla="*/ 664 w 952"/>
                <a:gd name="T57" fmla="*/ 247 h 607"/>
                <a:gd name="T58" fmla="*/ 565 w 952"/>
                <a:gd name="T59" fmla="*/ 172 h 607"/>
                <a:gd name="T60" fmla="*/ 460 w 952"/>
                <a:gd name="T61" fmla="*/ 108 h 607"/>
                <a:gd name="T62" fmla="*/ 367 w 952"/>
                <a:gd name="T63" fmla="*/ 69 h 607"/>
                <a:gd name="T64" fmla="*/ 251 w 952"/>
                <a:gd name="T65" fmla="*/ 30 h 607"/>
                <a:gd name="T66" fmla="*/ 156 w 952"/>
                <a:gd name="T67" fmla="*/ 15 h 607"/>
                <a:gd name="T68" fmla="*/ 0 w 952"/>
                <a:gd name="T69" fmla="*/ 0 h 60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952"/>
                <a:gd name="T106" fmla="*/ 0 h 607"/>
                <a:gd name="T107" fmla="*/ 952 w 952"/>
                <a:gd name="T108" fmla="*/ 607 h 60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952" h="607">
                  <a:moveTo>
                    <a:pt x="0" y="0"/>
                  </a:moveTo>
                  <a:lnTo>
                    <a:pt x="0" y="45"/>
                  </a:lnTo>
                  <a:lnTo>
                    <a:pt x="69" y="57"/>
                  </a:lnTo>
                  <a:lnTo>
                    <a:pt x="132" y="72"/>
                  </a:lnTo>
                  <a:lnTo>
                    <a:pt x="189" y="90"/>
                  </a:lnTo>
                  <a:lnTo>
                    <a:pt x="248" y="108"/>
                  </a:lnTo>
                  <a:lnTo>
                    <a:pt x="298" y="126"/>
                  </a:lnTo>
                  <a:lnTo>
                    <a:pt x="340" y="144"/>
                  </a:lnTo>
                  <a:lnTo>
                    <a:pt x="379" y="160"/>
                  </a:lnTo>
                  <a:lnTo>
                    <a:pt x="424" y="181"/>
                  </a:lnTo>
                  <a:lnTo>
                    <a:pt x="463" y="205"/>
                  </a:lnTo>
                  <a:lnTo>
                    <a:pt x="508" y="235"/>
                  </a:lnTo>
                  <a:lnTo>
                    <a:pt x="544" y="262"/>
                  </a:lnTo>
                  <a:lnTo>
                    <a:pt x="580" y="289"/>
                  </a:lnTo>
                  <a:lnTo>
                    <a:pt x="613" y="319"/>
                  </a:lnTo>
                  <a:lnTo>
                    <a:pt x="655" y="355"/>
                  </a:lnTo>
                  <a:lnTo>
                    <a:pt x="700" y="397"/>
                  </a:lnTo>
                  <a:lnTo>
                    <a:pt x="726" y="427"/>
                  </a:lnTo>
                  <a:lnTo>
                    <a:pt x="753" y="459"/>
                  </a:lnTo>
                  <a:lnTo>
                    <a:pt x="780" y="490"/>
                  </a:lnTo>
                  <a:lnTo>
                    <a:pt x="804" y="520"/>
                  </a:lnTo>
                  <a:lnTo>
                    <a:pt x="834" y="568"/>
                  </a:lnTo>
                  <a:lnTo>
                    <a:pt x="852" y="607"/>
                  </a:lnTo>
                  <a:lnTo>
                    <a:pt x="952" y="595"/>
                  </a:lnTo>
                  <a:lnTo>
                    <a:pt x="919" y="529"/>
                  </a:lnTo>
                  <a:lnTo>
                    <a:pt x="870" y="459"/>
                  </a:lnTo>
                  <a:lnTo>
                    <a:pt x="819" y="400"/>
                  </a:lnTo>
                  <a:lnTo>
                    <a:pt x="753" y="337"/>
                  </a:lnTo>
                  <a:lnTo>
                    <a:pt x="664" y="247"/>
                  </a:lnTo>
                  <a:lnTo>
                    <a:pt x="565" y="172"/>
                  </a:lnTo>
                  <a:lnTo>
                    <a:pt x="460" y="108"/>
                  </a:lnTo>
                  <a:lnTo>
                    <a:pt x="367" y="69"/>
                  </a:lnTo>
                  <a:lnTo>
                    <a:pt x="251" y="30"/>
                  </a:lnTo>
                  <a:lnTo>
                    <a:pt x="156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11"/>
            <p:cNvSpPr>
              <a:spLocks/>
            </p:cNvSpPr>
            <p:nvPr/>
          </p:nvSpPr>
          <p:spPr bwMode="auto">
            <a:xfrm>
              <a:off x="2261" y="1661"/>
              <a:ext cx="493" cy="434"/>
            </a:xfrm>
            <a:custGeom>
              <a:avLst/>
              <a:gdLst>
                <a:gd name="T0" fmla="*/ 0 w 493"/>
                <a:gd name="T1" fmla="*/ 335 h 434"/>
                <a:gd name="T2" fmla="*/ 0 w 493"/>
                <a:gd name="T3" fmla="*/ 434 h 434"/>
                <a:gd name="T4" fmla="*/ 20 w 493"/>
                <a:gd name="T5" fmla="*/ 409 h 434"/>
                <a:gd name="T6" fmla="*/ 42 w 493"/>
                <a:gd name="T7" fmla="*/ 383 h 434"/>
                <a:gd name="T8" fmla="*/ 71 w 493"/>
                <a:gd name="T9" fmla="*/ 356 h 434"/>
                <a:gd name="T10" fmla="*/ 107 w 493"/>
                <a:gd name="T11" fmla="*/ 325 h 434"/>
                <a:gd name="T12" fmla="*/ 142 w 493"/>
                <a:gd name="T13" fmla="*/ 291 h 434"/>
                <a:gd name="T14" fmla="*/ 178 w 493"/>
                <a:gd name="T15" fmla="*/ 259 h 434"/>
                <a:gd name="T16" fmla="*/ 211 w 493"/>
                <a:gd name="T17" fmla="*/ 232 h 434"/>
                <a:gd name="T18" fmla="*/ 241 w 493"/>
                <a:gd name="T19" fmla="*/ 208 h 434"/>
                <a:gd name="T20" fmla="*/ 274 w 493"/>
                <a:gd name="T21" fmla="*/ 186 h 434"/>
                <a:gd name="T22" fmla="*/ 308 w 493"/>
                <a:gd name="T23" fmla="*/ 164 h 434"/>
                <a:gd name="T24" fmla="*/ 348 w 493"/>
                <a:gd name="T25" fmla="*/ 141 h 434"/>
                <a:gd name="T26" fmla="*/ 385 w 493"/>
                <a:gd name="T27" fmla="*/ 123 h 434"/>
                <a:gd name="T28" fmla="*/ 423 w 493"/>
                <a:gd name="T29" fmla="*/ 107 h 434"/>
                <a:gd name="T30" fmla="*/ 463 w 493"/>
                <a:gd name="T31" fmla="*/ 90 h 434"/>
                <a:gd name="T32" fmla="*/ 493 w 493"/>
                <a:gd name="T33" fmla="*/ 76 h 434"/>
                <a:gd name="T34" fmla="*/ 493 w 493"/>
                <a:gd name="T35" fmla="*/ 0 h 434"/>
                <a:gd name="T36" fmla="*/ 439 w 493"/>
                <a:gd name="T37" fmla="*/ 15 h 434"/>
                <a:gd name="T38" fmla="*/ 360 w 493"/>
                <a:gd name="T39" fmla="*/ 49 h 434"/>
                <a:gd name="T40" fmla="*/ 259 w 493"/>
                <a:gd name="T41" fmla="*/ 92 h 434"/>
                <a:gd name="T42" fmla="*/ 185 w 493"/>
                <a:gd name="T43" fmla="*/ 138 h 434"/>
                <a:gd name="T44" fmla="*/ 117 w 493"/>
                <a:gd name="T45" fmla="*/ 204 h 434"/>
                <a:gd name="T46" fmla="*/ 50 w 493"/>
                <a:gd name="T47" fmla="*/ 259 h 434"/>
                <a:gd name="T48" fmla="*/ 0 w 493"/>
                <a:gd name="T49" fmla="*/ 312 h 434"/>
                <a:gd name="T50" fmla="*/ 0 w 493"/>
                <a:gd name="T51" fmla="*/ 433 h 434"/>
                <a:gd name="T52" fmla="*/ 0 w 493"/>
                <a:gd name="T53" fmla="*/ 431 h 434"/>
                <a:gd name="T54" fmla="*/ 0 w 493"/>
                <a:gd name="T55" fmla="*/ 335 h 43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493"/>
                <a:gd name="T85" fmla="*/ 0 h 434"/>
                <a:gd name="T86" fmla="*/ 493 w 493"/>
                <a:gd name="T87" fmla="*/ 434 h 434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493" h="434">
                  <a:moveTo>
                    <a:pt x="0" y="335"/>
                  </a:moveTo>
                  <a:lnTo>
                    <a:pt x="0" y="434"/>
                  </a:lnTo>
                  <a:lnTo>
                    <a:pt x="20" y="409"/>
                  </a:lnTo>
                  <a:lnTo>
                    <a:pt x="42" y="383"/>
                  </a:lnTo>
                  <a:lnTo>
                    <a:pt x="71" y="356"/>
                  </a:lnTo>
                  <a:lnTo>
                    <a:pt x="107" y="325"/>
                  </a:lnTo>
                  <a:lnTo>
                    <a:pt x="142" y="291"/>
                  </a:lnTo>
                  <a:lnTo>
                    <a:pt x="178" y="259"/>
                  </a:lnTo>
                  <a:lnTo>
                    <a:pt x="211" y="232"/>
                  </a:lnTo>
                  <a:lnTo>
                    <a:pt x="241" y="208"/>
                  </a:lnTo>
                  <a:lnTo>
                    <a:pt x="274" y="186"/>
                  </a:lnTo>
                  <a:lnTo>
                    <a:pt x="308" y="164"/>
                  </a:lnTo>
                  <a:lnTo>
                    <a:pt x="348" y="141"/>
                  </a:lnTo>
                  <a:lnTo>
                    <a:pt x="385" y="123"/>
                  </a:lnTo>
                  <a:lnTo>
                    <a:pt x="423" y="107"/>
                  </a:lnTo>
                  <a:lnTo>
                    <a:pt x="463" y="90"/>
                  </a:lnTo>
                  <a:lnTo>
                    <a:pt x="493" y="76"/>
                  </a:lnTo>
                  <a:lnTo>
                    <a:pt x="493" y="0"/>
                  </a:lnTo>
                  <a:lnTo>
                    <a:pt x="439" y="15"/>
                  </a:lnTo>
                  <a:lnTo>
                    <a:pt x="360" y="49"/>
                  </a:lnTo>
                  <a:lnTo>
                    <a:pt x="259" y="92"/>
                  </a:lnTo>
                  <a:lnTo>
                    <a:pt x="185" y="138"/>
                  </a:lnTo>
                  <a:lnTo>
                    <a:pt x="117" y="204"/>
                  </a:lnTo>
                  <a:lnTo>
                    <a:pt x="50" y="259"/>
                  </a:lnTo>
                  <a:lnTo>
                    <a:pt x="0" y="312"/>
                  </a:lnTo>
                  <a:lnTo>
                    <a:pt x="0" y="433"/>
                  </a:lnTo>
                  <a:lnTo>
                    <a:pt x="0" y="431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2"/>
            <p:cNvSpPr>
              <a:spLocks/>
            </p:cNvSpPr>
            <p:nvPr/>
          </p:nvSpPr>
          <p:spPr bwMode="auto">
            <a:xfrm>
              <a:off x="1670" y="1824"/>
              <a:ext cx="589" cy="270"/>
            </a:xfrm>
            <a:custGeom>
              <a:avLst/>
              <a:gdLst>
                <a:gd name="T0" fmla="*/ 0 w 589"/>
                <a:gd name="T1" fmla="*/ 0 h 270"/>
                <a:gd name="T2" fmla="*/ 0 w 589"/>
                <a:gd name="T3" fmla="*/ 83 h 270"/>
                <a:gd name="T4" fmla="*/ 38 w 589"/>
                <a:gd name="T5" fmla="*/ 90 h 270"/>
                <a:gd name="T6" fmla="*/ 77 w 589"/>
                <a:gd name="T7" fmla="*/ 97 h 270"/>
                <a:gd name="T8" fmla="*/ 114 w 589"/>
                <a:gd name="T9" fmla="*/ 106 h 270"/>
                <a:gd name="T10" fmla="*/ 152 w 589"/>
                <a:gd name="T11" fmla="*/ 115 h 270"/>
                <a:gd name="T12" fmla="*/ 196 w 589"/>
                <a:gd name="T13" fmla="*/ 126 h 270"/>
                <a:gd name="T14" fmla="*/ 244 w 589"/>
                <a:gd name="T15" fmla="*/ 138 h 270"/>
                <a:gd name="T16" fmla="*/ 304 w 589"/>
                <a:gd name="T17" fmla="*/ 156 h 270"/>
                <a:gd name="T18" fmla="*/ 362 w 589"/>
                <a:gd name="T19" fmla="*/ 172 h 270"/>
                <a:gd name="T20" fmla="*/ 400 w 589"/>
                <a:gd name="T21" fmla="*/ 185 h 270"/>
                <a:gd name="T22" fmla="*/ 445 w 589"/>
                <a:gd name="T23" fmla="*/ 203 h 270"/>
                <a:gd name="T24" fmla="*/ 494 w 589"/>
                <a:gd name="T25" fmla="*/ 223 h 270"/>
                <a:gd name="T26" fmla="*/ 538 w 589"/>
                <a:gd name="T27" fmla="*/ 243 h 270"/>
                <a:gd name="T28" fmla="*/ 570 w 589"/>
                <a:gd name="T29" fmla="*/ 259 h 270"/>
                <a:gd name="T30" fmla="*/ 589 w 589"/>
                <a:gd name="T31" fmla="*/ 270 h 270"/>
                <a:gd name="T32" fmla="*/ 589 w 589"/>
                <a:gd name="T33" fmla="*/ 167 h 270"/>
                <a:gd name="T34" fmla="*/ 552 w 589"/>
                <a:gd name="T35" fmla="*/ 141 h 270"/>
                <a:gd name="T36" fmla="*/ 478 w 589"/>
                <a:gd name="T37" fmla="*/ 105 h 270"/>
                <a:gd name="T38" fmla="*/ 392 w 589"/>
                <a:gd name="T39" fmla="*/ 69 h 270"/>
                <a:gd name="T40" fmla="*/ 315 w 589"/>
                <a:gd name="T41" fmla="*/ 49 h 270"/>
                <a:gd name="T42" fmla="*/ 226 w 589"/>
                <a:gd name="T43" fmla="*/ 24 h 270"/>
                <a:gd name="T44" fmla="*/ 137 w 589"/>
                <a:gd name="T45" fmla="*/ 7 h 270"/>
                <a:gd name="T46" fmla="*/ 74 w 589"/>
                <a:gd name="T47" fmla="*/ 1 h 270"/>
                <a:gd name="T48" fmla="*/ 0 w 589"/>
                <a:gd name="T49" fmla="*/ 0 h 2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89"/>
                <a:gd name="T76" fmla="*/ 0 h 270"/>
                <a:gd name="T77" fmla="*/ 589 w 589"/>
                <a:gd name="T78" fmla="*/ 270 h 270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89" h="270">
                  <a:moveTo>
                    <a:pt x="0" y="0"/>
                  </a:moveTo>
                  <a:lnTo>
                    <a:pt x="0" y="83"/>
                  </a:lnTo>
                  <a:lnTo>
                    <a:pt x="38" y="90"/>
                  </a:lnTo>
                  <a:lnTo>
                    <a:pt x="77" y="97"/>
                  </a:lnTo>
                  <a:lnTo>
                    <a:pt x="114" y="106"/>
                  </a:lnTo>
                  <a:lnTo>
                    <a:pt x="152" y="115"/>
                  </a:lnTo>
                  <a:lnTo>
                    <a:pt x="196" y="126"/>
                  </a:lnTo>
                  <a:lnTo>
                    <a:pt x="244" y="138"/>
                  </a:lnTo>
                  <a:lnTo>
                    <a:pt x="304" y="156"/>
                  </a:lnTo>
                  <a:lnTo>
                    <a:pt x="362" y="172"/>
                  </a:lnTo>
                  <a:lnTo>
                    <a:pt x="400" y="185"/>
                  </a:lnTo>
                  <a:lnTo>
                    <a:pt x="445" y="203"/>
                  </a:lnTo>
                  <a:lnTo>
                    <a:pt x="494" y="223"/>
                  </a:lnTo>
                  <a:lnTo>
                    <a:pt x="538" y="243"/>
                  </a:lnTo>
                  <a:lnTo>
                    <a:pt x="570" y="259"/>
                  </a:lnTo>
                  <a:lnTo>
                    <a:pt x="589" y="270"/>
                  </a:lnTo>
                  <a:lnTo>
                    <a:pt x="589" y="167"/>
                  </a:lnTo>
                  <a:lnTo>
                    <a:pt x="552" y="141"/>
                  </a:lnTo>
                  <a:lnTo>
                    <a:pt x="478" y="105"/>
                  </a:lnTo>
                  <a:lnTo>
                    <a:pt x="392" y="69"/>
                  </a:lnTo>
                  <a:lnTo>
                    <a:pt x="315" y="49"/>
                  </a:lnTo>
                  <a:lnTo>
                    <a:pt x="226" y="24"/>
                  </a:lnTo>
                  <a:lnTo>
                    <a:pt x="137" y="7"/>
                  </a:lnTo>
                  <a:lnTo>
                    <a:pt x="74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3"/>
            <p:cNvSpPr>
              <a:spLocks/>
            </p:cNvSpPr>
            <p:nvPr/>
          </p:nvSpPr>
          <p:spPr bwMode="auto">
            <a:xfrm>
              <a:off x="1109" y="1171"/>
              <a:ext cx="1645" cy="823"/>
            </a:xfrm>
            <a:custGeom>
              <a:avLst/>
              <a:gdLst>
                <a:gd name="T0" fmla="*/ 90 w 1645"/>
                <a:gd name="T1" fmla="*/ 0 h 823"/>
                <a:gd name="T2" fmla="*/ 189 w 1645"/>
                <a:gd name="T3" fmla="*/ 0 h 823"/>
                <a:gd name="T4" fmla="*/ 291 w 1645"/>
                <a:gd name="T5" fmla="*/ 6 h 823"/>
                <a:gd name="T6" fmla="*/ 386 w 1645"/>
                <a:gd name="T7" fmla="*/ 21 h 823"/>
                <a:gd name="T8" fmla="*/ 496 w 1645"/>
                <a:gd name="T9" fmla="*/ 45 h 823"/>
                <a:gd name="T10" fmla="*/ 601 w 1645"/>
                <a:gd name="T11" fmla="*/ 78 h 823"/>
                <a:gd name="T12" fmla="*/ 712 w 1645"/>
                <a:gd name="T13" fmla="*/ 123 h 823"/>
                <a:gd name="T14" fmla="*/ 811 w 1645"/>
                <a:gd name="T15" fmla="*/ 170 h 823"/>
                <a:gd name="T16" fmla="*/ 905 w 1645"/>
                <a:gd name="T17" fmla="*/ 217 h 823"/>
                <a:gd name="T18" fmla="*/ 1001 w 1645"/>
                <a:gd name="T19" fmla="*/ 271 h 823"/>
                <a:gd name="T20" fmla="*/ 1091 w 1645"/>
                <a:gd name="T21" fmla="*/ 331 h 823"/>
                <a:gd name="T22" fmla="*/ 1178 w 1645"/>
                <a:gd name="T23" fmla="*/ 400 h 823"/>
                <a:gd name="T24" fmla="*/ 1249 w 1645"/>
                <a:gd name="T25" fmla="*/ 469 h 823"/>
                <a:gd name="T26" fmla="*/ 1297 w 1645"/>
                <a:gd name="T27" fmla="*/ 533 h 823"/>
                <a:gd name="T28" fmla="*/ 1596 w 1645"/>
                <a:gd name="T29" fmla="*/ 512 h 823"/>
                <a:gd name="T30" fmla="*/ 1494 w 1645"/>
                <a:gd name="T31" fmla="*/ 557 h 823"/>
                <a:gd name="T32" fmla="*/ 1423 w 1645"/>
                <a:gd name="T33" fmla="*/ 593 h 823"/>
                <a:gd name="T34" fmla="*/ 1364 w 1645"/>
                <a:gd name="T35" fmla="*/ 630 h 823"/>
                <a:gd name="T36" fmla="*/ 1307 w 1645"/>
                <a:gd name="T37" fmla="*/ 676 h 823"/>
                <a:gd name="T38" fmla="*/ 1240 w 1645"/>
                <a:gd name="T39" fmla="*/ 736 h 823"/>
                <a:gd name="T40" fmla="*/ 1178 w 1645"/>
                <a:gd name="T41" fmla="*/ 796 h 823"/>
                <a:gd name="T42" fmla="*/ 1124 w 1645"/>
                <a:gd name="T43" fmla="*/ 811 h 823"/>
                <a:gd name="T44" fmla="*/ 1068 w 1645"/>
                <a:gd name="T45" fmla="*/ 783 h 823"/>
                <a:gd name="T46" fmla="*/ 999 w 1645"/>
                <a:gd name="T47" fmla="*/ 755 h 823"/>
                <a:gd name="T48" fmla="*/ 936 w 1645"/>
                <a:gd name="T49" fmla="*/ 735 h 823"/>
                <a:gd name="T50" fmla="*/ 864 w 1645"/>
                <a:gd name="T51" fmla="*/ 715 h 823"/>
                <a:gd name="T52" fmla="*/ 791 w 1645"/>
                <a:gd name="T53" fmla="*/ 696 h 823"/>
                <a:gd name="T54" fmla="*/ 720 w 1645"/>
                <a:gd name="T55" fmla="*/ 681 h 823"/>
                <a:gd name="T56" fmla="*/ 652 w 1645"/>
                <a:gd name="T57" fmla="*/ 666 h 823"/>
                <a:gd name="T58" fmla="*/ 560 w 1645"/>
                <a:gd name="T59" fmla="*/ 652 h 823"/>
                <a:gd name="T60" fmla="*/ 896 w 1645"/>
                <a:gd name="T61" fmla="*/ 542 h 823"/>
                <a:gd name="T62" fmla="*/ 817 w 1645"/>
                <a:gd name="T63" fmla="*/ 439 h 823"/>
                <a:gd name="T64" fmla="*/ 757 w 1645"/>
                <a:gd name="T65" fmla="*/ 379 h 823"/>
                <a:gd name="T66" fmla="*/ 670 w 1645"/>
                <a:gd name="T67" fmla="*/ 298 h 823"/>
                <a:gd name="T68" fmla="*/ 595 w 1645"/>
                <a:gd name="T69" fmla="*/ 235 h 823"/>
                <a:gd name="T70" fmla="*/ 535 w 1645"/>
                <a:gd name="T71" fmla="*/ 188 h 823"/>
                <a:gd name="T72" fmla="*/ 460 w 1645"/>
                <a:gd name="T73" fmla="*/ 141 h 823"/>
                <a:gd name="T74" fmla="*/ 383 w 1645"/>
                <a:gd name="T75" fmla="*/ 102 h 823"/>
                <a:gd name="T76" fmla="*/ 291 w 1645"/>
                <a:gd name="T77" fmla="*/ 69 h 823"/>
                <a:gd name="T78" fmla="*/ 192 w 1645"/>
                <a:gd name="T79" fmla="*/ 45 h 823"/>
                <a:gd name="T80" fmla="*/ 87 w 1645"/>
                <a:gd name="T81" fmla="*/ 24 h 82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645"/>
                <a:gd name="T124" fmla="*/ 0 h 823"/>
                <a:gd name="T125" fmla="*/ 1645 w 1645"/>
                <a:gd name="T126" fmla="*/ 823 h 823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645" h="823">
                  <a:moveTo>
                    <a:pt x="0" y="6"/>
                  </a:moveTo>
                  <a:lnTo>
                    <a:pt x="90" y="0"/>
                  </a:lnTo>
                  <a:lnTo>
                    <a:pt x="135" y="0"/>
                  </a:lnTo>
                  <a:lnTo>
                    <a:pt x="189" y="0"/>
                  </a:lnTo>
                  <a:lnTo>
                    <a:pt x="240" y="3"/>
                  </a:lnTo>
                  <a:lnTo>
                    <a:pt x="291" y="6"/>
                  </a:lnTo>
                  <a:lnTo>
                    <a:pt x="341" y="12"/>
                  </a:lnTo>
                  <a:lnTo>
                    <a:pt x="386" y="21"/>
                  </a:lnTo>
                  <a:lnTo>
                    <a:pt x="436" y="30"/>
                  </a:lnTo>
                  <a:lnTo>
                    <a:pt x="496" y="45"/>
                  </a:lnTo>
                  <a:lnTo>
                    <a:pt x="550" y="63"/>
                  </a:lnTo>
                  <a:lnTo>
                    <a:pt x="601" y="78"/>
                  </a:lnTo>
                  <a:lnTo>
                    <a:pt x="658" y="99"/>
                  </a:lnTo>
                  <a:lnTo>
                    <a:pt x="712" y="123"/>
                  </a:lnTo>
                  <a:lnTo>
                    <a:pt x="766" y="147"/>
                  </a:lnTo>
                  <a:lnTo>
                    <a:pt x="811" y="170"/>
                  </a:lnTo>
                  <a:lnTo>
                    <a:pt x="862" y="194"/>
                  </a:lnTo>
                  <a:lnTo>
                    <a:pt x="905" y="217"/>
                  </a:lnTo>
                  <a:lnTo>
                    <a:pt x="953" y="244"/>
                  </a:lnTo>
                  <a:lnTo>
                    <a:pt x="1001" y="271"/>
                  </a:lnTo>
                  <a:lnTo>
                    <a:pt x="1049" y="304"/>
                  </a:lnTo>
                  <a:lnTo>
                    <a:pt x="1091" y="331"/>
                  </a:lnTo>
                  <a:lnTo>
                    <a:pt x="1136" y="367"/>
                  </a:lnTo>
                  <a:lnTo>
                    <a:pt x="1178" y="400"/>
                  </a:lnTo>
                  <a:lnTo>
                    <a:pt x="1217" y="433"/>
                  </a:lnTo>
                  <a:lnTo>
                    <a:pt x="1249" y="469"/>
                  </a:lnTo>
                  <a:lnTo>
                    <a:pt x="1276" y="500"/>
                  </a:lnTo>
                  <a:lnTo>
                    <a:pt x="1297" y="533"/>
                  </a:lnTo>
                  <a:lnTo>
                    <a:pt x="1645" y="489"/>
                  </a:lnTo>
                  <a:lnTo>
                    <a:pt x="1596" y="512"/>
                  </a:lnTo>
                  <a:lnTo>
                    <a:pt x="1539" y="536"/>
                  </a:lnTo>
                  <a:lnTo>
                    <a:pt x="1494" y="557"/>
                  </a:lnTo>
                  <a:lnTo>
                    <a:pt x="1460" y="573"/>
                  </a:lnTo>
                  <a:lnTo>
                    <a:pt x="1423" y="593"/>
                  </a:lnTo>
                  <a:lnTo>
                    <a:pt x="1393" y="611"/>
                  </a:lnTo>
                  <a:lnTo>
                    <a:pt x="1364" y="630"/>
                  </a:lnTo>
                  <a:lnTo>
                    <a:pt x="1335" y="653"/>
                  </a:lnTo>
                  <a:lnTo>
                    <a:pt x="1307" y="676"/>
                  </a:lnTo>
                  <a:lnTo>
                    <a:pt x="1273" y="705"/>
                  </a:lnTo>
                  <a:lnTo>
                    <a:pt x="1240" y="736"/>
                  </a:lnTo>
                  <a:lnTo>
                    <a:pt x="1211" y="762"/>
                  </a:lnTo>
                  <a:lnTo>
                    <a:pt x="1178" y="796"/>
                  </a:lnTo>
                  <a:lnTo>
                    <a:pt x="1151" y="823"/>
                  </a:lnTo>
                  <a:lnTo>
                    <a:pt x="1124" y="811"/>
                  </a:lnTo>
                  <a:lnTo>
                    <a:pt x="1097" y="796"/>
                  </a:lnTo>
                  <a:lnTo>
                    <a:pt x="1068" y="783"/>
                  </a:lnTo>
                  <a:lnTo>
                    <a:pt x="1034" y="769"/>
                  </a:lnTo>
                  <a:lnTo>
                    <a:pt x="999" y="755"/>
                  </a:lnTo>
                  <a:lnTo>
                    <a:pt x="967" y="744"/>
                  </a:lnTo>
                  <a:lnTo>
                    <a:pt x="936" y="735"/>
                  </a:lnTo>
                  <a:lnTo>
                    <a:pt x="901" y="724"/>
                  </a:lnTo>
                  <a:lnTo>
                    <a:pt x="864" y="715"/>
                  </a:lnTo>
                  <a:lnTo>
                    <a:pt x="826" y="705"/>
                  </a:lnTo>
                  <a:lnTo>
                    <a:pt x="791" y="696"/>
                  </a:lnTo>
                  <a:lnTo>
                    <a:pt x="757" y="687"/>
                  </a:lnTo>
                  <a:lnTo>
                    <a:pt x="720" y="681"/>
                  </a:lnTo>
                  <a:lnTo>
                    <a:pt x="685" y="673"/>
                  </a:lnTo>
                  <a:lnTo>
                    <a:pt x="652" y="666"/>
                  </a:lnTo>
                  <a:lnTo>
                    <a:pt x="613" y="658"/>
                  </a:lnTo>
                  <a:lnTo>
                    <a:pt x="560" y="652"/>
                  </a:lnTo>
                  <a:lnTo>
                    <a:pt x="920" y="590"/>
                  </a:lnTo>
                  <a:lnTo>
                    <a:pt x="896" y="542"/>
                  </a:lnTo>
                  <a:lnTo>
                    <a:pt x="868" y="506"/>
                  </a:lnTo>
                  <a:lnTo>
                    <a:pt x="817" y="439"/>
                  </a:lnTo>
                  <a:lnTo>
                    <a:pt x="787" y="409"/>
                  </a:lnTo>
                  <a:lnTo>
                    <a:pt x="757" y="379"/>
                  </a:lnTo>
                  <a:lnTo>
                    <a:pt x="703" y="328"/>
                  </a:lnTo>
                  <a:lnTo>
                    <a:pt x="670" y="298"/>
                  </a:lnTo>
                  <a:lnTo>
                    <a:pt x="631" y="262"/>
                  </a:lnTo>
                  <a:lnTo>
                    <a:pt x="595" y="235"/>
                  </a:lnTo>
                  <a:lnTo>
                    <a:pt x="565" y="211"/>
                  </a:lnTo>
                  <a:lnTo>
                    <a:pt x="535" y="188"/>
                  </a:lnTo>
                  <a:lnTo>
                    <a:pt x="499" y="164"/>
                  </a:lnTo>
                  <a:lnTo>
                    <a:pt x="460" y="141"/>
                  </a:lnTo>
                  <a:lnTo>
                    <a:pt x="421" y="123"/>
                  </a:lnTo>
                  <a:lnTo>
                    <a:pt x="383" y="102"/>
                  </a:lnTo>
                  <a:lnTo>
                    <a:pt x="335" y="84"/>
                  </a:lnTo>
                  <a:lnTo>
                    <a:pt x="291" y="69"/>
                  </a:lnTo>
                  <a:lnTo>
                    <a:pt x="240" y="57"/>
                  </a:lnTo>
                  <a:lnTo>
                    <a:pt x="192" y="45"/>
                  </a:lnTo>
                  <a:lnTo>
                    <a:pt x="141" y="33"/>
                  </a:lnTo>
                  <a:lnTo>
                    <a:pt x="87" y="24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85728"/>
            <a:ext cx="7498080" cy="1143000"/>
          </a:xfrm>
        </p:spPr>
        <p:txBody>
          <a:bodyPr/>
          <a:lstStyle/>
          <a:p>
            <a:r>
              <a:rPr lang="uk-UA" dirty="0" smtClean="0"/>
              <a:t>Кримінальний  кодекс  України</a:t>
            </a:r>
            <a:endParaRPr lang="ru-RU" dirty="0"/>
          </a:p>
        </p:txBody>
      </p:sp>
      <p:pic>
        <p:nvPicPr>
          <p:cNvPr id="4" name="Содержимое 3" descr="04626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71802" y="1643050"/>
            <a:ext cx="3214710" cy="4868431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Ст.20</a:t>
            </a:r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. </a:t>
            </a:r>
            <a:r>
              <a:rPr lang="ru-RU" sz="3200" dirty="0" err="1" smtClean="0">
                <a:solidFill>
                  <a:srgbClr val="FF0000"/>
                </a:solidFill>
                <a:latin typeface="Monotype Corsiva" pitchFamily="66" charset="0"/>
              </a:rPr>
              <a:t>Вік</a:t>
            </a:r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, </a:t>
            </a:r>
            <a:r>
              <a:rPr lang="ru-RU" sz="3200" dirty="0" err="1" smtClean="0">
                <a:solidFill>
                  <a:srgbClr val="FF0000"/>
                </a:solidFill>
                <a:latin typeface="Monotype Corsiva" pitchFamily="66" charset="0"/>
              </a:rPr>
              <a:t>з</a:t>
            </a:r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Monotype Corsiva" pitchFamily="66" charset="0"/>
              </a:rPr>
              <a:t>якого</a:t>
            </a:r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Monotype Corsiva" pitchFamily="66" charset="0"/>
              </a:rPr>
              <a:t>наступає</a:t>
            </a:r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Monotype Corsiva" pitchFamily="66" charset="0"/>
              </a:rPr>
              <a:t>кримінальна</a:t>
            </a:r>
            <a:r>
              <a:rPr lang="ru-RU" sz="3200" dirty="0" smtClean="0">
                <a:solidFill>
                  <a:srgbClr val="FF0000"/>
                </a:solidFill>
                <a:latin typeface="Monotype Corsiva" pitchFamily="66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Monotype Corsiva" pitchFamily="66" charset="0"/>
              </a:rPr>
              <a:t>відповідальність</a:t>
            </a:r>
            <a:endParaRPr lang="ru-RU" sz="3200" dirty="0" smtClean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1000100" y="1928802"/>
            <a:ext cx="7650163" cy="373222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b="1" dirty="0" smtClean="0">
                <a:latin typeface="Times New Roman" pitchFamily="18" charset="0"/>
              </a:rPr>
              <a:t>1.Кримінальній </a:t>
            </a:r>
            <a:r>
              <a:rPr lang="ru-RU" sz="2000" b="1" dirty="0" err="1" smtClean="0">
                <a:latin typeface="Times New Roman" pitchFamily="18" charset="0"/>
              </a:rPr>
              <a:t>відповідальності</a:t>
            </a:r>
            <a:r>
              <a:rPr lang="ru-RU" sz="2000" b="1" dirty="0" smtClean="0">
                <a:latin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</a:rPr>
              <a:t>належить</a:t>
            </a:r>
            <a:r>
              <a:rPr lang="ru-RU" sz="2000" b="1" dirty="0" smtClean="0">
                <a:latin typeface="Times New Roman" pitchFamily="18" charset="0"/>
              </a:rPr>
              <a:t> особа, </a:t>
            </a:r>
            <a:r>
              <a:rPr lang="ru-RU" sz="2000" b="1" dirty="0" err="1" smtClean="0">
                <a:latin typeface="Times New Roman" pitchFamily="18" charset="0"/>
              </a:rPr>
              <a:t>досягнувша</a:t>
            </a:r>
            <a:r>
              <a:rPr lang="ru-RU" sz="2000" b="1" dirty="0" smtClean="0">
                <a:latin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</a:rPr>
              <a:t>під</a:t>
            </a:r>
            <a:r>
              <a:rPr lang="ru-RU" sz="2000" b="1" dirty="0" smtClean="0">
                <a:latin typeface="Times New Roman" pitchFamily="18" charset="0"/>
              </a:rPr>
              <a:t> час </a:t>
            </a:r>
            <a:r>
              <a:rPr lang="ru-RU" sz="2000" b="1" dirty="0" err="1" smtClean="0">
                <a:latin typeface="Times New Roman" pitchFamily="18" charset="0"/>
              </a:rPr>
              <a:t>скоєння</a:t>
            </a:r>
            <a:r>
              <a:rPr lang="ru-RU" sz="2000" b="1" dirty="0" smtClean="0">
                <a:latin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</a:rPr>
              <a:t>злочину</a:t>
            </a:r>
            <a:r>
              <a:rPr lang="ru-RU" sz="2000" b="1" dirty="0" smtClean="0">
                <a:latin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</a:rPr>
              <a:t>шістнадцятилітньго</a:t>
            </a:r>
            <a:r>
              <a:rPr lang="ru-RU" sz="2000" b="1" dirty="0" smtClean="0">
                <a:latin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</a:rPr>
              <a:t>віку</a:t>
            </a:r>
            <a:r>
              <a:rPr lang="ru-RU" sz="2000" b="1" dirty="0" smtClean="0">
                <a:latin typeface="Times New Roman" pitchFamily="18" charset="0"/>
              </a:rPr>
              <a:t>. </a:t>
            </a:r>
            <a:endParaRPr lang="ru-RU" sz="20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b="1" dirty="0" smtClean="0">
                <a:latin typeface="Times New Roman" pitchFamily="18" charset="0"/>
              </a:rPr>
              <a:t>2.Особи </a:t>
            </a:r>
            <a:r>
              <a:rPr lang="ru-RU" sz="2000" b="1" dirty="0" err="1" smtClean="0">
                <a:latin typeface="Times New Roman" pitchFamily="18" charset="0"/>
              </a:rPr>
              <a:t>чотирнадцяти</a:t>
            </a:r>
            <a:r>
              <a:rPr lang="ru-RU" sz="2000" b="1" dirty="0" smtClean="0">
                <a:latin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</a:rPr>
              <a:t>років</a:t>
            </a:r>
            <a:r>
              <a:rPr lang="ru-RU" sz="2000" b="1" dirty="0" smtClean="0">
                <a:latin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</a:rPr>
              <a:t>підлягають</a:t>
            </a:r>
            <a:r>
              <a:rPr lang="ru-RU" sz="2000" b="1" dirty="0" smtClean="0">
                <a:latin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</a:rPr>
              <a:t>кримінальній</a:t>
            </a:r>
            <a:r>
              <a:rPr lang="ru-RU" sz="2000" b="1" dirty="0" smtClean="0">
                <a:latin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</a:rPr>
              <a:t>відповідальності</a:t>
            </a:r>
            <a:r>
              <a:rPr lang="ru-RU" sz="2000" b="1" dirty="0" smtClean="0">
                <a:latin typeface="Times New Roman" pitchFamily="18" charset="0"/>
              </a:rPr>
              <a:t> за </a:t>
            </a:r>
            <a:r>
              <a:rPr lang="ru-RU" sz="2000" b="1" dirty="0" err="1" smtClean="0">
                <a:latin typeface="Times New Roman" pitchFamily="18" charset="0"/>
              </a:rPr>
              <a:t>вбивство</a:t>
            </a:r>
            <a:r>
              <a:rPr lang="ru-RU" sz="2000" b="1" dirty="0" smtClean="0">
                <a:latin typeface="Times New Roman" pitchFamily="18" charset="0"/>
              </a:rPr>
              <a:t>(ст.105</a:t>
            </a:r>
            <a:r>
              <a:rPr lang="ru-RU" sz="2000" b="1" dirty="0" smtClean="0">
                <a:latin typeface="Times New Roman" pitchFamily="18" charset="0"/>
              </a:rPr>
              <a:t>), </a:t>
            </a:r>
            <a:r>
              <a:rPr lang="ru-RU" sz="2000" b="1" dirty="0" err="1" smtClean="0">
                <a:latin typeface="Times New Roman" pitchFamily="18" charset="0"/>
              </a:rPr>
              <a:t>навмисне</a:t>
            </a:r>
            <a:r>
              <a:rPr lang="ru-RU" sz="2000" b="1" dirty="0" smtClean="0">
                <a:latin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</a:rPr>
              <a:t>причинення</a:t>
            </a:r>
            <a:r>
              <a:rPr lang="ru-RU" sz="2000" b="1" dirty="0" smtClean="0">
                <a:latin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</a:rPr>
              <a:t>тяжкої</a:t>
            </a:r>
            <a:r>
              <a:rPr lang="ru-RU" sz="2000" b="1" dirty="0" smtClean="0">
                <a:latin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</a:rPr>
              <a:t>шкоди</a:t>
            </a:r>
            <a:r>
              <a:rPr lang="ru-RU" sz="2000" b="1" dirty="0" smtClean="0">
                <a:latin typeface="Times New Roman" pitchFamily="18" charset="0"/>
              </a:rPr>
              <a:t> здоров*</a:t>
            </a:r>
            <a:r>
              <a:rPr lang="ru-RU" sz="2000" b="1" dirty="0" err="1" smtClean="0">
                <a:latin typeface="Times New Roman" pitchFamily="18" charset="0"/>
              </a:rPr>
              <a:t>ю</a:t>
            </a:r>
            <a:r>
              <a:rPr lang="ru-RU" sz="2000" b="1" dirty="0" smtClean="0">
                <a:latin typeface="Times New Roman" pitchFamily="18" charset="0"/>
              </a:rPr>
              <a:t>(ст.111), </a:t>
            </a:r>
            <a:r>
              <a:rPr lang="ru-RU" sz="2000" b="1" dirty="0" err="1" smtClean="0">
                <a:latin typeface="Times New Roman" pitchFamily="18" charset="0"/>
              </a:rPr>
              <a:t>згвалтування</a:t>
            </a:r>
            <a:r>
              <a:rPr lang="ru-RU" sz="2000" b="1" dirty="0" smtClean="0">
                <a:latin typeface="Times New Roman" pitchFamily="18" charset="0"/>
              </a:rPr>
              <a:t>(ст.131</a:t>
            </a:r>
            <a:r>
              <a:rPr lang="ru-RU" sz="2000" b="1" dirty="0" smtClean="0">
                <a:latin typeface="Times New Roman" pitchFamily="18" charset="0"/>
              </a:rPr>
              <a:t>), </a:t>
            </a:r>
            <a:r>
              <a:rPr lang="ru-RU" sz="2000" b="1" dirty="0" err="1" smtClean="0">
                <a:latin typeface="Times New Roman" pitchFamily="18" charset="0"/>
              </a:rPr>
              <a:t>крадіжка</a:t>
            </a:r>
            <a:r>
              <a:rPr lang="ru-RU" sz="2000" b="1" dirty="0" smtClean="0">
                <a:latin typeface="Times New Roman" pitchFamily="18" charset="0"/>
              </a:rPr>
              <a:t>(ст.158</a:t>
            </a:r>
            <a:r>
              <a:rPr lang="ru-RU" sz="2000" b="1" dirty="0" smtClean="0">
                <a:latin typeface="Times New Roman" pitchFamily="18" charset="0"/>
              </a:rPr>
              <a:t>), </a:t>
            </a:r>
            <a:r>
              <a:rPr lang="ru-RU" sz="2000" b="1" dirty="0" err="1" smtClean="0">
                <a:latin typeface="Times New Roman" pitchFamily="18" charset="0"/>
              </a:rPr>
              <a:t>пограбування</a:t>
            </a:r>
            <a:r>
              <a:rPr lang="ru-RU" sz="2000" b="1" dirty="0" smtClean="0">
                <a:latin typeface="Times New Roman" pitchFamily="18" charset="0"/>
              </a:rPr>
              <a:t>(ст.161</a:t>
            </a:r>
            <a:r>
              <a:rPr lang="ru-RU" sz="2000" b="1" dirty="0" smtClean="0">
                <a:latin typeface="Times New Roman" pitchFamily="18" charset="0"/>
              </a:rPr>
              <a:t>), </a:t>
            </a:r>
            <a:r>
              <a:rPr lang="ru-RU" sz="2000" b="1" dirty="0" err="1" smtClean="0">
                <a:latin typeface="Times New Roman" pitchFamily="18" charset="0"/>
              </a:rPr>
              <a:t>розбій</a:t>
            </a:r>
            <a:r>
              <a:rPr lang="ru-RU" sz="2000" b="1" dirty="0" smtClean="0">
                <a:latin typeface="Times New Roman" pitchFamily="18" charset="0"/>
              </a:rPr>
              <a:t>(ст.162</a:t>
            </a:r>
            <a:r>
              <a:rPr lang="ru-RU" sz="2000" b="1" dirty="0" smtClean="0">
                <a:latin typeface="Times New Roman" pitchFamily="18" charset="0"/>
              </a:rPr>
              <a:t>), </a:t>
            </a:r>
            <a:r>
              <a:rPr lang="ru-RU" sz="2000" b="1" dirty="0" err="1" smtClean="0">
                <a:latin typeface="Times New Roman" pitchFamily="18" charset="0"/>
              </a:rPr>
              <a:t>тероризм</a:t>
            </a:r>
            <a:r>
              <a:rPr lang="ru-RU" sz="2000" b="1" dirty="0" smtClean="0">
                <a:latin typeface="Times New Roman" pitchFamily="18" charset="0"/>
              </a:rPr>
              <a:t>(ст.205</a:t>
            </a:r>
            <a:r>
              <a:rPr lang="ru-RU" sz="2000" b="1" dirty="0" smtClean="0">
                <a:latin typeface="Times New Roman" pitchFamily="18" charset="0"/>
              </a:rPr>
              <a:t>), </a:t>
            </a:r>
            <a:r>
              <a:rPr lang="ru-RU" sz="2000" b="1" dirty="0" err="1" smtClean="0">
                <a:latin typeface="Times New Roman" pitchFamily="18" charset="0"/>
              </a:rPr>
              <a:t>вандалізм</a:t>
            </a:r>
            <a:r>
              <a:rPr lang="ru-RU" sz="2000" b="1" dirty="0" smtClean="0">
                <a:latin typeface="Times New Roman" pitchFamily="18" charset="0"/>
              </a:rPr>
              <a:t>(ст.214) </a:t>
            </a:r>
            <a:r>
              <a:rPr lang="ru-RU" sz="2000" b="1" dirty="0" err="1" smtClean="0">
                <a:latin typeface="Times New Roman" pitchFamily="18" charset="0"/>
              </a:rPr>
              <a:t>і</a:t>
            </a:r>
            <a:r>
              <a:rPr lang="ru-RU" sz="2000" b="1" dirty="0" smtClean="0">
                <a:latin typeface="Times New Roman" pitchFamily="18" charset="0"/>
              </a:rPr>
              <a:t> т.д.</a:t>
            </a:r>
            <a:endParaRPr lang="ru-RU" sz="2000" b="1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2000" b="1" dirty="0" smtClean="0">
                <a:latin typeface="Times New Roman" pitchFamily="18" charset="0"/>
              </a:rPr>
              <a:t>3</a:t>
            </a:r>
            <a:r>
              <a:rPr lang="ru-RU" sz="2000" b="1" dirty="0" smtClean="0">
                <a:latin typeface="Times New Roman" pitchFamily="18" charset="0"/>
              </a:rPr>
              <a:t>. </a:t>
            </a:r>
            <a:r>
              <a:rPr lang="ru-RU" sz="2000" b="1" dirty="0" err="1" smtClean="0">
                <a:latin typeface="Times New Roman" pitchFamily="18" charset="0"/>
              </a:rPr>
              <a:t>Якщо</a:t>
            </a:r>
            <a:r>
              <a:rPr lang="ru-RU" sz="2000" b="1" dirty="0" smtClean="0">
                <a:latin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</a:rPr>
              <a:t>неповнолітній</a:t>
            </a:r>
            <a:r>
              <a:rPr lang="ru-RU" sz="2000" b="1" dirty="0" smtClean="0">
                <a:latin typeface="Times New Roman" pitchFamily="18" charset="0"/>
              </a:rPr>
              <a:t> досягнув </a:t>
            </a:r>
            <a:r>
              <a:rPr lang="ru-RU" sz="2000" b="1" dirty="0" err="1" smtClean="0">
                <a:latin typeface="Times New Roman" pitchFamily="18" charset="0"/>
              </a:rPr>
              <a:t>даного</a:t>
            </a:r>
            <a:r>
              <a:rPr lang="ru-RU" sz="2000" b="1" dirty="0" smtClean="0">
                <a:latin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</a:rPr>
              <a:t>віку</a:t>
            </a:r>
            <a:r>
              <a:rPr lang="ru-RU" sz="2000" b="1" dirty="0" smtClean="0">
                <a:latin typeface="Times New Roman" pitchFamily="18" charset="0"/>
              </a:rPr>
              <a:t> (1,2 </a:t>
            </a:r>
            <a:r>
              <a:rPr lang="ru-RU" sz="2000" b="1" dirty="0" err="1" smtClean="0">
                <a:latin typeface="Times New Roman" pitchFamily="18" charset="0"/>
              </a:rPr>
              <a:t>пункти</a:t>
            </a:r>
            <a:r>
              <a:rPr lang="ru-RU" sz="2000" b="1" dirty="0" smtClean="0">
                <a:latin typeface="Times New Roman" pitchFamily="18" charset="0"/>
              </a:rPr>
              <a:t>), </a:t>
            </a:r>
            <a:r>
              <a:rPr lang="ru-RU" sz="2000" b="1" dirty="0" err="1" smtClean="0">
                <a:latin typeface="Times New Roman" pitchFamily="18" charset="0"/>
              </a:rPr>
              <a:t>але</a:t>
            </a:r>
            <a:r>
              <a:rPr lang="ru-RU" sz="2000" b="1" dirty="0" smtClean="0">
                <a:latin typeface="Times New Roman" pitchFamily="18" charset="0"/>
              </a:rPr>
              <a:t> в </a:t>
            </a:r>
            <a:r>
              <a:rPr lang="ru-RU" sz="2000" b="1" dirty="0" err="1" smtClean="0">
                <a:latin typeface="Times New Roman" pitchFamily="18" charset="0"/>
              </a:rPr>
              <a:t>випадку</a:t>
            </a:r>
            <a:r>
              <a:rPr lang="ru-RU" sz="2000" b="1" dirty="0" smtClean="0">
                <a:latin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</a:rPr>
              <a:t>розумової</a:t>
            </a:r>
            <a:r>
              <a:rPr lang="ru-RU" sz="2000" b="1" dirty="0" smtClean="0">
                <a:latin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</a:rPr>
              <a:t>відсталості</a:t>
            </a:r>
            <a:r>
              <a:rPr lang="ru-RU" sz="2000" b="1" dirty="0" smtClean="0">
                <a:latin typeface="Times New Roman" pitchFamily="18" charset="0"/>
              </a:rPr>
              <a:t>, не </a:t>
            </a:r>
            <a:r>
              <a:rPr lang="ru-RU" sz="2000" b="1" dirty="0" err="1" smtClean="0">
                <a:latin typeface="Times New Roman" pitchFamily="18" charset="0"/>
              </a:rPr>
              <a:t>пов</a:t>
            </a:r>
            <a:r>
              <a:rPr lang="ru-RU" sz="2000" b="1" dirty="0" smtClean="0">
                <a:latin typeface="Times New Roman" pitchFamily="18" charset="0"/>
              </a:rPr>
              <a:t>*</a:t>
            </a:r>
            <a:r>
              <a:rPr lang="ru-RU" sz="2000" b="1" dirty="0" err="1" smtClean="0">
                <a:latin typeface="Times New Roman" pitchFamily="18" charset="0"/>
              </a:rPr>
              <a:t>язаною</a:t>
            </a:r>
            <a:r>
              <a:rPr lang="ru-RU" sz="2000" b="1" dirty="0" smtClean="0">
                <a:latin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</a:rPr>
              <a:t>з</a:t>
            </a:r>
            <a:r>
              <a:rPr lang="ru-RU" sz="2000" b="1" dirty="0" smtClean="0">
                <a:latin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</a:rPr>
              <a:t>психічним</a:t>
            </a:r>
            <a:r>
              <a:rPr lang="ru-RU" sz="2000" b="1" dirty="0" smtClean="0">
                <a:latin typeface="Times New Roman" pitchFamily="18" charset="0"/>
              </a:rPr>
              <a:t> здоров*ям, </a:t>
            </a:r>
            <a:r>
              <a:rPr lang="ru-RU" sz="2000" b="1" dirty="0" err="1" smtClean="0">
                <a:latin typeface="Times New Roman" pitchFamily="18" charset="0"/>
              </a:rPr>
              <a:t>під</a:t>
            </a:r>
            <a:r>
              <a:rPr lang="ru-RU" sz="2000" b="1" dirty="0" smtClean="0">
                <a:latin typeface="Times New Roman" pitchFamily="18" charset="0"/>
              </a:rPr>
              <a:t> час </a:t>
            </a:r>
            <a:r>
              <a:rPr lang="ru-RU" sz="2000" b="1" dirty="0" err="1" smtClean="0">
                <a:latin typeface="Times New Roman" pitchFamily="18" charset="0"/>
              </a:rPr>
              <a:t>скоєння</a:t>
            </a:r>
            <a:r>
              <a:rPr lang="ru-RU" sz="2000" b="1" dirty="0" smtClean="0">
                <a:latin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</a:rPr>
              <a:t>правопорушення</a:t>
            </a:r>
            <a:r>
              <a:rPr lang="ru-RU" sz="2000" b="1" dirty="0" smtClean="0">
                <a:latin typeface="Times New Roman" pitchFamily="18" charset="0"/>
              </a:rPr>
              <a:t> не </a:t>
            </a:r>
            <a:r>
              <a:rPr lang="ru-RU" sz="2000" b="1" dirty="0" err="1" smtClean="0">
                <a:latin typeface="Times New Roman" pitchFamily="18" charset="0"/>
              </a:rPr>
              <a:t>міг</a:t>
            </a:r>
            <a:r>
              <a:rPr lang="ru-RU" sz="2000" b="1" dirty="0" smtClean="0">
                <a:latin typeface="Times New Roman" pitchFamily="18" charset="0"/>
              </a:rPr>
              <a:t> в </a:t>
            </a:r>
            <a:r>
              <a:rPr lang="ru-RU" sz="2000" b="1" dirty="0" err="1" smtClean="0">
                <a:latin typeface="Times New Roman" pitchFamily="18" charset="0"/>
              </a:rPr>
              <a:t>повній</a:t>
            </a:r>
            <a:r>
              <a:rPr lang="ru-RU" sz="2000" b="1" dirty="0" smtClean="0">
                <a:latin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</a:rPr>
              <a:t>мірі</a:t>
            </a:r>
            <a:r>
              <a:rPr lang="ru-RU" sz="2000" b="1" dirty="0" smtClean="0">
                <a:latin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</a:rPr>
              <a:t>усвідомлювати</a:t>
            </a:r>
            <a:r>
              <a:rPr lang="ru-RU" sz="2000" b="1" dirty="0" smtClean="0">
                <a:latin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</a:rPr>
              <a:t>фактичний</a:t>
            </a:r>
            <a:r>
              <a:rPr lang="ru-RU" sz="2000" b="1" dirty="0" smtClean="0">
                <a:latin typeface="Times New Roman" pitchFamily="18" charset="0"/>
              </a:rPr>
              <a:t> характер </a:t>
            </a:r>
            <a:r>
              <a:rPr lang="ru-RU" sz="2000" b="1" dirty="0" err="1" smtClean="0">
                <a:latin typeface="Times New Roman" pitchFamily="18" charset="0"/>
              </a:rPr>
              <a:t>й</a:t>
            </a:r>
            <a:r>
              <a:rPr lang="ru-RU" sz="2000" b="1" dirty="0" smtClean="0">
                <a:latin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</a:rPr>
              <a:t>суспільну</a:t>
            </a:r>
            <a:r>
              <a:rPr lang="ru-RU" sz="2000" b="1" dirty="0" smtClean="0">
                <a:latin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</a:rPr>
              <a:t>небезпеку</a:t>
            </a:r>
            <a:r>
              <a:rPr lang="ru-RU" sz="2000" b="1" dirty="0" smtClean="0">
                <a:latin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</a:rPr>
              <a:t>своїх</a:t>
            </a:r>
            <a:r>
              <a:rPr lang="ru-RU" sz="2000" b="1" dirty="0" smtClean="0">
                <a:latin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</a:rPr>
              <a:t>дій</a:t>
            </a:r>
            <a:r>
              <a:rPr lang="ru-RU" sz="2000" b="1" dirty="0" smtClean="0">
                <a:latin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</a:rPr>
              <a:t>або</a:t>
            </a:r>
            <a:r>
              <a:rPr lang="ru-RU" sz="2000" b="1" dirty="0" smtClean="0">
                <a:latin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</a:rPr>
              <a:t>регулювати</a:t>
            </a:r>
            <a:r>
              <a:rPr lang="ru-RU" sz="2000" b="1" dirty="0" smtClean="0">
                <a:latin typeface="Times New Roman" pitchFamily="18" charset="0"/>
              </a:rPr>
              <a:t> ними, </a:t>
            </a:r>
            <a:r>
              <a:rPr lang="ru-RU" sz="2000" b="1" dirty="0" err="1" smtClean="0">
                <a:latin typeface="Times New Roman" pitchFamily="18" charset="0"/>
              </a:rPr>
              <a:t>він</a:t>
            </a:r>
            <a:r>
              <a:rPr lang="ru-RU" sz="2000" b="1" dirty="0" smtClean="0">
                <a:latin typeface="Times New Roman" pitchFamily="18" charset="0"/>
              </a:rPr>
              <a:t> не </a:t>
            </a:r>
            <a:r>
              <a:rPr lang="ru-RU" sz="2000" b="1" dirty="0" err="1" smtClean="0">
                <a:latin typeface="Times New Roman" pitchFamily="18" charset="0"/>
              </a:rPr>
              <a:t>підлягає</a:t>
            </a:r>
            <a:r>
              <a:rPr lang="ru-RU" sz="2000" b="1" dirty="0" smtClean="0">
                <a:latin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</a:rPr>
              <a:t>кримінальній</a:t>
            </a:r>
            <a:r>
              <a:rPr lang="ru-RU" sz="2000" b="1" dirty="0" smtClean="0">
                <a:latin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</a:rPr>
              <a:t>відповідальності</a:t>
            </a:r>
            <a:r>
              <a:rPr lang="ru-RU" sz="2000" b="1" dirty="0" smtClean="0">
                <a:latin typeface="Times New Roman" pitchFamily="18" charset="0"/>
              </a:rPr>
              <a:t>.                             </a:t>
            </a:r>
            <a:endParaRPr lang="ru-RU" sz="2000" b="1" dirty="0" smtClean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0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642918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Кримінальний кодекс визначає таку мету покарання: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2057400"/>
            <a:ext cx="7498080" cy="4800600"/>
          </a:xfrm>
        </p:spPr>
        <p:txBody>
          <a:bodyPr/>
          <a:lstStyle/>
          <a:p>
            <a:r>
              <a:rPr lang="uk-UA" dirty="0" smtClean="0"/>
              <a:t>Кару як відплату за вчинене </a:t>
            </a:r>
          </a:p>
          <a:p>
            <a:r>
              <a:rPr lang="uk-UA" dirty="0" smtClean="0"/>
              <a:t>Виправлення засудження</a:t>
            </a:r>
          </a:p>
          <a:p>
            <a:r>
              <a:rPr lang="uk-UA" dirty="0" smtClean="0"/>
              <a:t>Запобігання вчиненню нових злочинів самим засудженим</a:t>
            </a:r>
          </a:p>
          <a:p>
            <a:r>
              <a:rPr lang="uk-UA" dirty="0" smtClean="0"/>
              <a:t>Запобігання вчиненню злочинів з боку інших осіб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Види покарань неповнолітнього: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2000240"/>
            <a:ext cx="7498080" cy="3624274"/>
          </a:xfrm>
        </p:spPr>
        <p:txBody>
          <a:bodyPr/>
          <a:lstStyle/>
          <a:p>
            <a:r>
              <a:rPr lang="uk-UA" dirty="0" smtClean="0"/>
              <a:t>Штраф </a:t>
            </a:r>
          </a:p>
          <a:p>
            <a:r>
              <a:rPr lang="uk-UA" dirty="0" smtClean="0"/>
              <a:t>Громадські роботи</a:t>
            </a:r>
          </a:p>
          <a:p>
            <a:r>
              <a:rPr lang="uk-UA" dirty="0" smtClean="0"/>
              <a:t>Виправні роботи</a:t>
            </a:r>
          </a:p>
          <a:p>
            <a:r>
              <a:rPr lang="uk-UA" dirty="0" smtClean="0"/>
              <a:t>Арешт</a:t>
            </a:r>
          </a:p>
          <a:p>
            <a:r>
              <a:rPr lang="uk-UA" dirty="0" smtClean="0"/>
              <a:t>Позбавлення волі на певний строк 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c1de0f11d62c83f50a5a8c74c4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351308" y="0"/>
            <a:ext cx="4792692" cy="4179227"/>
          </a:xfrm>
        </p:spPr>
      </p:pic>
      <p:pic>
        <p:nvPicPr>
          <p:cNvPr id="5" name="Рисунок 4" descr="Арест-1270549458_5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381372"/>
            <a:ext cx="5214942" cy="347662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714480" y="214290"/>
            <a:ext cx="25030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Штраф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57818" y="5643578"/>
            <a:ext cx="23022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Арешт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32-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-30000" contrast="18000"/>
          </a:blip>
          <a:srcRect/>
          <a:stretch>
            <a:fillRect/>
          </a:stretch>
        </p:blipFill>
        <p:spPr bwMode="auto">
          <a:xfrm>
            <a:off x="0" y="0"/>
            <a:ext cx="9179619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285992"/>
            <a:ext cx="8929718" cy="3643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4800" dirty="0" smtClean="0"/>
              <a:t>Підготувала учениця 9-Є класу</a:t>
            </a:r>
          </a:p>
          <a:p>
            <a:pPr>
              <a:buNone/>
            </a:pPr>
            <a:r>
              <a:rPr lang="uk-UA" sz="4800" dirty="0" err="1" smtClean="0"/>
              <a:t>Бірюк</a:t>
            </a:r>
            <a:r>
              <a:rPr lang="uk-UA" sz="4800" dirty="0" smtClean="0"/>
              <a:t> Анна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265</TotalTime>
  <Words>193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Times New Roman</vt:lpstr>
      <vt:lpstr>Arial</vt:lpstr>
      <vt:lpstr>Calibri</vt:lpstr>
      <vt:lpstr>Monotype Corsiva</vt:lpstr>
      <vt:lpstr>Литейная</vt:lpstr>
      <vt:lpstr>Солнцестояние</vt:lpstr>
      <vt:lpstr>Слайд 1</vt:lpstr>
      <vt:lpstr>Кримінальна відповідальність:</vt:lpstr>
      <vt:lpstr>Кримінальний  кодекс  України</vt:lpstr>
      <vt:lpstr>Ст.20. Вік, з якого наступає кримінальна відповідальність</vt:lpstr>
      <vt:lpstr>Кримінальний кодекс визначає таку мету покарання: </vt:lpstr>
      <vt:lpstr>Види покарань неповнолітнього: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Уголовная ответственность несовершеннолетних</dc:title>
  <dc:subject>Правовое государство</dc:subject>
  <dc:creator>Кулакова О.С.</dc:creator>
  <cp:lastModifiedBy>Master</cp:lastModifiedBy>
  <cp:revision>19</cp:revision>
  <dcterms:created xsi:type="dcterms:W3CDTF">2008-04-06T10:16:09Z</dcterms:created>
  <dcterms:modified xsi:type="dcterms:W3CDTF">2012-04-18T14:10:33Z</dcterms:modified>
  <cp:category>обществозанние и право</cp:category>
</cp:coreProperties>
</file>