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AC9C-3C7C-4AA1-822F-B31500732C5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F3FE-9A1E-4335-AE5F-D64B655B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F3FE-9A1E-4335-AE5F-D64B655B184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062912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Кримінальне право 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3911239" cy="37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286380" y="5286364"/>
            <a:ext cx="385762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Підготувала учениця 10 – А класу</a:t>
            </a:r>
          </a:p>
          <a:p>
            <a:pPr algn="ctr"/>
            <a:r>
              <a:rPr lang="uk-UA" b="1" i="1" dirty="0" smtClean="0"/>
              <a:t>Фурдиш Вероніка</a:t>
            </a:r>
            <a:endParaRPr lang="ru-RU" b="1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00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3. </a:t>
            </a:r>
            <a:r>
              <a:rPr lang="uk-UA" sz="2400" b="1" dirty="0" smtClean="0"/>
              <a:t>Принцип винної відповідальності</a:t>
            </a:r>
            <a:r>
              <a:rPr lang="uk-UA" sz="2400" dirty="0" smtClean="0"/>
              <a:t>. Кримінальна відповідальність настає тільки при наявності вини, тобто лише в таких випадках, коли заподіяна шкода, вчинений злочин були заподіяні навмисно чи необережно (ст. 23 КК). Невинно заподіяна шкода (казус), незалежно від її тяжкості, злочином не визнається і кримінальної відповідальності не тягне.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86124"/>
            <a:ext cx="2500320" cy="316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643314"/>
            <a:ext cx="3857652" cy="28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4</a:t>
            </a:r>
            <a:r>
              <a:rPr lang="ru-RU" sz="2400" b="1" dirty="0" smtClean="0"/>
              <a:t>.Принцип </a:t>
            </a:r>
            <a:r>
              <a:rPr lang="ru-RU" sz="2400" b="1" dirty="0" err="1" smtClean="0"/>
              <a:t>суб'єктивної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осудності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Кримінальна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ґрунтується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суб'єктивній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Об'єктивна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відхиляється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вона не </a:t>
            </a:r>
            <a:r>
              <a:rPr lang="ru-RU" sz="2400" dirty="0" err="1" smtClean="0"/>
              <a:t>враховує</a:t>
            </a:r>
            <a:r>
              <a:rPr lang="ru-RU" sz="2400" dirty="0" smtClean="0"/>
              <a:t>, </a:t>
            </a:r>
            <a:r>
              <a:rPr lang="ru-RU" sz="2400" dirty="0" err="1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припускає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діях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свідомості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волі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вини, як </a:t>
            </a:r>
            <a:r>
              <a:rPr lang="ru-RU" sz="2400" dirty="0" err="1" smtClean="0"/>
              <a:t>підґрунтя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суб'єктивної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кримінальна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припускає</a:t>
            </a:r>
            <a:r>
              <a:rPr lang="ru-RU" sz="2400" dirty="0" smtClean="0"/>
              <a:t>,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усвідомлювання</a:t>
            </a:r>
            <a:r>
              <a:rPr lang="ru-RU" sz="2400" dirty="0" smtClean="0"/>
              <a:t> винною особою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</a:t>
            </a:r>
            <a:r>
              <a:rPr lang="ru-RU" sz="2400" dirty="0" smtClean="0"/>
              <a:t> складу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переконливо</a:t>
            </a:r>
            <a:r>
              <a:rPr lang="ru-RU" sz="2400" dirty="0" smtClean="0"/>
              <a:t> принцип </a:t>
            </a:r>
            <a:r>
              <a:rPr lang="ru-RU" sz="2400" dirty="0" err="1" smtClean="0"/>
              <a:t>суб'єктивної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ексцесі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виконавця</a:t>
            </a:r>
            <a:r>
              <a:rPr lang="ru-RU" sz="2400" dirty="0" smtClean="0"/>
              <a:t>. </a:t>
            </a:r>
            <a:r>
              <a:rPr lang="ru-RU" sz="2400" dirty="0" err="1" smtClean="0"/>
              <a:t>Співучасники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підлягають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відповідальності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виконавця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охоплювалися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умислом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4857760"/>
            <a:ext cx="2071702" cy="17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5.</a:t>
            </a:r>
            <a:r>
              <a:rPr lang="ru-RU" sz="2400" b="1" dirty="0" smtClean="0"/>
              <a:t>Принцип </a:t>
            </a:r>
            <a:r>
              <a:rPr lang="ru-RU" sz="2400" b="1" dirty="0" err="1" smtClean="0"/>
              <a:t>повної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відповідальності</a:t>
            </a:r>
            <a:r>
              <a:rPr lang="ru-RU" sz="2400" b="1" dirty="0" smtClean="0"/>
              <a:t>. </a:t>
            </a:r>
            <a:r>
              <a:rPr lang="ru-RU" sz="2400" dirty="0" err="1" smtClean="0"/>
              <a:t>Повнота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вимогу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поставити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провину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особі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скоєне</a:t>
            </a:r>
            <a:r>
              <a:rPr lang="ru-RU" sz="2400" dirty="0" smtClean="0"/>
              <a:t> нею, </a:t>
            </a:r>
            <a:r>
              <a:rPr lang="ru-RU" sz="2400" dirty="0" err="1" smtClean="0"/>
              <a:t>незалежно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кримінально-правових</a:t>
            </a:r>
            <a:r>
              <a:rPr lang="ru-RU" sz="2400" dirty="0" smtClean="0"/>
              <a:t> норм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передбачено</a:t>
            </a:r>
            <a:r>
              <a:rPr lang="ru-RU" sz="2400" dirty="0" smtClean="0"/>
              <a:t>. </a:t>
            </a:r>
            <a:r>
              <a:rPr lang="ru-RU" sz="2400" dirty="0" err="1" smtClean="0"/>
              <a:t>Будь-яка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неповнота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безумовною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підставою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додаткове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слідство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71810"/>
            <a:ext cx="4657705" cy="29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786322"/>
            <a:ext cx="3500462" cy="174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6. </a:t>
            </a:r>
            <a:r>
              <a:rPr lang="ru-RU" sz="2400" b="1" dirty="0" smtClean="0"/>
              <a:t>Принцип </a:t>
            </a:r>
            <a:r>
              <a:rPr lang="ru-RU" sz="2400" b="1" dirty="0" err="1" smtClean="0"/>
              <a:t>переваги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обставин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пом'якшують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конкуренції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обтяжуючих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пом'якшуючих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обставин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пом'якшуючі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обставини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. Так,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вчиненні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навмисного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особливою </a:t>
            </a:r>
            <a:r>
              <a:rPr lang="ru-RU" sz="2400" dirty="0" err="1" smtClean="0"/>
              <a:t>жорстокістю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перебуваючої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вагітності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фізіологічного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афекту</a:t>
            </a:r>
            <a:r>
              <a:rPr lang="ru-RU" sz="2400" dirty="0" smtClean="0"/>
              <a:t>, </a:t>
            </a:r>
            <a:r>
              <a:rPr lang="ru-RU" sz="2400" dirty="0" err="1" smtClean="0"/>
              <a:t>скоєне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кваліфікується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як </a:t>
            </a:r>
            <a:r>
              <a:rPr lang="ru-RU" sz="2400" dirty="0" err="1" smtClean="0"/>
              <a:t>умисне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вчинене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сильного душевного </a:t>
            </a:r>
            <a:r>
              <a:rPr lang="ru-RU" sz="2400" dirty="0" err="1" smtClean="0"/>
              <a:t>хвилювання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14752"/>
            <a:ext cx="24022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000504"/>
            <a:ext cx="2018437" cy="266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898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</a:t>
            </a:r>
            <a:r>
              <a:rPr lang="ru-RU" sz="3200" dirty="0" err="1" smtClean="0"/>
              <a:t>кримінального</a:t>
            </a:r>
            <a:r>
              <a:rPr lang="ru-RU" sz="3200" dirty="0" smtClean="0"/>
              <a:t> права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err="1" smtClean="0"/>
              <a:t>Подібно</a:t>
            </a:r>
            <a:r>
              <a:rPr lang="ru-RU" sz="1600" dirty="0" smtClean="0"/>
              <a:t> до КК, </a:t>
            </a:r>
            <a:r>
              <a:rPr lang="ru-RU" sz="1600" dirty="0" err="1" smtClean="0"/>
              <a:t>кримінальне</a:t>
            </a:r>
            <a:r>
              <a:rPr lang="ru-RU" sz="1600" dirty="0" smtClean="0"/>
              <a:t> право як </a:t>
            </a:r>
            <a:r>
              <a:rPr lang="ru-RU" sz="1600" dirty="0" err="1" smtClean="0"/>
              <a:t>галузь</a:t>
            </a:r>
            <a:r>
              <a:rPr lang="ru-RU" sz="1600" dirty="0" smtClean="0"/>
              <a:t> права </a:t>
            </a:r>
            <a:r>
              <a:rPr lang="ru-RU" sz="1600" dirty="0" err="1" smtClean="0"/>
              <a:t>поділяється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дві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— </a:t>
            </a:r>
            <a:r>
              <a:rPr lang="ru-RU" sz="1600" dirty="0" err="1" smtClean="0"/>
              <a:t>Загальну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Особливу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err="1" smtClean="0"/>
              <a:t>Інститути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I. </a:t>
            </a:r>
            <a:r>
              <a:rPr lang="ru-RU" sz="1600" dirty="0" smtClean="0"/>
              <a:t>ЗАГАЛЬНІ ПОЛОЖЕННЯ</a:t>
            </a:r>
          </a:p>
          <a:p>
            <a:pPr>
              <a:buNone/>
            </a:pPr>
            <a:r>
              <a:rPr lang="en-US" sz="1600" dirty="0" smtClean="0"/>
              <a:t>II. </a:t>
            </a:r>
            <a:r>
              <a:rPr lang="ru-RU" sz="1600" dirty="0" smtClean="0"/>
              <a:t>ЗАКОН ПРО КРИМІНАЛЬНУ ВІДПОВІДАЛЬНІСТЬ</a:t>
            </a:r>
          </a:p>
          <a:p>
            <a:pPr>
              <a:buNone/>
            </a:pPr>
            <a:r>
              <a:rPr lang="en-US" sz="1600" dirty="0" smtClean="0"/>
              <a:t>III. </a:t>
            </a:r>
            <a:r>
              <a:rPr lang="ru-RU" sz="1600" dirty="0" smtClean="0"/>
              <a:t>ЗЛОЧИН, ЙОГО ВИДИ ТА СТАДІЇ</a:t>
            </a:r>
          </a:p>
          <a:p>
            <a:pPr>
              <a:buNone/>
            </a:pPr>
            <a:r>
              <a:rPr lang="en-US" sz="1600" dirty="0" smtClean="0"/>
              <a:t>IV. </a:t>
            </a:r>
            <a:r>
              <a:rPr lang="ru-RU" sz="1600" dirty="0" smtClean="0"/>
              <a:t>ОСОБА, ЯКА ПІДЛЯГАЄ КРИМІНАЛЬНІЙ ВІДПОВІДАЛЬНОСТІ (СУБ'ЄКТ ЗЛОЧИНУ)</a:t>
            </a:r>
          </a:p>
          <a:p>
            <a:pPr>
              <a:buNone/>
            </a:pPr>
            <a:r>
              <a:rPr lang="en-US" sz="1600" dirty="0" smtClean="0"/>
              <a:t>V. </a:t>
            </a:r>
            <a:r>
              <a:rPr lang="ru-RU" sz="1600" dirty="0" smtClean="0"/>
              <a:t>ВИНА ТА ЇЇ ФОРМИ</a:t>
            </a:r>
          </a:p>
          <a:p>
            <a:pPr>
              <a:buNone/>
            </a:pPr>
            <a:r>
              <a:rPr lang="en-US" sz="1600" dirty="0" smtClean="0"/>
              <a:t>VI. </a:t>
            </a:r>
            <a:r>
              <a:rPr lang="ru-RU" sz="1600" dirty="0" smtClean="0"/>
              <a:t>СПІВУЧАСТЬ У ЗЛОЧИНІ</a:t>
            </a:r>
          </a:p>
          <a:p>
            <a:pPr>
              <a:buNone/>
            </a:pPr>
            <a:r>
              <a:rPr lang="en-US" sz="1600" dirty="0" smtClean="0"/>
              <a:t>VII. </a:t>
            </a:r>
            <a:r>
              <a:rPr lang="ru-RU" sz="1600" dirty="0" smtClean="0"/>
              <a:t>ПОВТОРНІСТЬ, СУКУПНІСТЬ ТА РЕЦИДИВ ЗЛОЧИНІВ</a:t>
            </a:r>
          </a:p>
          <a:p>
            <a:pPr>
              <a:buNone/>
            </a:pPr>
            <a:r>
              <a:rPr lang="en-US" sz="1600" dirty="0" smtClean="0"/>
              <a:t>VIII. </a:t>
            </a:r>
            <a:r>
              <a:rPr lang="ru-RU" sz="1600" dirty="0" smtClean="0"/>
              <a:t>ОБСТАВИНИ, ЩО ВИКЛЮЧАЮТЬ ЗЛОЧИННІСТЬ ДІЯННЯ</a:t>
            </a:r>
          </a:p>
          <a:p>
            <a:pPr>
              <a:buNone/>
            </a:pPr>
            <a:r>
              <a:rPr lang="en-US" sz="1600" dirty="0" smtClean="0"/>
              <a:t>IX. </a:t>
            </a:r>
            <a:r>
              <a:rPr lang="ru-RU" sz="1600" dirty="0" smtClean="0"/>
              <a:t>ЗВІЛЬНЕННЯ ВІД КРИМІНАЛЬНОЇ ВІДПОВІДАЛЬНОСТІ</a:t>
            </a:r>
          </a:p>
          <a:p>
            <a:pPr>
              <a:buNone/>
            </a:pPr>
            <a:r>
              <a:rPr lang="en-US" sz="1600" dirty="0" smtClean="0"/>
              <a:t>X. </a:t>
            </a:r>
            <a:r>
              <a:rPr lang="ru-RU" sz="1600" dirty="0" smtClean="0"/>
              <a:t>ПОКАРАННЯ ТА ЙОГО ВИДИ</a:t>
            </a:r>
          </a:p>
          <a:p>
            <a:pPr>
              <a:buNone/>
            </a:pPr>
            <a:r>
              <a:rPr lang="en-US" sz="1600" dirty="0" smtClean="0"/>
              <a:t>XI. </a:t>
            </a:r>
            <a:r>
              <a:rPr lang="ru-RU" sz="1600" dirty="0" smtClean="0"/>
              <a:t>ПРИЗНАЧЕННЯ ПОКАРАННЯ</a:t>
            </a:r>
          </a:p>
          <a:p>
            <a:pPr>
              <a:buNone/>
            </a:pPr>
            <a:r>
              <a:rPr lang="en-US" sz="1600" dirty="0" smtClean="0"/>
              <a:t>XII. </a:t>
            </a:r>
            <a:r>
              <a:rPr lang="ru-RU" sz="1600" dirty="0" smtClean="0"/>
              <a:t>ЗВІЛЬНЕННЯ ВІД ПОКАРАННЯ ТА ЙОГО ВІДБУВАННЯ</a:t>
            </a:r>
          </a:p>
          <a:p>
            <a:pPr>
              <a:buNone/>
            </a:pPr>
            <a:r>
              <a:rPr lang="en-US" sz="1600" dirty="0" smtClean="0"/>
              <a:t>XIII. </a:t>
            </a:r>
            <a:r>
              <a:rPr lang="ru-RU" sz="1600" dirty="0" smtClean="0"/>
              <a:t>СУДИМІСТЬ</a:t>
            </a:r>
          </a:p>
          <a:p>
            <a:pPr>
              <a:buNone/>
            </a:pPr>
            <a:r>
              <a:rPr lang="en-US" sz="1600" dirty="0" smtClean="0"/>
              <a:t>XIV. </a:t>
            </a:r>
            <a:r>
              <a:rPr lang="ru-RU" sz="1600" dirty="0" smtClean="0"/>
              <a:t>ПРИМУСОВІ ЗАХОДИ МЕДИЧНОГО ХАРАКТЕРУ ТА ПРИМУСОВЕ ЛІКУВАННЯ</a:t>
            </a:r>
          </a:p>
          <a:p>
            <a:pPr>
              <a:buNone/>
            </a:pPr>
            <a:r>
              <a:rPr lang="en-US" sz="1600" dirty="0" smtClean="0"/>
              <a:t>XV. </a:t>
            </a:r>
            <a:r>
              <a:rPr lang="ru-RU" sz="1600" dirty="0" smtClean="0"/>
              <a:t>ОСОБЛИВОСТІ КРИМІНАЛЬНОЇ ВІДПОВІДАЛЬНОСТІ ТА ПОКАРАННЯ НЕПОВНОЛІТНІХ.</a:t>
            </a: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357298"/>
            <a:ext cx="2129680" cy="11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86124"/>
            <a:ext cx="1747418" cy="1693469"/>
          </a:xfrm>
          <a:prstGeom prst="rect">
            <a:avLst/>
          </a:prstGeom>
          <a:noFill/>
        </p:spPr>
      </p:pic>
      <p:pic>
        <p:nvPicPr>
          <p:cNvPr id="1331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1637461" cy="1643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00438"/>
            <a:ext cx="8229600" cy="13990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8833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err="1" smtClean="0"/>
              <a:t>Інститути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Особливої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частини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I. </a:t>
            </a:r>
            <a:r>
              <a:rPr lang="ru-RU" sz="3200" dirty="0" smtClean="0"/>
              <a:t>ЗЛОЧИНИ ПРОТИ ОСНОВ НАЦІОНАЛЬНОЇ БЕЗПЕКИ УКРАЇНИ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II. </a:t>
            </a:r>
            <a:r>
              <a:rPr lang="ru-RU" sz="3200" dirty="0" smtClean="0"/>
              <a:t>ЗЛОЧИНИ ПРОТИ ЖИТТЯ ТА ЗДОРОВ'Я ОСОБИ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III. </a:t>
            </a:r>
            <a:r>
              <a:rPr lang="ru-RU" sz="3200" dirty="0" smtClean="0"/>
              <a:t>ЗЛОЧИНИ ПРОТИ ВОЛІ, ЧЕСТІ ТА ГІДНОСТІ ОСОБИ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IV. </a:t>
            </a:r>
            <a:r>
              <a:rPr lang="ru-RU" sz="3200" dirty="0" smtClean="0"/>
              <a:t>ЗЛОЧИНИ ПРОТИ СТАТЕВОЇ СВОБОДИ ТА СТАТЕВОЇ НЕДОТОРКАНОСТІ ОСОБИ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V. </a:t>
            </a:r>
            <a:r>
              <a:rPr lang="ru-RU" sz="3200" dirty="0" smtClean="0"/>
              <a:t>ЗЛОЧИНИ ПРОТИ ВИБОРЧИХ, ТРУДОВИХ ТА ІНШИХ ОСОБИСТИХ ПРАВ І СВОБОД ЛЮДИНИ І ГРОМАДЯНИНА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VI. </a:t>
            </a:r>
            <a:r>
              <a:rPr lang="ru-RU" sz="3200" dirty="0" smtClean="0"/>
              <a:t>ЗЛОЧИНИ ПРОТИ ВЛАСНОСТІ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VII. </a:t>
            </a:r>
            <a:r>
              <a:rPr lang="ru-RU" sz="3200" dirty="0" smtClean="0"/>
              <a:t>ЗЛОЧИНИ У СФЕРІ ГОСПОДАРСЬКОЇ ДІЯЛЬНОСТІ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VIII. </a:t>
            </a:r>
            <a:r>
              <a:rPr lang="ru-RU" sz="3200" dirty="0" smtClean="0"/>
              <a:t>ЗЛОЧИНИ ПРОТИ ДОВКІЛЛЯ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IX. </a:t>
            </a:r>
            <a:r>
              <a:rPr lang="ru-RU" sz="3200" dirty="0" smtClean="0"/>
              <a:t>ЗЛОЧИНИ ПРОТИ ГРОМАДСЬКОЇ БЕЗПЕКИ</a:t>
            </a:r>
            <a:br>
              <a:rPr lang="ru-RU" sz="3200" dirty="0" smtClean="0"/>
            </a:br>
            <a:endParaRPr lang="ru-RU" dirty="0" smtClean="0"/>
          </a:p>
        </p:txBody>
      </p:sp>
      <p:pic>
        <p:nvPicPr>
          <p:cNvPr id="15363" name="Picture 3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926" y="5500702"/>
            <a:ext cx="2336074" cy="1171012"/>
          </a:xfrm>
          <a:prstGeom prst="rect">
            <a:avLst/>
          </a:prstGeom>
          <a:noFill/>
        </p:spPr>
      </p:pic>
      <p:pic>
        <p:nvPicPr>
          <p:cNvPr id="15364" name="Picture 4" descr="C:\Program Files\Microsoft Office\MEDIA\CAGCAT10\j023426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142984"/>
            <a:ext cx="1452790" cy="1415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        </a:t>
            </a:r>
            <a:r>
              <a:rPr lang="en-US" sz="1400" dirty="0" smtClean="0"/>
              <a:t>X. </a:t>
            </a:r>
            <a:r>
              <a:rPr lang="ru-RU" sz="1400" dirty="0" smtClean="0"/>
              <a:t>ЗЛОЧИНИ ПРОТИ БЕЗПЕКИ ВИРОБНИЦТВА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XI. </a:t>
            </a:r>
            <a:r>
              <a:rPr lang="ru-RU" sz="1400" dirty="0" smtClean="0"/>
              <a:t>ЗЛОЧИНИ ПРОТИ БЕЗПЕКИ РУХУ ТА ЕКСПЛУАТАЦІЇ ТРАНСПОРТУ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XII. </a:t>
            </a:r>
            <a:r>
              <a:rPr lang="ru-RU" sz="1400" dirty="0" smtClean="0"/>
              <a:t>ЗЛОЧИНИ ПРОТИ ГРОМАДСЬКОГО ПОРЯДКУ ТА МОРАЛЬНОСТІ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XIII. </a:t>
            </a:r>
            <a:r>
              <a:rPr lang="ru-RU" sz="1400" dirty="0" smtClean="0"/>
              <a:t>ЗЛОЧИНИ У СФЕРІ ОБІГУ НАРКОТИЧНИХ ЗАСОБІВ, ПСИХОТРОПНИХ РЕЧОВИН, ЇХ АНАЛОГІВ АБО ПРЕКУРСОРІВ ТА ІНШІ ЗЛОЧИНИ ПРОТИ ЗДОРОВ'Я НАСЕЛЕННЯ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XIV. </a:t>
            </a:r>
            <a:r>
              <a:rPr lang="ru-RU" sz="1400" dirty="0" smtClean="0"/>
              <a:t>ЗЛОЧИНИ У СФЕРІ ОХОРОНИ ДЕРЖАВНОЇ ТАЄМНИЦІ, НЕДОТОРКАННОСТІ ДЕРЖАВНИХ КОРДОНІВ, ЗАБЕЗПЕЧЕННЯ ПРИЗОВУ ТА МОБІЛІЗАЦІЇ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XV. </a:t>
            </a:r>
            <a:r>
              <a:rPr lang="ru-RU" sz="1400" dirty="0" smtClean="0"/>
              <a:t>ЗЛОЧИНИ ПРОТИ АВТОРИТЕТУ ОРГАНІВ ДЕРЖАВНОЇ ВЛАДИ, ОРГАНІВ МІСЦЕВОГО САМОВРЯДУВАННЯ ТА ОБ'ЄДНАНЬ ГРОМАДЯН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XVI. </a:t>
            </a:r>
            <a:r>
              <a:rPr lang="ru-RU" sz="1400" dirty="0" smtClean="0"/>
              <a:t>ЗЛОЧИНИ У СФЕРІ ВИКОРИСТАННЯ ЕЛЕКТРОННО-ОБЧИСЛЮВАЛЬНИХ МАШИН (КОМП'ЮТЕРІВ), СИСТЕМ ТА КОМП'ЮТЕРНИХ МЕРЕЖ І МЕРЕЖ ЕЛЕКТРОЗВ'ЯЗКУ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XVII. </a:t>
            </a:r>
            <a:r>
              <a:rPr lang="ru-RU" sz="1400" dirty="0" smtClean="0"/>
              <a:t>ЗЛОЧИНИ У СФЕРІ СЛУЖБОВОЇ ДІЯЛЬНОСТІ ТА ПРОФЕСІЙНОЇ ДІЯЛЬНОСТІ, ПОВ'ЯЗАНОЇ З НАДАННЯМ ПУБЛІЧНИХ ПОСЛУГ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XVIII. </a:t>
            </a:r>
            <a:r>
              <a:rPr lang="ru-RU" sz="1400" dirty="0" smtClean="0"/>
              <a:t>ЗЛОЧИНИ ПРОТИ ПРАВОСУДДЯ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XIX. </a:t>
            </a:r>
            <a:r>
              <a:rPr lang="ru-RU" sz="1400" dirty="0" smtClean="0"/>
              <a:t>ЗЛОЧИНИ ПРОТИ ВСТАНОВЛЕНОГО ПОРЯДКУ НЕСЕННЯ ВІЙСЬКОВОЇ СЛУЖБИ (ВІЙСЬКОВІ ЗЛОЧИНИ)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XX. </a:t>
            </a:r>
            <a:r>
              <a:rPr lang="ru-RU" sz="1400" dirty="0" smtClean="0"/>
              <a:t>ЗЛОЧИНИ ПРОТИ МИРУ, БЕЗПЕКИ ЛЮДСТВА ТА МІЖНАРОДНОГО ПРАВОПОРЯДКУ.</a:t>
            </a:r>
            <a:endParaRPr lang="ru-RU" sz="1400" dirty="0"/>
          </a:p>
        </p:txBody>
      </p:sp>
      <p:pic>
        <p:nvPicPr>
          <p:cNvPr id="14338" name="Picture 2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461874" cy="1467127"/>
          </a:xfrm>
          <a:prstGeom prst="rect">
            <a:avLst/>
          </a:prstGeom>
          <a:noFill/>
        </p:spPr>
      </p:pic>
      <p:pic>
        <p:nvPicPr>
          <p:cNvPr id="14339" name="Picture 3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4357694"/>
            <a:ext cx="711822" cy="714380"/>
          </a:xfrm>
          <a:prstGeom prst="rect">
            <a:avLst/>
          </a:prstGeom>
          <a:noFill/>
        </p:spPr>
      </p:pic>
      <p:pic>
        <p:nvPicPr>
          <p:cNvPr id="14340" name="Picture 4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68"/>
            <a:ext cx="996551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Предмет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становлять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виникають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вчиненні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злочину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особою, яка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вчинила, та державою,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правоохоронні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врегулювання</a:t>
            </a:r>
            <a:r>
              <a:rPr lang="ru-RU" sz="2000" dirty="0" smtClean="0"/>
              <a:t> нормами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 вони </a:t>
            </a:r>
            <a:r>
              <a:rPr lang="ru-RU" sz="2000" dirty="0" err="1" smtClean="0"/>
              <a:t>набирають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правовідносин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Предмет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 не </a:t>
            </a:r>
            <a:r>
              <a:rPr lang="ru-RU" sz="2000" dirty="0" err="1" smtClean="0"/>
              <a:t>збігається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предметом науки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вивченні</a:t>
            </a:r>
            <a:r>
              <a:rPr lang="ru-RU" sz="2000" dirty="0" smtClean="0"/>
              <a:t> та теоретичному </a:t>
            </a:r>
            <a:r>
              <a:rPr lang="ru-RU" sz="2000" dirty="0" err="1" smtClean="0"/>
              <a:t>розвиткові</a:t>
            </a:r>
            <a:r>
              <a:rPr lang="ru-RU" sz="2000" dirty="0" smtClean="0"/>
              <a:t>: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права;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 та практики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моделюванні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; проблем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дієвості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;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781299" cy="20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1739"/>
            <a:ext cx="1952531" cy="2076261"/>
          </a:xfrm>
          <a:prstGeom prst="rect">
            <a:avLst/>
          </a:prstGeom>
          <a:noFill/>
        </p:spPr>
      </p:pic>
      <p:pic>
        <p:nvPicPr>
          <p:cNvPr id="16388" name="Picture 4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143512"/>
            <a:ext cx="1228725" cy="723900"/>
          </a:xfrm>
          <a:prstGeom prst="rect">
            <a:avLst/>
          </a:prstGeom>
          <a:noFill/>
        </p:spPr>
      </p:pic>
      <p:pic>
        <p:nvPicPr>
          <p:cNvPr id="16389" name="Picture 5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857760"/>
            <a:ext cx="1826057" cy="1462126"/>
          </a:xfrm>
          <a:prstGeom prst="rect">
            <a:avLst/>
          </a:prstGeom>
          <a:noFill/>
        </p:spPr>
      </p:pic>
      <p:pic>
        <p:nvPicPr>
          <p:cNvPr id="16390" name="Picture 6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286388"/>
            <a:ext cx="859406" cy="857256"/>
          </a:xfrm>
          <a:prstGeom prst="rect">
            <a:avLst/>
          </a:prstGeom>
          <a:noFill/>
        </p:spPr>
      </p:pic>
      <p:pic>
        <p:nvPicPr>
          <p:cNvPr id="16391" name="Picture 7" descr="C:\Program Files\Microsoft Office\MEDIA\CAGCAT10\j029961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867692"/>
            <a:ext cx="1333884" cy="990308"/>
          </a:xfrm>
          <a:prstGeom prst="rect">
            <a:avLst/>
          </a:prstGeom>
          <a:noFill/>
        </p:spPr>
      </p:pic>
      <p:pic>
        <p:nvPicPr>
          <p:cNvPr id="16392" name="Picture 8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879247"/>
            <a:ext cx="1161976" cy="978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Метод правового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регламентуються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. До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 науки </a:t>
            </a:r>
            <a:r>
              <a:rPr lang="ru-RU" sz="2400" dirty="0" err="1" smtClean="0"/>
              <a:t>кримінального</a:t>
            </a:r>
            <a:r>
              <a:rPr lang="ru-RU" sz="2400" dirty="0" smtClean="0"/>
              <a:t> права належать:</a:t>
            </a:r>
          </a:p>
          <a:p>
            <a:r>
              <a:rPr lang="ru-RU" sz="2400" dirty="0" err="1" smtClean="0"/>
              <a:t>філософський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діалектичний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метод </a:t>
            </a:r>
            <a:r>
              <a:rPr lang="ru-RU" sz="2400" dirty="0" err="1" smtClean="0"/>
              <a:t>пізнання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юридичний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догматичний</a:t>
            </a:r>
            <a:r>
              <a:rPr lang="ru-RU" sz="2400" dirty="0" smtClean="0"/>
              <a:t>, метод;</a:t>
            </a:r>
          </a:p>
          <a:p>
            <a:r>
              <a:rPr lang="ru-RU" sz="2400" dirty="0" err="1" smtClean="0"/>
              <a:t>соціологічний</a:t>
            </a:r>
            <a:r>
              <a:rPr lang="ru-RU" sz="2400" dirty="0" smtClean="0"/>
              <a:t> метод;</a:t>
            </a:r>
          </a:p>
          <a:p>
            <a:r>
              <a:rPr lang="ru-RU" sz="2400" dirty="0" smtClean="0"/>
              <a:t>метод системного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метод </a:t>
            </a:r>
            <a:r>
              <a:rPr lang="ru-RU" sz="2400" dirty="0" err="1" smtClean="0"/>
              <a:t>порівняльного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правознавства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компаративістський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історичний</a:t>
            </a:r>
            <a:r>
              <a:rPr lang="ru-RU" sz="2400" dirty="0" smtClean="0"/>
              <a:t> (</a:t>
            </a:r>
            <a:r>
              <a:rPr lang="ru-RU" sz="2400" dirty="0" err="1" smtClean="0"/>
              <a:t>генетичний</a:t>
            </a:r>
            <a:r>
              <a:rPr lang="ru-RU" sz="2400" dirty="0" smtClean="0"/>
              <a:t>) метод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7410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785926"/>
            <a:ext cx="2031122" cy="1956344"/>
          </a:xfrm>
          <a:prstGeom prst="rect">
            <a:avLst/>
          </a:prstGeom>
          <a:noFill/>
        </p:spPr>
      </p:pic>
      <p:pic>
        <p:nvPicPr>
          <p:cNvPr id="17411" name="Picture 3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214686"/>
            <a:ext cx="1428728" cy="2141002"/>
          </a:xfrm>
          <a:prstGeom prst="rect">
            <a:avLst/>
          </a:prstGeom>
          <a:noFill/>
        </p:spPr>
      </p:pic>
      <p:pic>
        <p:nvPicPr>
          <p:cNvPr id="17412" name="Picture 4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357826"/>
            <a:ext cx="1135713" cy="1213576"/>
          </a:xfrm>
          <a:prstGeom prst="rect">
            <a:avLst/>
          </a:prstGeom>
          <a:noFill/>
        </p:spPr>
      </p:pic>
      <p:pic>
        <p:nvPicPr>
          <p:cNvPr id="17413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21927"/>
            <a:ext cx="1269535" cy="1336073"/>
          </a:xfrm>
          <a:prstGeom prst="rect">
            <a:avLst/>
          </a:prstGeom>
          <a:noFill/>
        </p:spPr>
      </p:pic>
      <p:pic>
        <p:nvPicPr>
          <p:cNvPr id="17414" name="Picture 6" descr="C:\Program Files\Microsoft Office\MEDIA\CAGCAT10\j029357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5715016"/>
            <a:ext cx="905256" cy="906170"/>
          </a:xfrm>
          <a:prstGeom prst="rect">
            <a:avLst/>
          </a:prstGeom>
          <a:noFill/>
        </p:spPr>
      </p:pic>
      <p:pic>
        <p:nvPicPr>
          <p:cNvPr id="17415" name="Picture 7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5773157"/>
            <a:ext cx="1361385" cy="1084843"/>
          </a:xfrm>
          <a:prstGeom prst="rect">
            <a:avLst/>
          </a:prstGeom>
          <a:noFill/>
        </p:spPr>
      </p:pic>
      <p:pic>
        <p:nvPicPr>
          <p:cNvPr id="17416" name="Picture 8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643578"/>
            <a:ext cx="1781251" cy="1059790"/>
          </a:xfrm>
          <a:prstGeom prst="rect">
            <a:avLst/>
          </a:prstGeom>
          <a:noFill/>
        </p:spPr>
      </p:pic>
      <p:pic>
        <p:nvPicPr>
          <p:cNvPr id="17419" name="Picture 11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5643578"/>
            <a:ext cx="796013" cy="1214422"/>
          </a:xfrm>
          <a:prstGeom prst="rect">
            <a:avLst/>
          </a:prstGeom>
          <a:noFill/>
        </p:spPr>
      </p:pic>
      <p:pic>
        <p:nvPicPr>
          <p:cNvPr id="17420" name="Picture 1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5857892"/>
            <a:ext cx="985212" cy="860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1785918" y="714356"/>
            <a:ext cx="5715040" cy="5357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Дякую за увагу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1500447" cy="21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26686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928934"/>
            <a:ext cx="1798625" cy="1707185"/>
          </a:xfrm>
          <a:prstGeom prst="rect">
            <a:avLst/>
          </a:prstGeom>
          <a:noFill/>
        </p:spPr>
      </p:pic>
      <p:pic>
        <p:nvPicPr>
          <p:cNvPr id="18435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1815084" cy="15288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vi-VN" sz="2400" dirty="0" smtClean="0"/>
              <a:t>Криміна́льне пра́во — одна з фундаментальних галузей права, законодавства України. </a:t>
            </a:r>
            <a:endParaRPr lang="uk-UA" sz="2400" dirty="0" smtClean="0"/>
          </a:p>
          <a:p>
            <a:pPr>
              <a:buFont typeface="Wingdings" pitchFamily="2" charset="2"/>
              <a:buChar char="ü"/>
            </a:pPr>
            <a:r>
              <a:rPr lang="vi-VN" sz="2400" dirty="0" smtClean="0"/>
              <a:t>Кримінальне право як галузь права — це система (сукупність) юридичних норм, що встановлюють, які суспільно небезпечні діяння є злочинами, і які покарання підлягають застосуванню до осіб, що їх вчинили.</a:t>
            </a:r>
          </a:p>
          <a:p>
            <a:pPr>
              <a:buNone/>
            </a:pPr>
            <a:endParaRPr lang="vi-VN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270621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000372"/>
            <a:ext cx="1705185" cy="365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22022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Завдання кримінального права — правове забезпечення охорони 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свобод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громадського</a:t>
            </a:r>
            <a:r>
              <a:rPr lang="ru-RU" sz="2400" dirty="0" smtClean="0"/>
              <a:t> порядку та </a:t>
            </a:r>
            <a:r>
              <a:rPr lang="ru-RU" sz="2400" dirty="0" err="1" smtClean="0"/>
              <a:t>громадської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безпеки</a:t>
            </a:r>
            <a:r>
              <a:rPr lang="ru-RU" sz="2400" dirty="0" smtClean="0"/>
              <a:t>,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, </a:t>
            </a:r>
            <a:r>
              <a:rPr lang="ru-RU" sz="2400" dirty="0" err="1" smtClean="0"/>
              <a:t>конституційного</a:t>
            </a:r>
            <a:r>
              <a:rPr lang="ru-RU" sz="2400" dirty="0" smtClean="0"/>
              <a:t> устрою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посягань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миру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людства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86124"/>
            <a:ext cx="5143513" cy="308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651566"/>
            <a:ext cx="2324111" cy="220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4" y="0"/>
            <a:ext cx="9128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Джерела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кримінального</a:t>
            </a:r>
            <a:r>
              <a:rPr lang="ru-RU" sz="2800" b="1" dirty="0" smtClean="0"/>
              <a:t> права </a:t>
            </a:r>
            <a:r>
              <a:rPr lang="ru-RU" sz="2800" b="1" dirty="0" err="1" smtClean="0"/>
              <a:t>України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1689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Конституція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як концептуальна база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законодавства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Кримінальний</a:t>
            </a:r>
            <a:r>
              <a:rPr lang="ru-RU" sz="2400" dirty="0" smtClean="0"/>
              <a:t> Кодекс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основний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систематизований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законодавчий</a:t>
            </a:r>
            <a:r>
              <a:rPr lang="ru-RU" sz="2400" dirty="0" smtClean="0"/>
              <a:t> акт,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об'єднує</a:t>
            </a:r>
            <a:r>
              <a:rPr lang="ru-RU" sz="2400" dirty="0" smtClean="0"/>
              <a:t> всю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кримінально-правових</a:t>
            </a:r>
            <a:r>
              <a:rPr lang="ru-RU" sz="2400" dirty="0" smtClean="0"/>
              <a:t> норм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Укладені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ратифіковані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міжнародні</a:t>
            </a:r>
            <a:r>
              <a:rPr lang="ru-RU" sz="2400" dirty="0" smtClean="0"/>
              <a:t> договори,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імплементовані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національне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законодавство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Конституційного</a:t>
            </a:r>
            <a:r>
              <a:rPr lang="ru-RU" sz="2400" dirty="0" smtClean="0"/>
              <a:t> Суду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неконституційності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законів</a:t>
            </a: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329642" cy="20237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</a:t>
            </a:r>
            <a:r>
              <a:rPr lang="ru-RU" sz="2800" b="1" dirty="0" err="1" smtClean="0"/>
              <a:t>Принципи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кримінального</a:t>
            </a:r>
            <a:r>
              <a:rPr lang="ru-RU" sz="2800" b="1" dirty="0" smtClean="0"/>
              <a:t> права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Принципами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права </a:t>
            </a:r>
            <a:r>
              <a:rPr lang="ru-RU" dirty="0" err="1" smtClean="0"/>
              <a:t>визнаються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визначні</a:t>
            </a:r>
            <a:r>
              <a:rPr lang="ru-RU" dirty="0" smtClean="0"/>
              <a:t>,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(засади)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законом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витікають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, </a:t>
            </a:r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dirty="0" err="1" smtClean="0"/>
              <a:t>регулятивну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права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</a:t>
            </a:r>
            <a:r>
              <a:rPr lang="ru-RU" dirty="0" err="1" smtClean="0"/>
              <a:t>загальні</a:t>
            </a:r>
            <a:r>
              <a:rPr lang="ru-RU" dirty="0" smtClean="0"/>
              <a:t> та </a:t>
            </a:r>
            <a:r>
              <a:rPr lang="ru-RU" dirty="0" err="1" smtClean="0"/>
              <a:t>спеціальні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кримінальному</a:t>
            </a:r>
            <a:r>
              <a:rPr lang="ru-RU" dirty="0" smtClean="0"/>
              <a:t> праву,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галузям</a:t>
            </a:r>
            <a:r>
              <a:rPr lang="ru-RU" dirty="0" smtClean="0"/>
              <a:t> права. Такими є: </a:t>
            </a:r>
            <a:r>
              <a:rPr lang="ru-RU" dirty="0" err="1" smtClean="0"/>
              <a:t>законність</a:t>
            </a:r>
            <a:r>
              <a:rPr lang="ru-RU" dirty="0" smtClean="0"/>
              <a:t>, </a:t>
            </a: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перед законом, </a:t>
            </a:r>
            <a:r>
              <a:rPr lang="ru-RU" dirty="0" err="1" smtClean="0"/>
              <a:t>невідворотність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,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, </a:t>
            </a:r>
            <a:r>
              <a:rPr lang="ru-RU" dirty="0" err="1" smtClean="0"/>
              <a:t>гуманізм</a:t>
            </a:r>
            <a:r>
              <a:rPr lang="ru-RU" dirty="0" smtClean="0"/>
              <a:t> та демократизм.</a:t>
            </a:r>
          </a:p>
          <a:p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кримінальному</a:t>
            </a:r>
            <a:r>
              <a:rPr lang="ru-RU" dirty="0" smtClean="0"/>
              <a:t> праву.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Загальні принципи</a:t>
            </a:r>
          </a:p>
          <a:p>
            <a:pPr>
              <a:buNone/>
            </a:pPr>
            <a:r>
              <a:rPr lang="uk-UA" sz="2400" dirty="0" smtClean="0"/>
              <a:t>1.</a:t>
            </a:r>
            <a:r>
              <a:rPr lang="vi-VN" sz="2400" b="1" dirty="0" smtClean="0"/>
              <a:t>Принцип законодавчого визначення злочину</a:t>
            </a:r>
            <a:r>
              <a:rPr lang="vi-VN" sz="2400" dirty="0" smtClean="0"/>
              <a:t>. Це одне із найважливіших загальних положень (принципів) кримінального права. Воно визначається в ст. 1, 2, 3 та 11 КК України. Реалізація цього принципу не залишає місця для аналогії кримінального закону, яка прямо заборонена ч. 4 ст. 3 КК.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3714752"/>
            <a:ext cx="2571768" cy="336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857628"/>
            <a:ext cx="383570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35769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2.Принцип </a:t>
            </a:r>
            <a:r>
              <a:rPr lang="ru-RU" sz="2400" b="1" dirty="0" err="1" smtClean="0"/>
              <a:t>особистої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відповідальності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Кримінальна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(</a:t>
            </a:r>
            <a:r>
              <a:rPr lang="ru-RU" sz="2400" dirty="0" err="1" smtClean="0"/>
              <a:t>бездіяльність</a:t>
            </a:r>
            <a:r>
              <a:rPr lang="ru-RU" sz="2400" dirty="0" smtClean="0"/>
              <a:t>). </a:t>
            </a:r>
            <a:r>
              <a:rPr lang="ru-RU" sz="2400" dirty="0" err="1" smtClean="0"/>
              <a:t>Ніхто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притягнутий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кримінальної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відповідальності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злочин</a:t>
            </a:r>
            <a:r>
              <a:rPr lang="ru-RU" sz="2400" dirty="0" smtClean="0"/>
              <a:t>, </a:t>
            </a:r>
            <a:r>
              <a:rPr lang="ru-RU" sz="2400" dirty="0" err="1" smtClean="0"/>
              <a:t>вчинений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іншою</a:t>
            </a:r>
            <a:r>
              <a:rPr lang="ru-RU" sz="2400" dirty="0" smtClean="0"/>
              <a:t> особою. Цей принцип </a:t>
            </a:r>
            <a:r>
              <a:rPr lang="ru-RU" sz="2400" dirty="0" err="1" smtClean="0"/>
              <a:t>безпосередньо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витікає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змісту</a:t>
            </a:r>
            <a:r>
              <a:rPr lang="ru-RU" sz="2400" dirty="0" smtClean="0"/>
              <a:t> ч. 2 ст. 2 КК: «Особа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невинуватою</a:t>
            </a:r>
            <a:r>
              <a:rPr lang="ru-RU" sz="2400" dirty="0" smtClean="0"/>
              <a:t> у </a:t>
            </a:r>
            <a:r>
              <a:rPr lang="ru-RU" sz="2400" dirty="0" err="1" smtClean="0"/>
              <a:t>вчиненні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піддана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покаранню</a:t>
            </a:r>
            <a:r>
              <a:rPr lang="ru-RU" sz="2400" dirty="0" smtClean="0"/>
              <a:t>, доки </a:t>
            </a:r>
            <a:r>
              <a:rPr lang="ru-RU" sz="2400" dirty="0" err="1" smtClean="0"/>
              <a:t>її</a:t>
            </a:r>
            <a:r>
              <a:rPr lang="ru-RU" sz="2400" dirty="0" smtClean="0"/>
              <a:t> вину не буде доведено в законному порядку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обвинувальним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вироком</a:t>
            </a:r>
            <a:r>
              <a:rPr lang="ru-RU" sz="2400" dirty="0" smtClean="0"/>
              <a:t> суду».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2114555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14752"/>
            <a:ext cx="1962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170</TotalTime>
  <Words>909</Words>
  <Application>Microsoft Office PowerPoint</Application>
  <PresentationFormat>Экран (4:3)</PresentationFormat>
  <Paragraphs>59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Кримінальне право </vt:lpstr>
      <vt:lpstr>Слайд 2</vt:lpstr>
      <vt:lpstr>Слайд 3</vt:lpstr>
      <vt:lpstr>Слайд 4</vt:lpstr>
      <vt:lpstr>Слайд 5</vt:lpstr>
      <vt:lpstr>Джерела кримінального права України</vt:lpstr>
      <vt:lpstr>   Принципи кримінального права</vt:lpstr>
      <vt:lpstr>Слайд 8</vt:lpstr>
      <vt:lpstr>Слайд 9</vt:lpstr>
      <vt:lpstr>Слайд 10</vt:lpstr>
      <vt:lpstr>Слайд 11</vt:lpstr>
      <vt:lpstr>Слайд 12</vt:lpstr>
      <vt:lpstr>Слайд 13</vt:lpstr>
      <vt:lpstr>Система кримінального права</vt:lpstr>
      <vt:lpstr>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Кримінальне право </dc:title>
  <cp:lastModifiedBy>админ</cp:lastModifiedBy>
  <cp:revision>19</cp:revision>
  <dcterms:modified xsi:type="dcterms:W3CDTF">2014-05-27T19:32:10Z</dcterms:modified>
</cp:coreProperties>
</file>