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0" r:id="rId6"/>
    <p:sldId id="261" r:id="rId7"/>
    <p:sldId id="264" r:id="rId8"/>
    <p:sldId id="265" r:id="rId9"/>
    <p:sldId id="266" r:id="rId10"/>
    <p:sldId id="268" r:id="rId11"/>
    <p:sldId id="271" r:id="rId12"/>
    <p:sldId id="273" r:id="rId13"/>
    <p:sldId id="275" r:id="rId14"/>
    <p:sldId id="277" r:id="rId15"/>
    <p:sldId id="278" r:id="rId16"/>
    <p:sldId id="279" r:id="rId17"/>
    <p:sldId id="280" r:id="rId18"/>
    <p:sldId id="282" r:id="rId19"/>
    <p:sldId id="284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595" autoAdjust="0"/>
  </p:normalViewPr>
  <p:slideViewPr>
    <p:cSldViewPr>
      <p:cViewPr varScale="1">
        <p:scale>
          <a:sx n="69" d="100"/>
          <a:sy n="69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295400"/>
          </a:xfrm>
        </p:spPr>
        <p:txBody>
          <a:bodyPr>
            <a:normAutofit/>
          </a:bodyPr>
          <a:lstStyle>
            <a:lvl1pPr>
              <a:defRPr sz="4800" b="1" cap="none" spc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13" cstate="print">
            <a:lum bright="92000" contrast="-9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BCF64E76-0A68-42C5-B753-911D74B747EF}" type="datetimeFigureOut">
              <a:rPr lang="uk-UA" smtClean="0"/>
              <a:t>10.12.2013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5FFC58C-69A5-4DB2-9478-96F5E2C02296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cap="none" spc="0" dirty="0">
          <a:ln w="1905"/>
          <a:solidFill>
            <a:srgbClr val="0070C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&#1055;&#1088;&#1072;&#1074;&#1086;_&#1085;&#1072;_&#1078;&#1080;&#1090;&#1090;&#1103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Право людини на життя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Розмаїтий Дмитро, 9-Б клас</a:t>
            </a:r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/>
          </a:bodyPr>
          <a:lstStyle/>
          <a:p>
            <a:r>
              <a:rPr lang="ru-RU" dirty="0" err="1" smtClean="0"/>
              <a:t>Лише</a:t>
            </a:r>
            <a:r>
              <a:rPr lang="ru-RU" dirty="0" smtClean="0"/>
              <a:t> </a:t>
            </a:r>
            <a:r>
              <a:rPr lang="ru-RU" dirty="0" err="1" smtClean="0"/>
              <a:t>Конституція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1996 р. </a:t>
            </a:r>
            <a:r>
              <a:rPr lang="ru-RU" dirty="0" err="1" smtClean="0"/>
              <a:t>визнає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здоров'я</a:t>
            </a:r>
            <a:r>
              <a:rPr lang="ru-RU" dirty="0" smtClean="0"/>
              <a:t>, честь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гідність</a:t>
            </a:r>
            <a:r>
              <a:rPr lang="ru-RU" dirty="0" smtClean="0"/>
              <a:t>, </a:t>
            </a:r>
            <a:r>
              <a:rPr lang="ru-RU" dirty="0" err="1" smtClean="0"/>
              <a:t>недоторканність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безпеку</a:t>
            </a:r>
            <a:r>
              <a:rPr lang="ru-RU" dirty="0" smtClean="0"/>
              <a:t> </a:t>
            </a:r>
            <a:r>
              <a:rPr lang="ru-RU" dirty="0" err="1" smtClean="0"/>
              <a:t>найвищою</a:t>
            </a:r>
            <a:r>
              <a:rPr lang="ru-RU" dirty="0" smtClean="0"/>
              <a:t>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цінністю</a:t>
            </a:r>
            <a:r>
              <a:rPr lang="ru-RU" dirty="0" smtClean="0"/>
              <a:t> (ст. 3). А ст. 27 </a:t>
            </a:r>
            <a:r>
              <a:rPr lang="ru-RU" dirty="0" err="1" smtClean="0"/>
              <a:t>закріплює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: </a:t>
            </a:r>
            <a:r>
              <a:rPr lang="ru-RU" i="1" dirty="0" smtClean="0"/>
              <a:t>«</a:t>
            </a:r>
            <a:r>
              <a:rPr lang="ru-RU" i="1" dirty="0" err="1" smtClean="0"/>
              <a:t>Кожна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i="1" dirty="0" smtClean="0"/>
              <a:t> </a:t>
            </a:r>
            <a:r>
              <a:rPr lang="ru-RU" i="1" dirty="0" err="1" smtClean="0"/>
              <a:t>має</a:t>
            </a:r>
            <a:r>
              <a:rPr lang="ru-RU" i="1" dirty="0" smtClean="0"/>
              <a:t> </a:t>
            </a:r>
            <a:r>
              <a:rPr lang="ru-RU" i="1" dirty="0" err="1" smtClean="0"/>
              <a:t>невід'ємне</a:t>
            </a:r>
            <a:r>
              <a:rPr lang="ru-RU" i="1" dirty="0" smtClean="0"/>
              <a:t> право на </a:t>
            </a:r>
            <a:r>
              <a:rPr lang="ru-RU" i="1" dirty="0" err="1" smtClean="0"/>
              <a:t>життя</a:t>
            </a:r>
            <a:r>
              <a:rPr lang="ru-RU" i="1" dirty="0" smtClean="0"/>
              <a:t>. </a:t>
            </a:r>
            <a:r>
              <a:rPr lang="ru-RU" i="1" dirty="0" err="1" smtClean="0"/>
              <a:t>Ніхто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</a:t>
            </a:r>
            <a:r>
              <a:rPr lang="ru-RU" i="1" dirty="0" err="1" smtClean="0"/>
              <a:t>свавільно</a:t>
            </a:r>
            <a:r>
              <a:rPr lang="ru-RU" i="1" dirty="0" smtClean="0"/>
              <a:t> </a:t>
            </a:r>
            <a:r>
              <a:rPr lang="ru-RU" i="1" dirty="0" err="1" smtClean="0"/>
              <a:t>позбавлений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. </a:t>
            </a:r>
            <a:r>
              <a:rPr lang="ru-RU" i="1" dirty="0" err="1" smtClean="0"/>
              <a:t>Обов'язок</a:t>
            </a:r>
            <a:r>
              <a:rPr lang="ru-RU" i="1" dirty="0" smtClean="0"/>
              <a:t> </a:t>
            </a:r>
            <a:r>
              <a:rPr lang="ru-RU" i="1" dirty="0" err="1" smtClean="0"/>
              <a:t>держави</a:t>
            </a:r>
            <a:r>
              <a:rPr lang="ru-RU" i="1" dirty="0" smtClean="0"/>
              <a:t> — </a:t>
            </a:r>
            <a:r>
              <a:rPr lang="ru-RU" i="1" dirty="0" err="1" smtClean="0"/>
              <a:t>захищати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»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свідченням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природно-правових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548680"/>
            <a:ext cx="8229600" cy="5832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Після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вступу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 Ради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Європи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виконання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смертних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вироків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спочатку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було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призупинено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«де-факто»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суди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продовжували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виносити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Лише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прийняттям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нового КК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набрав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чинності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вересня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 року, смертна кара як вид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покарання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остаточно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зникла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Рішенні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Конституційного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Суду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29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грудня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1999 року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наголошується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країни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містить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будь-яких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положень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можливість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застосування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смертної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кари як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винятку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положення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статті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27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Конституції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невід'ємне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право на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кожної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Зміст</a:t>
            </a:r>
            <a:r>
              <a:rPr lang="ru-RU" b="0" dirty="0" smtClean="0"/>
              <a:t> права на </a:t>
            </a:r>
            <a:r>
              <a:rPr lang="ru-RU" b="0" dirty="0" err="1" smtClean="0"/>
              <a:t>життя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68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Право </a:t>
            </a:r>
            <a:r>
              <a:rPr lang="ru-RU" b="1" dirty="0" smtClean="0"/>
              <a:t>на </a:t>
            </a:r>
            <a:r>
              <a:rPr lang="ru-RU" b="1" dirty="0" err="1" smtClean="0"/>
              <a:t>життя</a:t>
            </a:r>
            <a:r>
              <a:rPr lang="ru-RU" dirty="0" smtClean="0"/>
              <a:t> —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об'ємне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. </a:t>
            </a:r>
            <a:r>
              <a:rPr lang="ru-RU" dirty="0" err="1" smtClean="0"/>
              <a:t>Законодавство</a:t>
            </a:r>
            <a:r>
              <a:rPr lang="ru-RU" dirty="0" smtClean="0"/>
              <a:t> вводить </a:t>
            </a:r>
            <a:r>
              <a:rPr lang="ru-RU" dirty="0" err="1" smtClean="0"/>
              <a:t>цілу</a:t>
            </a:r>
            <a:r>
              <a:rPr lang="ru-RU" dirty="0" smtClean="0"/>
              <a:t> низку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особи, </a:t>
            </a:r>
            <a:r>
              <a:rPr lang="ru-RU" dirty="0" err="1" smtClean="0"/>
              <a:t>об'єднуючи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«право на </a:t>
            </a:r>
            <a:r>
              <a:rPr lang="ru-RU" dirty="0" err="1" smtClean="0"/>
              <a:t>життя</a:t>
            </a:r>
            <a:r>
              <a:rPr lang="ru-RU" dirty="0" smtClean="0"/>
              <a:t>». За текстом Основного Закону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правомірну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права (</a:t>
            </a:r>
            <a:r>
              <a:rPr lang="ru-RU" dirty="0" err="1" smtClean="0"/>
              <a:t>ніхто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свавільно</a:t>
            </a:r>
            <a:r>
              <a:rPr lang="ru-RU" dirty="0" smtClean="0"/>
              <a:t> </a:t>
            </a:r>
            <a:r>
              <a:rPr lang="ru-RU" dirty="0" err="1" smtClean="0"/>
              <a:t>позбавлений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а праву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кореспондує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права </a:t>
            </a:r>
            <a:r>
              <a:rPr lang="ru-RU" dirty="0" err="1" smtClean="0"/>
              <a:t>визнавати</a:t>
            </a:r>
            <a:r>
              <a:rPr lang="ru-RU" dirty="0" smtClean="0"/>
              <a:t> та не </a:t>
            </a:r>
            <a:r>
              <a:rPr lang="ru-RU" dirty="0" err="1" smtClean="0"/>
              <a:t>порушувати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);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здійснення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реальною </a:t>
            </a:r>
            <a:r>
              <a:rPr lang="ru-RU" dirty="0" err="1" smtClean="0"/>
              <a:t>можливістю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вимагати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 — </a:t>
            </a:r>
            <a:r>
              <a:rPr lang="ru-RU" dirty="0" err="1" smtClean="0"/>
              <a:t>захищати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через </a:t>
            </a:r>
            <a:r>
              <a:rPr lang="ru-RU" dirty="0" err="1" smtClean="0"/>
              <a:t>обов'язок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криміналізувати</a:t>
            </a:r>
            <a:r>
              <a:rPr lang="ru-RU" dirty="0" smtClean="0"/>
              <a:t> </a:t>
            </a:r>
            <a:r>
              <a:rPr lang="ru-RU" dirty="0" err="1" smtClean="0"/>
              <a:t>вбивство</a:t>
            </a:r>
            <a:r>
              <a:rPr lang="ru-RU" dirty="0" smtClean="0"/>
              <a:t> та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смертної</a:t>
            </a:r>
            <a:r>
              <a:rPr lang="ru-RU" dirty="0" smtClean="0"/>
              <a:t> кари як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);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err="1" smtClean="0"/>
              <a:t>по-третє</a:t>
            </a:r>
            <a:r>
              <a:rPr lang="ru-RU" dirty="0" smtClean="0"/>
              <a:t>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 smtClean="0"/>
              <a:t>захищати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протиправних</a:t>
            </a:r>
            <a:r>
              <a:rPr lang="ru-RU" dirty="0" smtClean="0"/>
              <a:t> </a:t>
            </a:r>
            <a:r>
              <a:rPr lang="ru-RU" dirty="0" err="1" smtClean="0"/>
              <a:t>посягань</a:t>
            </a:r>
            <a:r>
              <a:rPr lang="ru-RU" dirty="0" smtClean="0"/>
              <a:t> (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конституційних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 </a:t>
            </a:r>
            <a:r>
              <a:rPr lang="ru-RU" dirty="0" err="1" smtClean="0"/>
              <a:t>необхідної</a:t>
            </a:r>
            <a:r>
              <a:rPr lang="ru-RU" dirty="0" smtClean="0"/>
              <a:t> оборони та </a:t>
            </a:r>
            <a:r>
              <a:rPr lang="ru-RU" dirty="0" err="1" smtClean="0"/>
              <a:t>крайньої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).</a:t>
            </a: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692696"/>
            <a:ext cx="8229600" cy="59046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Аналізуючи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цивільно-правову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природу права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право, як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особисті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немайнові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фізичної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особи,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ст. 269 ЦК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невід'ємним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носія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позбавленим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економічного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змісту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виникає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особи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моменту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моменту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прямо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передбачений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законом, 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також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належить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довічно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Відсутність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економічного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змісту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означає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відміну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майнових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особи,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виразити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грошовому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еквіваленті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</a:t>
            </a:r>
            <a:r>
              <a:rPr lang="ru-RU" b="1" dirty="0" smtClean="0"/>
              <a:t>до ЦК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до </a:t>
            </a:r>
            <a:r>
              <a:rPr lang="ru-RU" b="1" dirty="0" err="1" smtClean="0"/>
              <a:t>змісту</a:t>
            </a:r>
            <a:r>
              <a:rPr lang="ru-RU" b="1" dirty="0" smtClean="0"/>
              <a:t> права на </a:t>
            </a:r>
            <a:r>
              <a:rPr lang="ru-RU" b="1" dirty="0" err="1" smtClean="0"/>
              <a:t>життя</a:t>
            </a:r>
            <a:r>
              <a:rPr lang="ru-RU" b="1" dirty="0" smtClean="0"/>
              <a:t> </a:t>
            </a:r>
            <a:r>
              <a:rPr lang="ru-RU" b="1" dirty="0" err="1" smtClean="0"/>
              <a:t>відносяться</a:t>
            </a:r>
            <a:r>
              <a:rPr lang="ru-RU" b="1" dirty="0" smtClean="0"/>
              <a:t> </a:t>
            </a:r>
            <a:r>
              <a:rPr lang="ru-RU" b="1" dirty="0" err="1" smtClean="0"/>
              <a:t>наступні</a:t>
            </a:r>
            <a:r>
              <a:rPr lang="ru-RU" b="1" dirty="0" smtClean="0"/>
              <a:t> </a:t>
            </a:r>
            <a:r>
              <a:rPr lang="ru-RU" b="1" dirty="0" err="1" smtClean="0"/>
              <a:t>елементи</a:t>
            </a:r>
            <a:r>
              <a:rPr lang="ru-RU" b="1" dirty="0" smtClean="0"/>
              <a:t>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особи;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протиправних</a:t>
            </a:r>
            <a:r>
              <a:rPr lang="ru-RU" dirty="0" smtClean="0"/>
              <a:t> </a:t>
            </a:r>
            <a:r>
              <a:rPr lang="ru-RU" dirty="0" err="1" smtClean="0"/>
              <a:t>посягань</a:t>
            </a:r>
            <a:r>
              <a:rPr lang="ru-RU" dirty="0" smtClean="0"/>
              <a:t> не </a:t>
            </a:r>
            <a:r>
              <a:rPr lang="ru-RU" dirty="0" err="1" smtClean="0"/>
              <a:t>забороненими</a:t>
            </a:r>
            <a:r>
              <a:rPr lang="ru-RU" dirty="0" smtClean="0"/>
              <a:t> законом </a:t>
            </a:r>
            <a:r>
              <a:rPr lang="ru-RU" dirty="0" err="1" smtClean="0"/>
              <a:t>засобами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, </a:t>
            </a:r>
            <a:r>
              <a:rPr lang="ru-RU" dirty="0" err="1" smtClean="0"/>
              <a:t>наукових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дослідів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неповнолітньої</a:t>
            </a:r>
            <a:r>
              <a:rPr lang="ru-RU" dirty="0" smtClean="0"/>
              <a:t>, </a:t>
            </a:r>
            <a:r>
              <a:rPr lang="ru-RU" dirty="0" err="1" smtClean="0"/>
              <a:t>недієздатної</a:t>
            </a:r>
            <a:r>
              <a:rPr lang="ru-RU" dirty="0" smtClean="0"/>
              <a:t> особи </a:t>
            </a:r>
            <a:r>
              <a:rPr lang="ru-RU" dirty="0" err="1" smtClean="0"/>
              <a:t>чи</a:t>
            </a:r>
            <a:r>
              <a:rPr lang="ru-RU" dirty="0" smtClean="0"/>
              <a:t> без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вільної</a:t>
            </a:r>
            <a:r>
              <a:rPr lang="ru-RU" dirty="0" smtClean="0"/>
              <a:t> </a:t>
            </a:r>
            <a:r>
              <a:rPr lang="ru-RU" dirty="0" err="1" smtClean="0"/>
              <a:t>згоди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прохання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особи про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недозволенність</a:t>
            </a:r>
            <a:r>
              <a:rPr lang="ru-RU" dirty="0" smtClean="0"/>
              <a:t> </a:t>
            </a:r>
            <a:r>
              <a:rPr lang="ru-RU" dirty="0" err="1" smtClean="0"/>
              <a:t>стерилізації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неповнолітньої</a:t>
            </a:r>
            <a:r>
              <a:rPr lang="ru-RU" dirty="0" smtClean="0"/>
              <a:t> особи та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порядку </a:t>
            </a:r>
            <a:r>
              <a:rPr lang="ru-RU" dirty="0" err="1" smtClean="0"/>
              <a:t>стерилізації</a:t>
            </a:r>
            <a:r>
              <a:rPr lang="ru-RU" dirty="0" smtClean="0"/>
              <a:t> </a:t>
            </a:r>
            <a:r>
              <a:rPr lang="ru-RU" dirty="0" err="1" smtClean="0"/>
              <a:t>недієздатної</a:t>
            </a:r>
            <a:r>
              <a:rPr lang="ru-RU" dirty="0" smtClean="0"/>
              <a:t> особи;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визначений</a:t>
            </a:r>
            <a:r>
              <a:rPr lang="ru-RU" dirty="0" smtClean="0"/>
              <a:t> порядок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по штучному </a:t>
            </a:r>
            <a:r>
              <a:rPr lang="ru-RU" dirty="0" err="1" smtClean="0"/>
              <a:t>перериванню</a:t>
            </a:r>
            <a:r>
              <a:rPr lang="ru-RU" dirty="0" smtClean="0"/>
              <a:t> </a:t>
            </a:r>
            <a:r>
              <a:rPr lang="ru-RU" dirty="0" err="1" smtClean="0"/>
              <a:t>вагітності</a:t>
            </a:r>
            <a:r>
              <a:rPr lang="ru-RU" dirty="0" smtClean="0"/>
              <a:t>, штучного </a:t>
            </a:r>
            <a:r>
              <a:rPr lang="ru-RU" dirty="0" err="1" smtClean="0"/>
              <a:t>запліднення</a:t>
            </a:r>
            <a:r>
              <a:rPr lang="ru-RU" dirty="0" smtClean="0"/>
              <a:t> та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зародка</a:t>
            </a:r>
            <a:r>
              <a:rPr lang="ru-RU" dirty="0" smtClean="0"/>
              <a:t> в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476672"/>
            <a:ext cx="8229600" cy="5976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Також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ЦК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Сімейного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кодексу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Основ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законодавства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структурі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виділити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групу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репродуктивно-генетичних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право на материнство (ст. 49 СК);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батьківство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(ст. 50 СК);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штучне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запліднення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(ст. 123 СК, ч. 7 ст. 281 ЦК, ст. 48 Основ);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імплантацію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перенесення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зародка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(ст. 123 СК, ч. 7 ст. 281 ЦК, ст. 48 Основ);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штучне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переривання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вагітності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(ч. 6 ст. 281 ЦК, ст. 50 Основ);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стерилізацію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(ч. 5 ст. 281 ЦК, ст. 49 Основ);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корекцію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зміну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статевої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належності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(ст. 51 Основ).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7" dur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5" dur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9" dur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3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,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прав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i="1" dirty="0" smtClean="0"/>
              <a:t>право на </a:t>
            </a:r>
            <a:r>
              <a:rPr lang="ru-RU" i="1" dirty="0" err="1" smtClean="0"/>
              <a:t>генно-інженерне</a:t>
            </a:r>
            <a:r>
              <a:rPr lang="ru-RU" i="1" dirty="0" smtClean="0"/>
              <a:t> </a:t>
            </a:r>
            <a:r>
              <a:rPr lang="ru-RU" i="1" dirty="0" err="1" smtClean="0"/>
              <a:t>відтворення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 та право на </a:t>
            </a:r>
            <a:r>
              <a:rPr lang="ru-RU" i="1" dirty="0" err="1" smtClean="0"/>
              <a:t>клонування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права на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 </a:t>
            </a:r>
            <a:r>
              <a:rPr lang="ru-RU" i="1" dirty="0" smtClean="0"/>
              <a:t>право на </a:t>
            </a:r>
            <a:r>
              <a:rPr lang="ru-RU" i="1" dirty="0" err="1" smtClean="0"/>
              <a:t>захист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dirty="0" smtClean="0"/>
              <a:t> та </a:t>
            </a:r>
            <a:r>
              <a:rPr lang="ru-RU" i="1" dirty="0" smtClean="0"/>
              <a:t>право на </a:t>
            </a:r>
            <a:r>
              <a:rPr lang="ru-RU" i="1" dirty="0" err="1" smtClean="0"/>
              <a:t>позбавлення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 </a:t>
            </a:r>
            <a:r>
              <a:rPr lang="ru-RU" i="1" dirty="0" err="1" smtClean="0"/>
              <a:t>іншої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dirty="0" smtClean="0"/>
              <a:t>. До </a:t>
            </a:r>
            <a:r>
              <a:rPr lang="ru-RU" dirty="0" err="1" smtClean="0"/>
              <a:t>змісту</a:t>
            </a:r>
            <a:r>
              <a:rPr lang="ru-RU" dirty="0" smtClean="0"/>
              <a:t> права на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протиправних</a:t>
            </a:r>
            <a:r>
              <a:rPr lang="ru-RU" dirty="0" smtClean="0"/>
              <a:t> </a:t>
            </a:r>
            <a:r>
              <a:rPr lang="ru-RU" dirty="0" err="1" smtClean="0"/>
              <a:t>посягань</a:t>
            </a:r>
            <a:r>
              <a:rPr lang="ru-RU" dirty="0" smtClean="0"/>
              <a:t> (ч. 2 ст. 281 ЦК) та право на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</a:t>
            </a:r>
            <a:r>
              <a:rPr lang="ru-RU" dirty="0" err="1" smtClean="0"/>
              <a:t>життю</a:t>
            </a:r>
            <a:r>
              <a:rPr lang="ru-RU" dirty="0" smtClean="0"/>
              <a:t> (ст. 282 ЦК),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належного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</a:t>
            </a:r>
            <a:r>
              <a:rPr lang="ru-RU" dirty="0" err="1" smtClean="0"/>
              <a:t>необхідного</a:t>
            </a:r>
            <a:r>
              <a:rPr lang="ru-RU" dirty="0" smtClean="0"/>
              <a:t> для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(ст. 48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404664"/>
            <a:ext cx="82296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змісту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позбавлення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особи входить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захисту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також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особи. 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законодавстві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наведені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випадки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позбавлення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особи,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достатній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перелік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становлять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випадки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захисту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протиправного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посягання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здійснення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законного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затримання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підозрюваної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обвинуваченої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підсудного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затримання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попередження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втечі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яка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підставах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перебуває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вартою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припинення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ліквідації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бунту,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повстання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також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умовах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воєнного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часу 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ведення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бойових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До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цієї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також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віднести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заборону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пасивної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евтаназії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прохання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фізичної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особи про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припинення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(ч. 4 ст. 281 ЦК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ч. 3 ст. 52 Основ)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11500" b="0" dirty="0" smtClean="0"/>
              <a:t>Часові межі</a:t>
            </a:r>
            <a:r>
              <a:rPr lang="ru-RU" sz="11500" b="0" dirty="0" smtClean="0"/>
              <a:t> права на </a:t>
            </a:r>
            <a:r>
              <a:rPr lang="ru-RU" sz="11500" b="0" dirty="0" err="1" smtClean="0"/>
              <a:t>життя</a:t>
            </a:r>
            <a:endParaRPr lang="uk-UA" sz="115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Момент виникнення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моменту </a:t>
            </a:r>
            <a:r>
              <a:rPr lang="ru-RU" dirty="0" err="1" smtClean="0"/>
              <a:t>виникнення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тривалим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розцінений</a:t>
            </a:r>
            <a:r>
              <a:rPr lang="ru-RU" dirty="0" smtClean="0"/>
              <a:t> як початок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момент </a:t>
            </a:r>
            <a:r>
              <a:rPr lang="ru-RU" dirty="0" err="1" smtClean="0"/>
              <a:t>виникнення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по-своєму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захищається</a:t>
            </a:r>
            <a:r>
              <a:rPr lang="ru-RU" dirty="0" smtClean="0"/>
              <a:t> </a:t>
            </a:r>
            <a:r>
              <a:rPr lang="ru-RU" dirty="0" err="1" smtClean="0"/>
              <a:t>державними</a:t>
            </a:r>
            <a:r>
              <a:rPr lang="ru-RU" dirty="0" smtClean="0"/>
              <a:t> законами через 10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зачаття</a:t>
            </a:r>
            <a:r>
              <a:rPr lang="ru-RU" dirty="0" smtClean="0"/>
              <a:t>, а в </a:t>
            </a:r>
            <a:r>
              <a:rPr lang="ru-RU" dirty="0" err="1" smtClean="0"/>
              <a:t>Данії</a:t>
            </a:r>
            <a:r>
              <a:rPr lang="ru-RU" dirty="0" smtClean="0"/>
              <a:t> — </a:t>
            </a:r>
            <a:r>
              <a:rPr lang="ru-RU" dirty="0" err="1" smtClean="0"/>
              <a:t>після</a:t>
            </a:r>
            <a:r>
              <a:rPr lang="ru-RU" dirty="0" smtClean="0"/>
              <a:t> 12 </a:t>
            </a:r>
            <a:r>
              <a:rPr lang="ru-RU" dirty="0" err="1" smtClean="0"/>
              <a:t>тижнів</a:t>
            </a:r>
            <a:r>
              <a:rPr lang="ru-RU" dirty="0" smtClean="0"/>
              <a:t>, в </a:t>
            </a:r>
            <a:r>
              <a:rPr lang="ru-RU" dirty="0" err="1" smtClean="0"/>
              <a:t>Швеції</a:t>
            </a:r>
            <a:r>
              <a:rPr lang="ru-RU" dirty="0" smtClean="0"/>
              <a:t> — 20. В </a:t>
            </a:r>
            <a:r>
              <a:rPr lang="ru-RU" dirty="0" err="1" smtClean="0"/>
              <a:t>Японії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юридично</a:t>
            </a:r>
            <a:r>
              <a:rPr lang="ru-RU" dirty="0" smtClean="0"/>
              <a:t> </a:t>
            </a:r>
            <a:r>
              <a:rPr lang="ru-RU" dirty="0" err="1" smtClean="0"/>
              <a:t>захищено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юридичній</a:t>
            </a:r>
            <a:r>
              <a:rPr lang="ru-RU" dirty="0" smtClean="0"/>
              <a:t> </a:t>
            </a:r>
            <a:r>
              <a:rPr lang="ru-RU" dirty="0" err="1" smtClean="0"/>
              <a:t>науці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dirty="0" smtClean="0"/>
              <a:t>момент </a:t>
            </a:r>
            <a:r>
              <a:rPr lang="ru-RU" sz="4400" dirty="0" err="1" smtClean="0"/>
              <a:t>визнання</a:t>
            </a:r>
            <a:r>
              <a:rPr lang="ru-RU" sz="4400" dirty="0" smtClean="0"/>
              <a:t> плоду </a:t>
            </a:r>
            <a:r>
              <a:rPr lang="ru-RU" sz="4400" dirty="0" err="1" smtClean="0"/>
              <a:t>життєздатним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момент </a:t>
            </a:r>
            <a:r>
              <a:rPr lang="ru-RU" sz="4400" dirty="0" err="1" smtClean="0"/>
              <a:t>запліднення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момент початку </a:t>
            </a:r>
            <a:r>
              <a:rPr lang="ru-RU" sz="4400" dirty="0" err="1" smtClean="0"/>
              <a:t>фізіологічних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пологів</a:t>
            </a:r>
            <a:r>
              <a:rPr lang="ru-RU" sz="4400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i="1" dirty="0" smtClean="0"/>
              <a:t>Великою </a:t>
            </a:r>
            <a:r>
              <a:rPr lang="ru-RU" i="1" dirty="0" err="1" smtClean="0"/>
              <a:t>медичною</a:t>
            </a:r>
            <a:r>
              <a:rPr lang="ru-RU" i="1" dirty="0" smtClean="0"/>
              <a:t> </a:t>
            </a:r>
            <a:r>
              <a:rPr lang="ru-RU" i="1" dirty="0" err="1" smtClean="0"/>
              <a:t>енциклопедією</a:t>
            </a:r>
            <a:r>
              <a:rPr lang="ru-RU" dirty="0" smtClean="0"/>
              <a:t> </a:t>
            </a:r>
            <a:r>
              <a:rPr lang="ru-RU" dirty="0" err="1" smtClean="0"/>
              <a:t>життєздатним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немовля</a:t>
            </a:r>
            <a:r>
              <a:rPr lang="ru-RU" dirty="0" smtClean="0"/>
              <a:t> </a:t>
            </a:r>
            <a:r>
              <a:rPr lang="ru-RU" dirty="0" err="1" smtClean="0"/>
              <a:t>семимісячного</a:t>
            </a:r>
            <a:r>
              <a:rPr lang="ru-RU" dirty="0" smtClean="0"/>
              <a:t> </a:t>
            </a:r>
            <a:r>
              <a:rPr lang="ru-RU" dirty="0" err="1" smtClean="0"/>
              <a:t>внутрішньоутробного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35 </a:t>
            </a:r>
            <a:r>
              <a:rPr lang="ru-RU" dirty="0" err="1" smtClean="0"/>
              <a:t>сантиметрів</a:t>
            </a:r>
            <a:r>
              <a:rPr lang="ru-RU" dirty="0" smtClean="0"/>
              <a:t>, вага не </a:t>
            </a:r>
            <a:r>
              <a:rPr lang="ru-RU" dirty="0" err="1" smtClean="0"/>
              <a:t>менше</a:t>
            </a:r>
            <a:r>
              <a:rPr lang="ru-RU" dirty="0" smtClean="0"/>
              <a:t> 1 </a:t>
            </a:r>
            <a:r>
              <a:rPr lang="ru-RU" dirty="0" err="1" smtClean="0"/>
              <a:t>кілограма</a:t>
            </a:r>
            <a:r>
              <a:rPr lang="ru-RU" dirty="0" smtClean="0"/>
              <a:t> </a:t>
            </a:r>
            <a:r>
              <a:rPr lang="ru-RU" dirty="0" err="1" smtClean="0"/>
              <a:t>посилання</a:t>
            </a:r>
            <a:r>
              <a:rPr lang="ru-RU" dirty="0" smtClean="0"/>
              <a:t>. </a:t>
            </a:r>
            <a:r>
              <a:rPr lang="ru-RU" dirty="0" smtClean="0"/>
              <a:t>У ст. 1 </a:t>
            </a:r>
            <a:r>
              <a:rPr lang="ru-RU" dirty="0" err="1" smtClean="0"/>
              <a:t>Конвенції</a:t>
            </a:r>
            <a:r>
              <a:rPr lang="ru-RU" dirty="0" smtClean="0"/>
              <a:t> про права </a:t>
            </a:r>
            <a:r>
              <a:rPr lang="ru-RU" dirty="0" err="1" smtClean="0"/>
              <a:t>дитини</a:t>
            </a:r>
            <a:r>
              <a:rPr lang="ru-RU" dirty="0" smtClean="0"/>
              <a:t> (</a:t>
            </a:r>
            <a:r>
              <a:rPr lang="ru-RU" dirty="0" err="1" smtClean="0"/>
              <a:t>далі</a:t>
            </a:r>
            <a:r>
              <a:rPr lang="ru-RU" dirty="0" smtClean="0"/>
              <a:t> в </a:t>
            </a:r>
            <a:r>
              <a:rPr lang="ru-RU" dirty="0" err="1" smtClean="0"/>
              <a:t>тексті</a:t>
            </a:r>
            <a:r>
              <a:rPr lang="ru-RU" dirty="0" smtClean="0"/>
              <a:t> — </a:t>
            </a:r>
            <a:r>
              <a:rPr lang="ru-RU" dirty="0" err="1" smtClean="0"/>
              <a:t>Конвенція</a:t>
            </a:r>
            <a:r>
              <a:rPr lang="ru-RU" dirty="0" smtClean="0"/>
              <a:t>), 1989 р., </a:t>
            </a:r>
            <a:r>
              <a:rPr lang="ru-RU" dirty="0" err="1" smtClean="0"/>
              <a:t>визначено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дитиною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людська</a:t>
            </a:r>
            <a:r>
              <a:rPr lang="ru-RU" dirty="0" smtClean="0"/>
              <a:t> </a:t>
            </a:r>
            <a:r>
              <a:rPr lang="ru-RU" dirty="0" err="1" smtClean="0"/>
              <a:t>істота</a:t>
            </a:r>
            <a:r>
              <a:rPr lang="ru-RU" dirty="0" smtClean="0"/>
              <a:t> до </a:t>
            </a:r>
            <a:r>
              <a:rPr lang="ru-RU" dirty="0" err="1" smtClean="0"/>
              <a:t>досягнення</a:t>
            </a:r>
            <a:r>
              <a:rPr lang="ru-RU" dirty="0" smtClean="0"/>
              <a:t> нею 18-річного </a:t>
            </a:r>
            <a:r>
              <a:rPr lang="ru-RU" dirty="0" err="1" smtClean="0"/>
              <a:t>віку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за законом, </a:t>
            </a:r>
            <a:r>
              <a:rPr lang="ru-RU" dirty="0" err="1" smtClean="0"/>
              <a:t>застосовуваним</a:t>
            </a:r>
            <a:r>
              <a:rPr lang="ru-RU" dirty="0" smtClean="0"/>
              <a:t> до </a:t>
            </a:r>
            <a:r>
              <a:rPr lang="ru-RU" dirty="0" err="1" smtClean="0"/>
              <a:t>даної</a:t>
            </a:r>
            <a:r>
              <a:rPr lang="ru-RU" dirty="0" smtClean="0"/>
              <a:t> особи, вона не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повноліття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. </a:t>
            </a:r>
            <a:r>
              <a:rPr lang="ru-RU" dirty="0" err="1" smtClean="0"/>
              <a:t>Припускається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народжена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. </a:t>
            </a:r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548680"/>
            <a:ext cx="8229600" cy="5976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Дотримуючись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ст. 6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Конвенції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держави-члени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можуть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кожна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невід'ємне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забезпечити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максимально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мірі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виживання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здоровий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розвиток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закріплене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Конвенції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тлумачення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моменту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виникнення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залежності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того,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початок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дотримуються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При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підписанні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ратифікації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Конвенції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деякі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зробили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заяву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приводу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тлумачення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стосовно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питання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початок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Наприклад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Аргентина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зробила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застереження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те,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ст. 1 «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тлумачиться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нею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світлі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того,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термін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„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означає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людська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істота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моменту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зачаття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досягнення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вісімнадцятирічного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віку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43766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законодавство</a:t>
            </a:r>
            <a:r>
              <a:rPr lang="ru-RU" dirty="0" smtClean="0"/>
              <a:t> </a:t>
            </a:r>
            <a:r>
              <a:rPr lang="ru-RU" dirty="0" err="1" smtClean="0"/>
              <a:t>визнає</a:t>
            </a:r>
            <a:r>
              <a:rPr lang="ru-RU" dirty="0" smtClean="0"/>
              <a:t> права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моменту </a:t>
            </a:r>
            <a:r>
              <a:rPr lang="ru-RU" dirty="0" err="1" smtClean="0"/>
              <a:t>народження</a:t>
            </a:r>
            <a:r>
              <a:rPr lang="ru-RU" dirty="0" smtClean="0"/>
              <a:t> (п. 2 ст. 25 </a:t>
            </a:r>
            <a:r>
              <a:rPr lang="ru-RU" dirty="0" err="1" smtClean="0"/>
              <a:t>Цивільного</a:t>
            </a:r>
            <a:r>
              <a:rPr lang="ru-RU" dirty="0" smtClean="0"/>
              <a:t> Кодексу)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застереженням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в рамках закону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держава </a:t>
            </a:r>
            <a:r>
              <a:rPr lang="ru-RU" dirty="0" err="1" smtClean="0"/>
              <a:t>охороняє</a:t>
            </a:r>
            <a:r>
              <a:rPr lang="ru-RU" dirty="0" smtClean="0"/>
              <a:t> права </a:t>
            </a:r>
            <a:r>
              <a:rPr lang="ru-RU" dirty="0" err="1" smtClean="0"/>
              <a:t>зачатої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народженої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держав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зробили</a:t>
            </a:r>
            <a:r>
              <a:rPr lang="ru-RU" dirty="0" smtClean="0"/>
              <a:t> </a:t>
            </a:r>
            <a:r>
              <a:rPr lang="ru-RU" dirty="0" err="1" smtClean="0"/>
              <a:t>ніяких</a:t>
            </a:r>
            <a:r>
              <a:rPr lang="ru-RU" dirty="0" smtClean="0"/>
              <a:t> </a:t>
            </a:r>
            <a:r>
              <a:rPr lang="ru-RU" dirty="0" err="1" smtClean="0"/>
              <a:t>заяв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застережень</a:t>
            </a:r>
            <a:r>
              <a:rPr lang="ru-RU" dirty="0" smtClean="0"/>
              <a:t>, </a:t>
            </a:r>
            <a:r>
              <a:rPr lang="ru-RU" dirty="0" err="1" smtClean="0"/>
              <a:t>відзначивши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тлумаченні</a:t>
            </a:r>
            <a:r>
              <a:rPr lang="ru-RU" dirty="0" smtClean="0"/>
              <a:t> </a:t>
            </a:r>
            <a:r>
              <a:rPr lang="ru-RU" dirty="0" err="1" smtClean="0"/>
              <a:t>преамбули</a:t>
            </a:r>
            <a:r>
              <a:rPr lang="ru-RU" dirty="0" smtClean="0"/>
              <a:t>, статей 1 </a:t>
            </a:r>
            <a:r>
              <a:rPr lang="ru-RU" dirty="0" err="1" smtClean="0"/>
              <a:t>і</a:t>
            </a:r>
            <a:r>
              <a:rPr lang="ru-RU" dirty="0" smtClean="0"/>
              <a:t> 6 </a:t>
            </a:r>
            <a:r>
              <a:rPr lang="ru-RU" dirty="0" err="1" smtClean="0"/>
              <a:t>Конвенції</a:t>
            </a:r>
            <a:r>
              <a:rPr lang="ru-RU" dirty="0" smtClean="0"/>
              <a:t>, вони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дотримуватися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. Таким чином, </a:t>
            </a:r>
            <a:r>
              <a:rPr lang="ru-RU" dirty="0" err="1" smtClean="0"/>
              <a:t>Конвенція</a:t>
            </a:r>
            <a:r>
              <a:rPr lang="ru-RU" dirty="0" smtClean="0"/>
              <a:t> про права </a:t>
            </a:r>
            <a:r>
              <a:rPr lang="ru-RU" dirty="0" err="1" smtClean="0"/>
              <a:t>дитини</a:t>
            </a:r>
            <a:r>
              <a:rPr lang="ru-RU" dirty="0" smtClean="0"/>
              <a:t> не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прямо </a:t>
            </a:r>
            <a:r>
              <a:rPr lang="ru-RU" dirty="0" err="1" smtClean="0"/>
              <a:t>зобов'язують</a:t>
            </a:r>
            <a:r>
              <a:rPr lang="ru-RU" dirty="0" smtClean="0"/>
              <a:t> держав </a:t>
            </a:r>
            <a:r>
              <a:rPr lang="ru-RU" dirty="0" err="1" smtClean="0"/>
              <a:t>гарантувати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народженій</a:t>
            </a:r>
            <a:r>
              <a:rPr lang="ru-RU" dirty="0" smtClean="0"/>
              <a:t> </a:t>
            </a:r>
            <a:r>
              <a:rPr lang="ru-RU" dirty="0" err="1" smtClean="0"/>
              <a:t>дитині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620688"/>
            <a:ext cx="8229600" cy="5518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 точки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зору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національного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законодавства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розвивається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дитиною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моменту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вважається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—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думку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підтвердити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ч. 6 ст. 281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Цивільного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кодексу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ст. 50 Основ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законодавства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передбачено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штучне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переривання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вагітності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бути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проведене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бажанням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вагітності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строком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більше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тижнів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окремих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випадках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встановлених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законодавством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— при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вагітності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 до 22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тижнів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5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наказу МОЗ </a:t>
            </a:r>
            <a:r>
              <a:rPr lang="ru-RU" dirty="0" err="1" smtClean="0"/>
              <a:t>України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20 </a:t>
            </a:r>
            <a:r>
              <a:rPr lang="ru-RU" dirty="0" err="1" smtClean="0"/>
              <a:t>липня</a:t>
            </a:r>
            <a:r>
              <a:rPr lang="ru-RU" dirty="0" smtClean="0"/>
              <a:t> 2006 р. № 508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затверджена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i="1" dirty="0" err="1" smtClean="0"/>
              <a:t>Інструкція</a:t>
            </a:r>
            <a:r>
              <a:rPr lang="ru-RU" i="1" dirty="0" smtClean="0"/>
              <a:t> про порядок </a:t>
            </a:r>
            <a:r>
              <a:rPr lang="ru-RU" i="1" dirty="0" err="1" smtClean="0"/>
              <a:t>проведення</a:t>
            </a:r>
            <a:r>
              <a:rPr lang="ru-RU" i="1" dirty="0" smtClean="0"/>
              <a:t> </a:t>
            </a:r>
            <a:r>
              <a:rPr lang="ru-RU" i="1" dirty="0" err="1" smtClean="0"/>
              <a:t>операції</a:t>
            </a:r>
            <a:r>
              <a:rPr lang="ru-RU" i="1" dirty="0" smtClean="0"/>
              <a:t> штучного </a:t>
            </a:r>
            <a:r>
              <a:rPr lang="ru-RU" i="1" dirty="0" err="1" smtClean="0"/>
              <a:t>переривання</a:t>
            </a:r>
            <a:r>
              <a:rPr lang="ru-RU" i="1" dirty="0" smtClean="0"/>
              <a:t> </a:t>
            </a:r>
            <a:r>
              <a:rPr lang="ru-RU" i="1" dirty="0" err="1" smtClean="0"/>
              <a:t>вагітності</a:t>
            </a:r>
            <a:r>
              <a:rPr lang="ru-RU" i="1" dirty="0" smtClean="0"/>
              <a:t>»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суворо</a:t>
            </a:r>
            <a:r>
              <a:rPr lang="ru-RU" dirty="0" smtClean="0"/>
              <a:t> заборонено </a:t>
            </a:r>
            <a:r>
              <a:rPr lang="ru-RU" dirty="0" err="1" smtClean="0"/>
              <a:t>переривати</a:t>
            </a:r>
            <a:r>
              <a:rPr lang="ru-RU" dirty="0" smtClean="0"/>
              <a:t> </a:t>
            </a:r>
            <a:r>
              <a:rPr lang="ru-RU" dirty="0" err="1" smtClean="0"/>
              <a:t>вагітність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22 </a:t>
            </a:r>
            <a:r>
              <a:rPr lang="ru-RU" dirty="0" err="1" smtClean="0"/>
              <a:t>тижнів</a:t>
            </a:r>
            <a:r>
              <a:rPr lang="ru-RU" dirty="0" smtClean="0"/>
              <a:t> за </a:t>
            </a:r>
            <a:r>
              <a:rPr lang="ru-RU" dirty="0" err="1" smtClean="0"/>
              <a:t>будь-яких</a:t>
            </a:r>
            <a:r>
              <a:rPr lang="ru-RU" dirty="0" smtClean="0"/>
              <a:t> умов,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. Медицина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момент (22 </a:t>
            </a:r>
            <a:r>
              <a:rPr lang="ru-RU" dirty="0" err="1" smtClean="0"/>
              <a:t>тижні</a:t>
            </a:r>
            <a:r>
              <a:rPr lang="ru-RU" dirty="0" smtClean="0"/>
              <a:t> </a:t>
            </a:r>
            <a:r>
              <a:rPr lang="ru-RU" dirty="0" err="1" smtClean="0"/>
              <a:t>вагітності</a:t>
            </a:r>
            <a:r>
              <a:rPr lang="ru-RU" dirty="0" smtClean="0"/>
              <a:t>) </a:t>
            </a:r>
            <a:r>
              <a:rPr lang="ru-RU" dirty="0" err="1" smtClean="0"/>
              <a:t>умовною</a:t>
            </a:r>
            <a:r>
              <a:rPr lang="ru-RU" dirty="0" smtClean="0"/>
              <a:t> </a:t>
            </a:r>
            <a:r>
              <a:rPr lang="ru-RU" dirty="0" err="1" smtClean="0"/>
              <a:t>лінією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плід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називати</a:t>
            </a:r>
            <a:r>
              <a:rPr lang="ru-RU" dirty="0" smtClean="0"/>
              <a:t> </a:t>
            </a:r>
            <a:r>
              <a:rPr lang="ru-RU" dirty="0" err="1" smtClean="0"/>
              <a:t>дитиною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276324"/>
            <a:ext cx="8229600" cy="5581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«Про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охорону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дитинства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в ст. 6 говорить,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кожна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дитина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право на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моменту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визначення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живонародженою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життєздатною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критеріями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Всесвітньої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організації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низки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правових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норм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деяких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випадках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тілесна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недоторканність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ембріона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виступає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об'єкта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охороняється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кримінальним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цивільним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галузями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процесом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вважається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проміжок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між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початком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фізіологічних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пологів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моментом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самостійного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дихання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отже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початком права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s41.radikal.ru/i091/1106/ff/2b0d9ca15c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188641"/>
            <a:ext cx="864096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на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—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право, </a:t>
            </a:r>
          </a:p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належить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 прав </a:t>
            </a:r>
          </a:p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першого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покоління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Поряд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іншими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правами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цієї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групи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право на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має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найбільшу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цінність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</a:p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людини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передумовою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всіх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інших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прав.</a:t>
            </a:r>
            <a:endParaRPr lang="uk-U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58167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Початковим</a:t>
            </a:r>
            <a:r>
              <a:rPr lang="ru-RU" dirty="0" smtClean="0"/>
              <a:t> моментом </a:t>
            </a:r>
            <a:r>
              <a:rPr lang="ru-RU" dirty="0" err="1" smtClean="0"/>
              <a:t>виникнення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початок </a:t>
            </a:r>
            <a:r>
              <a:rPr lang="ru-RU" dirty="0" err="1" smtClean="0"/>
              <a:t>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пологів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при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злочинів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особи . </a:t>
            </a:r>
            <a:r>
              <a:rPr lang="ru-RU" dirty="0" err="1" smtClean="0"/>
              <a:t>Посягання</a:t>
            </a:r>
            <a:r>
              <a:rPr lang="ru-RU" dirty="0" smtClean="0"/>
              <a:t> на </a:t>
            </a:r>
            <a:r>
              <a:rPr lang="ru-RU" dirty="0" err="1" smtClean="0"/>
              <a:t>плід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початку родового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посяганням</a:t>
            </a:r>
            <a:r>
              <a:rPr lang="ru-RU" dirty="0" smtClean="0"/>
              <a:t> на право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життя</a:t>
            </a:r>
            <a:r>
              <a:rPr lang="ru-RU" dirty="0" smtClean="0"/>
              <a:t>.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, яка </a:t>
            </a:r>
            <a:r>
              <a:rPr lang="ru-RU" dirty="0" err="1" smtClean="0"/>
              <a:t>народжується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розпочала</a:t>
            </a:r>
            <a:r>
              <a:rPr lang="ru-RU" dirty="0" smtClean="0"/>
              <a:t>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позаутробного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відділилась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утроби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. </a:t>
            </a:r>
            <a:r>
              <a:rPr lang="ru-RU" dirty="0" err="1" smtClean="0"/>
              <a:t>Посягання</a:t>
            </a:r>
            <a:r>
              <a:rPr lang="ru-RU" dirty="0" smtClean="0"/>
              <a:t> на </a:t>
            </a:r>
            <a:r>
              <a:rPr lang="ru-RU" dirty="0" err="1" smtClean="0"/>
              <a:t>плід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відділився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утроби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пологового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(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життєздатності</a:t>
            </a:r>
            <a:r>
              <a:rPr lang="ru-RU" dirty="0" smtClean="0"/>
              <a:t>),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посяганням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право на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Момент закінчення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Кінцевим</a:t>
            </a:r>
            <a:r>
              <a:rPr lang="ru-RU" dirty="0" smtClean="0"/>
              <a:t> моментом права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біологічна</a:t>
            </a:r>
            <a:r>
              <a:rPr lang="ru-RU" dirty="0" smtClean="0"/>
              <a:t> смерть, </a:t>
            </a:r>
            <a:r>
              <a:rPr lang="ru-RU" dirty="0" err="1" smtClean="0"/>
              <a:t>тобто</a:t>
            </a:r>
            <a:r>
              <a:rPr lang="ru-RU" dirty="0" smtClean="0"/>
              <a:t> момент, коли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необоротні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розділом</a:t>
            </a:r>
            <a:r>
              <a:rPr lang="ru-RU" dirty="0" smtClean="0"/>
              <a:t> І «</a:t>
            </a:r>
            <a:r>
              <a:rPr lang="ru-RU" dirty="0" err="1" smtClean="0"/>
              <a:t>Інструкції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констатації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», </a:t>
            </a:r>
            <a:r>
              <a:rPr lang="ru-RU" dirty="0" err="1" smtClean="0"/>
              <a:t>затвердженої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25 </a:t>
            </a:r>
            <a:r>
              <a:rPr lang="ru-RU" dirty="0" err="1" smtClean="0"/>
              <a:t>вересня</a:t>
            </a:r>
            <a:r>
              <a:rPr lang="ru-RU" dirty="0" smtClean="0"/>
              <a:t> 2000 р. № 226, «смерть </a:t>
            </a:r>
            <a:r>
              <a:rPr lang="ru-RU" dirty="0" err="1" smtClean="0"/>
              <a:t>мозку</a:t>
            </a:r>
            <a:r>
              <a:rPr lang="ru-RU" dirty="0" smtClean="0"/>
              <a:t> — </a:t>
            </a:r>
            <a:r>
              <a:rPr lang="ru-RU" dirty="0" err="1" smtClean="0"/>
              <a:t>повне</a:t>
            </a:r>
            <a:r>
              <a:rPr lang="ru-RU" dirty="0" smtClean="0"/>
              <a:t> та </a:t>
            </a:r>
            <a:r>
              <a:rPr lang="ru-RU" dirty="0" err="1" smtClean="0"/>
              <a:t>незворотне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реєструються</a:t>
            </a:r>
            <a:r>
              <a:rPr lang="ru-RU" dirty="0" smtClean="0"/>
              <a:t> при </a:t>
            </a:r>
            <a:r>
              <a:rPr lang="ru-RU" dirty="0" err="1" smtClean="0"/>
              <a:t>серці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, та </a:t>
            </a:r>
            <a:r>
              <a:rPr lang="ru-RU" dirty="0" err="1" smtClean="0"/>
              <a:t>примусовій</a:t>
            </a:r>
            <a:r>
              <a:rPr lang="ru-RU" dirty="0" smtClean="0"/>
              <a:t> </a:t>
            </a:r>
            <a:r>
              <a:rPr lang="ru-RU" dirty="0" err="1" smtClean="0"/>
              <a:t>вентиляції</a:t>
            </a:r>
            <a:r>
              <a:rPr lang="ru-RU" dirty="0" smtClean="0"/>
              <a:t> </a:t>
            </a:r>
            <a:r>
              <a:rPr lang="ru-RU" dirty="0" err="1" smtClean="0"/>
              <a:t>легенів</a:t>
            </a:r>
            <a:r>
              <a:rPr lang="ru-RU" dirty="0" smtClean="0"/>
              <a:t>». Смерть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прирівнюється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43766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Рішучим</a:t>
            </a:r>
            <a:r>
              <a:rPr lang="ru-RU" dirty="0" smtClean="0"/>
              <a:t> для </a:t>
            </a:r>
            <a:r>
              <a:rPr lang="ru-RU" dirty="0" err="1" smtClean="0"/>
              <a:t>констатації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факту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доказом</a:t>
            </a:r>
            <a:r>
              <a:rPr lang="ru-RU" dirty="0" smtClean="0"/>
              <a:t> </a:t>
            </a:r>
            <a:r>
              <a:rPr lang="ru-RU" dirty="0" err="1" smtClean="0"/>
              <a:t>незворотності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. Право на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діагнозу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точної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причин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стану</a:t>
            </a:r>
            <a:r>
              <a:rPr lang="ru-RU" dirty="0" smtClean="0"/>
              <a:t>".</a:t>
            </a:r>
            <a:endParaRPr lang="ru-RU" dirty="0" smtClean="0"/>
          </a:p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біологічної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відрізняють</a:t>
            </a:r>
            <a:r>
              <a:rPr lang="ru-RU" dirty="0" smtClean="0"/>
              <a:t> </a:t>
            </a:r>
            <a:r>
              <a:rPr lang="ru-RU" dirty="0" err="1" smtClean="0"/>
              <a:t>клінічну</a:t>
            </a:r>
            <a:r>
              <a:rPr lang="ru-RU" dirty="0" smtClean="0"/>
              <a:t>, коли,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короткого часу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не </a:t>
            </a:r>
            <a:r>
              <a:rPr lang="ru-RU" dirty="0" err="1" smtClean="0"/>
              <a:t>припиняється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життєздатні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відновлені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err="1" smtClean="0"/>
              <a:t>Джерела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uk.wikipedia.org/wiki/</a:t>
            </a:r>
            <a:r>
              <a:rPr lang="uk-UA" sz="2800" dirty="0" smtClean="0">
                <a:hlinkClick r:id="rId2"/>
              </a:rPr>
              <a:t>Право_на_життя</a:t>
            </a:r>
            <a:endParaRPr lang="uk-UA" sz="2800" dirty="0" smtClean="0"/>
          </a:p>
          <a:p>
            <a:r>
              <a:rPr lang="ru-RU" sz="2800" dirty="0" err="1" smtClean="0"/>
              <a:t>Федюк</a:t>
            </a:r>
            <a:r>
              <a:rPr lang="ru-RU" sz="2800" dirty="0" smtClean="0"/>
              <a:t> Л. Право на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у </a:t>
            </a:r>
            <a:r>
              <a:rPr lang="ru-RU" sz="2800" dirty="0" err="1" smtClean="0"/>
              <a:t>цивільному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законодавстві</a:t>
            </a:r>
            <a:r>
              <a:rPr lang="ru-RU" sz="2800" dirty="0" smtClean="0"/>
              <a:t> // Право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 — 2004. — № 9. — С. 107–109.</a:t>
            </a:r>
          </a:p>
          <a:p>
            <a:r>
              <a:rPr lang="ru-RU" sz="2800" dirty="0" err="1" smtClean="0"/>
              <a:t>Домбровська</a:t>
            </a:r>
            <a:r>
              <a:rPr lang="ru-RU" sz="2800" dirty="0" smtClean="0"/>
              <a:t> О. В. </a:t>
            </a:r>
            <a:r>
              <a:rPr lang="ru-RU" sz="2800" dirty="0" err="1" smtClean="0"/>
              <a:t>Теоретичні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кримінально-правової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охорони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// </a:t>
            </a:r>
            <a:r>
              <a:rPr lang="ru-RU" sz="2800" dirty="0" err="1" smtClean="0"/>
              <a:t>Кримінально-правова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охорона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здоров'я</a:t>
            </a:r>
            <a:r>
              <a:rPr lang="ru-RU" sz="2800" dirty="0" smtClean="0"/>
              <a:t> особи: Матер. </a:t>
            </a:r>
            <a:r>
              <a:rPr lang="ru-RU" sz="2800" dirty="0" err="1" smtClean="0"/>
              <a:t>Наук.-практ</a:t>
            </a:r>
            <a:r>
              <a:rPr lang="ru-RU" sz="2800" dirty="0" smtClean="0"/>
              <a:t>. </a:t>
            </a:r>
            <a:r>
              <a:rPr lang="ru-RU" sz="2800" dirty="0" err="1" smtClean="0"/>
              <a:t>конф</a:t>
            </a:r>
            <a:r>
              <a:rPr lang="ru-RU" sz="2800" dirty="0" smtClean="0"/>
              <a:t>. [</a:t>
            </a:r>
            <a:r>
              <a:rPr lang="ru-RU" sz="2800" dirty="0" err="1" smtClean="0"/>
              <a:t>Харків</a:t>
            </a:r>
            <a:r>
              <a:rPr lang="ru-RU" sz="2800" dirty="0" smtClean="0"/>
              <a:t>] 22 — 23 </a:t>
            </a:r>
            <a:r>
              <a:rPr lang="ru-RU" sz="2800" dirty="0" err="1" smtClean="0"/>
              <a:t>квітня</a:t>
            </a:r>
            <a:r>
              <a:rPr lang="ru-RU" sz="2800" dirty="0" smtClean="0"/>
              <a:t> 2004 року. — К. — Х.: </a:t>
            </a:r>
            <a:r>
              <a:rPr lang="ru-RU" sz="2800" dirty="0" err="1" smtClean="0"/>
              <a:t>Юрінком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Інтер</a:t>
            </a:r>
            <a:r>
              <a:rPr lang="ru-RU" sz="2800" dirty="0" smtClean="0"/>
              <a:t>, 2004. — с.42 — 44</a:t>
            </a:r>
          </a:p>
          <a:p>
            <a:r>
              <a:rPr lang="ru-RU" sz="2800" dirty="0" err="1" smtClean="0"/>
              <a:t>Сташис</a:t>
            </a:r>
            <a:r>
              <a:rPr lang="ru-RU" sz="2800" dirty="0" smtClean="0"/>
              <a:t> В. В., Бажанов М. І. Особа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охороною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кримінального</a:t>
            </a:r>
            <a:r>
              <a:rPr lang="ru-RU" sz="2800" dirty="0" smtClean="0"/>
              <a:t> закону. — Х.: Право, 1996. — 224с.</a:t>
            </a:r>
          </a:p>
          <a:p>
            <a:r>
              <a:rPr lang="ru-RU" sz="2800" dirty="0" err="1" smtClean="0"/>
              <a:t>Ольховик</a:t>
            </a:r>
            <a:r>
              <a:rPr lang="ru-RU" sz="2800" dirty="0" smtClean="0"/>
              <a:t> Л. А. Право на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// </a:t>
            </a:r>
            <a:r>
              <a:rPr lang="ru-RU" sz="2800" dirty="0" err="1" smtClean="0"/>
              <a:t>Актуальні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політики</a:t>
            </a:r>
            <a:r>
              <a:rPr lang="ru-RU" sz="2800" dirty="0" smtClean="0"/>
              <a:t>. </a:t>
            </a:r>
            <a:r>
              <a:rPr lang="ru-RU" sz="2800" dirty="0" err="1" smtClean="0"/>
              <a:t>Вип</a:t>
            </a:r>
            <a:r>
              <a:rPr lang="ru-RU" sz="2800" dirty="0" smtClean="0"/>
              <a:t>. 17. — О.: </a:t>
            </a:r>
            <a:r>
              <a:rPr lang="ru-RU" sz="2800" dirty="0" err="1" smtClean="0"/>
              <a:t>Юридична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література</a:t>
            </a:r>
            <a:r>
              <a:rPr lang="ru-RU" sz="2800" dirty="0" smtClean="0"/>
              <a:t> / гол. ред. С. В. </a:t>
            </a:r>
            <a:r>
              <a:rPr lang="ru-RU" sz="2800" dirty="0" err="1" smtClean="0"/>
              <a:t>Ківалов</a:t>
            </a:r>
            <a:r>
              <a:rPr lang="ru-RU" sz="2800" dirty="0" smtClean="0"/>
              <a:t>, 2003. — с.160 — 167</a:t>
            </a:r>
            <a:r>
              <a:rPr lang="ru-RU" sz="2800" dirty="0" smtClean="0"/>
              <a:t>.</a:t>
            </a:r>
            <a:r>
              <a:rPr lang="uk-UA" sz="2800" dirty="0" smtClean="0"/>
              <a:t> </a:t>
            </a:r>
            <a:endParaRPr lang="uk-UA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8800" b="0" dirty="0" smtClean="0"/>
              <a:t>Історія визнання права на </a:t>
            </a:r>
            <a:r>
              <a:rPr lang="ru-RU" sz="8800" b="0" dirty="0" err="1" smtClean="0"/>
              <a:t>життя</a:t>
            </a:r>
            <a:r>
              <a:rPr lang="ru-RU" sz="8800" b="0" dirty="0" smtClean="0"/>
              <a:t> </a:t>
            </a:r>
            <a:r>
              <a:rPr lang="ru-RU" sz="8800" b="0" dirty="0" err="1" smtClean="0"/>
              <a:t>людини</a:t>
            </a:r>
            <a:endParaRPr lang="uk-UA" sz="8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72609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До </a:t>
            </a:r>
            <a:r>
              <a:rPr lang="ru-RU" sz="2400" dirty="0" err="1" smtClean="0"/>
              <a:t>середини</a:t>
            </a:r>
            <a:r>
              <a:rPr lang="ru-RU" sz="2400" dirty="0" smtClean="0"/>
              <a:t> ХХ ст. </a:t>
            </a:r>
            <a:r>
              <a:rPr lang="ru-RU" sz="2400" dirty="0" err="1" smtClean="0"/>
              <a:t>міжнародне</a:t>
            </a:r>
            <a:r>
              <a:rPr lang="ru-RU" sz="2400" dirty="0" smtClean="0"/>
              <a:t> право </a:t>
            </a:r>
            <a:r>
              <a:rPr lang="ru-RU" sz="2400" dirty="0" err="1" smtClean="0"/>
              <a:t>взагалі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визнавало</a:t>
            </a:r>
            <a:r>
              <a:rPr lang="ru-RU" sz="2400" dirty="0" smtClean="0"/>
              <a:t> </a:t>
            </a:r>
            <a:r>
              <a:rPr lang="ru-RU" sz="2400" dirty="0" smtClean="0"/>
              <a:t>того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часто </a:t>
            </a:r>
            <a:r>
              <a:rPr lang="ru-RU" sz="2400" dirty="0" err="1" smtClean="0"/>
              <a:t>характеризувалось</a:t>
            </a:r>
            <a:r>
              <a:rPr lang="ru-RU" sz="2400" dirty="0" smtClean="0"/>
              <a:t> як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, </a:t>
            </a:r>
            <a:r>
              <a:rPr lang="ru-RU" sz="2400" dirty="0" err="1" smtClean="0"/>
              <a:t>невід'ємні,природні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 Одним </a:t>
            </a:r>
            <a:r>
              <a:rPr lang="ru-RU" sz="2400" dirty="0" err="1" smtClean="0"/>
              <a:t>з</a:t>
            </a:r>
            <a:r>
              <a:rPr lang="ru-RU" sz="2400" dirty="0" smtClean="0"/>
              <a:t> перших </a:t>
            </a:r>
            <a:r>
              <a:rPr lang="ru-RU" sz="2400" dirty="0" err="1" smtClean="0"/>
              <a:t>документів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спрямованих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захист</a:t>
            </a:r>
            <a:r>
              <a:rPr lang="ru-RU" sz="2400" dirty="0" smtClean="0"/>
              <a:t> права на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є</a:t>
            </a:r>
            <a:r>
              <a:rPr lang="ru-RU" sz="2400" dirty="0" smtClean="0"/>
              <a:t> </a:t>
            </a:r>
            <a:r>
              <a:rPr lang="ru-RU" sz="2400" i="1" dirty="0" smtClean="0"/>
              <a:t>Статут </a:t>
            </a:r>
            <a:r>
              <a:rPr lang="ru-RU" sz="2400" i="1" dirty="0" smtClean="0"/>
              <a:t>ООН</a:t>
            </a:r>
            <a:r>
              <a:rPr lang="ru-RU" sz="2400" dirty="0" smtClean="0"/>
              <a:t> (26 </a:t>
            </a:r>
            <a:r>
              <a:rPr lang="ru-RU" sz="2400" dirty="0" err="1" smtClean="0"/>
              <a:t>червня</a:t>
            </a:r>
            <a:r>
              <a:rPr lang="ru-RU" sz="2400" dirty="0" smtClean="0"/>
              <a:t> 1945 р.), в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передбачено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прав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 До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прав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 </a:t>
            </a:r>
            <a:r>
              <a:rPr lang="ru-RU" sz="2400" i="1" dirty="0" smtClean="0"/>
              <a:t>право на </a:t>
            </a:r>
            <a:r>
              <a:rPr lang="ru-RU" sz="2400" i="1" dirty="0" err="1" smtClean="0"/>
              <a:t>життя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зрозуміти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smtClean="0"/>
              <a:t> тексту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Загальної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декларації</a:t>
            </a:r>
            <a:r>
              <a:rPr lang="ru-RU" sz="2400" i="1" dirty="0" smtClean="0"/>
              <a:t> прав </a:t>
            </a:r>
            <a:r>
              <a:rPr lang="ru-RU" sz="2400" i="1" dirty="0" err="1" smtClean="0"/>
              <a:t>людини</a:t>
            </a:r>
            <a:r>
              <a:rPr lang="ru-RU" sz="2400" i="1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 10 </a:t>
            </a:r>
            <a:r>
              <a:rPr lang="ru-RU" sz="2400" dirty="0" err="1" smtClean="0"/>
              <a:t>грудня</a:t>
            </a:r>
            <a:r>
              <a:rPr lang="ru-RU" sz="2400" dirty="0" smtClean="0"/>
              <a:t> 1948 р., яка на 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найавторитетнішим</a:t>
            </a:r>
            <a:r>
              <a:rPr lang="ru-RU" sz="2400" dirty="0" smtClean="0"/>
              <a:t> </a:t>
            </a:r>
            <a:r>
              <a:rPr lang="ru-RU" sz="2400" dirty="0" err="1" smtClean="0"/>
              <a:t>тлумаченням</a:t>
            </a:r>
            <a:r>
              <a:rPr lang="ru-RU" sz="2400" dirty="0" smtClean="0"/>
              <a:t> Статуту ООН 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словосполучення</a:t>
            </a:r>
            <a:r>
              <a:rPr lang="ru-RU" sz="2400" dirty="0" smtClean="0"/>
              <a:t> </a:t>
            </a:r>
            <a:r>
              <a:rPr lang="ru-RU" sz="2400" i="1" dirty="0" smtClean="0"/>
              <a:t>«</a:t>
            </a:r>
            <a:r>
              <a:rPr lang="ru-RU" sz="2400" i="1" dirty="0" err="1" smtClean="0"/>
              <a:t>основні</a:t>
            </a:r>
            <a:r>
              <a:rPr lang="ru-RU" sz="2400" i="1" dirty="0" smtClean="0"/>
              <a:t> права </a:t>
            </a:r>
            <a:r>
              <a:rPr lang="ru-RU" sz="2400" i="1" dirty="0" err="1" smtClean="0"/>
              <a:t>людини</a:t>
            </a:r>
            <a:r>
              <a:rPr lang="ru-RU" sz="2400" i="1" dirty="0" smtClean="0"/>
              <a:t>»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51520" y="1268760"/>
            <a:ext cx="8604448" cy="496855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 У </a:t>
            </a:r>
            <a:r>
              <a:rPr lang="ru-RU" sz="2800" b="1" dirty="0" err="1" smtClean="0"/>
              <a:t>статті</a:t>
            </a:r>
            <a:r>
              <a:rPr lang="ru-RU" sz="2800" b="1" dirty="0" smtClean="0"/>
              <a:t> 6</a:t>
            </a:r>
            <a:r>
              <a:rPr lang="ru-RU" sz="2800" dirty="0" smtClean="0"/>
              <a:t> </a:t>
            </a:r>
            <a:r>
              <a:rPr lang="ru-RU" sz="2800" dirty="0" err="1" smtClean="0"/>
              <a:t>Міжнародного</a:t>
            </a:r>
            <a:r>
              <a:rPr lang="ru-RU" sz="2800" dirty="0" smtClean="0"/>
              <a:t> пакту про                                                         </a:t>
            </a:r>
          </a:p>
          <a:p>
            <a:r>
              <a:rPr lang="ru-RU" sz="2800" dirty="0" err="1" smtClean="0"/>
              <a:t>громадянські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політичні</a:t>
            </a:r>
            <a:r>
              <a:rPr lang="ru-RU" sz="2800" dirty="0" smtClean="0"/>
              <a:t> права </a:t>
            </a:r>
            <a:r>
              <a:rPr lang="ru-RU" sz="2800" dirty="0" err="1" smtClean="0"/>
              <a:t>від</a:t>
            </a:r>
            <a:r>
              <a:rPr lang="ru-RU" sz="2800" dirty="0" smtClean="0"/>
              <a:t> 16 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 1966 р. право на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як  </a:t>
            </a:r>
            <a:r>
              <a:rPr lang="ru-RU" sz="2800" dirty="0" err="1" smtClean="0"/>
              <a:t>невід'ємне</a:t>
            </a:r>
            <a:r>
              <a:rPr lang="ru-RU" sz="2800" dirty="0" smtClean="0"/>
              <a:t> право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, яке  </a:t>
            </a:r>
            <a:r>
              <a:rPr lang="ru-RU" sz="2800" dirty="0" err="1" smtClean="0"/>
              <a:t>охороняється</a:t>
            </a:r>
            <a:r>
              <a:rPr lang="ru-RU" sz="2800" dirty="0" smtClean="0"/>
              <a:t> законом,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ніхто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 бути </a:t>
            </a:r>
            <a:r>
              <a:rPr lang="ru-RU" sz="2800" dirty="0" err="1" smtClean="0"/>
              <a:t>свавільно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позбавлений</a:t>
            </a:r>
            <a:r>
              <a:rPr lang="ru-RU" sz="2800" dirty="0" smtClean="0"/>
              <a:t>. </a:t>
            </a:r>
            <a:r>
              <a:rPr lang="ru-RU" sz="2800" dirty="0" err="1" smtClean="0"/>
              <a:t>Захист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 права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скасування</a:t>
            </a:r>
            <a:r>
              <a:rPr lang="ru-RU" sz="2800" dirty="0" smtClean="0"/>
              <a:t>   </a:t>
            </a:r>
            <a:r>
              <a:rPr lang="ru-RU" sz="2800" dirty="0" err="1" smtClean="0"/>
              <a:t>страти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державах.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регіональному (європейському</a:t>
            </a:r>
            <a:r>
              <a:rPr lang="ru-RU" dirty="0" smtClean="0"/>
              <a:t>) </a:t>
            </a:r>
            <a:r>
              <a:rPr lang="ru-RU" dirty="0" err="1" smtClean="0"/>
              <a:t>рівні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Важливим</a:t>
            </a:r>
            <a:r>
              <a:rPr lang="ru-RU" dirty="0" smtClean="0"/>
              <a:t> документом про права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Європейська</a:t>
            </a:r>
            <a:r>
              <a:rPr lang="ru-RU" i="1" dirty="0" smtClean="0"/>
              <a:t> </a:t>
            </a:r>
            <a:r>
              <a:rPr lang="ru-RU" i="1" dirty="0" err="1" smtClean="0"/>
              <a:t>конвенція</a:t>
            </a:r>
            <a:r>
              <a:rPr lang="ru-RU" i="1" dirty="0" smtClean="0"/>
              <a:t> про </a:t>
            </a:r>
            <a:r>
              <a:rPr lang="ru-RU" i="1" dirty="0" err="1" smtClean="0"/>
              <a:t>захист</a:t>
            </a:r>
            <a:r>
              <a:rPr lang="ru-RU" i="1" dirty="0" smtClean="0"/>
              <a:t> прав </a:t>
            </a:r>
            <a:r>
              <a:rPr lang="ru-RU" i="1" dirty="0" err="1" smtClean="0"/>
              <a:t>людини</a:t>
            </a:r>
            <a:r>
              <a:rPr lang="ru-RU" i="1" dirty="0" smtClean="0"/>
              <a:t> та </a:t>
            </a:r>
            <a:r>
              <a:rPr lang="ru-RU" i="1" dirty="0" err="1" smtClean="0"/>
              <a:t>основних</a:t>
            </a:r>
            <a:r>
              <a:rPr lang="ru-RU" i="1" dirty="0" smtClean="0"/>
              <a:t> свобод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 4 листопада 1950 р. В </a:t>
            </a:r>
            <a:r>
              <a:rPr lang="ru-RU" b="1" dirty="0" err="1" smtClean="0"/>
              <a:t>статті</a:t>
            </a:r>
            <a:r>
              <a:rPr lang="ru-RU" b="1" dirty="0" smtClean="0"/>
              <a:t> 2</a:t>
            </a:r>
            <a:r>
              <a:rPr lang="ru-RU" dirty="0" smtClean="0"/>
              <a:t> </a:t>
            </a:r>
            <a:r>
              <a:rPr lang="ru-RU" dirty="0" err="1" smtClean="0"/>
              <a:t>Конвенції</a:t>
            </a:r>
            <a:r>
              <a:rPr lang="ru-RU" dirty="0" smtClean="0"/>
              <a:t> </a:t>
            </a:r>
            <a:r>
              <a:rPr lang="ru-RU" dirty="0" err="1" smtClean="0"/>
              <a:t>йдеться</a:t>
            </a:r>
            <a:r>
              <a:rPr lang="ru-RU" dirty="0" smtClean="0"/>
              <a:t> про право на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важливості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права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правами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i="1" dirty="0" err="1" smtClean="0"/>
              <a:t>Європейський</a:t>
            </a:r>
            <a:r>
              <a:rPr lang="ru-RU" i="1" dirty="0" smtClean="0"/>
              <a:t> суд </a:t>
            </a:r>
            <a:r>
              <a:rPr lang="ru-RU" i="1" dirty="0" err="1" smtClean="0"/>
              <a:t>з</a:t>
            </a:r>
            <a:r>
              <a:rPr lang="ru-RU" i="1" dirty="0" smtClean="0"/>
              <a:t> прав </a:t>
            </a:r>
            <a:r>
              <a:rPr lang="ru-RU" i="1" dirty="0" err="1" smtClean="0"/>
              <a:t>людини</a:t>
            </a:r>
            <a:r>
              <a:rPr lang="ru-RU" dirty="0" smtClean="0"/>
              <a:t> (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обов'язковими</a:t>
            </a:r>
            <a:r>
              <a:rPr lang="ru-RU" dirty="0" smtClean="0"/>
              <a:t>) при </a:t>
            </a:r>
            <a:r>
              <a:rPr lang="ru-RU" dirty="0" err="1" smtClean="0"/>
              <a:t>тлумаченні</a:t>
            </a:r>
            <a:r>
              <a:rPr lang="ru-RU" dirty="0" smtClean="0"/>
              <a:t> </a:t>
            </a:r>
            <a:r>
              <a:rPr lang="ru-RU" dirty="0" err="1" smtClean="0"/>
              <a:t>обов'язків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ст. 2 </a:t>
            </a:r>
            <a:r>
              <a:rPr lang="ru-RU" dirty="0" err="1" smtClean="0"/>
              <a:t>Конвенції</a:t>
            </a:r>
            <a:r>
              <a:rPr lang="ru-RU" dirty="0" smtClean="0"/>
              <a:t> </a:t>
            </a:r>
            <a:r>
              <a:rPr lang="ru-RU" dirty="0" err="1" smtClean="0"/>
              <a:t>поділяє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 </a:t>
            </a:r>
            <a:r>
              <a:rPr lang="ru-RU" dirty="0" err="1" smtClean="0"/>
              <a:t>негативні</a:t>
            </a:r>
            <a:r>
              <a:rPr lang="ru-RU" dirty="0" smtClean="0"/>
              <a:t> та </a:t>
            </a:r>
            <a:r>
              <a:rPr lang="ru-RU" dirty="0" err="1" smtClean="0"/>
              <a:t>позитивні</a:t>
            </a:r>
            <a:r>
              <a:rPr lang="ru-RU" dirty="0" smtClean="0"/>
              <a:t>. 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негативними</a:t>
            </a:r>
            <a:r>
              <a:rPr lang="ru-RU" i="1" dirty="0" smtClean="0"/>
              <a:t> </a:t>
            </a:r>
            <a:r>
              <a:rPr lang="ru-RU" i="1" dirty="0" err="1" smtClean="0"/>
              <a:t>обов'язками</a:t>
            </a:r>
            <a:r>
              <a:rPr lang="ru-RU" dirty="0" smtClean="0"/>
              <a:t> 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 не </a:t>
            </a:r>
            <a:r>
              <a:rPr lang="ru-RU" dirty="0" err="1" smtClean="0"/>
              <a:t>перешкоджати</a:t>
            </a:r>
            <a:r>
              <a:rPr lang="ru-RU" dirty="0" smtClean="0"/>
              <a:t> в </a:t>
            </a:r>
            <a:r>
              <a:rPr lang="ru-RU" dirty="0" err="1" smtClean="0"/>
              <a:t>реалізації</a:t>
            </a:r>
            <a:r>
              <a:rPr lang="ru-RU" dirty="0" smtClean="0"/>
              <a:t> права,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 — не </a:t>
            </a:r>
            <a:r>
              <a:rPr lang="ru-RU" dirty="0" err="1" smtClean="0"/>
              <a:t>позбавляти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endParaRPr lang="uk-UA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95536" y="836712"/>
            <a:ext cx="8229600" cy="56886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Протягом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тривалого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часу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аспекті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ст. 2 право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розглядалося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питання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обставини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застосування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представниками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примусу,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призводить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смерті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виправданим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За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загальним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правилом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застосування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у тому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вогнепальної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зброї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навіть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метою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забезпечення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правопорядку,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становлять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грубе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порушення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можуть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існувати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ситуації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коли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застосування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виправданим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оскільки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було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виключно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необхідним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ситуації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стосуються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самооборони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захисту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осіб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незаконного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насильства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арешту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запобігання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втечі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затримання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підставах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правомірного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придушення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заворушення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повстання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" dur="1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3"/>
          </a:xfrm>
        </p:spPr>
        <p:txBody>
          <a:bodyPr>
            <a:noAutofit/>
          </a:bodyPr>
          <a:lstStyle/>
          <a:p>
            <a:r>
              <a:rPr lang="ru-RU" sz="2500" dirty="0" err="1" smtClean="0"/>
              <a:t>Важливою</a:t>
            </a:r>
            <a:r>
              <a:rPr lang="ru-RU" sz="2500" dirty="0" smtClean="0"/>
              <a:t> </a:t>
            </a:r>
            <a:r>
              <a:rPr lang="ru-RU" sz="2500" dirty="0" err="1" smtClean="0"/>
              <a:t>гарантією</a:t>
            </a:r>
            <a:r>
              <a:rPr lang="ru-RU" sz="2500" dirty="0" smtClean="0"/>
              <a:t> </a:t>
            </a:r>
            <a:r>
              <a:rPr lang="ru-RU" sz="2500" dirty="0" err="1" smtClean="0"/>
              <a:t>виконання</a:t>
            </a:r>
            <a:r>
              <a:rPr lang="ru-RU" sz="2500" dirty="0" smtClean="0"/>
              <a:t> державою </a:t>
            </a:r>
            <a:r>
              <a:rPr lang="ru-RU" sz="2500" dirty="0" err="1" smtClean="0"/>
              <a:t>її</a:t>
            </a:r>
            <a:r>
              <a:rPr lang="ru-RU" sz="2500" dirty="0" smtClean="0"/>
              <a:t> </a:t>
            </a:r>
            <a:r>
              <a:rPr lang="ru-RU" sz="2500" dirty="0" err="1" smtClean="0"/>
              <a:t>негативних</a:t>
            </a:r>
            <a:r>
              <a:rPr lang="ru-RU" sz="2500" dirty="0" smtClean="0"/>
              <a:t> </a:t>
            </a:r>
            <a:r>
              <a:rPr lang="ru-RU" sz="2500" dirty="0" err="1" smtClean="0"/>
              <a:t>зобов'язань</a:t>
            </a:r>
            <a:r>
              <a:rPr lang="ru-RU" sz="2500" dirty="0" smtClean="0"/>
              <a:t> </a:t>
            </a:r>
            <a:r>
              <a:rPr lang="ru-RU" sz="2500" dirty="0" err="1" smtClean="0"/>
              <a:t>є</a:t>
            </a:r>
            <a:r>
              <a:rPr lang="ru-RU" sz="2500" dirty="0" smtClean="0"/>
              <a:t> </a:t>
            </a:r>
            <a:r>
              <a:rPr lang="ru-RU" sz="2500" dirty="0" err="1" smtClean="0"/>
              <a:t>заборона</a:t>
            </a:r>
            <a:r>
              <a:rPr lang="ru-RU" sz="2500" dirty="0" smtClean="0"/>
              <a:t> </a:t>
            </a:r>
            <a:r>
              <a:rPr lang="ru-RU" sz="2500" dirty="0" err="1" smtClean="0"/>
              <a:t>смертної</a:t>
            </a:r>
            <a:r>
              <a:rPr lang="ru-RU" sz="2500" dirty="0" smtClean="0"/>
              <a:t> кари.</a:t>
            </a:r>
          </a:p>
          <a:p>
            <a:r>
              <a:rPr lang="ru-RU" sz="2500" dirty="0" smtClean="0"/>
              <a:t>28 </a:t>
            </a:r>
            <a:r>
              <a:rPr lang="ru-RU" sz="2500" dirty="0" err="1" smtClean="0"/>
              <a:t>квітня</a:t>
            </a:r>
            <a:r>
              <a:rPr lang="ru-RU" sz="2500" dirty="0" smtClean="0"/>
              <a:t> 1983 р. </a:t>
            </a:r>
            <a:r>
              <a:rPr lang="ru-RU" sz="2500" dirty="0" err="1" smtClean="0"/>
              <a:t>було</a:t>
            </a:r>
            <a:r>
              <a:rPr lang="ru-RU" sz="2500" dirty="0" smtClean="0"/>
              <a:t> </a:t>
            </a:r>
            <a:r>
              <a:rPr lang="ru-RU" sz="2500" dirty="0" err="1" smtClean="0"/>
              <a:t>прийнято</a:t>
            </a:r>
            <a:r>
              <a:rPr lang="ru-RU" sz="2500" dirty="0" smtClean="0"/>
              <a:t> </a:t>
            </a:r>
            <a:r>
              <a:rPr lang="ru-RU" sz="2500" i="1" dirty="0" smtClean="0"/>
              <a:t>Протокол № 6 до </a:t>
            </a:r>
            <a:r>
              <a:rPr lang="ru-RU" sz="2500" i="1" dirty="0" err="1" smtClean="0"/>
              <a:t>Конвенції</a:t>
            </a:r>
            <a:r>
              <a:rPr lang="ru-RU" sz="2500" i="1" dirty="0" smtClean="0"/>
              <a:t> про </a:t>
            </a:r>
            <a:r>
              <a:rPr lang="ru-RU" sz="2500" i="1" dirty="0" err="1" smtClean="0"/>
              <a:t>захист</a:t>
            </a:r>
            <a:r>
              <a:rPr lang="ru-RU" sz="2500" i="1" dirty="0" smtClean="0"/>
              <a:t> прав </a:t>
            </a:r>
            <a:r>
              <a:rPr lang="ru-RU" sz="2500" i="1" dirty="0" err="1" smtClean="0"/>
              <a:t>людини</a:t>
            </a:r>
            <a:r>
              <a:rPr lang="ru-RU" sz="2500" i="1" dirty="0" smtClean="0"/>
              <a:t> </a:t>
            </a:r>
            <a:r>
              <a:rPr lang="ru-RU" sz="2500" i="1" dirty="0" err="1" smtClean="0"/>
              <a:t>і</a:t>
            </a:r>
            <a:r>
              <a:rPr lang="ru-RU" sz="2500" i="1" dirty="0" smtClean="0"/>
              <a:t> </a:t>
            </a:r>
            <a:r>
              <a:rPr lang="ru-RU" sz="2500" i="1" dirty="0" err="1" smtClean="0"/>
              <a:t>основоположних</a:t>
            </a:r>
            <a:r>
              <a:rPr lang="ru-RU" sz="2500" i="1" dirty="0" smtClean="0"/>
              <a:t> свобод</a:t>
            </a:r>
            <a:r>
              <a:rPr lang="ru-RU" sz="2500" dirty="0" smtClean="0"/>
              <a:t> — Протокол </a:t>
            </a:r>
            <a:r>
              <a:rPr lang="ru-RU" sz="2500" dirty="0" err="1" smtClean="0"/>
              <a:t>щодо</a:t>
            </a:r>
            <a:r>
              <a:rPr lang="ru-RU" sz="2500" dirty="0" smtClean="0"/>
              <a:t> </a:t>
            </a:r>
            <a:r>
              <a:rPr lang="ru-RU" sz="2500" dirty="0" err="1" smtClean="0"/>
              <a:t>скасування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смертної</a:t>
            </a:r>
            <a:r>
              <a:rPr lang="ru-RU" sz="2500" dirty="0" smtClean="0"/>
              <a:t> кари. У </a:t>
            </a:r>
            <a:r>
              <a:rPr lang="ru-RU" sz="2500" dirty="0" err="1" smtClean="0"/>
              <a:t>преамбулі</a:t>
            </a:r>
            <a:r>
              <a:rPr lang="ru-RU" sz="2500" dirty="0" smtClean="0"/>
              <a:t> </a:t>
            </a:r>
            <a:r>
              <a:rPr lang="ru-RU" sz="2500" dirty="0" err="1" smtClean="0"/>
              <a:t>цього</a:t>
            </a:r>
            <a:r>
              <a:rPr lang="ru-RU" sz="2500" dirty="0" smtClean="0"/>
              <a:t> документа </a:t>
            </a:r>
            <a:r>
              <a:rPr lang="ru-RU" sz="2500" dirty="0" err="1" smtClean="0"/>
              <a:t>вказано</a:t>
            </a:r>
            <a:r>
              <a:rPr lang="ru-RU" sz="2500" dirty="0" smtClean="0"/>
              <a:t>, </a:t>
            </a:r>
            <a:r>
              <a:rPr lang="ru-RU" sz="2500" dirty="0" err="1" smtClean="0"/>
              <a:t>що</a:t>
            </a:r>
            <a:r>
              <a:rPr lang="ru-RU" sz="2500" dirty="0" smtClean="0"/>
              <a:t> </a:t>
            </a:r>
            <a:r>
              <a:rPr lang="ru-RU" sz="2500" dirty="0" err="1" smtClean="0"/>
              <a:t>він</a:t>
            </a:r>
            <a:r>
              <a:rPr lang="ru-RU" sz="2500" dirty="0" smtClean="0"/>
              <a:t> </a:t>
            </a:r>
            <a:r>
              <a:rPr lang="ru-RU" sz="2500" dirty="0" err="1" smtClean="0"/>
              <a:t>був</a:t>
            </a:r>
            <a:r>
              <a:rPr lang="ru-RU" sz="2500" dirty="0" smtClean="0"/>
              <a:t> </a:t>
            </a:r>
            <a:r>
              <a:rPr lang="ru-RU" sz="2500" dirty="0" err="1" smtClean="0"/>
              <a:t>прийнятий</a:t>
            </a:r>
            <a:r>
              <a:rPr lang="ru-RU" sz="2500" dirty="0" smtClean="0"/>
              <a:t> </a:t>
            </a:r>
            <a:r>
              <a:rPr lang="ru-RU" sz="2500" dirty="0" err="1" smtClean="0"/>
              <a:t>з</a:t>
            </a:r>
            <a:r>
              <a:rPr lang="ru-RU" sz="2500" dirty="0" smtClean="0"/>
              <a:t> </a:t>
            </a:r>
            <a:r>
              <a:rPr lang="ru-RU" sz="2500" dirty="0" err="1" smtClean="0"/>
              <a:t>огляду</a:t>
            </a:r>
            <a:r>
              <a:rPr lang="ru-RU" sz="2500" dirty="0" smtClean="0"/>
              <a:t> на те, </a:t>
            </a:r>
            <a:r>
              <a:rPr lang="ru-RU" sz="2500" dirty="0" err="1" smtClean="0"/>
              <a:t>що</a:t>
            </a:r>
            <a:r>
              <a:rPr lang="ru-RU" sz="2500" dirty="0" smtClean="0"/>
              <a:t> </a:t>
            </a:r>
            <a:r>
              <a:rPr lang="ru-RU" sz="2500" dirty="0" err="1" smtClean="0"/>
              <a:t>розвиток</a:t>
            </a:r>
            <a:r>
              <a:rPr lang="ru-RU" sz="2500" dirty="0" smtClean="0"/>
              <a:t> </a:t>
            </a:r>
            <a:r>
              <a:rPr lang="ru-RU" sz="2500" dirty="0" err="1" smtClean="0"/>
              <a:t>подій</a:t>
            </a:r>
            <a:r>
              <a:rPr lang="ru-RU" sz="2500" dirty="0" smtClean="0"/>
              <a:t> у державах-членах Ради </a:t>
            </a:r>
            <a:r>
              <a:rPr lang="ru-RU" sz="2500" dirty="0" err="1" smtClean="0"/>
              <a:t>Європи</a:t>
            </a:r>
            <a:r>
              <a:rPr lang="ru-RU" sz="2500" dirty="0" smtClean="0"/>
              <a:t> </a:t>
            </a:r>
            <a:r>
              <a:rPr lang="ru-RU" sz="2500" dirty="0" err="1" smtClean="0"/>
              <a:t>відображає</a:t>
            </a:r>
            <a:r>
              <a:rPr lang="ru-RU" sz="2500" dirty="0" smtClean="0"/>
              <a:t> </a:t>
            </a:r>
            <a:r>
              <a:rPr lang="ru-RU" sz="2500" dirty="0" err="1" smtClean="0"/>
              <a:t>загальну</a:t>
            </a:r>
            <a:r>
              <a:rPr lang="ru-RU" sz="2500" dirty="0" smtClean="0"/>
              <a:t> </a:t>
            </a:r>
            <a:r>
              <a:rPr lang="ru-RU" sz="2500" dirty="0" err="1" smtClean="0"/>
              <a:t>тенденцію</a:t>
            </a:r>
            <a:r>
              <a:rPr lang="ru-RU" sz="2500" dirty="0" smtClean="0"/>
              <a:t> до </a:t>
            </a:r>
            <a:r>
              <a:rPr lang="ru-RU" sz="2500" dirty="0" err="1" smtClean="0"/>
              <a:t>скасування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смертної</a:t>
            </a:r>
            <a:r>
              <a:rPr lang="ru-RU" sz="2500" dirty="0" smtClean="0"/>
              <a:t> кари. </a:t>
            </a:r>
            <a:r>
              <a:rPr lang="ru-RU" sz="2500" dirty="0" err="1" smtClean="0"/>
              <a:t>Стаття</a:t>
            </a:r>
            <a:r>
              <a:rPr lang="ru-RU" sz="2500" dirty="0" smtClean="0"/>
              <a:t> 1 Протоколу № 6 </a:t>
            </a:r>
            <a:r>
              <a:rPr lang="ru-RU" sz="2500" dirty="0" err="1" smtClean="0"/>
              <a:t>проголошує</a:t>
            </a:r>
            <a:r>
              <a:rPr lang="ru-RU" sz="2500" dirty="0" smtClean="0"/>
              <a:t> </a:t>
            </a:r>
            <a:r>
              <a:rPr lang="ru-RU" sz="2500" dirty="0" err="1" smtClean="0"/>
              <a:t>скасування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смертної</a:t>
            </a:r>
            <a:r>
              <a:rPr lang="ru-RU" sz="2500" dirty="0" smtClean="0"/>
              <a:t> кари. </a:t>
            </a:r>
            <a:r>
              <a:rPr lang="ru-RU" sz="2500" dirty="0" err="1" smtClean="0"/>
              <a:t>Нікого</a:t>
            </a:r>
            <a:r>
              <a:rPr lang="ru-RU" sz="2500" dirty="0" smtClean="0"/>
              <a:t> не </a:t>
            </a:r>
            <a:r>
              <a:rPr lang="ru-RU" sz="2500" dirty="0" err="1" smtClean="0"/>
              <a:t>може</a:t>
            </a:r>
            <a:r>
              <a:rPr lang="ru-RU" sz="2500" dirty="0" smtClean="0"/>
              <a:t> бути </a:t>
            </a:r>
            <a:r>
              <a:rPr lang="ru-RU" sz="2500" dirty="0" err="1" smtClean="0"/>
              <a:t>засуджено</a:t>
            </a:r>
            <a:r>
              <a:rPr lang="ru-RU" sz="2500" dirty="0" smtClean="0"/>
              <a:t> до такого </a:t>
            </a:r>
            <a:r>
              <a:rPr lang="ru-RU" sz="2500" dirty="0" err="1" smtClean="0"/>
              <a:t>покарання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або</a:t>
            </a:r>
            <a:r>
              <a:rPr lang="ru-RU" sz="2500" dirty="0" smtClean="0"/>
              <a:t> </a:t>
            </a:r>
            <a:r>
              <a:rPr lang="ru-RU" sz="2500" dirty="0" err="1" smtClean="0"/>
              <a:t>страчено</a:t>
            </a:r>
            <a:r>
              <a:rPr lang="ru-RU" sz="2500" dirty="0" smtClean="0"/>
              <a:t>. </a:t>
            </a:r>
            <a:r>
              <a:rPr lang="ru-RU" sz="2500" dirty="0" err="1" smtClean="0"/>
              <a:t>Відповідно</a:t>
            </a:r>
            <a:r>
              <a:rPr lang="ru-RU" sz="2500" dirty="0" smtClean="0"/>
              <a:t> до ст. 2 Протоколу, держава </a:t>
            </a:r>
            <a:r>
              <a:rPr lang="ru-RU" sz="2500" dirty="0" err="1" smtClean="0"/>
              <a:t>може</a:t>
            </a:r>
            <a:r>
              <a:rPr lang="ru-RU" sz="2500" dirty="0" smtClean="0"/>
              <a:t> </a:t>
            </a:r>
            <a:r>
              <a:rPr lang="ru-RU" sz="2500" dirty="0" err="1" smtClean="0"/>
              <a:t>передбачити</a:t>
            </a:r>
            <a:r>
              <a:rPr lang="ru-RU" sz="2500" dirty="0" smtClean="0"/>
              <a:t> у </a:t>
            </a:r>
            <a:r>
              <a:rPr lang="ru-RU" sz="2500" dirty="0" err="1" smtClean="0"/>
              <a:t>своєму</a:t>
            </a:r>
            <a:r>
              <a:rPr lang="ru-RU" sz="2500" dirty="0" smtClean="0"/>
              <a:t> </a:t>
            </a:r>
            <a:r>
              <a:rPr lang="ru-RU" sz="2500" dirty="0" err="1" smtClean="0"/>
              <a:t>законодавстві</a:t>
            </a:r>
            <a:r>
              <a:rPr lang="ru-RU" sz="2500" dirty="0" smtClean="0"/>
              <a:t> </a:t>
            </a:r>
            <a:r>
              <a:rPr lang="ru-RU" sz="2500" dirty="0" err="1" smtClean="0"/>
              <a:t>смертну</a:t>
            </a:r>
            <a:r>
              <a:rPr lang="ru-RU" sz="2500" dirty="0" smtClean="0"/>
              <a:t> кару за </a:t>
            </a:r>
            <a:r>
              <a:rPr lang="ru-RU" sz="2500" dirty="0" err="1" smtClean="0"/>
              <a:t>діяння</a:t>
            </a:r>
            <a:r>
              <a:rPr lang="ru-RU" sz="2500" dirty="0" smtClean="0"/>
              <a:t>, </a:t>
            </a:r>
            <a:r>
              <a:rPr lang="ru-RU" sz="2500" dirty="0" err="1" smtClean="0"/>
              <a:t>вчинені</a:t>
            </a:r>
            <a:r>
              <a:rPr lang="ru-RU" sz="2500" dirty="0" smtClean="0"/>
              <a:t> </a:t>
            </a:r>
            <a:r>
              <a:rPr lang="ru-RU" sz="2500" dirty="0" err="1" smtClean="0"/>
              <a:t>під</a:t>
            </a:r>
            <a:r>
              <a:rPr lang="ru-RU" sz="2500" dirty="0" smtClean="0"/>
              <a:t> час </a:t>
            </a:r>
            <a:r>
              <a:rPr lang="ru-RU" sz="2500" dirty="0" err="1" smtClean="0"/>
              <a:t>війни</a:t>
            </a:r>
            <a:r>
              <a:rPr lang="ru-RU" sz="2500" dirty="0" smtClean="0"/>
              <a:t> </a:t>
            </a:r>
            <a:r>
              <a:rPr lang="ru-RU" sz="2500" dirty="0" err="1" smtClean="0"/>
              <a:t>або</a:t>
            </a:r>
            <a:r>
              <a:rPr lang="ru-RU" sz="2500" dirty="0" smtClean="0"/>
              <a:t> </a:t>
            </a:r>
            <a:r>
              <a:rPr lang="ru-RU" sz="2500" dirty="0" err="1" smtClean="0"/>
              <a:t>неминучої</a:t>
            </a:r>
            <a:r>
              <a:rPr lang="ru-RU" sz="2500" dirty="0" smtClean="0"/>
              <a:t> </a:t>
            </a:r>
            <a:r>
              <a:rPr lang="ru-RU" sz="2500" dirty="0" err="1" smtClean="0"/>
              <a:t>загрози</a:t>
            </a:r>
            <a:r>
              <a:rPr lang="ru-RU" sz="2500" dirty="0" smtClean="0"/>
              <a:t> </a:t>
            </a:r>
            <a:r>
              <a:rPr lang="ru-RU" sz="2500" dirty="0" err="1" smtClean="0"/>
              <a:t>війни</a:t>
            </a:r>
            <a:r>
              <a:rPr lang="ru-RU" sz="2500" dirty="0" smtClean="0"/>
              <a:t>; </a:t>
            </a:r>
            <a:r>
              <a:rPr lang="ru-RU" sz="2500" dirty="0" err="1" smtClean="0"/>
              <a:t>таке</a:t>
            </a:r>
            <a:r>
              <a:rPr lang="ru-RU" sz="2500" dirty="0" smtClean="0"/>
              <a:t> </a:t>
            </a:r>
            <a:r>
              <a:rPr lang="ru-RU" sz="2500" dirty="0" err="1" smtClean="0"/>
              <a:t>покарання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застосовується</a:t>
            </a:r>
            <a:r>
              <a:rPr lang="ru-RU" sz="2500" dirty="0" smtClean="0"/>
              <a:t> </a:t>
            </a:r>
            <a:r>
              <a:rPr lang="ru-RU" sz="2500" dirty="0" err="1" smtClean="0"/>
              <a:t>лише</a:t>
            </a:r>
            <a:r>
              <a:rPr lang="ru-RU" sz="2500" dirty="0" smtClean="0"/>
              <a:t> у </a:t>
            </a:r>
            <a:r>
              <a:rPr lang="ru-RU" sz="2500" dirty="0" err="1" smtClean="0"/>
              <a:t>випадках</a:t>
            </a:r>
            <a:r>
              <a:rPr lang="ru-RU" sz="2500" dirty="0" smtClean="0"/>
              <a:t>, </a:t>
            </a:r>
            <a:r>
              <a:rPr lang="ru-RU" sz="2500" dirty="0" err="1" smtClean="0"/>
              <a:t>передбачених</a:t>
            </a:r>
            <a:r>
              <a:rPr lang="ru-RU" sz="2500" dirty="0" smtClean="0"/>
              <a:t> законом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згідно</a:t>
            </a:r>
            <a:r>
              <a:rPr lang="ru-RU" sz="2500" dirty="0" smtClean="0"/>
              <a:t> </a:t>
            </a:r>
            <a:r>
              <a:rPr lang="ru-RU" sz="2500" dirty="0" err="1" smtClean="0"/>
              <a:t>з</a:t>
            </a:r>
            <a:r>
              <a:rPr lang="ru-RU" sz="2500" dirty="0" smtClean="0"/>
              <a:t> </a:t>
            </a:r>
            <a:r>
              <a:rPr lang="ru-RU" sz="2500" dirty="0" err="1" smtClean="0"/>
              <a:t>його</a:t>
            </a:r>
            <a:r>
              <a:rPr lang="ru-RU" sz="2500" dirty="0" smtClean="0"/>
              <a:t> </a:t>
            </a:r>
            <a:r>
              <a:rPr lang="ru-RU" sz="2500" dirty="0" err="1" smtClean="0"/>
              <a:t>положеннями</a:t>
            </a:r>
            <a:r>
              <a:rPr lang="ru-RU" sz="2500" dirty="0" smtClean="0"/>
              <a:t>.</a:t>
            </a:r>
            <a:endParaRPr lang="ru-RU" sz="25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548680"/>
            <a:ext cx="8229600" cy="5904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позитивними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обов'язками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розуміється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зобов'язання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створювати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належні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права. Як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порушення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позитивних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зобов'язань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сфері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розглядають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неефективну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діяльність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світовій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практиці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різноманітні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приклади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контролю над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ефективністю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Наприклад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Великій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Британії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омбудсман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Італії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працює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Трибунал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із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захисту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пацієнтів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представники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усіх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регіонах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у США, де,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крім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комісій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етики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куди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входять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лікарі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юристи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представники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страхових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компаній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права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пацієнтів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відстоює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безліч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громадських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організацій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" dur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4" grpId="1" uiExpand="1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5"/>
          </a:xfrm>
        </p:spPr>
        <p:txBody>
          <a:bodyPr>
            <a:noAutofit/>
          </a:bodyPr>
          <a:lstStyle/>
          <a:p>
            <a:r>
              <a:rPr lang="ru-RU" sz="2200" dirty="0" err="1" smtClean="0"/>
              <a:t>Під</a:t>
            </a:r>
            <a:r>
              <a:rPr lang="ru-RU" sz="2200" dirty="0" smtClean="0"/>
              <a:t> час </a:t>
            </a:r>
            <a:r>
              <a:rPr lang="ru-RU" sz="2200" dirty="0" err="1" smtClean="0"/>
              <a:t>екстрадиції</a:t>
            </a:r>
            <a:r>
              <a:rPr lang="ru-RU" sz="2200" dirty="0" smtClean="0"/>
              <a:t>, </a:t>
            </a:r>
            <a:r>
              <a:rPr lang="ru-RU" sz="2200" dirty="0" err="1" smtClean="0"/>
              <a:t>виходячи</a:t>
            </a:r>
            <a:r>
              <a:rPr lang="ru-RU" sz="2200" dirty="0" smtClean="0"/>
              <a:t>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завдання</a:t>
            </a:r>
            <a:r>
              <a:rPr lang="ru-RU" sz="2200" dirty="0" smtClean="0"/>
              <a:t> держав </a:t>
            </a:r>
            <a:r>
              <a:rPr lang="ru-RU" sz="2200" dirty="0" err="1" smtClean="0"/>
              <a:t>охороняти</a:t>
            </a:r>
            <a:r>
              <a:rPr lang="ru-RU" sz="2200" dirty="0" smtClean="0"/>
              <a:t> права та </a:t>
            </a:r>
            <a:r>
              <a:rPr lang="ru-RU" sz="2200" dirty="0" err="1" smtClean="0"/>
              <a:t>свободи</a:t>
            </a:r>
            <a:r>
              <a:rPr lang="ru-RU" sz="2200" dirty="0" smtClean="0"/>
              <a:t> </a:t>
            </a:r>
            <a:r>
              <a:rPr lang="ru-RU" sz="2200" dirty="0" err="1" smtClean="0"/>
              <a:t>осіб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перебувають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 </a:t>
            </a:r>
            <a:r>
              <a:rPr lang="ru-RU" sz="2200" dirty="0" err="1" smtClean="0"/>
              <a:t>юрисдикцією</a:t>
            </a:r>
            <a:r>
              <a:rPr lang="ru-RU" sz="2200" dirty="0" smtClean="0"/>
              <a:t>, держава, яка </a:t>
            </a:r>
            <a:r>
              <a:rPr lang="ru-RU" sz="2200" dirty="0" err="1" smtClean="0"/>
              <a:t>видає</a:t>
            </a:r>
            <a:r>
              <a:rPr lang="ru-RU" sz="2200" dirty="0" smtClean="0"/>
              <a:t> особу, </a:t>
            </a:r>
            <a:r>
              <a:rPr lang="ru-RU" sz="2200" dirty="0" err="1" smtClean="0"/>
              <a:t>зобов'язана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пересвідчитись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права </a:t>
            </a:r>
            <a:r>
              <a:rPr lang="ru-RU" sz="2200" dirty="0" err="1" smtClean="0"/>
              <a:t>цієї</a:t>
            </a:r>
            <a:r>
              <a:rPr lang="ru-RU" sz="2200" dirty="0" smtClean="0"/>
              <a:t> особи, </a:t>
            </a:r>
            <a:r>
              <a:rPr lang="ru-RU" sz="2200" dirty="0" err="1" smtClean="0"/>
              <a:t>гарантовані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Конвенцією</a:t>
            </a:r>
            <a:r>
              <a:rPr lang="ru-RU" sz="2200" dirty="0" smtClean="0"/>
              <a:t>, не </a:t>
            </a:r>
            <a:r>
              <a:rPr lang="ru-RU" sz="2200" dirty="0" err="1" smtClean="0"/>
              <a:t>будуть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порушені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запитуючою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країною</a:t>
            </a:r>
            <a:r>
              <a:rPr lang="ru-RU" sz="2200" dirty="0" smtClean="0"/>
              <a:t>, </a:t>
            </a:r>
            <a:r>
              <a:rPr lang="ru-RU" sz="2200" dirty="0" err="1" smtClean="0"/>
              <a:t>навіть</a:t>
            </a:r>
            <a:r>
              <a:rPr lang="ru-RU" sz="2200" dirty="0" smtClean="0"/>
              <a:t> </a:t>
            </a:r>
            <a:r>
              <a:rPr lang="ru-RU" sz="2200" dirty="0" err="1" smtClean="0"/>
              <a:t>якщо</a:t>
            </a:r>
            <a:r>
              <a:rPr lang="ru-RU" sz="2200" dirty="0" smtClean="0"/>
              <a:t> </a:t>
            </a:r>
            <a:r>
              <a:rPr lang="ru-RU" sz="2200" dirty="0" err="1" smtClean="0"/>
              <a:t>ця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країна</a:t>
            </a:r>
            <a:r>
              <a:rPr lang="ru-RU" sz="2200" dirty="0" smtClean="0"/>
              <a:t> </a:t>
            </a:r>
            <a:r>
              <a:rPr lang="ru-RU" sz="2200" dirty="0" err="1" smtClean="0"/>
              <a:t>не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учасником</a:t>
            </a:r>
            <a:r>
              <a:rPr lang="ru-RU" sz="2200" dirty="0" smtClean="0"/>
              <a:t> </a:t>
            </a:r>
            <a:r>
              <a:rPr lang="ru-RU" sz="2200" dirty="0" err="1" smtClean="0"/>
              <a:t>Конвенції</a:t>
            </a:r>
            <a:r>
              <a:rPr lang="ru-RU" sz="2200" dirty="0" smtClean="0"/>
              <a:t>.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стосується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загрози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застосування</a:t>
            </a:r>
            <a:r>
              <a:rPr lang="ru-RU" sz="2200" dirty="0" smtClean="0"/>
              <a:t> до </a:t>
            </a:r>
            <a:r>
              <a:rPr lang="ru-RU" sz="2200" i="1" dirty="0" err="1" smtClean="0"/>
              <a:t>екстрадованої</a:t>
            </a:r>
            <a:r>
              <a:rPr lang="ru-RU" sz="2200" i="1" dirty="0" smtClean="0"/>
              <a:t> особи</a:t>
            </a:r>
            <a:r>
              <a:rPr lang="ru-RU" sz="2200" dirty="0" smtClean="0"/>
              <a:t> </a:t>
            </a:r>
            <a:r>
              <a:rPr lang="ru-RU" sz="2200" dirty="0" err="1" smtClean="0"/>
              <a:t>смертної</a:t>
            </a:r>
            <a:r>
              <a:rPr lang="ru-RU" sz="2200" dirty="0" smtClean="0"/>
              <a:t> кари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нелюдського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такого,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принижує</a:t>
            </a:r>
            <a:r>
              <a:rPr lang="ru-RU" sz="2200" dirty="0" smtClean="0"/>
              <a:t> </a:t>
            </a:r>
            <a:r>
              <a:rPr lang="ru-RU" sz="2200" dirty="0" err="1" smtClean="0"/>
              <a:t>гідність</a:t>
            </a:r>
            <a:r>
              <a:rPr lang="ru-RU" sz="2200" dirty="0" smtClean="0"/>
              <a:t>, </a:t>
            </a:r>
            <a:r>
              <a:rPr lang="ru-RU" sz="2200" dirty="0" err="1" smtClean="0"/>
              <a:t>поводження</a:t>
            </a:r>
            <a:r>
              <a:rPr lang="ru-RU" sz="2200" dirty="0" smtClean="0"/>
              <a:t>. У </a:t>
            </a:r>
            <a:r>
              <a:rPr lang="ru-RU" sz="2200" dirty="0" err="1" smtClean="0"/>
              <a:t>цих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випадках</a:t>
            </a:r>
            <a:r>
              <a:rPr lang="ru-RU" sz="2200" dirty="0" smtClean="0"/>
              <a:t> Суд </a:t>
            </a:r>
            <a:r>
              <a:rPr lang="ru-RU" sz="2200" dirty="0" err="1" smtClean="0"/>
              <a:t>констатує</a:t>
            </a:r>
            <a:r>
              <a:rPr lang="ru-RU" sz="2200" dirty="0" smtClean="0"/>
              <a:t> </a:t>
            </a:r>
            <a:r>
              <a:rPr lang="ru-RU" sz="2200" dirty="0" err="1" smtClean="0"/>
              <a:t>порушення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положень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Конвенції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саме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боку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, яка </a:t>
            </a:r>
            <a:r>
              <a:rPr lang="ru-RU" sz="2200" dirty="0" err="1" smtClean="0"/>
              <a:t>здійснила</a:t>
            </a:r>
            <a:r>
              <a:rPr lang="ru-RU" sz="2200" dirty="0" smtClean="0"/>
              <a:t> </a:t>
            </a:r>
            <a:r>
              <a:rPr lang="ru-RU" sz="2200" dirty="0" err="1" smtClean="0"/>
              <a:t>видачу</a:t>
            </a:r>
            <a:r>
              <a:rPr lang="ru-RU" sz="2200" dirty="0" smtClean="0"/>
              <a:t> особи. Тому </a:t>
            </a:r>
            <a:r>
              <a:rPr lang="ru-RU" sz="2200" dirty="0" err="1" smtClean="0"/>
              <a:t>дуже</a:t>
            </a:r>
            <a:r>
              <a:rPr lang="ru-RU" sz="2200" dirty="0" smtClean="0"/>
              <a:t> </a:t>
            </a:r>
            <a:r>
              <a:rPr lang="ru-RU" sz="2200" dirty="0" err="1" smtClean="0"/>
              <a:t>важливо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компетентних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органів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запитуваної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пересвідчитись</a:t>
            </a:r>
            <a:r>
              <a:rPr lang="ru-RU" sz="2200" dirty="0" smtClean="0"/>
              <a:t> у тому,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боку </a:t>
            </a:r>
            <a:r>
              <a:rPr lang="ru-RU" sz="2200" dirty="0" err="1" smtClean="0"/>
              <a:t>запитуючої</a:t>
            </a:r>
            <a:r>
              <a:rPr lang="ru-RU" sz="2200" dirty="0" smtClean="0"/>
              <a:t> </a:t>
            </a:r>
            <a:r>
              <a:rPr lang="ru-RU" sz="2200" dirty="0" err="1" smtClean="0"/>
              <a:t>сторони</a:t>
            </a:r>
            <a:r>
              <a:rPr lang="ru-RU" sz="2200" dirty="0" smtClean="0"/>
              <a:t> до </a:t>
            </a:r>
            <a:r>
              <a:rPr lang="ru-RU" sz="2200" dirty="0" err="1" smtClean="0"/>
              <a:t>екстрадованої</a:t>
            </a:r>
            <a:r>
              <a:rPr lang="ru-RU" sz="2200" dirty="0" smtClean="0"/>
              <a:t> особи не буде </a:t>
            </a:r>
            <a:r>
              <a:rPr lang="ru-RU" sz="2200" dirty="0" err="1" smtClean="0"/>
              <a:t>застосовано</a:t>
            </a:r>
            <a:r>
              <a:rPr lang="ru-RU" sz="2200" dirty="0" smtClean="0"/>
              <a:t> </a:t>
            </a:r>
            <a:r>
              <a:rPr lang="ru-RU" sz="2200" dirty="0" err="1" smtClean="0"/>
              <a:t>жодних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дій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порушують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права за </a:t>
            </a:r>
            <a:r>
              <a:rPr lang="ru-RU" sz="2200" dirty="0" err="1" smtClean="0"/>
              <a:t>Конвенцією</a:t>
            </a:r>
            <a:r>
              <a:rPr lang="ru-RU" sz="2200" dirty="0" smtClean="0"/>
              <a:t>. </a:t>
            </a:r>
            <a:r>
              <a:rPr lang="ru-RU" sz="2200" dirty="0" err="1" smtClean="0"/>
              <a:t>Частиною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позитивних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обов'язків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ризик</a:t>
            </a:r>
            <a:r>
              <a:rPr lang="ru-RU" sz="2200" dirty="0" smtClean="0"/>
              <a:t> та </a:t>
            </a:r>
            <a:r>
              <a:rPr lang="ru-RU" sz="2200" dirty="0" err="1" smtClean="0"/>
              <a:t>процесуальні</a:t>
            </a:r>
            <a:r>
              <a:rPr lang="ru-RU" sz="2200" dirty="0" smtClean="0"/>
              <a:t> </a:t>
            </a:r>
            <a:r>
              <a:rPr lang="ru-RU" sz="2200" dirty="0" err="1" smtClean="0"/>
              <a:t>обов'язки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стосуються</a:t>
            </a:r>
            <a:r>
              <a:rPr lang="ru-RU" sz="2200" dirty="0" smtClean="0"/>
              <a:t> ретроспективного </a:t>
            </a:r>
            <a:r>
              <a:rPr lang="ru-RU" sz="2200" dirty="0" err="1" smtClean="0"/>
              <a:t>розслідування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будь-якого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насильницького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позбавлення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життя</a:t>
            </a:r>
            <a:r>
              <a:rPr lang="uk-UA" sz="2200" dirty="0" smtClean="0"/>
              <a:t>.</a:t>
            </a:r>
            <a:endParaRPr lang="uk-UA" sz="22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національному правопорядку державних утворень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законодавчі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 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(УНР):</a:t>
            </a:r>
            <a:r>
              <a:rPr lang="ru-RU" i="1" dirty="0" smtClean="0"/>
              <a:t>«Статут про </a:t>
            </a:r>
            <a:r>
              <a:rPr lang="ru-RU" i="1" dirty="0" err="1" smtClean="0"/>
              <a:t>державний</a:t>
            </a:r>
            <a:r>
              <a:rPr lang="ru-RU" i="1" dirty="0" smtClean="0"/>
              <a:t> </a:t>
            </a:r>
            <a:r>
              <a:rPr lang="ru-RU" i="1" dirty="0" err="1" smtClean="0"/>
              <a:t>устрій</a:t>
            </a:r>
            <a:r>
              <a:rPr lang="ru-RU" i="1" dirty="0" smtClean="0"/>
              <a:t>, права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вольності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Республіки</a:t>
            </a:r>
            <a:r>
              <a:rPr lang="ru-RU" i="1" dirty="0" smtClean="0"/>
              <a:t> (</a:t>
            </a:r>
            <a:r>
              <a:rPr lang="ru-RU" i="1" dirty="0" err="1" smtClean="0"/>
              <a:t>Конституція</a:t>
            </a:r>
            <a:r>
              <a:rPr lang="ru-RU" i="1" dirty="0" smtClean="0"/>
              <a:t> УНР)»</a:t>
            </a:r>
            <a:r>
              <a:rPr lang="ru-RU" dirty="0" smtClean="0"/>
              <a:t>, </a:t>
            </a:r>
            <a:r>
              <a:rPr lang="ru-RU" dirty="0" err="1" smtClean="0"/>
              <a:t>ухвалена</a:t>
            </a:r>
            <a:r>
              <a:rPr lang="ru-RU" dirty="0" smtClean="0"/>
              <a:t> 29 </a:t>
            </a:r>
            <a:r>
              <a:rPr lang="ru-RU" dirty="0" err="1" smtClean="0"/>
              <a:t>квітня</a:t>
            </a:r>
            <a:r>
              <a:rPr lang="ru-RU" dirty="0" smtClean="0"/>
              <a:t> 1918 р. Центральною Радою, </a:t>
            </a:r>
            <a:r>
              <a:rPr lang="ru-RU" dirty="0" err="1" smtClean="0"/>
              <a:t>Конституція</a:t>
            </a:r>
            <a:r>
              <a:rPr lang="ru-RU" dirty="0" smtClean="0"/>
              <a:t> УСРР, </a:t>
            </a:r>
            <a:r>
              <a:rPr lang="ru-RU" dirty="0" err="1" smtClean="0"/>
              <a:t>прийнята</a:t>
            </a:r>
            <a:r>
              <a:rPr lang="ru-RU" dirty="0" smtClean="0"/>
              <a:t> 14 </a:t>
            </a:r>
            <a:r>
              <a:rPr lang="ru-RU" dirty="0" err="1" smtClean="0"/>
              <a:t>березня</a:t>
            </a:r>
            <a:r>
              <a:rPr lang="ru-RU" dirty="0" smtClean="0"/>
              <a:t> 1919 р. </a:t>
            </a:r>
            <a:r>
              <a:rPr lang="ru-RU" i="1" dirty="0" smtClean="0"/>
              <a:t>ІІІ </a:t>
            </a:r>
            <a:r>
              <a:rPr lang="ru-RU" i="1" dirty="0" err="1" smtClean="0"/>
              <a:t>Всеукраїнським</a:t>
            </a:r>
            <a:r>
              <a:rPr lang="ru-RU" i="1" dirty="0" smtClean="0"/>
              <a:t> </a:t>
            </a:r>
            <a:r>
              <a:rPr lang="ru-RU" i="1" dirty="0" err="1" smtClean="0"/>
              <a:t>з'їздом</a:t>
            </a:r>
            <a:r>
              <a:rPr lang="ru-RU" i="1" dirty="0" smtClean="0"/>
              <a:t> Рад </a:t>
            </a:r>
            <a:r>
              <a:rPr lang="ru-RU" i="1" dirty="0" err="1" smtClean="0"/>
              <a:t>робітничих</a:t>
            </a:r>
            <a:r>
              <a:rPr lang="ru-RU" i="1" dirty="0" smtClean="0"/>
              <a:t>, </a:t>
            </a:r>
            <a:r>
              <a:rPr lang="ru-RU" i="1" dirty="0" err="1" smtClean="0"/>
              <a:t>селянських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червоноармійських</a:t>
            </a:r>
            <a:r>
              <a:rPr lang="ru-RU" i="1" dirty="0" smtClean="0"/>
              <a:t> </a:t>
            </a:r>
            <a:r>
              <a:rPr lang="ru-RU" i="1" dirty="0" err="1" smtClean="0"/>
              <a:t>депутатів</a:t>
            </a:r>
            <a:r>
              <a:rPr lang="ru-RU" dirty="0" smtClean="0"/>
              <a:t>, </a:t>
            </a:r>
            <a:r>
              <a:rPr lang="ru-RU" dirty="0" err="1" smtClean="0"/>
              <a:t>розділів</a:t>
            </a:r>
            <a:r>
              <a:rPr lang="ru-RU" dirty="0" smtClean="0"/>
              <a:t> про права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не </a:t>
            </a:r>
            <a:r>
              <a:rPr lang="ru-RU" dirty="0" err="1" smtClean="0"/>
              <a:t>містять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той же час </a:t>
            </a:r>
            <a:r>
              <a:rPr lang="ru-RU" dirty="0" err="1" smtClean="0"/>
              <a:t>Конституція</a:t>
            </a:r>
            <a:r>
              <a:rPr lang="ru-RU" dirty="0" smtClean="0"/>
              <a:t> УНР </a:t>
            </a:r>
            <a:r>
              <a:rPr lang="ru-RU" dirty="0" err="1" smtClean="0"/>
              <a:t>закріплювала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i="1" dirty="0" err="1" smtClean="0"/>
              <a:t>громадянин</a:t>
            </a:r>
            <a:r>
              <a:rPr lang="ru-RU" i="1" dirty="0" smtClean="0"/>
              <a:t> УНР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ніхто</a:t>
            </a:r>
            <a:r>
              <a:rPr lang="ru-RU" i="1" dirty="0" smtClean="0"/>
              <a:t> </a:t>
            </a:r>
            <a:r>
              <a:rPr lang="ru-RU" i="1" dirty="0" err="1" smtClean="0"/>
              <a:t>інший</a:t>
            </a:r>
            <a:r>
              <a:rPr lang="ru-RU" i="1" dirty="0" smtClean="0"/>
              <a:t> на </a:t>
            </a:r>
            <a:r>
              <a:rPr lang="ru-RU" i="1" dirty="0" err="1" smtClean="0"/>
              <a:t>території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</a:t>
            </a:r>
            <a:r>
              <a:rPr lang="ru-RU" i="1" dirty="0" err="1" smtClean="0"/>
              <a:t>покараний</a:t>
            </a:r>
            <a:r>
              <a:rPr lang="ru-RU" i="1" dirty="0" smtClean="0"/>
              <a:t> </a:t>
            </a:r>
            <a:r>
              <a:rPr lang="ru-RU" i="1" dirty="0" err="1" smtClean="0"/>
              <a:t>смертю</a:t>
            </a:r>
            <a:r>
              <a:rPr lang="ru-RU" i="1" dirty="0" smtClean="0"/>
              <a:t>, </a:t>
            </a:r>
            <a:r>
              <a:rPr lang="ru-RU" i="1" dirty="0" err="1" smtClean="0"/>
              <a:t>ані</a:t>
            </a:r>
            <a:r>
              <a:rPr lang="ru-RU" i="1" dirty="0" smtClean="0"/>
              <a:t> </a:t>
            </a:r>
            <a:r>
              <a:rPr lang="ru-RU" i="1" dirty="0" err="1" smtClean="0"/>
              <a:t>відданий</a:t>
            </a:r>
            <a:r>
              <a:rPr lang="ru-RU" i="1" dirty="0" smtClean="0"/>
              <a:t> </a:t>
            </a:r>
            <a:r>
              <a:rPr lang="ru-RU" i="1" dirty="0" err="1" smtClean="0"/>
              <a:t>яким-небудь</a:t>
            </a:r>
            <a:r>
              <a:rPr lang="ru-RU" i="1" dirty="0" smtClean="0"/>
              <a:t> карам по </a:t>
            </a:r>
            <a:r>
              <a:rPr lang="ru-RU" i="1" dirty="0" err="1" smtClean="0"/>
              <a:t>тілу</a:t>
            </a:r>
            <a:r>
              <a:rPr lang="ru-RU" i="1" dirty="0" smtClean="0"/>
              <a:t>,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іншим</a:t>
            </a:r>
            <a:r>
              <a:rPr lang="ru-RU" i="1" dirty="0" smtClean="0"/>
              <a:t> актам,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понижують</a:t>
            </a:r>
            <a:r>
              <a:rPr lang="ru-RU" i="1" dirty="0" smtClean="0"/>
              <a:t> </a:t>
            </a:r>
            <a:r>
              <a:rPr lang="ru-RU" i="1" dirty="0" err="1" smtClean="0"/>
              <a:t>людську</a:t>
            </a:r>
            <a:r>
              <a:rPr lang="ru-RU" i="1" dirty="0" smtClean="0"/>
              <a:t> </a:t>
            </a:r>
            <a:r>
              <a:rPr lang="ru-RU" i="1" dirty="0" err="1" smtClean="0"/>
              <a:t>гідність</a:t>
            </a:r>
            <a:r>
              <a:rPr lang="ru-RU" i="1" dirty="0" smtClean="0"/>
              <a:t>…»</a:t>
            </a:r>
            <a:r>
              <a:rPr lang="ru-RU" dirty="0" smtClean="0"/>
              <a:t>.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розробленої</a:t>
            </a:r>
            <a:r>
              <a:rPr lang="ru-RU" dirty="0" smtClean="0"/>
              <a:t> та </a:t>
            </a:r>
            <a:r>
              <a:rPr lang="ru-RU" dirty="0" err="1" smtClean="0"/>
              <a:t>визнаної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смертної</a:t>
            </a:r>
            <a:r>
              <a:rPr lang="ru-RU" dirty="0" smtClean="0"/>
              <a:t> кари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536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30 </a:t>
            </a:r>
            <a:r>
              <a:rPr lang="ru-RU" dirty="0" err="1" smtClean="0"/>
              <a:t>січня</a:t>
            </a:r>
            <a:r>
              <a:rPr lang="ru-RU" dirty="0" smtClean="0"/>
              <a:t> 1937 р.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прийнята</a:t>
            </a:r>
            <a:r>
              <a:rPr lang="ru-RU" dirty="0" smtClean="0"/>
              <a:t> </a:t>
            </a:r>
            <a:r>
              <a:rPr lang="ru-RU" dirty="0" err="1" smtClean="0"/>
              <a:t>Конституція</a:t>
            </a:r>
            <a:r>
              <a:rPr lang="ru-RU" dirty="0" smtClean="0"/>
              <a:t> УРСР, в </a:t>
            </a:r>
            <a:r>
              <a:rPr lang="ru-RU" dirty="0" err="1" smtClean="0"/>
              <a:t>Розділі</a:t>
            </a:r>
            <a:r>
              <a:rPr lang="ru-RU" dirty="0" smtClean="0"/>
              <a:t> Х </a:t>
            </a:r>
            <a:r>
              <a:rPr lang="ru-RU" b="1" dirty="0" smtClean="0"/>
              <a:t>«</a:t>
            </a:r>
            <a:r>
              <a:rPr lang="ru-RU" b="1" dirty="0" err="1" smtClean="0"/>
              <a:t>Основні</a:t>
            </a:r>
            <a:r>
              <a:rPr lang="ru-RU" b="1" dirty="0" smtClean="0"/>
              <a:t> права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обов'язки</a:t>
            </a:r>
            <a:r>
              <a:rPr lang="ru-RU" b="1" dirty="0" smtClean="0"/>
              <a:t> </a:t>
            </a:r>
            <a:r>
              <a:rPr lang="ru-RU" b="1" dirty="0" err="1" smtClean="0"/>
              <a:t>громадян</a:t>
            </a:r>
            <a:r>
              <a:rPr lang="ru-RU" b="1" dirty="0" smtClean="0"/>
              <a:t>»</a:t>
            </a:r>
            <a:r>
              <a:rPr lang="ru-RU" dirty="0" smtClean="0"/>
              <a:t> </a:t>
            </a:r>
            <a:r>
              <a:rPr lang="ru-RU" dirty="0" err="1" smtClean="0"/>
              <a:t>з'явилася</a:t>
            </a:r>
            <a:r>
              <a:rPr lang="ru-RU" dirty="0" smtClean="0"/>
              <a:t> ст. 126 : </a:t>
            </a:r>
            <a:r>
              <a:rPr lang="ru-RU" i="1" dirty="0" smtClean="0"/>
              <a:t>«</a:t>
            </a:r>
            <a:r>
              <a:rPr lang="ru-RU" i="1" dirty="0" err="1" smtClean="0"/>
              <a:t>Громадянам</a:t>
            </a:r>
            <a:r>
              <a:rPr lang="ru-RU" i="1" dirty="0" smtClean="0"/>
              <a:t> УРСР </a:t>
            </a:r>
            <a:r>
              <a:rPr lang="ru-RU" i="1" dirty="0" err="1" smtClean="0"/>
              <a:t>забезпечується</a:t>
            </a:r>
            <a:r>
              <a:rPr lang="ru-RU" i="1" dirty="0" smtClean="0"/>
              <a:t> </a:t>
            </a:r>
            <a:r>
              <a:rPr lang="ru-RU" i="1" dirty="0" err="1" smtClean="0"/>
              <a:t>недоторканність</a:t>
            </a:r>
            <a:r>
              <a:rPr lang="ru-RU" i="1" dirty="0" smtClean="0"/>
              <a:t> особи»</a:t>
            </a:r>
            <a:r>
              <a:rPr lang="ru-RU" dirty="0" smtClean="0"/>
              <a:t>.У </a:t>
            </a:r>
            <a:r>
              <a:rPr lang="ru-RU" dirty="0" err="1" smtClean="0"/>
              <a:t>Конституції</a:t>
            </a:r>
            <a:r>
              <a:rPr lang="ru-RU" dirty="0" smtClean="0"/>
              <a:t> 1978 р.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 </a:t>
            </a:r>
            <a:r>
              <a:rPr lang="ru-RU" i="1" dirty="0" smtClean="0"/>
              <a:t>«Держава </a:t>
            </a:r>
            <a:r>
              <a:rPr lang="ru-RU" i="1" dirty="0" err="1" smtClean="0"/>
              <a:t>і</a:t>
            </a:r>
            <a:r>
              <a:rPr lang="ru-RU" i="1" dirty="0" smtClean="0"/>
              <a:t> особа»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глава 6 мала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i="1" dirty="0" err="1" smtClean="0"/>
              <a:t>Основні</a:t>
            </a:r>
            <a:r>
              <a:rPr lang="ru-RU" i="1" dirty="0" smtClean="0"/>
              <a:t> права, </a:t>
            </a:r>
            <a:r>
              <a:rPr lang="ru-RU" i="1" dirty="0" err="1" smtClean="0"/>
              <a:t>свободи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обов'язки</a:t>
            </a:r>
            <a:r>
              <a:rPr lang="ru-RU" i="1" dirty="0" smtClean="0"/>
              <a:t> </a:t>
            </a:r>
            <a:r>
              <a:rPr lang="ru-RU" i="1" dirty="0" err="1" smtClean="0"/>
              <a:t>громадян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РСР»</a:t>
            </a:r>
            <a:r>
              <a:rPr lang="ru-RU" dirty="0" smtClean="0"/>
              <a:t>. </a:t>
            </a:r>
            <a:r>
              <a:rPr lang="ru-RU" dirty="0" err="1" smtClean="0"/>
              <a:t>Стосовно</a:t>
            </a:r>
            <a:r>
              <a:rPr lang="ru-RU" dirty="0" smtClean="0"/>
              <a:t> права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Конституція</a:t>
            </a:r>
            <a:r>
              <a:rPr lang="ru-RU" dirty="0" smtClean="0"/>
              <a:t> 1978 р. </a:t>
            </a:r>
            <a:r>
              <a:rPr lang="ru-RU" dirty="0" err="1" smtClean="0"/>
              <a:t>повторювала</a:t>
            </a:r>
            <a:r>
              <a:rPr lang="ru-RU" dirty="0" smtClean="0"/>
              <a:t> текст </a:t>
            </a:r>
            <a:r>
              <a:rPr lang="ru-RU" dirty="0" err="1" smtClean="0"/>
              <a:t>Конституції</a:t>
            </a:r>
            <a:r>
              <a:rPr lang="ru-RU" dirty="0" smtClean="0"/>
              <a:t> УРСР 1937 р.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закріплення</a:t>
            </a:r>
            <a:r>
              <a:rPr lang="ru-RU" dirty="0" smtClean="0"/>
              <a:t> такого </a:t>
            </a:r>
            <a:r>
              <a:rPr lang="ru-RU" dirty="0" err="1" smtClean="0"/>
              <a:t>положення</a:t>
            </a:r>
            <a:r>
              <a:rPr lang="ru-RU" dirty="0" smtClean="0"/>
              <a:t> звучало як нонсенс,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між</a:t>
            </a:r>
            <a:r>
              <a:rPr lang="ru-RU" dirty="0" smtClean="0"/>
              <a:t> буквою закону </a:t>
            </a:r>
            <a:r>
              <a:rPr lang="ru-RU" dirty="0" err="1" smtClean="0"/>
              <a:t>і</a:t>
            </a:r>
            <a:r>
              <a:rPr lang="ru-RU" dirty="0" smtClean="0"/>
              <a:t> практикою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нездоланна</a:t>
            </a:r>
            <a:r>
              <a:rPr lang="ru-RU" dirty="0" smtClean="0"/>
              <a:t> </a:t>
            </a:r>
            <a:r>
              <a:rPr lang="ru-RU" dirty="0" err="1" smtClean="0"/>
              <a:t>прірва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09600" y="701081"/>
            <a:ext cx="8229600" cy="5653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Аналіз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суспільно-правової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практики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радянських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свідчить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те,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перешкодами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здійснення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декларативно-гуманістичних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конституційних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численні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порушення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боку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—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партійних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низький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правової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свідомості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«культура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мовчазної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більшості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Сучасним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наслідком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тоталітарного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минулого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«стан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ціннісно-нормативного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вакууму»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суспільстві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бути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заповнений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оновленим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розумінням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сутності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взагалі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ціннісних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орієнтирів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зокрема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7" grpId="0"/>
    </p:bldLst>
  </p:timing>
</p:sld>
</file>

<file path=ppt/theme/theme1.xml><?xml version="1.0" encoding="utf-8"?>
<a:theme xmlns:a="http://schemas.openxmlformats.org/drawingml/2006/main" name="GlobeAndPeop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ВІЛ-СНІД статист</Template>
  <TotalTime>119</TotalTime>
  <Words>819</Words>
  <Application>Microsoft Office PowerPoint</Application>
  <PresentationFormat>Экран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GlobeAndPeople</vt:lpstr>
      <vt:lpstr>Право людини на життя</vt:lpstr>
      <vt:lpstr>Слайд 2</vt:lpstr>
      <vt:lpstr>Історія визнання права на життя людини</vt:lpstr>
      <vt:lpstr>На міжнародному рівні</vt:lpstr>
      <vt:lpstr>На регіональному (європейському) рівні</vt:lpstr>
      <vt:lpstr>Слайд 6</vt:lpstr>
      <vt:lpstr>Слайд 7</vt:lpstr>
      <vt:lpstr>У національному правопорядку державних утворень на території України</vt:lpstr>
      <vt:lpstr>Слайд 9</vt:lpstr>
      <vt:lpstr>Слайд 10</vt:lpstr>
      <vt:lpstr>Зміст права на життя</vt:lpstr>
      <vt:lpstr>Слайд 12</vt:lpstr>
      <vt:lpstr>Слайд 13</vt:lpstr>
      <vt:lpstr>Часові межі права на життя</vt:lpstr>
      <vt:lpstr>Момент виникнення права на життя</vt:lpstr>
      <vt:lpstr>У юридичній науці існує декілька позицій щодо виникнення права на життя:</vt:lpstr>
      <vt:lpstr>Слайд 17</vt:lpstr>
      <vt:lpstr>Слайд 18</vt:lpstr>
      <vt:lpstr>Слайд 19</vt:lpstr>
      <vt:lpstr>Слайд 20</vt:lpstr>
      <vt:lpstr>Момент закінчення права на життя</vt:lpstr>
      <vt:lpstr>Слайд 22</vt:lpstr>
      <vt:lpstr>Джерела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людини на життя</dc:title>
  <dc:creator>Администратор</dc:creator>
  <cp:lastModifiedBy>Администратор</cp:lastModifiedBy>
  <cp:revision>12</cp:revision>
  <dcterms:created xsi:type="dcterms:W3CDTF">2013-12-09T23:38:05Z</dcterms:created>
  <dcterms:modified xsi:type="dcterms:W3CDTF">2013-12-10T01:37:56Z</dcterms:modified>
</cp:coreProperties>
</file>