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324" autoAdjust="0"/>
    <p:restoredTop sz="94615" autoAdjust="0"/>
  </p:normalViewPr>
  <p:slideViewPr>
    <p:cSldViewPr>
      <p:cViewPr varScale="1">
        <p:scale>
          <a:sx n="47" d="100"/>
          <a:sy n="47" d="100"/>
        </p:scale>
        <p:origin x="-1188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D78DD-C3F9-4F0F-B3E2-B5029B8AC9BF}" type="datetimeFigureOut">
              <a:rPr lang="ru-RU" smtClean="0"/>
              <a:t>25.11.2011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32F7C-ABA4-42E7-9914-32B89BED249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 spd="slow">
    <p:push dir="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D78DD-C3F9-4F0F-B3E2-B5029B8AC9BF}" type="datetimeFigureOut">
              <a:rPr lang="ru-RU" smtClean="0"/>
              <a:t>25.11.2011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32F7C-ABA4-42E7-9914-32B89BED249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 spd="slow">
    <p:push dir="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D78DD-C3F9-4F0F-B3E2-B5029B8AC9BF}" type="datetimeFigureOut">
              <a:rPr lang="ru-RU" smtClean="0"/>
              <a:t>25.11.2011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32F7C-ABA4-42E7-9914-32B89BED249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 spd="slow">
    <p:push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D78DD-C3F9-4F0F-B3E2-B5029B8AC9BF}" type="datetimeFigureOut">
              <a:rPr lang="ru-RU" smtClean="0"/>
              <a:t>25.11.2011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32F7C-ABA4-42E7-9914-32B89BED249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 spd="slow">
    <p:push dir="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D78DD-C3F9-4F0F-B3E2-B5029B8AC9BF}" type="datetimeFigureOut">
              <a:rPr lang="ru-RU" smtClean="0"/>
              <a:t>25.11.2011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32F7C-ABA4-42E7-9914-32B89BED249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 spd="slow">
    <p:push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D78DD-C3F9-4F0F-B3E2-B5029B8AC9BF}" type="datetimeFigureOut">
              <a:rPr lang="ru-RU" smtClean="0"/>
              <a:t>25.11.2011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32F7C-ABA4-42E7-9914-32B89BED249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 spd="slow">
    <p:push dir="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D78DD-C3F9-4F0F-B3E2-B5029B8AC9BF}" type="datetimeFigureOut">
              <a:rPr lang="ru-RU" smtClean="0"/>
              <a:t>25.11.2011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32F7C-ABA4-42E7-9914-32B89BED249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 spd="slow">
    <p:push dir="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D78DD-C3F9-4F0F-B3E2-B5029B8AC9BF}" type="datetimeFigureOut">
              <a:rPr lang="ru-RU" smtClean="0"/>
              <a:t>25.11.2011</a:t>
            </a:fld>
            <a:endParaRPr lang="ru-RU"/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2532F7C-ABA4-42E7-9914-32B89BED2499}" type="slidenum">
              <a:rPr lang="ru-RU" smtClean="0"/>
              <a:t>‹#›</a:t>
            </a:fld>
            <a:endParaRPr lang="ru-RU"/>
          </a:p>
        </p:txBody>
      </p:sp>
      <p:sp>
        <p:nvSpPr>
          <p:cNvPr id="9" name="Нижний колонтитул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ransition spd="slow">
    <p:push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D78DD-C3F9-4F0F-B3E2-B5029B8AC9BF}" type="datetimeFigureOut">
              <a:rPr lang="ru-RU" smtClean="0"/>
              <a:t>25.11.2011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32F7C-ABA4-42E7-9914-32B89BED249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 spd="slow">
    <p:push dir="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D78DD-C3F9-4F0F-B3E2-B5029B8AC9BF}" type="datetimeFigureOut">
              <a:rPr lang="ru-RU" smtClean="0"/>
              <a:t>25.11.2011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fld id="{22532F7C-ABA4-42E7-9914-32B89BED249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 spd="slow">
    <p:push dir="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fld id="{FB4D78DD-C3F9-4F0F-B3E2-B5029B8AC9BF}" type="datetimeFigureOut">
              <a:rPr lang="ru-RU" smtClean="0"/>
              <a:t>25.11.2011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32F7C-ABA4-42E7-9914-32B89BED249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 spd="slow">
    <p:push dir="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олилиния 11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олилиния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FB4D78DD-C3F9-4F0F-B3E2-B5029B8AC9BF}" type="datetimeFigureOut">
              <a:rPr lang="ru-RU" smtClean="0"/>
              <a:t>25.11.2011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22532F7C-ABA4-42E7-9914-32B89BED2499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49" r:id="rId1"/>
    <p:sldLayoutId id="2147483950" r:id="rId2"/>
    <p:sldLayoutId id="2147483951" r:id="rId3"/>
    <p:sldLayoutId id="2147483952" r:id="rId4"/>
    <p:sldLayoutId id="2147483953" r:id="rId5"/>
    <p:sldLayoutId id="2147483954" r:id="rId6"/>
    <p:sldLayoutId id="2147483955" r:id="rId7"/>
    <p:sldLayoutId id="2147483956" r:id="rId8"/>
    <p:sldLayoutId id="2147483957" r:id="rId9"/>
    <p:sldLayoutId id="2147483958" r:id="rId10"/>
    <p:sldLayoutId id="2147483959" r:id="rId11"/>
  </p:sldLayoutIdLst>
  <p:transition spd="slow">
    <p:push dir="u"/>
  </p:transition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857232"/>
            <a:ext cx="7786742" cy="2643206"/>
          </a:xfrm>
        </p:spPr>
        <p:txBody>
          <a:bodyPr>
            <a:normAutofit/>
          </a:bodyPr>
          <a:lstStyle/>
          <a:p>
            <a:r>
              <a:rPr lang="ru-RU" sz="5400" dirty="0" smtClean="0"/>
              <a:t> </a:t>
            </a:r>
            <a:r>
              <a:rPr lang="uk-UA" sz="6000" cap="none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  <a:reflection blurRad="6350" stA="60000" endA="900" endPos="60000" dist="60007" dir="5400000" sy="-100000" algn="bl" rotWithShape="0"/>
                </a:effectLst>
              </a:rPr>
              <a:t>Право. Система права   </a:t>
            </a:r>
            <a:endParaRPr lang="ru-RU" sz="6000" dirty="0"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  <a:reflection blurRad="6350" stA="60000" endA="900" endPos="60000" dist="60007" dir="5400000" sy="-100000" algn="bl" rotWithShape="0"/>
              </a:effectLst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-3643370" y="4357694"/>
            <a:ext cx="6480048" cy="1752600"/>
          </a:xfrm>
        </p:spPr>
        <p:txBody>
          <a:bodyPr>
            <a:normAutofit/>
          </a:bodyPr>
          <a:lstStyle/>
          <a:p>
            <a:r>
              <a:rPr lang="uk-UA" sz="2400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Підготувала:</a:t>
            </a:r>
          </a:p>
          <a:p>
            <a:r>
              <a:rPr lang="uk-UA" sz="2400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у</a:t>
            </a:r>
            <a:r>
              <a:rPr lang="uk-UA" sz="2400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чениця 10 кл.</a:t>
            </a:r>
          </a:p>
          <a:p>
            <a:r>
              <a:rPr lang="uk-UA" sz="2400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Чорнобаєва Олена</a:t>
            </a:r>
            <a:endParaRPr lang="ru-RU" sz="2400" dirty="0">
              <a:solidFill>
                <a:schemeClr val="accent1">
                  <a:lumMod val="20000"/>
                  <a:lumOff val="80000"/>
                </a:schemeClr>
              </a:solidFill>
            </a:endParaRPr>
          </a:p>
        </p:txBody>
      </p:sp>
      <p:pic>
        <p:nvPicPr>
          <p:cNvPr id="10" name="Рисунок 9" descr="49995808_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28926" y="2500307"/>
            <a:ext cx="4643470" cy="298110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5654692"/>
          </a:xfrm>
        </p:spPr>
        <p:txBody>
          <a:bodyPr>
            <a:normAutofit/>
          </a:bodyPr>
          <a:lstStyle/>
          <a:p>
            <a:r>
              <a:rPr lang="uk-UA" b="1" i="1" dirty="0" smtClean="0">
                <a:solidFill>
                  <a:schemeClr val="accent1">
                    <a:lumMod val="50000"/>
                  </a:schemeClr>
                </a:solidFill>
              </a:rPr>
              <a:t>Правова </a:t>
            </a:r>
            <a:r>
              <a:rPr lang="uk-UA" b="1" i="1" dirty="0" smtClean="0">
                <a:solidFill>
                  <a:schemeClr val="accent1">
                    <a:lumMod val="50000"/>
                  </a:schemeClr>
                </a:solidFill>
              </a:rPr>
              <a:t>доктрина</a:t>
            </a:r>
            <a:r>
              <a:rPr lang="uk-UA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uk-UA" dirty="0" smtClean="0">
                <a:solidFill>
                  <a:schemeClr val="bg1"/>
                </a:solidFill>
              </a:rPr>
              <a:t>— це ідеї чи принципи, розроблені вченими з метою удосконалення правового регулювання суспільних відносин і визнані державою як </a:t>
            </a:r>
            <a:r>
              <a:rPr lang="uk-UA" dirty="0" smtClean="0">
                <a:solidFill>
                  <a:schemeClr val="bg1"/>
                </a:solidFill>
              </a:rPr>
              <a:t>обов'язкові.</a:t>
            </a:r>
            <a:endParaRPr lang="ru-RU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 smtClean="0">
                <a:solidFill>
                  <a:schemeClr val="accent1">
                    <a:lumMod val="50000"/>
                  </a:schemeClr>
                </a:solidFill>
              </a:rPr>
              <a:t>Принципи </a:t>
            </a:r>
            <a:r>
              <a:rPr lang="uk-UA" b="1" dirty="0" smtClean="0">
                <a:solidFill>
                  <a:schemeClr val="accent1">
                    <a:lumMod val="50000"/>
                  </a:schemeClr>
                </a:solidFill>
              </a:rPr>
              <a:t>права:</a:t>
            </a:r>
            <a:endParaRPr lang="ru-RU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1"/>
            <a:ext cx="7467600" cy="4257692"/>
          </a:xfrm>
        </p:spPr>
        <p:txBody>
          <a:bodyPr>
            <a:normAutofit lnSpcReduction="10000"/>
          </a:bodyPr>
          <a:lstStyle/>
          <a:p>
            <a:r>
              <a:rPr lang="uk-UA" sz="4000" i="1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- принцип свободи</a:t>
            </a:r>
            <a:r>
              <a:rPr lang="uk-UA" sz="4000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;</a:t>
            </a:r>
          </a:p>
          <a:p>
            <a:r>
              <a:rPr lang="uk-UA" sz="4000" i="1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- принцип справедливості</a:t>
            </a:r>
            <a:r>
              <a:rPr lang="uk-UA" sz="4000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;</a:t>
            </a:r>
          </a:p>
          <a:p>
            <a:r>
              <a:rPr lang="uk-UA" sz="4000" i="1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- принцип рівності</a:t>
            </a:r>
            <a:r>
              <a:rPr lang="uk-UA" sz="4000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;</a:t>
            </a:r>
          </a:p>
          <a:p>
            <a:r>
              <a:rPr lang="uk-UA" sz="4000" i="1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- принцип гуманізму;</a:t>
            </a:r>
          </a:p>
          <a:p>
            <a:r>
              <a:rPr lang="uk-UA" sz="4000" i="1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- принцип демократизму;</a:t>
            </a:r>
          </a:p>
          <a:p>
            <a:r>
              <a:rPr lang="uk-UA" sz="4000" i="1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- принцип законності</a:t>
            </a:r>
            <a:r>
              <a:rPr lang="uk-UA" sz="4000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.</a:t>
            </a:r>
            <a:endParaRPr lang="ru-RU" sz="4000" dirty="0">
              <a:solidFill>
                <a:schemeClr val="accent1">
                  <a:lumMod val="20000"/>
                  <a:lumOff val="80000"/>
                </a:schemeClr>
              </a:solidFill>
            </a:endParaRPr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5297502"/>
          </a:xfrm>
        </p:spPr>
        <p:txBody>
          <a:bodyPr>
            <a:normAutofit/>
          </a:bodyPr>
          <a:lstStyle/>
          <a:p>
            <a:r>
              <a:rPr lang="uk-UA" b="1" dirty="0" smtClean="0">
                <a:solidFill>
                  <a:schemeClr val="accent1">
                    <a:lumMod val="50000"/>
                  </a:schemeClr>
                </a:solidFill>
              </a:rPr>
              <a:t>Функції права</a:t>
            </a:r>
            <a:r>
              <a:rPr lang="uk-UA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uk-UA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— це основні напрями впливу права на свідомість і поведінку суб'єктів суспільних відносин з метою розв'язання конкретних завдань. </a:t>
            </a:r>
            <a:endParaRPr lang="ru-RU" dirty="0">
              <a:solidFill>
                <a:schemeClr val="accent1">
                  <a:lumMod val="20000"/>
                  <a:lumOff val="80000"/>
                </a:schemeClr>
              </a:solidFill>
            </a:endParaRPr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571480"/>
            <a:ext cx="8215370" cy="5715040"/>
          </a:xfrm>
        </p:spPr>
        <p:txBody>
          <a:bodyPr>
            <a:normAutofit/>
          </a:bodyPr>
          <a:lstStyle/>
          <a:p>
            <a:r>
              <a:rPr lang="uk-UA" sz="4400" b="1" dirty="0" smtClean="0">
                <a:solidFill>
                  <a:schemeClr val="accent1">
                    <a:lumMod val="50000"/>
                  </a:schemeClr>
                </a:solidFill>
              </a:rPr>
              <a:t>За сферою правового впливу розрізняють такі функції:</a:t>
            </a:r>
            <a:r>
              <a:rPr lang="ru-RU" sz="4400" dirty="0" smtClean="0"/>
              <a:t/>
            </a:r>
            <a:br>
              <a:rPr lang="ru-RU" sz="4400" dirty="0" smtClean="0"/>
            </a:br>
            <a:r>
              <a:rPr lang="ru-RU" sz="4400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-</a:t>
            </a:r>
            <a:r>
              <a:rPr lang="ru-RU" sz="4400" dirty="0" smtClean="0"/>
              <a:t> </a:t>
            </a:r>
            <a:r>
              <a:rPr lang="uk-UA" sz="4400" i="1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економічна</a:t>
            </a:r>
            <a:r>
              <a:rPr lang="uk-UA" sz="4400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;</a:t>
            </a:r>
            <a:r>
              <a:rPr lang="ru-RU" sz="4400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/>
            </a:r>
            <a:br>
              <a:rPr lang="ru-RU" sz="4400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</a:br>
            <a:r>
              <a:rPr lang="ru-RU" sz="4400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- </a:t>
            </a:r>
            <a:r>
              <a:rPr lang="uk-UA" sz="4400" i="1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політична;</a:t>
            </a:r>
            <a:r>
              <a:rPr lang="uk-UA" sz="4400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 </a:t>
            </a:r>
            <a:r>
              <a:rPr lang="ru-RU" sz="4400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/>
            </a:r>
            <a:br>
              <a:rPr lang="ru-RU" sz="4400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</a:br>
            <a:r>
              <a:rPr lang="ru-RU" sz="4400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- </a:t>
            </a:r>
            <a:r>
              <a:rPr lang="uk-UA" sz="4400" i="1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ідеологічна;</a:t>
            </a:r>
            <a:r>
              <a:rPr lang="uk-UA" sz="4400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 </a:t>
            </a:r>
            <a:r>
              <a:rPr lang="ru-RU" sz="4400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/>
            </a:r>
            <a:br>
              <a:rPr lang="ru-RU" sz="4400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</a:br>
            <a:r>
              <a:rPr lang="ru-RU" sz="4400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- </a:t>
            </a:r>
            <a:r>
              <a:rPr lang="uk-UA" sz="4400" i="1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екологічна</a:t>
            </a:r>
            <a:r>
              <a:rPr lang="uk-UA" sz="4400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;</a:t>
            </a:r>
            <a:r>
              <a:rPr lang="ru-RU" sz="4400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/>
            </a:r>
            <a:br>
              <a:rPr lang="ru-RU" sz="4400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</a:br>
            <a:r>
              <a:rPr lang="ru-RU" sz="4400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- </a:t>
            </a:r>
            <a:r>
              <a:rPr lang="uk-UA" sz="4400" i="1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культурно-виховна.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285728"/>
            <a:ext cx="7467600" cy="2143116"/>
          </a:xfrm>
        </p:spPr>
        <p:txBody>
          <a:bodyPr>
            <a:normAutofit fontScale="90000"/>
          </a:bodyPr>
          <a:lstStyle/>
          <a:p>
            <a:r>
              <a:rPr lang="uk-UA" sz="4400" b="1" dirty="0" smtClean="0">
                <a:solidFill>
                  <a:schemeClr val="accent1">
                    <a:lumMod val="50000"/>
                  </a:schemeClr>
                </a:solidFill>
              </a:rPr>
              <a:t>За характером впливу на свідомість і поведінку суб'єктів суспільних відносин: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2143116"/>
            <a:ext cx="7329510" cy="3625857"/>
          </a:xfrm>
        </p:spPr>
        <p:txBody>
          <a:bodyPr>
            <a:noAutofit/>
          </a:bodyPr>
          <a:lstStyle/>
          <a:p>
            <a:pPr lvl="0"/>
            <a:r>
              <a:rPr lang="uk-UA" sz="3600" i="1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- нормативно-регулююча;</a:t>
            </a:r>
            <a:endParaRPr lang="ru-RU" sz="3600" dirty="0" smtClean="0">
              <a:solidFill>
                <a:schemeClr val="accent1">
                  <a:lumMod val="20000"/>
                  <a:lumOff val="80000"/>
                </a:schemeClr>
              </a:solidFill>
            </a:endParaRPr>
          </a:p>
          <a:p>
            <a:pPr lvl="0"/>
            <a:r>
              <a:rPr lang="uk-UA" sz="3600" i="1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- інформаційна;</a:t>
            </a:r>
            <a:endParaRPr lang="ru-RU" sz="3600" dirty="0" smtClean="0">
              <a:solidFill>
                <a:schemeClr val="accent1">
                  <a:lumMod val="20000"/>
                  <a:lumOff val="80000"/>
                </a:schemeClr>
              </a:solidFill>
            </a:endParaRPr>
          </a:p>
          <a:p>
            <a:pPr lvl="0"/>
            <a:r>
              <a:rPr lang="uk-UA" sz="3600" i="1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- комунікативна;</a:t>
            </a:r>
            <a:endParaRPr lang="ru-RU" sz="3600" dirty="0" smtClean="0">
              <a:solidFill>
                <a:schemeClr val="accent1">
                  <a:lumMod val="20000"/>
                  <a:lumOff val="80000"/>
                </a:schemeClr>
              </a:solidFill>
            </a:endParaRPr>
          </a:p>
          <a:p>
            <a:pPr lvl="0"/>
            <a:r>
              <a:rPr lang="uk-UA" sz="3600" i="1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- орієнтаційна;</a:t>
            </a:r>
            <a:endParaRPr lang="ru-RU" sz="3600" dirty="0" smtClean="0">
              <a:solidFill>
                <a:schemeClr val="accent1">
                  <a:lumMod val="20000"/>
                  <a:lumOff val="80000"/>
                </a:schemeClr>
              </a:solidFill>
            </a:endParaRPr>
          </a:p>
          <a:p>
            <a:pPr lvl="0"/>
            <a:r>
              <a:rPr lang="uk-UA" sz="3600" i="1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- виховна;</a:t>
            </a:r>
            <a:endParaRPr lang="ru-RU" sz="3600" dirty="0" smtClean="0">
              <a:solidFill>
                <a:schemeClr val="accent1">
                  <a:lumMod val="20000"/>
                  <a:lumOff val="80000"/>
                </a:schemeClr>
              </a:solidFill>
            </a:endParaRPr>
          </a:p>
          <a:p>
            <a:r>
              <a:rPr lang="uk-UA" sz="3600" i="1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- захисна.</a:t>
            </a:r>
            <a:r>
              <a:rPr lang="uk-UA" sz="3600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 </a:t>
            </a:r>
            <a:endParaRPr lang="ru-RU" sz="3600" dirty="0">
              <a:solidFill>
                <a:schemeClr val="accent1">
                  <a:lumMod val="20000"/>
                  <a:lumOff val="80000"/>
                </a:schemeClr>
              </a:solidFill>
            </a:endParaRPr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14356"/>
            <a:ext cx="7467600" cy="703282"/>
          </a:xfrm>
        </p:spPr>
        <p:txBody>
          <a:bodyPr>
            <a:normAutofit fontScale="90000"/>
          </a:bodyPr>
          <a:lstStyle/>
          <a:p>
            <a:r>
              <a:rPr lang="uk-UA" sz="4900" b="1" dirty="0" smtClean="0">
                <a:solidFill>
                  <a:schemeClr val="accent1">
                    <a:lumMod val="50000"/>
                  </a:schemeClr>
                </a:solidFill>
              </a:rPr>
              <a:t>За характером впливу: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1285860"/>
            <a:ext cx="7467600" cy="4525963"/>
          </a:xfrm>
        </p:spPr>
        <p:txBody>
          <a:bodyPr>
            <a:normAutofit/>
          </a:bodyPr>
          <a:lstStyle/>
          <a:p>
            <a:pPr lvl="0"/>
            <a:r>
              <a:rPr lang="uk-UA" sz="4000" i="1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- статична;</a:t>
            </a:r>
            <a:endParaRPr lang="ru-RU" sz="4000" dirty="0" smtClean="0">
              <a:solidFill>
                <a:schemeClr val="accent1">
                  <a:lumMod val="20000"/>
                  <a:lumOff val="80000"/>
                </a:schemeClr>
              </a:solidFill>
            </a:endParaRPr>
          </a:p>
          <a:p>
            <a:pPr lvl="0"/>
            <a:r>
              <a:rPr lang="uk-UA" sz="4000" i="1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- динамічна;</a:t>
            </a:r>
            <a:endParaRPr lang="ru-RU" sz="4000" dirty="0" smtClean="0">
              <a:solidFill>
                <a:schemeClr val="accent1">
                  <a:lumMod val="20000"/>
                  <a:lumOff val="80000"/>
                </a:schemeClr>
              </a:solidFill>
            </a:endParaRPr>
          </a:p>
          <a:p>
            <a:pPr lvl="0"/>
            <a:r>
              <a:rPr lang="uk-UA" sz="4000" i="1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- установча;</a:t>
            </a:r>
            <a:endParaRPr lang="ru-RU" sz="4000" dirty="0" smtClean="0">
              <a:solidFill>
                <a:schemeClr val="accent1">
                  <a:lumMod val="20000"/>
                  <a:lumOff val="80000"/>
                </a:schemeClr>
              </a:solidFill>
            </a:endParaRPr>
          </a:p>
          <a:p>
            <a:pPr lvl="0"/>
            <a:r>
              <a:rPr lang="uk-UA" sz="4000" i="1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- інтегративна;</a:t>
            </a:r>
            <a:endParaRPr lang="ru-RU" sz="4000" dirty="0" smtClean="0">
              <a:solidFill>
                <a:schemeClr val="accent1">
                  <a:lumMod val="20000"/>
                  <a:lumOff val="80000"/>
                </a:schemeClr>
              </a:solidFill>
            </a:endParaRPr>
          </a:p>
          <a:p>
            <a:pPr lvl="0"/>
            <a:r>
              <a:rPr lang="uk-UA" sz="4000" i="1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- охоронна;</a:t>
            </a:r>
            <a:endParaRPr lang="ru-RU" sz="4000" dirty="0" smtClean="0">
              <a:solidFill>
                <a:schemeClr val="accent1">
                  <a:lumMod val="20000"/>
                  <a:lumOff val="80000"/>
                </a:schemeClr>
              </a:solidFill>
            </a:endParaRPr>
          </a:p>
          <a:p>
            <a:r>
              <a:rPr lang="uk-UA" sz="4000" i="1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- запобіжна.</a:t>
            </a:r>
            <a:r>
              <a:rPr lang="uk-UA" sz="4000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 </a:t>
            </a:r>
            <a:endParaRPr lang="ru-RU" sz="4000" dirty="0">
              <a:solidFill>
                <a:schemeClr val="accent1">
                  <a:lumMod val="20000"/>
                  <a:lumOff val="80000"/>
                </a:schemeClr>
              </a:solidFill>
            </a:endParaRPr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797040"/>
          </a:xfrm>
        </p:spPr>
        <p:txBody>
          <a:bodyPr>
            <a:normAutofit fontScale="90000"/>
          </a:bodyPr>
          <a:lstStyle/>
          <a:p>
            <a:r>
              <a:rPr lang="uk-UA" sz="4900" b="1" dirty="0" smtClean="0">
                <a:solidFill>
                  <a:schemeClr val="accent1">
                    <a:lumMod val="50000"/>
                  </a:schemeClr>
                </a:solidFill>
              </a:rPr>
              <a:t>За сферою на яку поширюються функції права: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1785926"/>
            <a:ext cx="7467600" cy="4525963"/>
          </a:xfrm>
        </p:spPr>
        <p:txBody>
          <a:bodyPr/>
          <a:lstStyle/>
          <a:p>
            <a:pPr lvl="0">
              <a:buNone/>
            </a:pPr>
            <a:r>
              <a:rPr lang="uk-UA" sz="4000" i="1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    - загальноправова</a:t>
            </a:r>
            <a:r>
              <a:rPr lang="uk-UA" sz="4000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;</a:t>
            </a:r>
            <a:endParaRPr lang="ru-RU" sz="4000" dirty="0" smtClean="0">
              <a:solidFill>
                <a:schemeClr val="accent1">
                  <a:lumMod val="20000"/>
                  <a:lumOff val="80000"/>
                </a:schemeClr>
              </a:solidFill>
            </a:endParaRPr>
          </a:p>
          <a:p>
            <a:pPr lvl="0"/>
            <a:r>
              <a:rPr lang="uk-UA" sz="4000" i="1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- міжгалузева</a:t>
            </a:r>
            <a:r>
              <a:rPr lang="uk-UA" sz="4000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;</a:t>
            </a:r>
            <a:endParaRPr lang="ru-RU" sz="4000" dirty="0" smtClean="0">
              <a:solidFill>
                <a:schemeClr val="accent1">
                  <a:lumMod val="20000"/>
                  <a:lumOff val="80000"/>
                </a:schemeClr>
              </a:solidFill>
            </a:endParaRPr>
          </a:p>
          <a:p>
            <a:pPr lvl="0"/>
            <a:r>
              <a:rPr lang="uk-UA" sz="4000" i="1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- галузева</a:t>
            </a:r>
            <a:r>
              <a:rPr lang="uk-UA" sz="4000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;</a:t>
            </a:r>
            <a:endParaRPr lang="ru-RU" sz="4000" dirty="0" smtClean="0">
              <a:solidFill>
                <a:schemeClr val="accent1">
                  <a:lumMod val="20000"/>
                  <a:lumOff val="80000"/>
                </a:schemeClr>
              </a:solidFill>
            </a:endParaRPr>
          </a:p>
          <a:p>
            <a:pPr lvl="0"/>
            <a:r>
              <a:rPr lang="uk-UA" sz="4000" i="1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- правовий </a:t>
            </a:r>
            <a:r>
              <a:rPr lang="uk-UA" sz="4000" i="1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інститут</a:t>
            </a:r>
            <a:r>
              <a:rPr lang="uk-UA" sz="4000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;</a:t>
            </a:r>
            <a:endParaRPr lang="ru-RU" sz="4000" dirty="0" smtClean="0">
              <a:solidFill>
                <a:schemeClr val="accent1">
                  <a:lumMod val="20000"/>
                  <a:lumOff val="80000"/>
                </a:schemeClr>
              </a:solidFill>
            </a:endParaRPr>
          </a:p>
          <a:p>
            <a:pPr lvl="0"/>
            <a:r>
              <a:rPr lang="uk-UA" sz="4000" i="1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- норма </a:t>
            </a:r>
            <a:r>
              <a:rPr lang="uk-UA" sz="4000" i="1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права</a:t>
            </a:r>
            <a:r>
              <a:rPr lang="uk-UA" sz="4000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.</a:t>
            </a:r>
            <a:endParaRPr lang="ru-RU" sz="4000" dirty="0" smtClean="0">
              <a:solidFill>
                <a:schemeClr val="accent1">
                  <a:lumMod val="20000"/>
                  <a:lumOff val="80000"/>
                </a:schemeClr>
              </a:solidFill>
            </a:endParaRPr>
          </a:p>
          <a:p>
            <a:endParaRPr lang="ru-RU" dirty="0"/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6011882"/>
          </a:xfrm>
        </p:spPr>
        <p:txBody>
          <a:bodyPr>
            <a:normAutofit/>
          </a:bodyPr>
          <a:lstStyle/>
          <a:p>
            <a:r>
              <a:rPr lang="uk-UA" b="1" dirty="0" smtClean="0">
                <a:solidFill>
                  <a:schemeClr val="accent1">
                    <a:lumMod val="50000"/>
                  </a:schemeClr>
                </a:solidFill>
              </a:rPr>
              <a:t>Система права </a:t>
            </a:r>
            <a:r>
              <a:rPr lang="uk-UA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– це обумовлена характером суспільних відносин внутрішня будова (структура) права що полягає в об’єднанні правових норм в інститути, підгалузі та галузі </a:t>
            </a:r>
            <a:r>
              <a:rPr lang="uk-UA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права. </a:t>
            </a:r>
            <a:endParaRPr lang="ru-RU" dirty="0">
              <a:solidFill>
                <a:schemeClr val="accent1">
                  <a:lumMod val="20000"/>
                  <a:lumOff val="80000"/>
                </a:schemeClr>
              </a:solidFill>
            </a:endParaRPr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500042"/>
            <a:ext cx="7467600" cy="5143536"/>
          </a:xfrm>
        </p:spPr>
        <p:txBody>
          <a:bodyPr>
            <a:normAutofit/>
          </a:bodyPr>
          <a:lstStyle/>
          <a:p>
            <a:r>
              <a:rPr lang="uk-UA" b="1" dirty="0" smtClean="0">
                <a:solidFill>
                  <a:schemeClr val="accent1">
                    <a:lumMod val="50000"/>
                  </a:schemeClr>
                </a:solidFill>
              </a:rPr>
              <a:t>Ознаки системи </a:t>
            </a:r>
            <a:r>
              <a:rPr lang="uk-UA" b="1" dirty="0" smtClean="0">
                <a:solidFill>
                  <a:schemeClr val="accent1">
                    <a:lumMod val="50000"/>
                  </a:schemeClr>
                </a:solidFill>
              </a:rPr>
              <a:t>права: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- </a:t>
            </a:r>
            <a:r>
              <a:rPr lang="uk-UA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цілісне </a:t>
            </a:r>
            <a:r>
              <a:rPr lang="uk-UA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структурне </a:t>
            </a:r>
            <a:r>
              <a:rPr lang="uk-UA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утворення</a:t>
            </a:r>
            <a:r>
              <a:rPr lang="uk-UA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;</a:t>
            </a:r>
            <a:r>
              <a:rPr lang="ru-RU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/>
            </a:r>
            <a:br>
              <a:rPr lang="ru-RU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</a:br>
            <a:r>
              <a:rPr lang="ru-RU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- </a:t>
            </a:r>
            <a:r>
              <a:rPr lang="uk-UA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розкриває </a:t>
            </a:r>
            <a:r>
              <a:rPr lang="uk-UA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внутрішню умову організації системи </a:t>
            </a:r>
            <a:r>
              <a:rPr lang="uk-UA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права</a:t>
            </a:r>
            <a:r>
              <a:rPr lang="uk-UA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;</a:t>
            </a:r>
            <a:r>
              <a:rPr lang="ru-RU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/>
            </a:r>
            <a:br>
              <a:rPr lang="ru-RU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</a:br>
            <a:r>
              <a:rPr lang="ru-RU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- </a:t>
            </a:r>
            <a:r>
              <a:rPr lang="uk-UA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має </a:t>
            </a:r>
            <a:r>
              <a:rPr lang="uk-UA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об’єктивних характер, </a:t>
            </a:r>
            <a:endParaRPr lang="ru-RU" dirty="0">
              <a:solidFill>
                <a:schemeClr val="accent1">
                  <a:lumMod val="20000"/>
                  <a:lumOff val="80000"/>
                </a:schemeClr>
              </a:solidFill>
            </a:endParaRPr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5726130"/>
          </a:xfrm>
        </p:spPr>
        <p:txBody>
          <a:bodyPr>
            <a:normAutofit/>
          </a:bodyPr>
          <a:lstStyle/>
          <a:p>
            <a:r>
              <a:rPr lang="uk-UA" b="1" dirty="0" smtClean="0">
                <a:solidFill>
                  <a:schemeClr val="accent1">
                    <a:lumMod val="50000"/>
                  </a:schemeClr>
                </a:solidFill>
              </a:rPr>
              <a:t>Галузь </a:t>
            </a:r>
            <a:r>
              <a:rPr lang="uk-UA" b="1" dirty="0" smtClean="0">
                <a:solidFill>
                  <a:schemeClr val="accent1">
                    <a:lumMod val="50000"/>
                  </a:schemeClr>
                </a:solidFill>
              </a:rPr>
              <a:t>права</a:t>
            </a:r>
            <a:r>
              <a:rPr lang="uk-UA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uk-UA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— це система правових норм, які властивими їм методами врегульовують відносини у певній сфері суспільного </a:t>
            </a:r>
            <a:r>
              <a:rPr lang="uk-UA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життя.</a:t>
            </a:r>
            <a:endParaRPr lang="ru-RU" dirty="0">
              <a:solidFill>
                <a:schemeClr val="accent1">
                  <a:lumMod val="20000"/>
                  <a:lumOff val="80000"/>
                </a:schemeClr>
              </a:solidFill>
            </a:endParaRPr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00948" cy="6011882"/>
          </a:xfrm>
        </p:spPr>
        <p:txBody>
          <a:bodyPr>
            <a:normAutofit fontScale="90000"/>
          </a:bodyPr>
          <a:lstStyle/>
          <a:p>
            <a:r>
              <a:rPr lang="uk-UA" b="1" dirty="0" smtClean="0">
                <a:solidFill>
                  <a:schemeClr val="accent1">
                    <a:lumMod val="50000"/>
                  </a:schemeClr>
                </a:solidFill>
              </a:rPr>
              <a:t>Пра́во </a:t>
            </a:r>
            <a:r>
              <a:rPr lang="uk-UA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— це система загальних загальнообов`язкових, формально-визначених правил поведінки, які встановлюються, охороняються і гарантуються державою з метою врегулювання найважливіших суспільних відносин.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b="1" dirty="0" smtClean="0">
                <a:solidFill>
                  <a:schemeClr val="accent1">
                    <a:lumMod val="50000"/>
                  </a:schemeClr>
                </a:solidFill>
              </a:rPr>
              <a:t>В Україні існують такі галузі права:</a:t>
            </a:r>
            <a:endParaRPr lang="ru-RU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1571612"/>
            <a:ext cx="7467600" cy="4525963"/>
          </a:xfrm>
        </p:spPr>
        <p:txBody>
          <a:bodyPr>
            <a:noAutofit/>
          </a:bodyPr>
          <a:lstStyle/>
          <a:p>
            <a:r>
              <a:rPr lang="uk-UA" sz="3600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- Цивільне право;</a:t>
            </a:r>
          </a:p>
          <a:p>
            <a:r>
              <a:rPr lang="uk-UA" sz="3600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- </a:t>
            </a:r>
            <a:r>
              <a:rPr lang="uk-UA" sz="3600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Сімейне </a:t>
            </a:r>
            <a:r>
              <a:rPr lang="uk-UA" sz="3600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право;</a:t>
            </a:r>
          </a:p>
          <a:p>
            <a:r>
              <a:rPr lang="uk-UA" sz="3600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- Кримінальне право;</a:t>
            </a:r>
          </a:p>
          <a:p>
            <a:r>
              <a:rPr lang="uk-UA" sz="3600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-  </a:t>
            </a:r>
            <a:r>
              <a:rPr lang="uk-UA" sz="3600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Земельне </a:t>
            </a:r>
            <a:r>
              <a:rPr lang="uk-UA" sz="3600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право;</a:t>
            </a:r>
          </a:p>
          <a:p>
            <a:r>
              <a:rPr lang="uk-UA" sz="3600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-  </a:t>
            </a:r>
            <a:r>
              <a:rPr lang="uk-UA" sz="3600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Міжнародне </a:t>
            </a:r>
            <a:r>
              <a:rPr lang="uk-UA" sz="3600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право;</a:t>
            </a:r>
          </a:p>
          <a:p>
            <a:r>
              <a:rPr lang="uk-UA" sz="3600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-  </a:t>
            </a:r>
            <a:r>
              <a:rPr lang="uk-UA" sz="3600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Господарське </a:t>
            </a:r>
            <a:r>
              <a:rPr lang="uk-UA" sz="3600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право;</a:t>
            </a:r>
          </a:p>
          <a:p>
            <a:r>
              <a:rPr lang="uk-UA" sz="3600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-  </a:t>
            </a:r>
            <a:r>
              <a:rPr lang="uk-UA" sz="3600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Фінансове право тощо.</a:t>
            </a:r>
            <a:endParaRPr lang="ru-RU" sz="3600" dirty="0">
              <a:solidFill>
                <a:schemeClr val="accent1">
                  <a:lumMod val="20000"/>
                  <a:lumOff val="80000"/>
                </a:schemeClr>
              </a:solidFill>
            </a:endParaRPr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b="1" dirty="0" smtClean="0">
                <a:solidFill>
                  <a:schemeClr val="accent1">
                    <a:lumMod val="50000"/>
                  </a:schemeClr>
                </a:solidFill>
              </a:rPr>
              <a:t>Галузь права може включати в себе підгалузі, </a:t>
            </a:r>
            <a:r>
              <a:rPr lang="uk-UA" b="1" dirty="0" smtClean="0">
                <a:solidFill>
                  <a:schemeClr val="accent1">
                    <a:lumMod val="50000"/>
                  </a:schemeClr>
                </a:solidFill>
              </a:rPr>
              <a:t>наприклад:</a:t>
            </a:r>
            <a:endParaRPr lang="ru-RU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1643050"/>
            <a:ext cx="7467600" cy="4429156"/>
          </a:xfrm>
        </p:spPr>
        <p:txBody>
          <a:bodyPr>
            <a:noAutofit/>
          </a:bodyPr>
          <a:lstStyle/>
          <a:p>
            <a:r>
              <a:rPr lang="uk-UA" sz="3600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- корпоративне </a:t>
            </a:r>
            <a:r>
              <a:rPr lang="uk-UA" sz="3600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право - підгалузь </a:t>
            </a:r>
            <a:r>
              <a:rPr lang="uk-UA" sz="3600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господарського права;</a:t>
            </a:r>
          </a:p>
          <a:p>
            <a:r>
              <a:rPr lang="uk-UA" sz="3600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-</a:t>
            </a:r>
            <a:r>
              <a:rPr lang="uk-UA" sz="3600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 право </a:t>
            </a:r>
            <a:r>
              <a:rPr lang="uk-UA" sz="3600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інтелектуальної власності - підгалузь </a:t>
            </a:r>
            <a:r>
              <a:rPr lang="uk-UA" sz="3600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цивільного </a:t>
            </a:r>
            <a:r>
              <a:rPr lang="uk-UA" sz="3600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права; </a:t>
            </a:r>
            <a:endParaRPr lang="uk-UA" sz="3600" dirty="0" smtClean="0">
              <a:solidFill>
                <a:schemeClr val="accent1">
                  <a:lumMod val="20000"/>
                  <a:lumOff val="80000"/>
                </a:schemeClr>
              </a:solidFill>
            </a:endParaRPr>
          </a:p>
          <a:p>
            <a:r>
              <a:rPr lang="uk-UA" sz="3600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- банківське </a:t>
            </a:r>
            <a:r>
              <a:rPr lang="uk-UA" sz="3600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право та </a:t>
            </a:r>
            <a:r>
              <a:rPr lang="uk-UA" sz="3600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бюджетне </a:t>
            </a:r>
            <a:r>
              <a:rPr lang="uk-UA" sz="3600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право - підгалузі </a:t>
            </a:r>
            <a:r>
              <a:rPr lang="uk-UA" sz="3600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фінансового </a:t>
            </a:r>
            <a:r>
              <a:rPr lang="uk-UA" sz="3600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права; тощо.</a:t>
            </a:r>
            <a:endParaRPr lang="ru-RU" sz="3600" dirty="0">
              <a:solidFill>
                <a:schemeClr val="accent1">
                  <a:lumMod val="20000"/>
                  <a:lumOff val="80000"/>
                </a:schemeClr>
              </a:solidFill>
            </a:endParaRPr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3011486"/>
          </a:xfrm>
        </p:spPr>
        <p:txBody>
          <a:bodyPr>
            <a:normAutofit/>
          </a:bodyPr>
          <a:lstStyle/>
          <a:p>
            <a:r>
              <a:rPr lang="uk-UA" b="1" dirty="0" smtClean="0">
                <a:solidFill>
                  <a:schemeClr val="accent1">
                    <a:lumMod val="50000"/>
                  </a:schemeClr>
                </a:solidFill>
              </a:rPr>
              <a:t>Правові </a:t>
            </a:r>
            <a:r>
              <a:rPr lang="uk-UA" b="1" dirty="0" smtClean="0">
                <a:solidFill>
                  <a:schemeClr val="accent1">
                    <a:lumMod val="50000"/>
                  </a:schemeClr>
                </a:solidFill>
              </a:rPr>
              <a:t>норми </a:t>
            </a:r>
            <a:r>
              <a:rPr lang="uk-UA" dirty="0" smtClean="0"/>
              <a:t>поділяють на норми </a:t>
            </a:r>
            <a:r>
              <a:rPr lang="uk-UA" b="1" dirty="0" smtClean="0">
                <a:solidFill>
                  <a:schemeClr val="accent1">
                    <a:lumMod val="50000"/>
                  </a:schemeClr>
                </a:solidFill>
              </a:rPr>
              <a:t>публічного</a:t>
            </a:r>
            <a:r>
              <a:rPr lang="uk-UA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uk-UA" dirty="0" smtClean="0"/>
              <a:t>та норми </a:t>
            </a:r>
            <a:r>
              <a:rPr lang="uk-UA" b="1" dirty="0" smtClean="0">
                <a:solidFill>
                  <a:schemeClr val="accent1">
                    <a:lumMod val="50000"/>
                  </a:schemeClr>
                </a:solidFill>
              </a:rPr>
              <a:t>приватного права</a:t>
            </a:r>
            <a:r>
              <a:rPr lang="uk-UA" dirty="0" smtClean="0">
                <a:solidFill>
                  <a:schemeClr val="accent1">
                    <a:lumMod val="50000"/>
                  </a:schemeClr>
                </a:solidFill>
              </a:rPr>
              <a:t>.</a:t>
            </a:r>
            <a:endParaRPr lang="ru-RU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4" name="Рисунок 3" descr="foto-01.preview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4348" y="2857496"/>
            <a:ext cx="5449182" cy="307183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5797568"/>
          </a:xfrm>
        </p:spPr>
        <p:txBody>
          <a:bodyPr>
            <a:normAutofit fontScale="90000"/>
          </a:bodyPr>
          <a:lstStyle/>
          <a:p>
            <a:r>
              <a:rPr lang="uk-UA" b="1" dirty="0" smtClean="0">
                <a:solidFill>
                  <a:schemeClr val="accent1">
                    <a:lumMod val="50000"/>
                  </a:schemeClr>
                </a:solidFill>
              </a:rPr>
              <a:t>Публічне право </a:t>
            </a:r>
            <a:r>
              <a:rPr lang="uk-UA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— це система правових норм, що врегульовують відносини між державними органами, а також між державою та особою і суспільством, які складаються в процесі організації та здійснення державної влади.</a:t>
            </a:r>
            <a:endParaRPr lang="ru-RU" dirty="0">
              <a:solidFill>
                <a:schemeClr val="accent1">
                  <a:lumMod val="20000"/>
                  <a:lumOff val="80000"/>
                </a:schemeClr>
              </a:solidFill>
            </a:endParaRPr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5226064"/>
          </a:xfrm>
        </p:spPr>
        <p:txBody>
          <a:bodyPr>
            <a:normAutofit/>
          </a:bodyPr>
          <a:lstStyle/>
          <a:p>
            <a:r>
              <a:rPr lang="uk-UA" b="1" dirty="0" smtClean="0">
                <a:solidFill>
                  <a:schemeClr val="accent1">
                    <a:lumMod val="50000"/>
                  </a:schemeClr>
                </a:solidFill>
              </a:rPr>
              <a:t>Приватне право </a:t>
            </a:r>
            <a:r>
              <a:rPr lang="uk-UA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— це система правових норм, що врегульовують відносини між фізичними та юридичними </a:t>
            </a:r>
            <a:r>
              <a:rPr lang="uk-UA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особами.</a:t>
            </a:r>
            <a:endParaRPr lang="ru-RU" dirty="0">
              <a:solidFill>
                <a:schemeClr val="accent1">
                  <a:lumMod val="20000"/>
                  <a:lumOff val="80000"/>
                </a:schemeClr>
              </a:solidFill>
            </a:endParaRPr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huge.7.37428_law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00100" y="642918"/>
            <a:ext cx="7072362" cy="550072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 smtClean="0">
                <a:solidFill>
                  <a:schemeClr val="accent1">
                    <a:lumMod val="50000"/>
                  </a:schemeClr>
                </a:solidFill>
              </a:rPr>
              <a:t>Джерела </a:t>
            </a:r>
            <a:r>
              <a:rPr lang="uk-UA" b="1" dirty="0" smtClean="0">
                <a:solidFill>
                  <a:schemeClr val="accent1">
                    <a:lumMod val="50000"/>
                  </a:schemeClr>
                </a:solidFill>
              </a:rPr>
              <a:t>права :</a:t>
            </a:r>
            <a:endParaRPr lang="ru-RU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Courier New" pitchFamily="49" charset="0"/>
              <a:buChar char="o"/>
            </a:pPr>
            <a:r>
              <a:rPr lang="uk-UA" sz="3600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- Правовий звичай;</a:t>
            </a:r>
            <a:endParaRPr lang="ru-RU" sz="3600" dirty="0" smtClean="0">
              <a:solidFill>
                <a:schemeClr val="accent1">
                  <a:lumMod val="20000"/>
                  <a:lumOff val="80000"/>
                </a:schemeClr>
              </a:solidFill>
            </a:endParaRPr>
          </a:p>
          <a:p>
            <a:pPr lvl="0"/>
            <a:r>
              <a:rPr lang="uk-UA" sz="3600" i="1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- Релігійно-правові </a:t>
            </a:r>
            <a:r>
              <a:rPr lang="uk-UA" sz="3600" i="1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норми</a:t>
            </a:r>
            <a:r>
              <a:rPr lang="uk-UA" sz="3600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;</a:t>
            </a:r>
            <a:endParaRPr lang="ru-RU" sz="3600" dirty="0" smtClean="0">
              <a:solidFill>
                <a:schemeClr val="accent1">
                  <a:lumMod val="20000"/>
                  <a:lumOff val="80000"/>
                </a:schemeClr>
              </a:solidFill>
            </a:endParaRPr>
          </a:p>
          <a:p>
            <a:pPr lvl="0"/>
            <a:r>
              <a:rPr lang="uk-UA" sz="3600" i="1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- Правовий </a:t>
            </a:r>
            <a:r>
              <a:rPr lang="uk-UA" sz="3600" i="1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прецедент</a:t>
            </a:r>
            <a:r>
              <a:rPr lang="uk-UA" sz="3600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;</a:t>
            </a:r>
            <a:endParaRPr lang="ru-RU" sz="3600" dirty="0" smtClean="0">
              <a:solidFill>
                <a:schemeClr val="accent1">
                  <a:lumMod val="20000"/>
                  <a:lumOff val="80000"/>
                </a:schemeClr>
              </a:solidFill>
            </a:endParaRPr>
          </a:p>
          <a:p>
            <a:pPr lvl="0"/>
            <a:r>
              <a:rPr lang="uk-UA" sz="3600" i="1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- Нормативно-правовий </a:t>
            </a:r>
            <a:r>
              <a:rPr lang="uk-UA" sz="3600" i="1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акт</a:t>
            </a:r>
            <a:r>
              <a:rPr lang="uk-UA" sz="3600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;</a:t>
            </a:r>
            <a:endParaRPr lang="ru-RU" sz="3600" dirty="0" smtClean="0">
              <a:solidFill>
                <a:schemeClr val="accent1">
                  <a:lumMod val="20000"/>
                  <a:lumOff val="80000"/>
                </a:schemeClr>
              </a:solidFill>
            </a:endParaRPr>
          </a:p>
          <a:p>
            <a:pPr lvl="0"/>
            <a:r>
              <a:rPr lang="uk-UA" sz="3600" i="1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- Нормативний </a:t>
            </a:r>
            <a:r>
              <a:rPr lang="uk-UA" sz="3600" i="1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договір</a:t>
            </a:r>
            <a:r>
              <a:rPr lang="uk-UA" sz="3600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;</a:t>
            </a:r>
            <a:endParaRPr lang="ru-RU" sz="3600" dirty="0" smtClean="0">
              <a:solidFill>
                <a:schemeClr val="accent1">
                  <a:lumMod val="20000"/>
                  <a:lumOff val="80000"/>
                </a:schemeClr>
              </a:solidFill>
            </a:endParaRPr>
          </a:p>
          <a:p>
            <a:pPr lvl="0"/>
            <a:r>
              <a:rPr lang="uk-UA" sz="3600" i="1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- Міжнародно-правовий </a:t>
            </a:r>
            <a:r>
              <a:rPr lang="uk-UA" sz="3600" i="1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акт</a:t>
            </a:r>
            <a:r>
              <a:rPr lang="uk-UA" sz="3600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.</a:t>
            </a:r>
            <a:endParaRPr lang="ru-RU" sz="3600" dirty="0" smtClean="0">
              <a:solidFill>
                <a:schemeClr val="accent1">
                  <a:lumMod val="20000"/>
                  <a:lumOff val="80000"/>
                </a:schemeClr>
              </a:solidFill>
            </a:endParaRPr>
          </a:p>
          <a:p>
            <a:pPr>
              <a:buFont typeface="Wingdings" pitchFamily="2" charset="2"/>
              <a:buChar char="v"/>
            </a:pPr>
            <a:endParaRPr lang="uk-UA" dirty="0" smtClean="0">
              <a:solidFill>
                <a:schemeClr val="accent1">
                  <a:lumMod val="20000"/>
                  <a:lumOff val="80000"/>
                </a:schemeClr>
              </a:solidFill>
            </a:endParaRPr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 smtClean="0">
                <a:solidFill>
                  <a:schemeClr val="accent1">
                    <a:lumMod val="50000"/>
                  </a:schemeClr>
                </a:solidFill>
              </a:rPr>
              <a:t>Форми </a:t>
            </a:r>
            <a:r>
              <a:rPr lang="uk-UA" b="1" dirty="0" smtClean="0">
                <a:solidFill>
                  <a:schemeClr val="accent1">
                    <a:lumMod val="50000"/>
                  </a:schemeClr>
                </a:solidFill>
              </a:rPr>
              <a:t>права:</a:t>
            </a:r>
            <a:endParaRPr lang="ru-RU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sz="3600" i="1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- нормативно-правовий </a:t>
            </a:r>
            <a:r>
              <a:rPr lang="uk-UA" sz="3600" i="1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акт</a:t>
            </a:r>
            <a:r>
              <a:rPr lang="uk-UA" sz="3600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 </a:t>
            </a:r>
            <a:r>
              <a:rPr lang="uk-UA" sz="3600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;</a:t>
            </a:r>
          </a:p>
          <a:p>
            <a:r>
              <a:rPr lang="uk-UA" sz="3600" i="1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- правовий </a:t>
            </a:r>
            <a:r>
              <a:rPr lang="uk-UA" sz="3600" i="1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прецедент</a:t>
            </a:r>
            <a:r>
              <a:rPr lang="uk-UA" sz="3600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 </a:t>
            </a:r>
            <a:r>
              <a:rPr lang="uk-UA" sz="3600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;</a:t>
            </a:r>
          </a:p>
          <a:p>
            <a:r>
              <a:rPr lang="uk-UA" sz="3600" i="1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- правовий санкціонований (узаконений</a:t>
            </a:r>
            <a:r>
              <a:rPr lang="uk-UA" sz="3600" i="1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) звичай</a:t>
            </a:r>
            <a:r>
              <a:rPr lang="uk-UA" sz="3600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 </a:t>
            </a:r>
            <a:r>
              <a:rPr lang="uk-UA" sz="3600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;</a:t>
            </a:r>
          </a:p>
          <a:p>
            <a:r>
              <a:rPr lang="uk-UA" sz="3600" i="1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- нормативний </a:t>
            </a:r>
            <a:r>
              <a:rPr lang="uk-UA" sz="3600" i="1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договір</a:t>
            </a:r>
            <a:r>
              <a:rPr lang="uk-UA" sz="3600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 </a:t>
            </a:r>
            <a:r>
              <a:rPr lang="uk-UA" sz="3600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;</a:t>
            </a:r>
          </a:p>
          <a:p>
            <a:r>
              <a:rPr lang="uk-UA" sz="3600" i="1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- індивідуальний </a:t>
            </a:r>
            <a:r>
              <a:rPr lang="uk-UA" sz="3600" i="1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правовий акт</a:t>
            </a:r>
            <a:r>
              <a:rPr lang="uk-UA" sz="3600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 </a:t>
            </a:r>
            <a:r>
              <a:rPr lang="uk-UA" sz="3600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;</a:t>
            </a:r>
          </a:p>
          <a:p>
            <a:r>
              <a:rPr lang="uk-UA" sz="3600" i="1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- правова </a:t>
            </a:r>
            <a:r>
              <a:rPr lang="uk-UA" sz="3600" i="1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доктрина</a:t>
            </a:r>
            <a:r>
              <a:rPr lang="uk-UA" sz="3600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 </a:t>
            </a:r>
            <a:r>
              <a:rPr lang="uk-UA" sz="3600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.</a:t>
            </a:r>
            <a:endParaRPr lang="ru-RU" sz="3600" dirty="0">
              <a:solidFill>
                <a:schemeClr val="accent1">
                  <a:lumMod val="20000"/>
                  <a:lumOff val="80000"/>
                </a:schemeClr>
              </a:solidFill>
            </a:endParaRPr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6154758"/>
          </a:xfrm>
        </p:spPr>
        <p:txBody>
          <a:bodyPr>
            <a:normAutofit fontScale="90000"/>
          </a:bodyPr>
          <a:lstStyle/>
          <a:p>
            <a:pPr lvl="0"/>
            <a:r>
              <a:rPr lang="uk-UA" b="1" i="1" dirty="0" smtClean="0">
                <a:solidFill>
                  <a:schemeClr val="accent1">
                    <a:lumMod val="50000"/>
                  </a:schemeClr>
                </a:solidFill>
              </a:rPr>
              <a:t>Нормативно-правовий </a:t>
            </a:r>
            <a:r>
              <a:rPr lang="uk-UA" b="1" i="1" dirty="0" smtClean="0">
                <a:solidFill>
                  <a:schemeClr val="accent1">
                    <a:lumMod val="50000"/>
                  </a:schemeClr>
                </a:solidFill>
              </a:rPr>
              <a:t>акт</a:t>
            </a:r>
            <a:r>
              <a:rPr lang="uk-UA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uk-UA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— це офіційний письмовий документ, виданий уповноваженим органом у встановленій формі, який містить правові норми, що врегульовують певну групу однорідних суспільних </a:t>
            </a:r>
            <a:r>
              <a:rPr lang="uk-UA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відносин.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5440378"/>
          </a:xfrm>
        </p:spPr>
        <p:txBody>
          <a:bodyPr>
            <a:normAutofit/>
          </a:bodyPr>
          <a:lstStyle/>
          <a:p>
            <a:r>
              <a:rPr lang="uk-UA" b="1" i="1" dirty="0" smtClean="0">
                <a:solidFill>
                  <a:schemeClr val="accent1">
                    <a:lumMod val="50000"/>
                  </a:schemeClr>
                </a:solidFill>
              </a:rPr>
              <a:t>Правовий </a:t>
            </a:r>
            <a:r>
              <a:rPr lang="uk-UA" b="1" i="1" dirty="0" smtClean="0">
                <a:solidFill>
                  <a:schemeClr val="accent1">
                    <a:lumMod val="50000"/>
                  </a:schemeClr>
                </a:solidFill>
              </a:rPr>
              <a:t>прецедент</a:t>
            </a:r>
            <a:r>
              <a:rPr lang="uk-UA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uk-UA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— це перше рішення суду або адміністративного органу з конкретної справи, яке стало обов'язковим правилом для розв'язання подальших аналогічних </a:t>
            </a:r>
            <a:r>
              <a:rPr lang="uk-UA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випадків.</a:t>
            </a:r>
            <a:endParaRPr lang="ru-RU" dirty="0">
              <a:solidFill>
                <a:schemeClr val="accent1">
                  <a:lumMod val="20000"/>
                  <a:lumOff val="80000"/>
                </a:schemeClr>
              </a:solidFill>
            </a:endParaRPr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5583254"/>
          </a:xfrm>
        </p:spPr>
        <p:txBody>
          <a:bodyPr>
            <a:normAutofit fontScale="90000"/>
          </a:bodyPr>
          <a:lstStyle/>
          <a:p>
            <a:r>
              <a:rPr lang="uk-UA" b="1" i="1" dirty="0" smtClean="0">
                <a:solidFill>
                  <a:schemeClr val="accent1">
                    <a:lumMod val="50000"/>
                  </a:schemeClr>
                </a:solidFill>
              </a:rPr>
              <a:t>Правовий </a:t>
            </a:r>
            <a:r>
              <a:rPr lang="uk-UA" b="1" i="1" dirty="0" smtClean="0">
                <a:solidFill>
                  <a:schemeClr val="accent1">
                    <a:lumMod val="50000"/>
                  </a:schemeClr>
                </a:solidFill>
              </a:rPr>
              <a:t>санкціонований (узаконений) звичай</a:t>
            </a:r>
            <a:r>
              <a:rPr lang="uk-UA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uk-UA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— це звичай, який у практиці суспільних відносин існував як неписане правило незалежно від волі держави, але з часом був санкціонований (узаконений) державою і став офіційним </a:t>
            </a:r>
            <a:r>
              <a:rPr lang="uk-UA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правилом.</a:t>
            </a:r>
            <a:endParaRPr lang="ru-RU" dirty="0">
              <a:solidFill>
                <a:schemeClr val="accent1">
                  <a:lumMod val="20000"/>
                  <a:lumOff val="80000"/>
                </a:schemeClr>
              </a:solidFill>
            </a:endParaRPr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72386" cy="5726130"/>
          </a:xfrm>
        </p:spPr>
        <p:txBody>
          <a:bodyPr>
            <a:normAutofit/>
          </a:bodyPr>
          <a:lstStyle/>
          <a:p>
            <a:r>
              <a:rPr lang="uk-UA" b="1" i="1" dirty="0" smtClean="0">
                <a:solidFill>
                  <a:schemeClr val="accent1">
                    <a:lumMod val="50000"/>
                  </a:schemeClr>
                </a:solidFill>
              </a:rPr>
              <a:t>Нормативний </a:t>
            </a:r>
            <a:r>
              <a:rPr lang="uk-UA" b="1" i="1" dirty="0" smtClean="0">
                <a:solidFill>
                  <a:schemeClr val="accent1">
                    <a:lumMod val="50000"/>
                  </a:schemeClr>
                </a:solidFill>
              </a:rPr>
              <a:t>договір</a:t>
            </a:r>
            <a:r>
              <a:rPr lang="uk-UA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uk-UA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— це договір, у якому висловлена узгоджена воля кількох суб'єктів правовідносин, що передбачає встановлення прав і обов'язків, що забезпечуються </a:t>
            </a:r>
            <a:r>
              <a:rPr lang="uk-UA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державою.</a:t>
            </a:r>
            <a:endParaRPr lang="ru-RU" dirty="0">
              <a:solidFill>
                <a:schemeClr val="accent1">
                  <a:lumMod val="20000"/>
                  <a:lumOff val="80000"/>
                </a:schemeClr>
              </a:solidFill>
            </a:endParaRPr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6154758"/>
          </a:xfrm>
        </p:spPr>
        <p:txBody>
          <a:bodyPr>
            <a:normAutofit/>
          </a:bodyPr>
          <a:lstStyle/>
          <a:p>
            <a:r>
              <a:rPr lang="uk-UA" b="1" i="1" dirty="0" smtClean="0">
                <a:solidFill>
                  <a:schemeClr val="accent1">
                    <a:lumMod val="50000"/>
                  </a:schemeClr>
                </a:solidFill>
              </a:rPr>
              <a:t>Індивідуальний </a:t>
            </a:r>
            <a:r>
              <a:rPr lang="uk-UA" b="1" i="1" dirty="0" smtClean="0">
                <a:solidFill>
                  <a:schemeClr val="accent1">
                    <a:lumMod val="50000"/>
                  </a:schemeClr>
                </a:solidFill>
              </a:rPr>
              <a:t>правовий акт</a:t>
            </a:r>
            <a:r>
              <a:rPr lang="uk-UA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uk-UA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— це індивідуальний правовий припис, що виступає засобом реалізації нормативних актів уповноваженими органами у конкретних випадках </a:t>
            </a:r>
            <a:r>
              <a:rPr lang="uk-UA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правовідносин.</a:t>
            </a:r>
            <a:endParaRPr lang="ru-RU" dirty="0">
              <a:solidFill>
                <a:schemeClr val="accent1">
                  <a:lumMod val="20000"/>
                  <a:lumOff val="80000"/>
                </a:schemeClr>
              </a:solidFill>
            </a:endParaRPr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хническая">
  <a:themeElements>
    <a:clrScheme name="Техническая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Техническая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Техниче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94</TotalTime>
  <Words>557</Words>
  <Application>Microsoft Office PowerPoint</Application>
  <PresentationFormat>Экран (4:3)</PresentationFormat>
  <Paragraphs>72</Paragraphs>
  <Slides>25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25</vt:i4>
      </vt:variant>
    </vt:vector>
  </HeadingPairs>
  <TitlesOfParts>
    <vt:vector size="26" baseType="lpstr">
      <vt:lpstr>Техническая</vt:lpstr>
      <vt:lpstr> Право. Система права   </vt:lpstr>
      <vt:lpstr>Пра́во — це система загальних загальнообов`язкових, формально-визначених правил поведінки, які встановлюються, охороняються і гарантуються державою з метою врегулювання найважливіших суспільних відносин. </vt:lpstr>
      <vt:lpstr>Джерела права :</vt:lpstr>
      <vt:lpstr>Форми права:</vt:lpstr>
      <vt:lpstr>Нормативно-правовий акт — це офіційний письмовий документ, виданий уповноваженим органом у встановленій формі, який містить правові норми, що врегульовують певну групу однорідних суспільних відносин. </vt:lpstr>
      <vt:lpstr>Правовий прецедент — це перше рішення суду або адміністративного органу з конкретної справи, яке стало обов'язковим правилом для розв'язання подальших аналогічних випадків.</vt:lpstr>
      <vt:lpstr>Правовий санкціонований (узаконений) звичай — це звичай, який у практиці суспільних відносин існував як неписане правило незалежно від волі держави, але з часом був санкціонований (узаконений) державою і став офіційним правилом.</vt:lpstr>
      <vt:lpstr>Нормативний договір — це договір, у якому висловлена узгоджена воля кількох суб'єктів правовідносин, що передбачає встановлення прав і обов'язків, що забезпечуються державою.</vt:lpstr>
      <vt:lpstr>Індивідуальний правовий акт — це індивідуальний правовий припис, що виступає засобом реалізації нормативних актів уповноваженими органами у конкретних випадках правовідносин.</vt:lpstr>
      <vt:lpstr>Правова доктрина — це ідеї чи принципи, розроблені вченими з метою удосконалення правового регулювання суспільних відносин і визнані державою як обов'язкові.</vt:lpstr>
      <vt:lpstr>Принципи права:</vt:lpstr>
      <vt:lpstr>Функції права — це основні напрями впливу права на свідомість і поведінку суб'єктів суспільних відносин з метою розв'язання конкретних завдань. </vt:lpstr>
      <vt:lpstr>За сферою правового впливу розрізняють такі функції: - економічна; - політична;  - ідеологічна;  - екологічна; - культурно-виховна. </vt:lpstr>
      <vt:lpstr>За характером впливу на свідомість і поведінку суб'єктів суспільних відносин: </vt:lpstr>
      <vt:lpstr>За характером впливу: </vt:lpstr>
      <vt:lpstr>За сферою на яку поширюються функції права: </vt:lpstr>
      <vt:lpstr>Система права – це обумовлена характером суспільних відносин внутрішня будова (структура) права що полягає в об’єднанні правових норм в інститути, підгалузі та галузі права. </vt:lpstr>
      <vt:lpstr>Ознаки системи права: - цілісне структурне утворення; - розкриває внутрішню умову організації системи права; - має об’єктивних характер, </vt:lpstr>
      <vt:lpstr>Галузь права — це система правових норм, які властивими їм методами врегульовують відносини у певній сфері суспільного життя.</vt:lpstr>
      <vt:lpstr>В Україні існують такі галузі права:</vt:lpstr>
      <vt:lpstr>Галузь права може включати в себе підгалузі, наприклад:</vt:lpstr>
      <vt:lpstr>Правові норми поділяють на норми публічного та норми приватного права.</vt:lpstr>
      <vt:lpstr>Публічне право — це система правових норм, що врегульовують відносини між державними органами, а також між державою та особою і суспільством, які складаються в процесі організації та здійснення державної влади.</vt:lpstr>
      <vt:lpstr>Приватне право — це система правових норм, що врегульовують відносини між фізичними та юридичними особами.</vt:lpstr>
      <vt:lpstr>Слайд 25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admin</dc:creator>
  <cp:lastModifiedBy>admin</cp:lastModifiedBy>
  <cp:revision>10</cp:revision>
  <dcterms:created xsi:type="dcterms:W3CDTF">2011-11-25T18:41:11Z</dcterms:created>
  <dcterms:modified xsi:type="dcterms:W3CDTF">2011-11-25T20:15:15Z</dcterms:modified>
</cp:coreProperties>
</file>