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0" y="-30477"/>
            <a:ext cx="9067800" cy="6889273"/>
            <a:chOff x="0" y="-30477"/>
            <a:chExt cx="9067800" cy="6889273"/>
          </a:xfrm>
        </p:grpSpPr>
        <p:cxnSp>
          <p:nvCxnSpPr>
            <p:cNvPr id="110" name="Straight Connector 109"/>
            <p:cNvCxnSpPr/>
            <p:nvPr/>
          </p:nvCxnSpPr>
          <p:spPr>
            <a:xfrm rot="16200000" flipH="1">
              <a:off x="-1447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>
            <a:xfrm rot="16200000" flipH="1">
              <a:off x="-1638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 rot="5400000">
              <a:off x="-1485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Connector 180"/>
            <p:cNvCxnSpPr/>
            <p:nvPr/>
          </p:nvCxnSpPr>
          <p:spPr>
            <a:xfrm rot="5400000">
              <a:off x="-32385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 rot="16200000" flipH="1">
              <a:off x="-33147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Connector 182"/>
            <p:cNvCxnSpPr/>
            <p:nvPr/>
          </p:nvCxnSpPr>
          <p:spPr>
            <a:xfrm rot="16200000" flipH="1">
              <a:off x="-1371600" y="2971800"/>
              <a:ext cx="6858000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Connector 183"/>
            <p:cNvCxnSpPr/>
            <p:nvPr/>
          </p:nvCxnSpPr>
          <p:spPr>
            <a:xfrm rot="16200000" flipH="1">
              <a:off x="-2819400" y="3200400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Connector 184"/>
            <p:cNvCxnSpPr/>
            <p:nvPr/>
          </p:nvCxnSpPr>
          <p:spPr>
            <a:xfrm rot="5400000">
              <a:off x="-2705099" y="3238500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Connector 185"/>
            <p:cNvCxnSpPr/>
            <p:nvPr/>
          </p:nvCxnSpPr>
          <p:spPr>
            <a:xfrm rot="16200000" flipH="1">
              <a:off x="-21336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Connector 186"/>
            <p:cNvCxnSpPr/>
            <p:nvPr/>
          </p:nvCxnSpPr>
          <p:spPr>
            <a:xfrm rot="16200000" flipH="1">
              <a:off x="-31242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Connector 187"/>
            <p:cNvCxnSpPr/>
            <p:nvPr/>
          </p:nvCxnSpPr>
          <p:spPr>
            <a:xfrm rot="16200000" flipH="1">
              <a:off x="-1828799" y="3352799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Connector 188"/>
            <p:cNvCxnSpPr/>
            <p:nvPr/>
          </p:nvCxnSpPr>
          <p:spPr>
            <a:xfrm rot="16200000" flipH="1">
              <a:off x="-28194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Connector 189"/>
            <p:cNvCxnSpPr/>
            <p:nvPr/>
          </p:nvCxnSpPr>
          <p:spPr>
            <a:xfrm rot="16200000" flipH="1">
              <a:off x="-2438400" y="3124200"/>
              <a:ext cx="6858000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>
            <a:xfrm rot="5400000">
              <a:off x="-173164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>
            <a:xfrm rot="5400000">
              <a:off x="-1142048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>
            <a:xfrm rot="5400000">
              <a:off x="-9144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>
            <a:xfrm rot="5400000">
              <a:off x="-185547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/>
            <p:cNvCxnSpPr/>
            <p:nvPr/>
          </p:nvCxnSpPr>
          <p:spPr>
            <a:xfrm rot="16200000" flipH="1">
              <a:off x="-26431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5" name="Straight Connector 144"/>
            <p:cNvCxnSpPr/>
            <p:nvPr/>
          </p:nvCxnSpPr>
          <p:spPr>
            <a:xfrm rot="16200000" flipH="1">
              <a:off x="-1954530" y="3326130"/>
              <a:ext cx="6858000" cy="20574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rot="16200000" flipH="1">
              <a:off x="-2362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9" name="Straight Connector 208"/>
            <p:cNvCxnSpPr/>
            <p:nvPr/>
          </p:nvCxnSpPr>
          <p:spPr>
            <a:xfrm rot="16200000" flipH="1">
              <a:off x="-21336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0" name="Straight Connector 209"/>
            <p:cNvCxnSpPr/>
            <p:nvPr/>
          </p:nvCxnSpPr>
          <p:spPr>
            <a:xfrm rot="16200000" flipH="1">
              <a:off x="10668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1" name="Straight Connector 210"/>
            <p:cNvCxnSpPr/>
            <p:nvPr/>
          </p:nvCxnSpPr>
          <p:spPr>
            <a:xfrm rot="16200000" flipH="1">
              <a:off x="8763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2" name="Straight Connector 211"/>
            <p:cNvCxnSpPr/>
            <p:nvPr/>
          </p:nvCxnSpPr>
          <p:spPr>
            <a:xfrm rot="5400000">
              <a:off x="1028700" y="3238500"/>
              <a:ext cx="6858000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3" name="Straight Connector 212"/>
            <p:cNvCxnSpPr/>
            <p:nvPr/>
          </p:nvCxnSpPr>
          <p:spPr>
            <a:xfrm rot="5400000">
              <a:off x="-723900" y="3314700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rot="16200000" flipH="1">
              <a:off x="-800100" y="3314700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 rot="5400000">
              <a:off x="-152400" y="3429000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6" name="Straight Connector 215"/>
            <p:cNvCxnSpPr/>
            <p:nvPr/>
          </p:nvCxnSpPr>
          <p:spPr>
            <a:xfrm rot="16200000" flipH="1">
              <a:off x="-304800" y="3200400"/>
              <a:ext cx="6858000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7" name="Straight Connector 216"/>
            <p:cNvCxnSpPr/>
            <p:nvPr/>
          </p:nvCxnSpPr>
          <p:spPr>
            <a:xfrm rot="5400000">
              <a:off x="-190499" y="3238500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8" name="Straight Connector 217"/>
            <p:cNvCxnSpPr/>
            <p:nvPr/>
          </p:nvCxnSpPr>
          <p:spPr>
            <a:xfrm rot="16200000" flipH="1">
              <a:off x="381000" y="3200400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 rot="16200000" flipH="1">
              <a:off x="-609600" y="3276600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/>
            <p:cNvCxnSpPr/>
            <p:nvPr/>
          </p:nvCxnSpPr>
          <p:spPr>
            <a:xfrm rot="16200000" flipH="1">
              <a:off x="685801" y="3352799"/>
              <a:ext cx="6858000" cy="152401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/>
            <p:cNvCxnSpPr/>
            <p:nvPr/>
          </p:nvCxnSpPr>
          <p:spPr>
            <a:xfrm rot="16200000" flipH="1">
              <a:off x="-304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/>
            <p:cNvCxnSpPr/>
            <p:nvPr/>
          </p:nvCxnSpPr>
          <p:spPr>
            <a:xfrm rot="5400000">
              <a:off x="-10287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/>
            <p:cNvCxnSpPr/>
            <p:nvPr/>
          </p:nvCxnSpPr>
          <p:spPr>
            <a:xfrm rot="5400000">
              <a:off x="782955" y="2722245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4" name="Straight Connector 223"/>
            <p:cNvCxnSpPr/>
            <p:nvPr/>
          </p:nvCxnSpPr>
          <p:spPr>
            <a:xfrm rot="5400000">
              <a:off x="1372552" y="3277552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5" name="Straight Connector 224"/>
            <p:cNvCxnSpPr/>
            <p:nvPr/>
          </p:nvCxnSpPr>
          <p:spPr>
            <a:xfrm rot="5400000">
              <a:off x="16002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6" name="Straight Connector 225"/>
            <p:cNvCxnSpPr/>
            <p:nvPr/>
          </p:nvCxnSpPr>
          <p:spPr>
            <a:xfrm rot="5400000">
              <a:off x="659130" y="3227070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7" name="Straight Connector 226"/>
            <p:cNvCxnSpPr/>
            <p:nvPr/>
          </p:nvCxnSpPr>
          <p:spPr>
            <a:xfrm rot="16200000" flipH="1">
              <a:off x="-128587" y="3252788"/>
              <a:ext cx="6858000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8" name="Straight Connector 227"/>
            <p:cNvCxnSpPr/>
            <p:nvPr/>
          </p:nvCxnSpPr>
          <p:spPr>
            <a:xfrm rot="16200000" flipH="1">
              <a:off x="560070" y="3326130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traight Connector 228"/>
            <p:cNvCxnSpPr/>
            <p:nvPr/>
          </p:nvCxnSpPr>
          <p:spPr>
            <a:xfrm rot="16200000" flipH="1">
              <a:off x="152400" y="3352800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0" name="Straight Connector 229"/>
            <p:cNvCxnSpPr/>
            <p:nvPr/>
          </p:nvCxnSpPr>
          <p:spPr>
            <a:xfrm rot="16200000" flipH="1">
              <a:off x="3810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7" name="Straight Connector 236"/>
            <p:cNvCxnSpPr/>
            <p:nvPr/>
          </p:nvCxnSpPr>
          <p:spPr>
            <a:xfrm rot="16200000" flipH="1">
              <a:off x="2743200" y="3352801"/>
              <a:ext cx="6858000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8" name="Straight Connector 237"/>
            <p:cNvCxnSpPr/>
            <p:nvPr/>
          </p:nvCxnSpPr>
          <p:spPr>
            <a:xfrm rot="16200000" flipH="1">
              <a:off x="2095501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9" name="Straight Connector 238"/>
            <p:cNvCxnSpPr/>
            <p:nvPr/>
          </p:nvCxnSpPr>
          <p:spPr>
            <a:xfrm rot="5400000">
              <a:off x="2705100" y="3238501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0" name="Straight Connector 239"/>
            <p:cNvCxnSpPr/>
            <p:nvPr/>
          </p:nvCxnSpPr>
          <p:spPr>
            <a:xfrm rot="5400000">
              <a:off x="1828801" y="3276600"/>
              <a:ext cx="6857999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1" name="Straight Connector 240"/>
            <p:cNvCxnSpPr/>
            <p:nvPr/>
          </p:nvCxnSpPr>
          <p:spPr>
            <a:xfrm rot="16200000" flipH="1">
              <a:off x="1066800" y="3200402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Straight Connector 241"/>
            <p:cNvCxnSpPr/>
            <p:nvPr/>
          </p:nvCxnSpPr>
          <p:spPr>
            <a:xfrm rot="16200000" flipH="1">
              <a:off x="2362201" y="3352800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Straight Connector 242"/>
            <p:cNvCxnSpPr/>
            <p:nvPr/>
          </p:nvCxnSpPr>
          <p:spPr>
            <a:xfrm rot="5400000">
              <a:off x="2646045" y="2722246"/>
              <a:ext cx="6858000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Straight Connector 243"/>
            <p:cNvCxnSpPr/>
            <p:nvPr/>
          </p:nvCxnSpPr>
          <p:spPr>
            <a:xfrm rot="5400000">
              <a:off x="3048952" y="3277553"/>
              <a:ext cx="6858000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5" name="Straight Connector 244"/>
            <p:cNvCxnSpPr/>
            <p:nvPr/>
          </p:nvCxnSpPr>
          <p:spPr>
            <a:xfrm rot="5400000">
              <a:off x="2895600" y="3276601"/>
              <a:ext cx="6858000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6" name="Straight Connector 245"/>
            <p:cNvCxnSpPr/>
            <p:nvPr/>
          </p:nvCxnSpPr>
          <p:spPr>
            <a:xfrm rot="5400000">
              <a:off x="2388870" y="3227071"/>
              <a:ext cx="6858000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7" name="Straight Connector 246"/>
            <p:cNvCxnSpPr/>
            <p:nvPr/>
          </p:nvCxnSpPr>
          <p:spPr>
            <a:xfrm rot="16200000" flipH="1">
              <a:off x="22364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8" name="Straight Connector 247"/>
            <p:cNvCxnSpPr/>
            <p:nvPr/>
          </p:nvCxnSpPr>
          <p:spPr>
            <a:xfrm rot="16200000" flipH="1">
              <a:off x="17526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9" name="Straight Connector 248"/>
            <p:cNvCxnSpPr/>
            <p:nvPr/>
          </p:nvCxnSpPr>
          <p:spPr>
            <a:xfrm rot="16200000" flipH="1">
              <a:off x="19812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0" name="Straight Connector 249"/>
            <p:cNvCxnSpPr/>
            <p:nvPr/>
          </p:nvCxnSpPr>
          <p:spPr>
            <a:xfrm rot="5400000">
              <a:off x="3467100" y="3314701"/>
              <a:ext cx="6858000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1" name="Straight Connector 250"/>
            <p:cNvCxnSpPr/>
            <p:nvPr/>
          </p:nvCxnSpPr>
          <p:spPr>
            <a:xfrm rot="16200000" flipH="1">
              <a:off x="3467099" y="3314701"/>
              <a:ext cx="6858000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2" name="Straight Connector 251"/>
            <p:cNvCxnSpPr/>
            <p:nvPr/>
          </p:nvCxnSpPr>
          <p:spPr>
            <a:xfrm rot="5400000">
              <a:off x="4038600" y="3429001"/>
              <a:ext cx="6858000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3" name="Straight Connector 252"/>
            <p:cNvCxnSpPr/>
            <p:nvPr/>
          </p:nvCxnSpPr>
          <p:spPr>
            <a:xfrm rot="16200000" flipH="1">
              <a:off x="3886200" y="3200401"/>
              <a:ext cx="6858000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4" name="Straight Connector 253"/>
            <p:cNvCxnSpPr/>
            <p:nvPr/>
          </p:nvCxnSpPr>
          <p:spPr>
            <a:xfrm rot="5400000">
              <a:off x="4000501" y="3238501"/>
              <a:ext cx="6858000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5" name="Straight Connector 254"/>
            <p:cNvCxnSpPr/>
            <p:nvPr/>
          </p:nvCxnSpPr>
          <p:spPr>
            <a:xfrm rot="16200000" flipH="1">
              <a:off x="4572000" y="3200401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7" name="Straight Connector 256"/>
            <p:cNvCxnSpPr/>
            <p:nvPr/>
          </p:nvCxnSpPr>
          <p:spPr>
            <a:xfrm rot="16200000" flipH="1">
              <a:off x="3733800" y="3352800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8" name="Straight Connector 257"/>
            <p:cNvCxnSpPr/>
            <p:nvPr/>
          </p:nvCxnSpPr>
          <p:spPr>
            <a:xfrm rot="5400000">
              <a:off x="3619500" y="3314700"/>
              <a:ext cx="6858000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9" name="Straight Connector 258"/>
            <p:cNvCxnSpPr/>
            <p:nvPr/>
          </p:nvCxnSpPr>
          <p:spPr>
            <a:xfrm rot="16200000" flipH="1">
              <a:off x="4214813" y="3252788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0" name="Straight Connector 259"/>
            <p:cNvCxnSpPr/>
            <p:nvPr/>
          </p:nvCxnSpPr>
          <p:spPr>
            <a:xfrm rot="16200000" flipH="1">
              <a:off x="4751070" y="3326131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1" name="Straight Connector 260"/>
            <p:cNvCxnSpPr/>
            <p:nvPr/>
          </p:nvCxnSpPr>
          <p:spPr>
            <a:xfrm rot="16200000" flipH="1">
              <a:off x="4343400" y="3352801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2" name="Straight Connector 261"/>
            <p:cNvCxnSpPr/>
            <p:nvPr/>
          </p:nvCxnSpPr>
          <p:spPr>
            <a:xfrm rot="16200000" flipH="1">
              <a:off x="4572000" y="3352801"/>
              <a:ext cx="6858000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4" name="Straight Connector 263"/>
            <p:cNvCxnSpPr/>
            <p:nvPr/>
          </p:nvCxnSpPr>
          <p:spPr>
            <a:xfrm rot="16200000" flipH="1">
              <a:off x="5257800" y="3352802"/>
              <a:ext cx="6858000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5" name="Straight Connector 264"/>
            <p:cNvCxnSpPr/>
            <p:nvPr/>
          </p:nvCxnSpPr>
          <p:spPr>
            <a:xfrm rot="16200000" flipH="1">
              <a:off x="5067300" y="3238502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6" name="Straight Connector 265"/>
            <p:cNvCxnSpPr/>
            <p:nvPr/>
          </p:nvCxnSpPr>
          <p:spPr>
            <a:xfrm rot="5400000">
              <a:off x="5219700" y="3238502"/>
              <a:ext cx="6858000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7" name="Straight Connector 266"/>
            <p:cNvCxnSpPr/>
            <p:nvPr/>
          </p:nvCxnSpPr>
          <p:spPr>
            <a:xfrm rot="16200000" flipH="1">
              <a:off x="4876801" y="3352801"/>
              <a:ext cx="6858000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8" name="Straight Connector 267"/>
            <p:cNvCxnSpPr/>
            <p:nvPr/>
          </p:nvCxnSpPr>
          <p:spPr>
            <a:xfrm rot="5400000">
              <a:off x="5527994" y="3318196"/>
              <a:ext cx="6888479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0" name="Straight Connector 269"/>
            <p:cNvCxnSpPr/>
            <p:nvPr/>
          </p:nvCxnSpPr>
          <p:spPr>
            <a:xfrm rot="5400000">
              <a:off x="4850130" y="3227072"/>
              <a:ext cx="6858000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1" name="Straight Connector 270"/>
            <p:cNvCxnSpPr/>
            <p:nvPr/>
          </p:nvCxnSpPr>
          <p:spPr>
            <a:xfrm rot="16200000" flipH="1">
              <a:off x="4751070" y="3326132"/>
              <a:ext cx="6858000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8" name="Straight Connector 277"/>
            <p:cNvCxnSpPr/>
            <p:nvPr/>
          </p:nvCxnSpPr>
          <p:spPr>
            <a:xfrm rot="5400000">
              <a:off x="5562599" y="3429001"/>
              <a:ext cx="685800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3" name="Straight Connector 282"/>
            <p:cNvCxnSpPr/>
            <p:nvPr/>
          </p:nvCxnSpPr>
          <p:spPr>
            <a:xfrm rot="5400000">
              <a:off x="2552700" y="3390900"/>
              <a:ext cx="6858000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9" name="Straight Connector 288"/>
            <p:cNvCxnSpPr/>
            <p:nvPr/>
          </p:nvCxnSpPr>
          <p:spPr>
            <a:xfrm rot="16200000" flipH="1">
              <a:off x="3048000" y="3352800"/>
              <a:ext cx="6858000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2" name="Straight Connector 291"/>
            <p:cNvCxnSpPr/>
            <p:nvPr/>
          </p:nvCxnSpPr>
          <p:spPr>
            <a:xfrm rot="16200000" flipH="1">
              <a:off x="3238500" y="3238500"/>
              <a:ext cx="6858000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4" name="Straight Connector 293"/>
            <p:cNvCxnSpPr/>
            <p:nvPr/>
          </p:nvCxnSpPr>
          <p:spPr>
            <a:xfrm rot="5400000">
              <a:off x="2133600" y="3276600"/>
              <a:ext cx="6858000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8" name="Straight Connector 297"/>
            <p:cNvCxnSpPr/>
            <p:nvPr/>
          </p:nvCxnSpPr>
          <p:spPr>
            <a:xfrm rot="16200000" flipH="1">
              <a:off x="3148013" y="3252789"/>
              <a:ext cx="6858000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9" name="Straight Connector 298"/>
            <p:cNvCxnSpPr/>
            <p:nvPr/>
          </p:nvCxnSpPr>
          <p:spPr>
            <a:xfrm rot="5400000">
              <a:off x="3771900" y="3238500"/>
              <a:ext cx="6858000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2" name="Straight Connector 301"/>
            <p:cNvCxnSpPr/>
            <p:nvPr/>
          </p:nvCxnSpPr>
          <p:spPr>
            <a:xfrm rot="5400000">
              <a:off x="4229100" y="2933700"/>
              <a:ext cx="6858000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7" name="Straight Connector 306"/>
            <p:cNvCxnSpPr/>
            <p:nvPr/>
          </p:nvCxnSpPr>
          <p:spPr>
            <a:xfrm rot="16200000" flipH="1">
              <a:off x="1371600" y="3200403"/>
              <a:ext cx="6858000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3" name="Rectangle 112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grpSp>
        <p:nvGrpSpPr>
          <p:cNvPr id="94" name="Group 93"/>
          <p:cNvGrpSpPr/>
          <p:nvPr/>
        </p:nvGrpSpPr>
        <p:grpSpPr>
          <a:xfrm>
            <a:off x="0" y="2057400"/>
            <a:ext cx="4801394" cy="2820988"/>
            <a:chOff x="0" y="2057400"/>
            <a:chExt cx="4801394" cy="2820988"/>
          </a:xfrm>
        </p:grpSpPr>
        <p:cxnSp>
          <p:nvCxnSpPr>
            <p:cNvPr id="117" name="Straight Connector 116"/>
            <p:cNvCxnSpPr/>
            <p:nvPr/>
          </p:nvCxnSpPr>
          <p:spPr>
            <a:xfrm>
              <a:off x="0" y="20574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Straight Connector 117"/>
            <p:cNvCxnSpPr/>
            <p:nvPr/>
          </p:nvCxnSpPr>
          <p:spPr>
            <a:xfrm>
              <a:off x="0" y="4876800"/>
              <a:ext cx="4800600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0" name="Straight Connector 119"/>
            <p:cNvCxnSpPr/>
            <p:nvPr/>
          </p:nvCxnSpPr>
          <p:spPr>
            <a:xfrm rot="5400000">
              <a:off x="3391694" y="3467100"/>
              <a:ext cx="2818606" cy="794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 anchor="b">
            <a:normAutofit/>
          </a:bodyPr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2"/>
          <p:cNvGrpSpPr/>
          <p:nvPr/>
        </p:nvGrpSpPr>
        <p:grpSpPr>
          <a:xfrm>
            <a:off x="1" y="-30478"/>
            <a:ext cx="9067799" cy="4846320"/>
            <a:chOff x="1" y="-30477"/>
            <a:chExt cx="9067799" cy="4526277"/>
          </a:xfrm>
        </p:grpSpPr>
        <p:cxnSp>
          <p:nvCxnSpPr>
            <p:cNvPr id="8" name="Straight Connector 7"/>
            <p:cNvCxnSpPr/>
            <p:nvPr/>
          </p:nvCxnSpPr>
          <p:spPr>
            <a:xfrm rot="16200000" flipH="1">
              <a:off x="-2716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4621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>
              <a:off x="-30976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>
              <a:off x="-206236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-213856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195465" y="1785212"/>
              <a:ext cx="450573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64326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5400000">
              <a:off x="-1528964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95746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94806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6200000" flipH="1">
              <a:off x="-652664" y="2166211"/>
              <a:ext cx="4505731" cy="152401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16200000" flipH="1">
              <a:off x="-16432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H="1">
              <a:off x="-1790700" y="2019300"/>
              <a:ext cx="4495800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55551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5400000">
              <a:off x="340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5400000">
              <a:off x="26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5400000">
              <a:off x="-67933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1467052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-77839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-118606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16200000" flipH="1">
              <a:off x="-95746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16200000" flipH="1">
              <a:off x="22429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20524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2204835" y="2051912"/>
              <a:ext cx="450573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5400000">
              <a:off x="452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16200000" flipH="1">
              <a:off x="376035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5400000">
              <a:off x="1023735" y="2242139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871335" y="2013812"/>
              <a:ext cx="450573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5400000">
              <a:off x="985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1557135" y="2013812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16200000" flipH="1">
              <a:off x="5665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16200000" flipH="1">
              <a:off x="1861936" y="2166211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16200000" flipH="1">
              <a:off x="8713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474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95909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5400000">
              <a:off x="2548687" y="2090964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5400000">
              <a:off x="27763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5400000">
              <a:off x="183526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047548" y="2066200"/>
              <a:ext cx="450573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1736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1328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16200000" flipH="1">
              <a:off x="1557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16200000" flipH="1">
              <a:off x="39193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3271636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5400000">
              <a:off x="38812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004936" y="2090012"/>
              <a:ext cx="4505730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16200000" flipH="1">
              <a:off x="22429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35383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822180" y="1535657"/>
              <a:ext cx="4505731" cy="1413510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5400000">
              <a:off x="4225087" y="2090965"/>
              <a:ext cx="4505731" cy="302895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5400000">
              <a:off x="4071735" y="2090012"/>
              <a:ext cx="450573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5400000">
              <a:off x="3565005" y="2040482"/>
              <a:ext cx="4505731" cy="40386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16200000" flipH="1">
              <a:off x="34126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2928735" y="2166212"/>
              <a:ext cx="450573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16200000" flipH="1">
              <a:off x="3081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5400000">
              <a:off x="4643235" y="2128112"/>
              <a:ext cx="450573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16200000" flipH="1">
              <a:off x="4643234" y="2128112"/>
              <a:ext cx="450573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5400000">
              <a:off x="5214735" y="2242140"/>
              <a:ext cx="450573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5062335" y="2013812"/>
              <a:ext cx="450573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5176636" y="2051912"/>
              <a:ext cx="450573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748135" y="2013813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9099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5400000">
              <a:off x="4795635" y="2128112"/>
              <a:ext cx="450573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3909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927205" y="2139542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519535" y="2166212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16200000" flipH="1">
              <a:off x="5748135" y="2166212"/>
              <a:ext cx="450573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433935" y="2166213"/>
              <a:ext cx="450573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16200000" flipH="1">
              <a:off x="62434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395835" y="2051913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6052936" y="2166212"/>
              <a:ext cx="4505731" cy="152401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09356" y="2136834"/>
              <a:ext cx="4525755" cy="191133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6026265" y="2040483"/>
              <a:ext cx="4505731" cy="40386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5927205" y="2139543"/>
              <a:ext cx="4505731" cy="2057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5400000">
              <a:off x="6738734" y="2242140"/>
              <a:ext cx="4505732" cy="1588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728835" y="2204312"/>
              <a:ext cx="450573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224135" y="2166212"/>
              <a:ext cx="450573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16200000" flipH="1">
              <a:off x="4414635" y="2051912"/>
              <a:ext cx="450573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3309735" y="2090012"/>
              <a:ext cx="450573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4324148" y="2066200"/>
              <a:ext cx="450573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/>
            <p:nvPr/>
          </p:nvCxnSpPr>
          <p:spPr>
            <a:xfrm rot="5400000">
              <a:off x="4948035" y="2051912"/>
              <a:ext cx="450573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rot="5400000">
              <a:off x="5405235" y="1747112"/>
              <a:ext cx="450573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rot="16200000" flipH="1">
              <a:off x="2547735" y="2013814"/>
              <a:ext cx="4505731" cy="457199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4" name="Rectangle 93"/>
          <p:cNvSpPr/>
          <p:nvPr/>
        </p:nvSpPr>
        <p:spPr>
          <a:xfrm>
            <a:off x="0" y="4311168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96" name="Straight Connector 95"/>
          <p:cNvCxnSpPr/>
          <p:nvPr/>
        </p:nvCxnSpPr>
        <p:spPr>
          <a:xfrm>
            <a:off x="0" y="4387368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0" y="613838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91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2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7" name="Rectangle 36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33" name="Rectangle 32"/>
          <p:cNvSpPr/>
          <p:nvPr/>
        </p:nvSpPr>
        <p:spPr>
          <a:xfrm>
            <a:off x="0" y="1563624"/>
            <a:ext cx="2761488" cy="3313176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1128157" y="3221339"/>
            <a:ext cx="3017520" cy="794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0" y="1712976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>
            <a:off x="0" y="4733544"/>
            <a:ext cx="265176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 anchor="b">
            <a:normAutofit/>
          </a:bodyPr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352" y="137160"/>
            <a:ext cx="8869680" cy="658368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US" kern="1200">
              <a:solidFill>
                <a:prstClr val="white"/>
              </a:solidFill>
              <a:latin typeface="Tw Cen MT"/>
              <a:ea typeface="+mn-ea"/>
              <a:cs typeface="+mn-cs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26.04.2013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1123" y="6312408"/>
            <a:ext cx="34817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240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xStyles>
    <p:titleStyle>
      <a:lvl1pPr algn="l" defTabSz="914400" rtl="0" eaLnBrk="1" latinLnBrk="0" hangingPunct="1">
        <a:spcBef>
          <a:spcPct val="0"/>
        </a:spcBef>
        <a:buNone/>
        <a:tabLst>
          <a:tab pos="3830638" algn="l"/>
        </a:tabLst>
        <a:defRPr sz="3600" b="1" kern="1200" cap="none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chemeClr val="accent6">
              <a:tint val="1000"/>
            </a:schemeClr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872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g"/><Relationship Id="rId5" Type="http://schemas.openxmlformats.org/officeDocument/2006/relationships/image" Target="../media/image10.jpeg"/><Relationship Id="rId4" Type="http://schemas.openxmlformats.org/officeDocument/2006/relationships/image" Target="../media/image9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403648" y="476672"/>
            <a:ext cx="6347048" cy="706090"/>
          </a:xfrm>
        </p:spPr>
        <p:txBody>
          <a:bodyPr>
            <a:noAutofit/>
          </a:bodyPr>
          <a:lstStyle/>
          <a:p>
            <a:pPr algn="ctr"/>
            <a:r>
              <a:rPr lang="ru-RU" sz="7200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Злочини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052736"/>
            <a:ext cx="7620000" cy="5572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346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3135" y="1340768"/>
            <a:ext cx="7499176" cy="63408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Презентацію підготувала </a:t>
            </a:r>
            <a:endParaRPr lang="ru-RU" sz="2800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110475" y="272988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Учениця 10-А класу</a:t>
            </a:r>
            <a:b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ХЗОШ №168</a:t>
            </a:r>
            <a:b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uk-UA" dirty="0" err="1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Бєлікова</a:t>
            </a:r>
            <a:r>
              <a:rPr lang="uk-UA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Юлія</a:t>
            </a:r>
            <a:endParaRPr lang="ru-RU" dirty="0">
              <a:solidFill>
                <a:schemeClr val="accent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46230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067128" cy="580926"/>
          </a:xfrm>
        </p:spPr>
        <p:txBody>
          <a:bodyPr>
            <a:normAutofit fontScale="90000"/>
          </a:bodyPr>
          <a:lstStyle/>
          <a:p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 та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980728"/>
            <a:ext cx="4032448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err="1"/>
              <a:t>Злочин</a:t>
            </a:r>
            <a:r>
              <a:rPr lang="ru-RU" dirty="0"/>
              <a:t>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передбачене</a:t>
            </a:r>
            <a:r>
              <a:rPr lang="ru-RU" dirty="0"/>
              <a:t> КК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(</a:t>
            </a:r>
            <a:r>
              <a:rPr lang="ru-RU" dirty="0" err="1"/>
              <a:t>дія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бездіяльність</a:t>
            </a:r>
            <a:r>
              <a:rPr lang="ru-RU" dirty="0"/>
              <a:t>),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</a:t>
            </a:r>
          </a:p>
          <a:p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є </a:t>
            </a:r>
            <a:r>
              <a:rPr lang="ru-RU" dirty="0" err="1"/>
              <a:t>діянням</a:t>
            </a:r>
            <a:r>
              <a:rPr lang="ru-RU" dirty="0"/>
              <a:t> </a:t>
            </a:r>
            <a:r>
              <a:rPr lang="ru-RU" dirty="0" err="1"/>
              <a:t>людини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посягає</a:t>
            </a:r>
            <a:r>
              <a:rPr lang="ru-RU" dirty="0"/>
              <a:t> на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склалися</a:t>
            </a:r>
            <a:r>
              <a:rPr lang="ru-RU" dirty="0"/>
              <a:t> і є </a:t>
            </a:r>
            <a:r>
              <a:rPr lang="ru-RU" dirty="0" err="1"/>
              <a:t>визнаними</a:t>
            </a:r>
            <a:r>
              <a:rPr lang="ru-RU" dirty="0"/>
              <a:t> та </a:t>
            </a:r>
            <a:r>
              <a:rPr lang="ru-RU" dirty="0" err="1"/>
              <a:t>прийнятними</a:t>
            </a:r>
            <a:r>
              <a:rPr lang="ru-RU" dirty="0"/>
              <a:t> в </a:t>
            </a:r>
            <a:r>
              <a:rPr lang="ru-RU" dirty="0" err="1"/>
              <a:t>суспільстві</a:t>
            </a:r>
            <a:r>
              <a:rPr lang="ru-RU" dirty="0"/>
              <a:t>,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чого</a:t>
            </a:r>
            <a:r>
              <a:rPr lang="ru-RU" dirty="0"/>
              <a:t> вони </a:t>
            </a:r>
            <a:r>
              <a:rPr lang="ru-RU" dirty="0" err="1"/>
              <a:t>охороняються</a:t>
            </a:r>
            <a:r>
              <a:rPr lang="ru-RU" dirty="0"/>
              <a:t> </a:t>
            </a:r>
            <a:r>
              <a:rPr lang="ru-RU" dirty="0" err="1"/>
              <a:t>кримінальним</a:t>
            </a:r>
            <a:r>
              <a:rPr lang="ru-RU" dirty="0"/>
              <a:t> законом.</a:t>
            </a:r>
          </a:p>
          <a:p>
            <a:r>
              <a:rPr lang="ru-RU" dirty="0" err="1"/>
              <a:t>Злочин</a:t>
            </a:r>
            <a:r>
              <a:rPr lang="ru-RU" dirty="0"/>
              <a:t> </a:t>
            </a:r>
            <a:r>
              <a:rPr lang="ru-RU" dirty="0" err="1"/>
              <a:t>завжди</a:t>
            </a:r>
            <a:r>
              <a:rPr lang="ru-RU" dirty="0"/>
              <a:t> </a:t>
            </a:r>
            <a:r>
              <a:rPr lang="ru-RU" dirty="0" err="1"/>
              <a:t>суперечить</a:t>
            </a:r>
            <a:r>
              <a:rPr lang="ru-RU" dirty="0"/>
              <a:t> </a:t>
            </a:r>
            <a:r>
              <a:rPr lang="ru-RU" dirty="0" err="1"/>
              <a:t>інтересам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</a:t>
            </a:r>
            <a:r>
              <a:rPr lang="ru-RU" dirty="0" err="1"/>
              <a:t>обмежує</a:t>
            </a:r>
            <a:r>
              <a:rPr lang="ru-RU" dirty="0"/>
              <a:t> права особи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позбавляє</a:t>
            </a:r>
            <a:r>
              <a:rPr lang="ru-RU" dirty="0"/>
              <a:t> таких прав одних на </a:t>
            </a:r>
            <a:r>
              <a:rPr lang="ru-RU" dirty="0" err="1"/>
              <a:t>користь</a:t>
            </a:r>
            <a:r>
              <a:rPr lang="ru-RU" dirty="0"/>
              <a:t>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всупереч</a:t>
            </a:r>
            <a:r>
              <a:rPr lang="ru-RU" dirty="0"/>
              <a:t> </a:t>
            </a:r>
            <a:r>
              <a:rPr lang="ru-RU" dirty="0" err="1"/>
              <a:t>правовим</a:t>
            </a:r>
            <a:r>
              <a:rPr lang="ru-RU" dirty="0"/>
              <a:t> </a:t>
            </a:r>
            <a:r>
              <a:rPr lang="ru-RU" dirty="0" err="1"/>
              <a:t>приписам</a:t>
            </a:r>
            <a:r>
              <a:rPr lang="ru-RU" dirty="0"/>
              <a:t>. При </a:t>
            </a:r>
            <a:r>
              <a:rPr lang="ru-RU" dirty="0" err="1"/>
              <a:t>цьому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суспільні</a:t>
            </a:r>
            <a:r>
              <a:rPr lang="ru-RU" dirty="0"/>
              <a:t> </a:t>
            </a:r>
            <a:r>
              <a:rPr lang="ru-RU" dirty="0" err="1"/>
              <a:t>відносини</a:t>
            </a:r>
            <a:r>
              <a:rPr lang="ru-RU" dirty="0"/>
              <a:t> та и </a:t>
            </a:r>
            <a:r>
              <a:rPr lang="ru-RU" dirty="0" err="1"/>
              <a:t>саме</a:t>
            </a:r>
            <a:r>
              <a:rPr lang="ru-RU" dirty="0"/>
              <a:t> </a:t>
            </a:r>
            <a:r>
              <a:rPr lang="ru-RU" dirty="0" err="1"/>
              <a:t>суспільство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змінюються</a:t>
            </a:r>
            <a:r>
              <a:rPr lang="ru-RU" dirty="0"/>
              <a:t> та </a:t>
            </a:r>
            <a:r>
              <a:rPr lang="ru-RU" dirty="0" err="1"/>
              <a:t>розвиваються</a:t>
            </a:r>
            <a:r>
              <a:rPr lang="ru-RU" dirty="0"/>
              <a:t>, </a:t>
            </a:r>
            <a:r>
              <a:rPr lang="ru-RU" dirty="0" err="1"/>
              <a:t>змінюється</a:t>
            </a:r>
            <a:r>
              <a:rPr lang="ru-RU" dirty="0"/>
              <a:t> та </a:t>
            </a:r>
            <a:r>
              <a:rPr lang="ru-RU" dirty="0" err="1"/>
              <a:t>розвивається</a:t>
            </a:r>
            <a:r>
              <a:rPr lang="ru-RU" dirty="0"/>
              <a:t> й </a:t>
            </a:r>
            <a:r>
              <a:rPr lang="ru-RU" dirty="0" err="1"/>
              <a:t>поняття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3068960"/>
            <a:ext cx="3914775" cy="346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7573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260649"/>
            <a:ext cx="576064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u="sng" dirty="0" err="1"/>
              <a:t>Ознаки</a:t>
            </a:r>
            <a:r>
              <a:rPr lang="ru-RU" b="1" i="1" u="sng" dirty="0"/>
              <a:t> </a:t>
            </a:r>
            <a:r>
              <a:rPr lang="ru-RU" b="1" i="1" u="sng" dirty="0" err="1"/>
              <a:t>злочину</a:t>
            </a:r>
            <a:r>
              <a:rPr lang="ru-RU" b="1" i="1" u="sng" dirty="0"/>
              <a:t>:</a:t>
            </a:r>
          </a:p>
          <a:p>
            <a:r>
              <a:rPr lang="ru-RU" dirty="0"/>
              <a:t>1)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суб'єктом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; </a:t>
            </a:r>
          </a:p>
          <a:p>
            <a:r>
              <a:rPr lang="ru-RU" dirty="0"/>
              <a:t>2)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 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небезпечне</a:t>
            </a:r>
            <a:r>
              <a:rPr lang="ru-RU" dirty="0"/>
              <a:t> - </a:t>
            </a:r>
            <a:r>
              <a:rPr lang="ru-RU" dirty="0" err="1"/>
              <a:t>воно</a:t>
            </a:r>
            <a:r>
              <a:rPr lang="ru-RU" dirty="0"/>
              <a:t> </a:t>
            </a:r>
            <a:r>
              <a:rPr lang="ru-RU" dirty="0" err="1"/>
              <a:t>спричиняє</a:t>
            </a:r>
            <a:r>
              <a:rPr lang="ru-RU" dirty="0"/>
              <a:t> шкоду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загрозу</a:t>
            </a:r>
            <a:r>
              <a:rPr lang="ru-RU" dirty="0"/>
              <a:t> </a:t>
            </a:r>
            <a:r>
              <a:rPr lang="ru-RU" dirty="0" err="1"/>
              <a:t>спричинення</a:t>
            </a:r>
            <a:r>
              <a:rPr lang="ru-RU" dirty="0"/>
              <a:t> </a:t>
            </a:r>
            <a:r>
              <a:rPr lang="ru-RU" dirty="0" err="1"/>
              <a:t>такої</a:t>
            </a:r>
            <a:r>
              <a:rPr lang="ru-RU" dirty="0"/>
              <a:t> </a:t>
            </a:r>
            <a:r>
              <a:rPr lang="ru-RU" dirty="0" err="1"/>
              <a:t>шкоди</a:t>
            </a:r>
            <a:r>
              <a:rPr lang="ru-RU" dirty="0"/>
              <a:t> </a:t>
            </a:r>
            <a:r>
              <a:rPr lang="ru-RU" dirty="0" err="1"/>
              <a:t>об'єктам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охороняються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;</a:t>
            </a:r>
          </a:p>
          <a:p>
            <a:r>
              <a:rPr lang="ru-RU" dirty="0"/>
              <a:t>3)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протиправне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яке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чинним</a:t>
            </a:r>
            <a:r>
              <a:rPr lang="ru-RU" dirty="0"/>
              <a:t> </a:t>
            </a:r>
            <a:r>
              <a:rPr lang="ru-RU" dirty="0" err="1"/>
              <a:t>кримінальним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 - </a:t>
            </a:r>
            <a:r>
              <a:rPr lang="ru-RU" dirty="0" err="1"/>
              <a:t>порушення</a:t>
            </a:r>
            <a:r>
              <a:rPr lang="ru-RU" dirty="0"/>
              <a:t> особою </a:t>
            </a:r>
            <a:r>
              <a:rPr lang="ru-RU" dirty="0" err="1"/>
              <a:t>конкретної</a:t>
            </a:r>
            <a:r>
              <a:rPr lang="ru-RU" dirty="0"/>
              <a:t> </a:t>
            </a:r>
            <a:r>
              <a:rPr lang="ru-RU" dirty="0" err="1"/>
              <a:t>кримінально-правової</a:t>
            </a:r>
            <a:r>
              <a:rPr lang="ru-RU" dirty="0"/>
              <a:t> </a:t>
            </a:r>
            <a:r>
              <a:rPr lang="ru-RU" dirty="0" err="1"/>
              <a:t>норми</a:t>
            </a:r>
            <a:r>
              <a:rPr lang="ru-RU" dirty="0"/>
              <a:t>; </a:t>
            </a:r>
          </a:p>
          <a:p>
            <a:r>
              <a:rPr lang="ru-RU" dirty="0"/>
              <a:t>4)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винне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таке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вчинене</a:t>
            </a:r>
            <a:r>
              <a:rPr lang="ru-RU" dirty="0"/>
              <a:t> </a:t>
            </a:r>
            <a:r>
              <a:rPr lang="ru-RU" dirty="0" err="1"/>
              <a:t>умисно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з </a:t>
            </a:r>
            <a:r>
              <a:rPr lang="ru-RU" dirty="0" err="1"/>
              <a:t>необережності</a:t>
            </a:r>
            <a:r>
              <a:rPr lang="ru-RU" dirty="0"/>
              <a:t>; </a:t>
            </a:r>
          </a:p>
          <a:p>
            <a:r>
              <a:rPr lang="ru-RU" dirty="0"/>
              <a:t>5)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каране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за яке </a:t>
            </a:r>
            <a:r>
              <a:rPr lang="ru-RU" dirty="0" err="1"/>
              <a:t>чинним</a:t>
            </a:r>
            <a:r>
              <a:rPr lang="ru-RU" dirty="0"/>
              <a:t> КК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передбачено</a:t>
            </a:r>
            <a:r>
              <a:rPr lang="ru-RU" dirty="0"/>
              <a:t> </a:t>
            </a:r>
            <a:r>
              <a:rPr lang="ru-RU" dirty="0" err="1"/>
              <a:t>певний</a:t>
            </a:r>
            <a:r>
              <a:rPr lang="ru-RU" dirty="0"/>
              <a:t> вид, строк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розмір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4572000" y="4653136"/>
            <a:ext cx="424847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dirty="0" smtClean="0"/>
              <a:t>В </a:t>
            </a:r>
            <a:r>
              <a:rPr lang="ru-RU" dirty="0" err="1"/>
              <a:t>науці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права </a:t>
            </a:r>
            <a:r>
              <a:rPr lang="ru-RU" dirty="0" err="1"/>
              <a:t>панує</a:t>
            </a:r>
            <a:r>
              <a:rPr lang="ru-RU" dirty="0"/>
              <a:t> думка про </a:t>
            </a:r>
            <a:r>
              <a:rPr lang="ru-RU" dirty="0" err="1"/>
              <a:t>наявність</a:t>
            </a:r>
            <a:r>
              <a:rPr lang="ru-RU" dirty="0"/>
              <a:t> </a:t>
            </a:r>
            <a:r>
              <a:rPr lang="ru-RU" dirty="0" err="1"/>
              <a:t>чотирьох</a:t>
            </a:r>
            <a:r>
              <a:rPr lang="ru-RU" dirty="0"/>
              <a:t> </a:t>
            </a:r>
            <a:r>
              <a:rPr lang="ru-RU" dirty="0" err="1"/>
              <a:t>обов'язкових</a:t>
            </a:r>
            <a:r>
              <a:rPr lang="ru-RU" dirty="0"/>
              <a:t> </a:t>
            </a:r>
            <a:r>
              <a:rPr lang="ru-RU" dirty="0" err="1"/>
              <a:t>ознак</a:t>
            </a:r>
            <a:r>
              <a:rPr lang="ru-RU" dirty="0"/>
              <a:t> </a:t>
            </a:r>
            <a:r>
              <a:rPr lang="ru-RU" dirty="0" err="1"/>
              <a:t>злочину</a:t>
            </a:r>
            <a:r>
              <a:rPr lang="ru-RU" dirty="0"/>
              <a:t>: </a:t>
            </a:r>
            <a:r>
              <a:rPr lang="ru-RU" dirty="0" err="1"/>
              <a:t>суспільної</a:t>
            </a:r>
            <a:r>
              <a:rPr lang="ru-RU" dirty="0"/>
              <a:t> </a:t>
            </a:r>
            <a:r>
              <a:rPr lang="ru-RU" dirty="0" err="1"/>
              <a:t>небезпечності</a:t>
            </a:r>
            <a:r>
              <a:rPr lang="ru-RU" dirty="0"/>
              <a:t>, </a:t>
            </a:r>
            <a:r>
              <a:rPr lang="ru-RU" dirty="0" err="1"/>
              <a:t>винності</a:t>
            </a:r>
            <a:r>
              <a:rPr lang="ru-RU" dirty="0"/>
              <a:t>, </a:t>
            </a:r>
            <a:r>
              <a:rPr lang="ru-RU" dirty="0" err="1"/>
              <a:t>протиправності</a:t>
            </a:r>
            <a:r>
              <a:rPr lang="ru-RU" dirty="0"/>
              <a:t> і </a:t>
            </a:r>
            <a:r>
              <a:rPr lang="ru-RU" dirty="0" err="1"/>
              <a:t>караності</a:t>
            </a:r>
            <a:r>
              <a:rPr lang="ru-RU" dirty="0"/>
              <a:t>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3843800"/>
            <a:ext cx="3888432" cy="2592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035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544" y="188640"/>
            <a:ext cx="87849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i="1" u="sng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latin typeface="Times New Roman" pitchFamily="18" charset="0"/>
                <a:cs typeface="Times New Roman" pitchFamily="18" charset="0"/>
              </a:rPr>
              <a:t>тяжкості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latin typeface="Times New Roman" pitchFamily="18" charset="0"/>
                <a:cs typeface="Times New Roman" pitchFamily="18" charset="0"/>
              </a:rPr>
              <a:t>злочини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err="1">
                <a:latin typeface="Times New Roman" pitchFamily="18" charset="0"/>
                <a:cs typeface="Times New Roman" pitchFamily="18" charset="0"/>
              </a:rPr>
              <a:t>поділяються</a:t>
            </a:r>
            <a:r>
              <a:rPr lang="ru-RU" sz="24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i="1" u="sng" dirty="0" smtClean="0">
                <a:latin typeface="Times New Roman" pitchFamily="18" charset="0"/>
                <a:cs typeface="Times New Roman" pitchFamily="18" charset="0"/>
              </a:rPr>
              <a:t>на</a:t>
            </a:r>
            <a:endParaRPr lang="ru-RU" sz="2400" b="1" i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1196752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невеликої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тяжкості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952841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середньої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тяжкості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3857667"/>
            <a:ext cx="19818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особливо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тяжкі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82648" y="2875002"/>
            <a:ext cx="101200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тяжкі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812692"/>
            <a:ext cx="2899900" cy="57259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7779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404664"/>
            <a:ext cx="8424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Злочином</a:t>
            </a:r>
            <a:r>
              <a:rPr lang="ru-RU" dirty="0"/>
              <a:t> </a:t>
            </a:r>
            <a:r>
              <a:rPr lang="ru-RU" dirty="0" err="1"/>
              <a:t>невеликої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є </a:t>
            </a:r>
            <a:r>
              <a:rPr lang="ru-RU" dirty="0" err="1"/>
              <a:t>злочин</a:t>
            </a:r>
            <a:r>
              <a:rPr lang="ru-RU" dirty="0"/>
              <a:t>, за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передбачене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двох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інше</a:t>
            </a:r>
            <a:r>
              <a:rPr lang="ru-RU" dirty="0"/>
              <a:t>, </a:t>
            </a:r>
            <a:r>
              <a:rPr lang="ru-RU" dirty="0" err="1"/>
              <a:t>більш</a:t>
            </a:r>
            <a:r>
              <a:rPr lang="ru-RU" dirty="0"/>
              <a:t> </a:t>
            </a:r>
            <a:r>
              <a:rPr lang="ru-RU" dirty="0" err="1"/>
              <a:t>м’яке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. </a:t>
            </a:r>
            <a:r>
              <a:rPr lang="ru-RU" dirty="0" err="1"/>
              <a:t>Сюди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віднести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злочини</a:t>
            </a:r>
            <a:r>
              <a:rPr lang="ru-RU" dirty="0"/>
              <a:t>, як </a:t>
            </a:r>
            <a:r>
              <a:rPr lang="ru-RU" dirty="0" err="1"/>
              <a:t>незаконне</a:t>
            </a:r>
            <a:r>
              <a:rPr lang="ru-RU" dirty="0"/>
              <a:t> </a:t>
            </a:r>
            <a:r>
              <a:rPr lang="ru-RU" dirty="0" err="1"/>
              <a:t>полювання</a:t>
            </a:r>
            <a:r>
              <a:rPr lang="ru-RU" dirty="0"/>
              <a:t> в </a:t>
            </a:r>
            <a:r>
              <a:rPr lang="ru-RU" dirty="0" err="1"/>
              <a:t>заповідниках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на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територіях</a:t>
            </a:r>
            <a:r>
              <a:rPr lang="ru-RU" dirty="0"/>
              <a:t> та </a:t>
            </a:r>
            <a:r>
              <a:rPr lang="ru-RU" dirty="0" err="1"/>
              <a:t>об’єктах</a:t>
            </a:r>
            <a:r>
              <a:rPr lang="ru-RU" dirty="0"/>
              <a:t> природно-</a:t>
            </a:r>
            <a:r>
              <a:rPr lang="ru-RU" dirty="0" err="1"/>
              <a:t>заповідного</a:t>
            </a:r>
            <a:r>
              <a:rPr lang="ru-RU" dirty="0"/>
              <a:t> фонду (ст. 248 КК), </a:t>
            </a:r>
            <a:r>
              <a:rPr lang="ru-RU" dirty="0" err="1"/>
              <a:t>жорстоке</a:t>
            </a:r>
            <a:r>
              <a:rPr lang="ru-RU" dirty="0"/>
              <a:t> </a:t>
            </a:r>
            <a:r>
              <a:rPr lang="ru-RU" dirty="0" err="1"/>
              <a:t>поводження</a:t>
            </a:r>
            <a:r>
              <a:rPr lang="ru-RU" dirty="0"/>
              <a:t> з </a:t>
            </a:r>
            <a:r>
              <a:rPr lang="ru-RU" dirty="0" err="1"/>
              <a:t>тваринами</a:t>
            </a:r>
            <a:r>
              <a:rPr lang="ru-RU" dirty="0"/>
              <a:t> (ст. 299 КК),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підроблення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печаток, </a:t>
            </a:r>
            <a:r>
              <a:rPr lang="ru-RU" dirty="0" err="1"/>
              <a:t>штампів</a:t>
            </a:r>
            <a:r>
              <a:rPr lang="ru-RU" dirty="0"/>
              <a:t> та </a:t>
            </a:r>
            <a:r>
              <a:rPr lang="ru-RU" dirty="0" err="1"/>
              <a:t>бланків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збут</a:t>
            </a:r>
            <a:r>
              <a:rPr lang="ru-RU" dirty="0"/>
              <a:t>,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підроблених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 (ст. 358 КК).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068960"/>
            <a:ext cx="5328592" cy="3548062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661" y="2158989"/>
            <a:ext cx="4388363" cy="29226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420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4096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Злочином</a:t>
            </a:r>
            <a:r>
              <a:rPr lang="ru-RU" dirty="0"/>
              <a:t> </a:t>
            </a:r>
            <a:r>
              <a:rPr lang="ru-RU" dirty="0" err="1"/>
              <a:t>середньої</a:t>
            </a:r>
            <a:r>
              <a:rPr lang="ru-RU" dirty="0"/>
              <a:t> </a:t>
            </a:r>
            <a:r>
              <a:rPr lang="ru-RU" dirty="0" err="1"/>
              <a:t>тяжкості</a:t>
            </a:r>
            <a:r>
              <a:rPr lang="ru-RU" dirty="0"/>
              <a:t> є </a:t>
            </a:r>
            <a:r>
              <a:rPr lang="ru-RU" dirty="0" err="1"/>
              <a:t>злочин</a:t>
            </a:r>
            <a:r>
              <a:rPr lang="ru-RU" dirty="0"/>
              <a:t>, за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передбачене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п’яти</a:t>
            </a:r>
            <a:r>
              <a:rPr lang="ru-RU" dirty="0"/>
              <a:t> </a:t>
            </a:r>
            <a:r>
              <a:rPr lang="ru-RU" dirty="0" err="1"/>
              <a:t>років</a:t>
            </a:r>
            <a:r>
              <a:rPr lang="ru-RU" dirty="0"/>
              <a:t>. Таким </a:t>
            </a:r>
            <a:r>
              <a:rPr lang="ru-RU" dirty="0" err="1"/>
              <a:t>злочином</a:t>
            </a:r>
            <a:r>
              <a:rPr lang="ru-RU" dirty="0"/>
              <a:t> є, </a:t>
            </a:r>
            <a:r>
              <a:rPr lang="ru-RU" dirty="0" err="1"/>
              <a:t>наприклад</a:t>
            </a:r>
            <a:r>
              <a:rPr lang="ru-RU" dirty="0"/>
              <a:t>, </a:t>
            </a:r>
            <a:r>
              <a:rPr lang="ru-RU" dirty="0" err="1"/>
              <a:t>крадіжка</a:t>
            </a:r>
            <a:r>
              <a:rPr lang="ru-RU" dirty="0"/>
              <a:t> – </a:t>
            </a:r>
            <a:r>
              <a:rPr lang="ru-RU" dirty="0" err="1"/>
              <a:t>таємне</a:t>
            </a:r>
            <a:r>
              <a:rPr lang="ru-RU" dirty="0"/>
              <a:t> </a:t>
            </a:r>
            <a:r>
              <a:rPr lang="ru-RU" dirty="0" err="1"/>
              <a:t>викрадення</a:t>
            </a:r>
            <a:r>
              <a:rPr lang="ru-RU" dirty="0"/>
              <a:t> чужого майна (ст. 185 КК), </a:t>
            </a:r>
            <a:r>
              <a:rPr lang="ru-RU" dirty="0" err="1"/>
              <a:t>давання</a:t>
            </a:r>
            <a:r>
              <a:rPr lang="ru-RU" dirty="0"/>
              <a:t> хабара (ст. 369), </a:t>
            </a:r>
            <a:r>
              <a:rPr lang="ru-RU" dirty="0" err="1"/>
              <a:t>ухилення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призову на </a:t>
            </a:r>
            <a:r>
              <a:rPr lang="ru-RU" dirty="0" err="1"/>
              <a:t>строкову</a:t>
            </a:r>
            <a:r>
              <a:rPr lang="ru-RU" dirty="0"/>
              <a:t> </a:t>
            </a:r>
            <a:r>
              <a:rPr lang="ru-RU" dirty="0" err="1"/>
              <a:t>військову</a:t>
            </a:r>
            <a:r>
              <a:rPr lang="ru-RU" dirty="0"/>
              <a:t> службу (ст. 335 КК).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5856" y="1768300"/>
            <a:ext cx="2732585" cy="370520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3896124"/>
            <a:ext cx="3429000" cy="2571750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4293096"/>
            <a:ext cx="3456384" cy="231550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65067" y="1196752"/>
            <a:ext cx="2218185" cy="2972825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9538" y="1491200"/>
            <a:ext cx="2857500" cy="2352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0027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7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Тяжким </a:t>
            </a:r>
            <a:r>
              <a:rPr lang="ru-RU" dirty="0" err="1"/>
              <a:t>злочином</a:t>
            </a:r>
            <a:r>
              <a:rPr lang="ru-RU" dirty="0"/>
              <a:t> є </a:t>
            </a:r>
            <a:r>
              <a:rPr lang="ru-RU" dirty="0" err="1"/>
              <a:t>злочин</a:t>
            </a:r>
            <a:r>
              <a:rPr lang="ru-RU" dirty="0"/>
              <a:t>, за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передбачене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не </a:t>
            </a:r>
            <a:r>
              <a:rPr lang="ru-RU" dirty="0" err="1"/>
              <a:t>більше</a:t>
            </a:r>
            <a:r>
              <a:rPr lang="ru-RU" dirty="0"/>
              <a:t> десяти </a:t>
            </a:r>
            <a:r>
              <a:rPr lang="ru-RU" dirty="0" err="1"/>
              <a:t>років</a:t>
            </a:r>
            <a:r>
              <a:rPr lang="ru-RU" dirty="0"/>
              <a:t>. </a:t>
            </a:r>
            <a:r>
              <a:rPr lang="ru-RU" dirty="0" err="1"/>
              <a:t>Мова</a:t>
            </a:r>
            <a:r>
              <a:rPr lang="ru-RU" dirty="0"/>
              <a:t>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йти</a:t>
            </a:r>
            <a:r>
              <a:rPr lang="ru-RU" dirty="0"/>
              <a:t> про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тяжке</a:t>
            </a:r>
            <a:r>
              <a:rPr lang="ru-RU" dirty="0"/>
              <a:t> </a:t>
            </a:r>
            <a:r>
              <a:rPr lang="ru-RU" dirty="0" err="1"/>
              <a:t>тілесне</a:t>
            </a:r>
            <a:r>
              <a:rPr lang="ru-RU" dirty="0"/>
              <a:t> </a:t>
            </a:r>
            <a:r>
              <a:rPr lang="ru-RU" dirty="0" err="1"/>
              <a:t>ушкодження</a:t>
            </a:r>
            <a:r>
              <a:rPr lang="ru-RU" dirty="0"/>
              <a:t> (ст. 121 КК), контрабанду – </a:t>
            </a:r>
            <a:r>
              <a:rPr lang="ru-RU" dirty="0" err="1"/>
              <a:t>переміщення</a:t>
            </a:r>
            <a:r>
              <a:rPr lang="ru-RU" dirty="0"/>
              <a:t> </a:t>
            </a:r>
            <a:r>
              <a:rPr lang="ru-RU" dirty="0" err="1"/>
              <a:t>товарів</a:t>
            </a:r>
            <a:r>
              <a:rPr lang="ru-RU" dirty="0"/>
              <a:t> через </a:t>
            </a:r>
            <a:r>
              <a:rPr lang="ru-RU" dirty="0" err="1"/>
              <a:t>митний</a:t>
            </a:r>
            <a:r>
              <a:rPr lang="ru-RU" dirty="0"/>
              <a:t> кордон </a:t>
            </a:r>
            <a:r>
              <a:rPr lang="ru-RU" dirty="0" err="1"/>
              <a:t>України</a:t>
            </a:r>
            <a:r>
              <a:rPr lang="ru-RU" dirty="0"/>
              <a:t> поза </a:t>
            </a:r>
            <a:r>
              <a:rPr lang="ru-RU" dirty="0" err="1"/>
              <a:t>митним</a:t>
            </a:r>
            <a:r>
              <a:rPr lang="ru-RU" dirty="0"/>
              <a:t> контролем </a:t>
            </a:r>
            <a:r>
              <a:rPr lang="ru-RU" dirty="0" err="1"/>
              <a:t>або</a:t>
            </a:r>
            <a:r>
              <a:rPr lang="ru-RU" dirty="0"/>
              <a:t> з </a:t>
            </a:r>
            <a:r>
              <a:rPr lang="ru-RU" dirty="0" err="1"/>
              <a:t>приховуванням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митного</a:t>
            </a:r>
            <a:r>
              <a:rPr lang="ru-RU" dirty="0"/>
              <a:t> контролю (ст. 201 КК).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1757" y="3068960"/>
            <a:ext cx="5540723" cy="349505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874" y="1809984"/>
            <a:ext cx="3134005" cy="2363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24209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56895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Особливо тяжким </a:t>
            </a:r>
            <a:r>
              <a:rPr lang="ru-RU" dirty="0" err="1"/>
              <a:t>злочином</a:t>
            </a:r>
            <a:r>
              <a:rPr lang="ru-RU" dirty="0"/>
              <a:t> є </a:t>
            </a:r>
            <a:r>
              <a:rPr lang="ru-RU" dirty="0" err="1"/>
              <a:t>злочин</a:t>
            </a:r>
            <a:r>
              <a:rPr lang="ru-RU" dirty="0"/>
              <a:t>, за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передбачене</a:t>
            </a:r>
            <a:r>
              <a:rPr lang="ru-RU" dirty="0"/>
              <a:t> </a:t>
            </a:r>
            <a:r>
              <a:rPr lang="ru-RU" dirty="0" err="1"/>
              <a:t>покарання</a:t>
            </a:r>
            <a:r>
              <a:rPr lang="ru-RU" dirty="0"/>
              <a:t> у </a:t>
            </a:r>
            <a:r>
              <a:rPr lang="ru-RU" dirty="0" err="1"/>
              <a:t>виді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 на строк </a:t>
            </a:r>
            <a:r>
              <a:rPr lang="ru-RU" dirty="0" err="1"/>
              <a:t>понад</a:t>
            </a:r>
            <a:r>
              <a:rPr lang="ru-RU" dirty="0"/>
              <a:t> десять </a:t>
            </a:r>
            <a:r>
              <a:rPr lang="ru-RU" dirty="0" err="1"/>
              <a:t>років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довічного</a:t>
            </a:r>
            <a:r>
              <a:rPr lang="ru-RU" dirty="0"/>
              <a:t> </a:t>
            </a:r>
            <a:r>
              <a:rPr lang="ru-RU" dirty="0" err="1"/>
              <a:t>позбавлення</a:t>
            </a:r>
            <a:r>
              <a:rPr lang="ru-RU" dirty="0"/>
              <a:t> </a:t>
            </a:r>
            <a:r>
              <a:rPr lang="ru-RU" dirty="0" err="1"/>
              <a:t>волі</a:t>
            </a:r>
            <a:r>
              <a:rPr lang="ru-RU" dirty="0"/>
              <a:t>. Прикладом </a:t>
            </a:r>
            <a:r>
              <a:rPr lang="ru-RU" dirty="0" err="1"/>
              <a:t>може</a:t>
            </a:r>
            <a:r>
              <a:rPr lang="ru-RU" dirty="0"/>
              <a:t> бути </a:t>
            </a:r>
            <a:r>
              <a:rPr lang="ru-RU" dirty="0" err="1"/>
              <a:t>умисне</a:t>
            </a:r>
            <a:r>
              <a:rPr lang="ru-RU" dirty="0"/>
              <a:t> </a:t>
            </a:r>
            <a:r>
              <a:rPr lang="ru-RU" dirty="0" err="1"/>
              <a:t>вбивство</a:t>
            </a:r>
            <a:r>
              <a:rPr lang="ru-RU" dirty="0"/>
              <a:t> (ст. 115 КК)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озброєної</a:t>
            </a:r>
            <a:r>
              <a:rPr lang="ru-RU" dirty="0"/>
              <a:t> банди з метою нападу на </a:t>
            </a:r>
            <a:r>
              <a:rPr lang="ru-RU" dirty="0" err="1"/>
              <a:t>підприємства</a:t>
            </a:r>
            <a:r>
              <a:rPr lang="ru-RU" dirty="0"/>
              <a:t>, установи,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на </a:t>
            </a:r>
            <a:r>
              <a:rPr lang="ru-RU" dirty="0" err="1"/>
              <a:t>окремих</a:t>
            </a:r>
            <a:r>
              <a:rPr lang="ru-RU" dirty="0"/>
              <a:t> </a:t>
            </a:r>
            <a:r>
              <a:rPr lang="ru-RU" dirty="0" err="1"/>
              <a:t>осіб</a:t>
            </a:r>
            <a:r>
              <a:rPr lang="ru-RU" dirty="0"/>
              <a:t> (ст. 257 КК).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49" y="1548874"/>
            <a:ext cx="4160462" cy="2880320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1960" y="3501008"/>
            <a:ext cx="4543400" cy="302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3773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89383" y="243662"/>
            <a:ext cx="818707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ступеня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завершеності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злочини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i="1" u="sng" dirty="0" err="1">
                <a:latin typeface="Times New Roman" pitchFamily="18" charset="0"/>
                <a:cs typeface="Times New Roman" pitchFamily="18" charset="0"/>
              </a:rPr>
              <a:t>поділяються</a:t>
            </a:r>
            <a:r>
              <a:rPr lang="ru-RU" sz="2000" b="1" i="1" u="sng" dirty="0">
                <a:latin typeface="Times New Roman" pitchFamily="18" charset="0"/>
                <a:cs typeface="Times New Roman" pitchFamily="18" charset="0"/>
              </a:rPr>
              <a:t> на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43607" y="1021769"/>
            <a:ext cx="10775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закінчені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372200" y="1021769"/>
            <a:ext cx="13163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err="1"/>
              <a:t>незакінчені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9383" y="1933383"/>
            <a:ext cx="2862064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Закінченим</a:t>
            </a:r>
            <a:r>
              <a:rPr lang="ru-RU" dirty="0"/>
              <a:t> </a:t>
            </a:r>
            <a:r>
              <a:rPr lang="ru-RU" dirty="0" err="1"/>
              <a:t>злочином</a:t>
            </a:r>
            <a:r>
              <a:rPr lang="ru-RU" dirty="0"/>
              <a:t> </a:t>
            </a:r>
            <a:r>
              <a:rPr lang="ru-RU" dirty="0" err="1"/>
              <a:t>визнається</a:t>
            </a:r>
            <a:r>
              <a:rPr lang="ru-RU" dirty="0"/>
              <a:t> </a:t>
            </a:r>
            <a:r>
              <a:rPr lang="ru-RU" dirty="0" err="1"/>
              <a:t>діяння</a:t>
            </a:r>
            <a:r>
              <a:rPr lang="ru-RU" dirty="0"/>
              <a:t>, яке </a:t>
            </a:r>
            <a:r>
              <a:rPr lang="ru-RU" dirty="0" err="1"/>
              <a:t>містить</a:t>
            </a:r>
            <a:r>
              <a:rPr lang="ru-RU" dirty="0"/>
              <a:t> </a:t>
            </a:r>
            <a:r>
              <a:rPr lang="ru-RU" dirty="0" err="1"/>
              <a:t>усі</a:t>
            </a:r>
            <a:r>
              <a:rPr lang="ru-RU" dirty="0"/>
              <a:t> </a:t>
            </a:r>
            <a:r>
              <a:rPr lang="ru-RU" dirty="0" err="1"/>
              <a:t>ознаки</a:t>
            </a:r>
            <a:r>
              <a:rPr lang="ru-RU" dirty="0"/>
              <a:t> складу </a:t>
            </a:r>
            <a:r>
              <a:rPr lang="ru-RU" dirty="0" err="1"/>
              <a:t>злочину</a:t>
            </a:r>
            <a:r>
              <a:rPr lang="ru-RU" dirty="0"/>
              <a:t>, </a:t>
            </a:r>
            <a:r>
              <a:rPr lang="ru-RU" dirty="0" err="1"/>
              <a:t>передбаченого</a:t>
            </a:r>
            <a:r>
              <a:rPr lang="ru-RU" dirty="0"/>
              <a:t> </a:t>
            </a:r>
            <a:r>
              <a:rPr lang="ru-RU" dirty="0" err="1"/>
              <a:t>відповідною</a:t>
            </a:r>
            <a:r>
              <a:rPr lang="ru-RU" dirty="0"/>
              <a:t> </a:t>
            </a:r>
            <a:r>
              <a:rPr lang="ru-RU" dirty="0" err="1"/>
              <a:t>статтею</a:t>
            </a:r>
            <a:r>
              <a:rPr lang="ru-RU" dirty="0"/>
              <a:t> </a:t>
            </a:r>
            <a:r>
              <a:rPr lang="ru-RU" dirty="0" err="1"/>
              <a:t>Кримінального</a:t>
            </a:r>
            <a:r>
              <a:rPr lang="ru-RU" dirty="0"/>
              <a:t> Кодексу.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6228184" y="1933382"/>
            <a:ext cx="221399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err="1"/>
              <a:t>Незакінченим</a:t>
            </a:r>
            <a:r>
              <a:rPr lang="ru-RU" dirty="0"/>
              <a:t> </a:t>
            </a:r>
            <a:r>
              <a:rPr lang="ru-RU" dirty="0" err="1"/>
              <a:t>злочином</a:t>
            </a:r>
            <a:r>
              <a:rPr lang="ru-RU" dirty="0"/>
              <a:t> є </a:t>
            </a:r>
            <a:r>
              <a:rPr lang="ru-RU" dirty="0" err="1"/>
              <a:t>готування</a:t>
            </a:r>
            <a:r>
              <a:rPr lang="ru-RU" dirty="0"/>
              <a:t> до </a:t>
            </a:r>
            <a:r>
              <a:rPr lang="ru-RU" dirty="0" err="1"/>
              <a:t>злочину</a:t>
            </a:r>
            <a:r>
              <a:rPr lang="ru-RU" dirty="0"/>
              <a:t> та замах на </a:t>
            </a:r>
            <a:r>
              <a:rPr lang="ru-RU" dirty="0" err="1"/>
              <a:t>злочин</a:t>
            </a:r>
            <a:r>
              <a:rPr lang="ru-RU" dirty="0"/>
              <a:t>.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3848" y="1625790"/>
            <a:ext cx="2677380" cy="35698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56378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>
        <p14:flash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аркет">
  <a:themeElements>
    <a:clrScheme name="Паркет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創英角ｺﾞｼｯｸUB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Паркет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63</TotalTime>
  <Words>527</Words>
  <Application>Microsoft Office PowerPoint</Application>
  <PresentationFormat>Экран (4:3)</PresentationFormat>
  <Paragraphs>28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Паркет</vt:lpstr>
      <vt:lpstr>Злочини </vt:lpstr>
      <vt:lpstr>Поняття злочину та його ознаки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Презентацію підготувала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Администратор</dc:creator>
  <cp:lastModifiedBy>Пользователь Windows</cp:lastModifiedBy>
  <cp:revision>6</cp:revision>
  <dcterms:created xsi:type="dcterms:W3CDTF">2013-04-27T05:30:27Z</dcterms:created>
  <dcterms:modified xsi:type="dcterms:W3CDTF">2013-04-27T06:44:39Z</dcterms:modified>
</cp:coreProperties>
</file>