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Державний</a:t>
            </a:r>
            <a:r>
              <a:rPr lang="ru-RU" dirty="0"/>
              <a:t> борг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4653136"/>
            <a:ext cx="6400800" cy="144016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err="1" smtClean="0"/>
              <a:t>Виконала</a:t>
            </a:r>
            <a:r>
              <a:rPr lang="ru-RU" dirty="0" smtClean="0"/>
              <a:t>: Коновалова Марина</a:t>
            </a:r>
            <a:br>
              <a:rPr lang="ru-RU" dirty="0" smtClean="0"/>
            </a:br>
            <a:r>
              <a:rPr lang="ru-RU" dirty="0" smtClean="0"/>
              <a:t>11-А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2406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80920" cy="1224136"/>
          </a:xfrm>
        </p:spPr>
        <p:txBody>
          <a:bodyPr/>
          <a:lstStyle/>
          <a:p>
            <a:r>
              <a:rPr lang="ru-RU" sz="4000" dirty="0"/>
              <a:t> </a:t>
            </a:r>
            <a:r>
              <a:rPr lang="ru-RU" sz="4000" dirty="0" err="1"/>
              <a:t>Відношення</a:t>
            </a:r>
            <a:r>
              <a:rPr lang="ru-RU" sz="4000" dirty="0"/>
              <a:t> державного боргу до ВВП та </a:t>
            </a:r>
            <a:r>
              <a:rPr lang="ru-RU" sz="4000" dirty="0" err="1"/>
              <a:t>його</a:t>
            </a:r>
            <a:r>
              <a:rPr lang="ru-RU" sz="4000" dirty="0"/>
              <a:t> </a:t>
            </a:r>
            <a:r>
              <a:rPr lang="ru-RU" sz="4000" dirty="0" err="1"/>
              <a:t>критичнии</a:t>
            </a:r>
            <a:r>
              <a:rPr lang="ru-RU" sz="4000" dirty="0"/>
              <a:t>̆ </a:t>
            </a:r>
            <a:r>
              <a:rPr lang="ru-RU" sz="4000" dirty="0" err="1"/>
              <a:t>рівень</a:t>
            </a:r>
            <a:endParaRPr lang="ru-RU" sz="40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204864"/>
            <a:ext cx="7848872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35826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9" y="2204864"/>
            <a:ext cx="7761184" cy="4248471"/>
          </a:xfrm>
        </p:spPr>
        <p:txBody>
          <a:bodyPr>
            <a:noAutofit/>
          </a:bodyPr>
          <a:lstStyle/>
          <a:p>
            <a:r>
              <a:rPr lang="ru-RU" sz="2200" dirty="0" err="1"/>
              <a:t>Н</a:t>
            </a:r>
            <a:r>
              <a:rPr lang="ru-RU" sz="2200" dirty="0" err="1" smtClean="0"/>
              <a:t>еобхідно</a:t>
            </a:r>
            <a:r>
              <a:rPr lang="ru-RU" sz="2200" dirty="0" smtClean="0"/>
              <a:t> </a:t>
            </a:r>
            <a:r>
              <a:rPr lang="ru-RU" sz="2200" dirty="0" err="1"/>
              <a:t>забезпечити</a:t>
            </a:r>
            <a:r>
              <a:rPr lang="ru-RU" sz="2200" dirty="0"/>
              <a:t> </a:t>
            </a:r>
            <a:r>
              <a:rPr lang="ru-RU" sz="2200" dirty="0" err="1"/>
              <a:t>інституційними</a:t>
            </a:r>
            <a:r>
              <a:rPr lang="ru-RU" sz="2200" dirty="0"/>
              <a:t> </a:t>
            </a:r>
            <a:r>
              <a:rPr lang="ru-RU" sz="2200" dirty="0" err="1"/>
              <a:t>механізмами</a:t>
            </a:r>
            <a:r>
              <a:rPr lang="ru-RU" sz="2200" dirty="0"/>
              <a:t> та </a:t>
            </a:r>
            <a:r>
              <a:rPr lang="ru-RU" sz="2200" dirty="0" err="1"/>
              <a:t>визначити</a:t>
            </a:r>
            <a:r>
              <a:rPr lang="ru-RU" sz="2200" dirty="0"/>
              <a:t> напрямки </a:t>
            </a:r>
            <a:r>
              <a:rPr lang="ru-RU" sz="2200" dirty="0" err="1"/>
              <a:t>удосконалення</a:t>
            </a:r>
            <a:r>
              <a:rPr lang="ru-RU" sz="2200" dirty="0"/>
              <a:t> </a:t>
            </a:r>
            <a:r>
              <a:rPr lang="ru-RU" sz="2200" dirty="0" err="1"/>
              <a:t>управління</a:t>
            </a:r>
            <a:r>
              <a:rPr lang="ru-RU" sz="2200" dirty="0"/>
              <a:t> </a:t>
            </a:r>
            <a:r>
              <a:rPr lang="ru-RU" sz="2200" dirty="0" err="1"/>
              <a:t>державним</a:t>
            </a:r>
            <a:r>
              <a:rPr lang="ru-RU" sz="2200" dirty="0"/>
              <a:t> боргом, а </a:t>
            </a:r>
            <a:r>
              <a:rPr lang="ru-RU" sz="2200" dirty="0" err="1"/>
              <a:t>саме</a:t>
            </a:r>
            <a:r>
              <a:rPr lang="ru-RU" sz="2200" dirty="0"/>
              <a:t>:</a:t>
            </a:r>
          </a:p>
          <a:p>
            <a:r>
              <a:rPr lang="ru-RU" sz="2200" dirty="0"/>
              <a:t>- </a:t>
            </a:r>
            <a:r>
              <a:rPr lang="ru-RU" sz="2200" dirty="0" err="1"/>
              <a:t>компетенцією</a:t>
            </a:r>
            <a:r>
              <a:rPr lang="ru-RU" sz="2200" dirty="0"/>
              <a:t> </a:t>
            </a:r>
            <a:r>
              <a:rPr lang="ru-RU" sz="2200" dirty="0" err="1"/>
              <a:t>органів</a:t>
            </a:r>
            <a:r>
              <a:rPr lang="ru-RU" sz="2200" dirty="0"/>
              <a:t> </a:t>
            </a:r>
            <a:r>
              <a:rPr lang="ru-RU" sz="2200" dirty="0" err="1"/>
              <a:t>влади</a:t>
            </a:r>
            <a:r>
              <a:rPr lang="ru-RU" sz="2200" dirty="0"/>
              <a:t> </a:t>
            </a:r>
            <a:r>
              <a:rPr lang="ru-RU" sz="2200" dirty="0" err="1"/>
              <a:t>щодо</a:t>
            </a:r>
            <a:r>
              <a:rPr lang="ru-RU" sz="2200" dirty="0"/>
              <a:t> державного боргу;</a:t>
            </a:r>
          </a:p>
          <a:p>
            <a:r>
              <a:rPr lang="ru-RU" sz="2200" dirty="0"/>
              <a:t>- величину, склад та </a:t>
            </a:r>
            <a:r>
              <a:rPr lang="ru-RU" sz="2200" dirty="0" err="1"/>
              <a:t>структурні</a:t>
            </a:r>
            <a:r>
              <a:rPr lang="ru-RU" sz="2200" dirty="0"/>
              <a:t> </a:t>
            </a:r>
            <a:r>
              <a:rPr lang="ru-RU" sz="2200" dirty="0" err="1"/>
              <a:t>параметри</a:t>
            </a:r>
            <a:r>
              <a:rPr lang="ru-RU" sz="2200" dirty="0"/>
              <a:t> державного боргу, на </a:t>
            </a:r>
            <a:r>
              <a:rPr lang="ru-RU" sz="2200" dirty="0" err="1"/>
              <a:t>які</a:t>
            </a:r>
            <a:r>
              <a:rPr lang="ru-RU" sz="2200" dirty="0"/>
              <a:t> повинна </a:t>
            </a:r>
            <a:r>
              <a:rPr lang="ru-RU" sz="2200" dirty="0" err="1"/>
              <a:t>орієнтуватись</a:t>
            </a:r>
            <a:r>
              <a:rPr lang="ru-RU" sz="2200" dirty="0"/>
              <a:t> </a:t>
            </a:r>
            <a:r>
              <a:rPr lang="ru-RU" sz="2200" dirty="0" err="1"/>
              <a:t>державна</a:t>
            </a:r>
            <a:r>
              <a:rPr lang="ru-RU" sz="2200" dirty="0"/>
              <a:t> </a:t>
            </a:r>
            <a:r>
              <a:rPr lang="ru-RU" sz="2200" dirty="0" err="1"/>
              <a:t>політика</a:t>
            </a:r>
            <a:r>
              <a:rPr lang="ru-RU" sz="2200" dirty="0"/>
              <a:t>;</a:t>
            </a:r>
          </a:p>
          <a:p>
            <a:r>
              <a:rPr lang="ru-RU" sz="2200" dirty="0"/>
              <a:t>- </a:t>
            </a:r>
            <a:r>
              <a:rPr lang="ru-RU" sz="2200" dirty="0" err="1"/>
              <a:t>регламентувати</a:t>
            </a:r>
            <a:r>
              <a:rPr lang="ru-RU" sz="2200" dirty="0"/>
              <a:t> </a:t>
            </a:r>
            <a:r>
              <a:rPr lang="ru-RU" sz="2200" dirty="0" err="1"/>
              <a:t>операції</a:t>
            </a:r>
            <a:r>
              <a:rPr lang="ru-RU" sz="2200" dirty="0"/>
              <a:t> </a:t>
            </a:r>
            <a:r>
              <a:rPr lang="ru-RU" sz="2200" dirty="0" err="1"/>
              <a:t>щодо</a:t>
            </a:r>
            <a:r>
              <a:rPr lang="ru-RU" sz="2200" dirty="0"/>
              <a:t> </a:t>
            </a:r>
            <a:r>
              <a:rPr lang="ru-RU" sz="2200" dirty="0" err="1"/>
              <a:t>управління</a:t>
            </a:r>
            <a:r>
              <a:rPr lang="ru-RU" sz="2200" dirty="0"/>
              <a:t> </a:t>
            </a:r>
            <a:r>
              <a:rPr lang="ru-RU" sz="2200" dirty="0" err="1"/>
              <a:t>державним</a:t>
            </a:r>
            <a:r>
              <a:rPr lang="ru-RU" sz="2200" dirty="0"/>
              <a:t> боргом </a:t>
            </a:r>
          </a:p>
          <a:p>
            <a:pPr marL="0" indent="0">
              <a:buNone/>
            </a:pPr>
            <a:r>
              <a:rPr lang="ru-RU" sz="1600" dirty="0"/>
              <a:t>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Заходи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91346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Для </a:t>
            </a:r>
            <a:r>
              <a:rPr lang="ru-RU" dirty="0" err="1"/>
              <a:t>вдосконалення</a:t>
            </a:r>
            <a:r>
              <a:rPr lang="ru-RU" dirty="0"/>
              <a:t> </a:t>
            </a:r>
            <a:r>
              <a:rPr lang="ru-RU" dirty="0" err="1"/>
              <a:t>борговоі</a:t>
            </a:r>
            <a:r>
              <a:rPr lang="ru-RU" dirty="0"/>
              <a:t>̈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доцільно</a:t>
            </a:r>
            <a:r>
              <a:rPr lang="ru-RU" dirty="0"/>
              <a:t> </a:t>
            </a:r>
            <a:r>
              <a:rPr lang="ru-RU" dirty="0" err="1"/>
              <a:t>здійснити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заходи:</a:t>
            </a:r>
          </a:p>
          <a:p>
            <a:r>
              <a:rPr lang="ru-RU" dirty="0"/>
              <a:t>- </a:t>
            </a:r>
            <a:r>
              <a:rPr lang="ru-RU" dirty="0" err="1"/>
              <a:t>створити</a:t>
            </a:r>
            <a:r>
              <a:rPr lang="ru-RU" dirty="0"/>
              <a:t> </a:t>
            </a:r>
            <a:r>
              <a:rPr lang="ru-RU" dirty="0" err="1"/>
              <a:t>сприятливі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забезпечили</a:t>
            </a:r>
            <a:r>
              <a:rPr lang="ru-RU" dirty="0"/>
              <a:t> б </a:t>
            </a:r>
            <a:r>
              <a:rPr lang="ru-RU" dirty="0" err="1"/>
              <a:t>довіру</a:t>
            </a:r>
            <a:r>
              <a:rPr lang="ru-RU" dirty="0"/>
              <a:t> </a:t>
            </a:r>
            <a:r>
              <a:rPr lang="ru-RU" dirty="0" err="1"/>
              <a:t>інвесторів</a:t>
            </a:r>
            <a:r>
              <a:rPr lang="ru-RU" dirty="0"/>
              <a:t> до ринку </a:t>
            </a:r>
            <a:r>
              <a:rPr lang="ru-RU" dirty="0" err="1"/>
              <a:t>запозичень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призведе</a:t>
            </a:r>
            <a:r>
              <a:rPr lang="ru-RU" dirty="0"/>
              <a:t> до </a:t>
            </a:r>
            <a:r>
              <a:rPr lang="ru-RU" dirty="0" err="1"/>
              <a:t>значного</a:t>
            </a:r>
            <a:r>
              <a:rPr lang="ru-RU" dirty="0"/>
              <a:t>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ліквідності</a:t>
            </a:r>
            <a:r>
              <a:rPr lang="ru-RU" dirty="0"/>
              <a:t> ринку та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визначити</a:t>
            </a:r>
            <a:r>
              <a:rPr lang="ru-RU" dirty="0"/>
              <a:t> та </a:t>
            </a:r>
            <a:r>
              <a:rPr lang="ru-RU" dirty="0" err="1"/>
              <a:t>законодавчо</a:t>
            </a:r>
            <a:r>
              <a:rPr lang="ru-RU" dirty="0"/>
              <a:t> </a:t>
            </a:r>
            <a:r>
              <a:rPr lang="ru-RU" dirty="0" err="1"/>
              <a:t>закріпити</a:t>
            </a:r>
            <a:r>
              <a:rPr lang="ru-RU" dirty="0"/>
              <a:t> </a:t>
            </a:r>
            <a:r>
              <a:rPr lang="ru-RU" dirty="0" err="1"/>
              <a:t>боргову</a:t>
            </a:r>
            <a:r>
              <a:rPr lang="ru-RU" dirty="0"/>
              <a:t> </a:t>
            </a:r>
            <a:r>
              <a:rPr lang="ru-RU" dirty="0" err="1"/>
              <a:t>стратегію</a:t>
            </a:r>
            <a:r>
              <a:rPr lang="ru-RU" dirty="0"/>
              <a:t> </a:t>
            </a:r>
            <a:r>
              <a:rPr lang="ru-RU" dirty="0" err="1"/>
              <a:t>України</a:t>
            </a:r>
            <a:r>
              <a:rPr lang="ru-RU" dirty="0"/>
              <a:t>, у </a:t>
            </a:r>
            <a:r>
              <a:rPr lang="ru-RU" dirty="0" err="1"/>
              <a:t>якіи</a:t>
            </a:r>
            <a:r>
              <a:rPr lang="ru-RU" dirty="0"/>
              <a:t>̆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граничні</a:t>
            </a:r>
            <a:r>
              <a:rPr lang="ru-RU" dirty="0"/>
              <a:t> </a:t>
            </a:r>
            <a:r>
              <a:rPr lang="ru-RU" dirty="0" err="1"/>
              <a:t>розміри</a:t>
            </a:r>
            <a:r>
              <a:rPr lang="ru-RU" dirty="0"/>
              <a:t> державного боргу та </a:t>
            </a:r>
            <a:r>
              <a:rPr lang="ru-RU" dirty="0" err="1"/>
              <a:t>напрями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залучених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;</a:t>
            </a:r>
          </a:p>
          <a:p>
            <a:r>
              <a:rPr lang="ru-RU" dirty="0"/>
              <a:t>- у </a:t>
            </a:r>
            <a:r>
              <a:rPr lang="ru-RU" dirty="0" err="1"/>
              <a:t>структурі</a:t>
            </a:r>
            <a:r>
              <a:rPr lang="ru-RU" dirty="0"/>
              <a:t> державного боргу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підвищити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</a:t>
            </a:r>
            <a:r>
              <a:rPr lang="ru-RU" dirty="0" err="1"/>
              <a:t>внутрішньоі</a:t>
            </a:r>
            <a:r>
              <a:rPr lang="ru-RU" dirty="0"/>
              <a:t>̈ </a:t>
            </a:r>
            <a:r>
              <a:rPr lang="ru-RU" dirty="0" err="1"/>
              <a:t>заборгованості</a:t>
            </a:r>
            <a:r>
              <a:rPr lang="ru-RU" dirty="0"/>
              <a:t>, </a:t>
            </a:r>
            <a:r>
              <a:rPr lang="ru-RU" dirty="0" err="1"/>
              <a:t>скорочуючи</a:t>
            </a:r>
            <a:r>
              <a:rPr lang="ru-RU" dirty="0"/>
              <a:t> </a:t>
            </a:r>
            <a:r>
              <a:rPr lang="ru-RU" dirty="0" err="1"/>
              <a:t>зовнішню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зменшить</a:t>
            </a:r>
            <a:r>
              <a:rPr lang="ru-RU" dirty="0"/>
              <a:t> </a:t>
            </a:r>
            <a:r>
              <a:rPr lang="ru-RU" dirty="0" err="1"/>
              <a:t>залежність</a:t>
            </a:r>
            <a:r>
              <a:rPr lang="ru-RU" dirty="0"/>
              <a:t> </a:t>
            </a:r>
            <a:r>
              <a:rPr lang="ru-RU" dirty="0" err="1"/>
              <a:t>України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іноземного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.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Заходи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9809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3341" y="1124744"/>
            <a:ext cx="6777318" cy="2016223"/>
          </a:xfrm>
        </p:spPr>
        <p:txBody>
          <a:bodyPr/>
          <a:lstStyle/>
          <a:p>
            <a:r>
              <a:rPr lang="ru-RU" sz="6000" dirty="0" err="1" smtClean="0"/>
              <a:t>Дякую</a:t>
            </a:r>
            <a:r>
              <a:rPr lang="ru-RU" sz="6000" dirty="0" smtClean="0"/>
              <a:t> за </a:t>
            </a:r>
            <a:r>
              <a:rPr lang="ru-RU" sz="6000" dirty="0" err="1" smtClean="0"/>
              <a:t>увагу</a:t>
            </a:r>
            <a:r>
              <a:rPr lang="ru-RU" sz="6000" dirty="0" smtClean="0"/>
              <a:t>!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3994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Державний</a:t>
            </a:r>
            <a:r>
              <a:rPr lang="ru-RU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борг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загальна</a:t>
            </a:r>
            <a:r>
              <a:rPr lang="ru-RU" dirty="0"/>
              <a:t> сума, на </a:t>
            </a:r>
            <a:r>
              <a:rPr lang="ru-RU" dirty="0" err="1"/>
              <a:t>певний</a:t>
            </a:r>
            <a:r>
              <a:rPr lang="ru-RU" dirty="0"/>
              <a:t> момент, </a:t>
            </a:r>
            <a:r>
              <a:rPr lang="ru-RU" dirty="0" err="1"/>
              <a:t>непогашених</a:t>
            </a:r>
            <a:r>
              <a:rPr lang="ru-RU" dirty="0"/>
              <a:t> </a:t>
            </a:r>
            <a:r>
              <a:rPr lang="ru-RU" dirty="0" err="1"/>
              <a:t>позик</a:t>
            </a:r>
            <a:r>
              <a:rPr lang="ru-RU" dirty="0"/>
              <a:t>, </a:t>
            </a:r>
            <a:r>
              <a:rPr lang="ru-RU" dirty="0" err="1"/>
              <a:t>отриманих</a:t>
            </a:r>
            <a:r>
              <a:rPr lang="ru-RU" dirty="0"/>
              <a:t> державою для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дефіциту</a:t>
            </a:r>
            <a:r>
              <a:rPr lang="ru-RU" dirty="0"/>
              <a:t> бюджету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визначені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цілі</a:t>
            </a:r>
            <a:r>
              <a:rPr lang="ru-RU" dirty="0"/>
              <a:t>, </a:t>
            </a:r>
            <a:r>
              <a:rPr lang="ru-RU" dirty="0" err="1"/>
              <a:t>невиплачених</a:t>
            </a:r>
            <a:r>
              <a:rPr lang="ru-RU" dirty="0"/>
              <a:t> </a:t>
            </a:r>
            <a:r>
              <a:rPr lang="ru-RU" dirty="0" err="1"/>
              <a:t>відсотків</a:t>
            </a:r>
            <a:r>
              <a:rPr lang="ru-RU" dirty="0"/>
              <a:t> за </a:t>
            </a:r>
            <a:r>
              <a:rPr lang="ru-RU" dirty="0" err="1"/>
              <a:t>обслуговування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позик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наданих</a:t>
            </a:r>
            <a:r>
              <a:rPr lang="ru-RU" dirty="0"/>
              <a:t> </a:t>
            </a:r>
            <a:r>
              <a:rPr lang="ru-RU" dirty="0" err="1"/>
              <a:t>гарантій</a:t>
            </a:r>
            <a:r>
              <a:rPr lang="ru-RU" dirty="0"/>
              <a:t> за </a:t>
            </a:r>
            <a:r>
              <a:rPr lang="ru-RU" dirty="0" err="1"/>
              <a:t>зобов'язаннями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структур</a:t>
            </a:r>
            <a:r>
              <a:rPr lang="ru-RU" dirty="0" smtClean="0"/>
              <a:t>.</a:t>
            </a:r>
          </a:p>
          <a:p>
            <a:r>
              <a:rPr lang="ru-RU" dirty="0" err="1"/>
              <a:t>Державний</a:t>
            </a:r>
            <a:r>
              <a:rPr lang="ru-RU" dirty="0"/>
              <a:t> борг </a:t>
            </a:r>
            <a:r>
              <a:rPr lang="ru-RU" dirty="0" err="1"/>
              <a:t>виникає</a:t>
            </a:r>
            <a:r>
              <a:rPr lang="ru-RU" dirty="0"/>
              <a:t> через брак у </a:t>
            </a:r>
            <a:r>
              <a:rPr lang="ru-RU" dirty="0" err="1"/>
              <a:t>державі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, тому держава </a:t>
            </a:r>
            <a:r>
              <a:rPr lang="ru-RU" dirty="0" err="1"/>
              <a:t>змушена</a:t>
            </a:r>
            <a:r>
              <a:rPr lang="ru-RU" dirty="0"/>
              <a:t> </a:t>
            </a:r>
            <a:r>
              <a:rPr lang="ru-RU" dirty="0" err="1"/>
              <a:t>мобілізувати</a:t>
            </a:r>
            <a:r>
              <a:rPr lang="ru-RU" dirty="0"/>
              <a:t> </a:t>
            </a:r>
            <a:r>
              <a:rPr lang="ru-RU" dirty="0" err="1"/>
              <a:t>додаткові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 для </a:t>
            </a:r>
            <a:r>
              <a:rPr lang="ru-RU" dirty="0" err="1"/>
              <a:t>покриття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Державний</a:t>
            </a:r>
            <a:r>
              <a:rPr lang="ru-RU" dirty="0"/>
              <a:t> борг </a:t>
            </a:r>
          </a:p>
        </p:txBody>
      </p:sp>
    </p:spTree>
    <p:extLst>
      <p:ext uri="{BB962C8B-B14F-4D97-AF65-F5344CB8AC3E}">
        <p14:creationId xmlns:p14="http://schemas.microsoft.com/office/powerpoint/2010/main" val="426399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/>
              <a:t>бюджетним</a:t>
            </a:r>
            <a:r>
              <a:rPr lang="ru-RU" dirty="0"/>
              <a:t> </a:t>
            </a:r>
            <a:r>
              <a:rPr lang="ru-RU" dirty="0" err="1"/>
              <a:t>дефіцитом</a:t>
            </a:r>
            <a:r>
              <a:rPr lang="ru-RU" dirty="0"/>
              <a:t> і </a:t>
            </a:r>
            <a:r>
              <a:rPr lang="ru-RU" dirty="0" err="1"/>
              <a:t>державним</a:t>
            </a:r>
            <a:r>
              <a:rPr lang="ru-RU" dirty="0"/>
              <a:t> боргом </a:t>
            </a:r>
            <a:r>
              <a:rPr lang="ru-RU" dirty="0" err="1"/>
              <a:t>існує</a:t>
            </a:r>
            <a:r>
              <a:rPr lang="ru-RU" dirty="0"/>
              <a:t> пряма </a:t>
            </a:r>
            <a:r>
              <a:rPr lang="ru-RU" dirty="0" err="1"/>
              <a:t>залежність</a:t>
            </a:r>
            <a:r>
              <a:rPr lang="ru-RU" dirty="0"/>
              <a:t>.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позики</a:t>
            </a:r>
            <a:r>
              <a:rPr lang="ru-RU" dirty="0"/>
              <a:t> - головне </a:t>
            </a:r>
            <a:r>
              <a:rPr lang="ru-RU" dirty="0" err="1"/>
              <a:t>економічно</a:t>
            </a:r>
            <a:r>
              <a:rPr lang="ru-RU" dirty="0"/>
              <a:t> </a:t>
            </a:r>
            <a:r>
              <a:rPr lang="ru-RU" dirty="0" err="1"/>
              <a:t>виправдане</a:t>
            </a:r>
            <a:r>
              <a:rPr lang="ru-RU" dirty="0"/>
              <a:t> </a:t>
            </a:r>
            <a:r>
              <a:rPr lang="ru-RU" dirty="0" err="1"/>
              <a:t>джерело</a:t>
            </a:r>
            <a:r>
              <a:rPr lang="ru-RU" dirty="0"/>
              <a:t> </a:t>
            </a:r>
            <a:r>
              <a:rPr lang="ru-RU" dirty="0" err="1"/>
              <a:t>покриття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дефіцитів</a:t>
            </a:r>
            <a:r>
              <a:rPr lang="ru-RU" dirty="0"/>
              <a:t>.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суб'єктів</a:t>
            </a:r>
            <a:r>
              <a:rPr lang="ru-RU" dirty="0"/>
              <a:t> </a:t>
            </a:r>
            <a:r>
              <a:rPr lang="ru-RU" dirty="0" err="1"/>
              <a:t>кредитних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розрізняють</a:t>
            </a:r>
            <a:r>
              <a:rPr lang="ru-RU" dirty="0"/>
              <a:t>:</a:t>
            </a:r>
          </a:p>
          <a:p>
            <a:endParaRPr lang="ru-RU" dirty="0"/>
          </a:p>
          <a:p>
            <a:r>
              <a:rPr lang="en-US" dirty="0"/>
              <a:t>o </a:t>
            </a:r>
            <a:r>
              <a:rPr lang="ru-RU" b="1" i="1" dirty="0" err="1"/>
              <a:t>Внутрішній</a:t>
            </a:r>
            <a:r>
              <a:rPr lang="ru-RU" b="1" i="1" dirty="0"/>
              <a:t> </a:t>
            </a:r>
            <a:r>
              <a:rPr lang="ru-RU" b="1" i="1" dirty="0" err="1"/>
              <a:t>державний</a:t>
            </a:r>
            <a:r>
              <a:rPr lang="ru-RU" b="1" i="1" dirty="0"/>
              <a:t> борг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боргові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уряду у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кредитів</a:t>
            </a:r>
            <a:r>
              <a:rPr lang="ru-RU" dirty="0"/>
              <a:t>, </a:t>
            </a:r>
            <a:r>
              <a:rPr lang="ru-RU" dirty="0" err="1"/>
              <a:t>отриманих</a:t>
            </a:r>
            <a:r>
              <a:rPr lang="ru-RU" dirty="0"/>
              <a:t> урядом,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займів</a:t>
            </a:r>
            <a:r>
              <a:rPr lang="ru-RU" dirty="0"/>
              <a:t>, </a:t>
            </a:r>
            <a:r>
              <a:rPr lang="ru-RU" dirty="0" err="1"/>
              <a:t>здійснюваних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випуску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 уряду і за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дорученням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en-US" dirty="0"/>
              <a:t>o </a:t>
            </a:r>
            <a:r>
              <a:rPr lang="ru-RU" b="1" i="1" dirty="0" err="1"/>
              <a:t>Зовнішній</a:t>
            </a:r>
            <a:r>
              <a:rPr lang="ru-RU" b="1" i="1" dirty="0"/>
              <a:t> </a:t>
            </a:r>
            <a:r>
              <a:rPr lang="ru-RU" b="1" i="1" dirty="0" err="1"/>
              <a:t>державний</a:t>
            </a:r>
            <a:r>
              <a:rPr lang="ru-RU" b="1" i="1" dirty="0"/>
              <a:t> борг </a:t>
            </a:r>
            <a:r>
              <a:rPr lang="ru-RU" dirty="0"/>
              <a:t>- борг </a:t>
            </a:r>
            <a:r>
              <a:rPr lang="ru-RU" dirty="0" err="1"/>
              <a:t>фізичним</a:t>
            </a:r>
            <a:r>
              <a:rPr lang="ru-RU" dirty="0"/>
              <a:t>, </a:t>
            </a:r>
            <a:r>
              <a:rPr lang="ru-RU" dirty="0" err="1"/>
              <a:t>юридичним</a:t>
            </a:r>
            <a:r>
              <a:rPr lang="ru-RU" dirty="0"/>
              <a:t> особам за кордоном та </a:t>
            </a:r>
            <a:r>
              <a:rPr lang="ru-RU" dirty="0" err="1"/>
              <a:t>іноземним</a:t>
            </a:r>
            <a:r>
              <a:rPr lang="ru-RU" dirty="0"/>
              <a:t> державам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Види</a:t>
            </a:r>
            <a:r>
              <a:rPr lang="ru-RU" dirty="0" smtClean="0"/>
              <a:t> державного боргу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6366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Внутрішній</a:t>
            </a:r>
            <a:r>
              <a:rPr lang="ru-RU" dirty="0"/>
              <a:t> борг - </a:t>
            </a:r>
            <a:r>
              <a:rPr lang="ru-RU" dirty="0" err="1"/>
              <a:t>це</a:t>
            </a:r>
            <a:r>
              <a:rPr lang="ru-RU" dirty="0"/>
              <a:t> борг уряду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громадянам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ситуація</a:t>
            </a:r>
            <a:r>
              <a:rPr lang="ru-RU" dirty="0"/>
              <a:t>, коли </a:t>
            </a:r>
            <a:r>
              <a:rPr lang="ru-RU" dirty="0" err="1"/>
              <a:t>всі</a:t>
            </a:r>
            <a:r>
              <a:rPr lang="ru-RU" dirty="0"/>
              <a:t> "</a:t>
            </a:r>
            <a:r>
              <a:rPr lang="ru-RU" dirty="0" err="1"/>
              <a:t>винні</a:t>
            </a:r>
            <a:r>
              <a:rPr lang="ru-RU" dirty="0"/>
              <a:t> </a:t>
            </a:r>
            <a:r>
              <a:rPr lang="ru-RU" dirty="0" err="1"/>
              <a:t>самі</a:t>
            </a:r>
            <a:r>
              <a:rPr lang="ru-RU" dirty="0"/>
              <a:t> </a:t>
            </a:r>
            <a:r>
              <a:rPr lang="ru-RU" dirty="0" err="1"/>
              <a:t>собі</a:t>
            </a:r>
            <a:r>
              <a:rPr lang="ru-RU" dirty="0"/>
              <a:t>". Коли борг не </a:t>
            </a:r>
            <a:r>
              <a:rPr lang="ru-RU" dirty="0" err="1"/>
              <a:t>дуже</a:t>
            </a:r>
            <a:r>
              <a:rPr lang="ru-RU" dirty="0"/>
              <a:t> великий, </a:t>
            </a:r>
            <a:r>
              <a:rPr lang="ru-RU" dirty="0" err="1"/>
              <a:t>він</a:t>
            </a:r>
            <a:r>
              <a:rPr lang="ru-RU" dirty="0"/>
              <a:t> не </a:t>
            </a:r>
            <a:r>
              <a:rPr lang="ru-RU" dirty="0" err="1"/>
              <a:t>справляє</a:t>
            </a:r>
            <a:r>
              <a:rPr lang="ru-RU" dirty="0"/>
              <a:t> </a:t>
            </a:r>
            <a:r>
              <a:rPr lang="ru-RU" dirty="0" err="1"/>
              <a:t>відчутного</a:t>
            </a:r>
            <a:r>
              <a:rPr lang="ru-RU" dirty="0"/>
              <a:t> негативного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економіку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не </a:t>
            </a:r>
            <a:r>
              <a:rPr lang="ru-RU" dirty="0" err="1"/>
              <a:t>супроводжується</a:t>
            </a:r>
            <a:r>
              <a:rPr lang="ru-RU" dirty="0"/>
              <a:t> </a:t>
            </a:r>
            <a:r>
              <a:rPr lang="ru-RU" dirty="0" err="1"/>
              <a:t>вивезенням</a:t>
            </a:r>
            <a:r>
              <a:rPr lang="ru-RU" dirty="0"/>
              <a:t> за кордон </a:t>
            </a:r>
            <a:r>
              <a:rPr lang="ru-RU" dirty="0" err="1"/>
              <a:t>матеріальних</a:t>
            </a:r>
            <a:r>
              <a:rPr lang="ru-RU" dirty="0"/>
              <a:t> </a:t>
            </a:r>
            <a:r>
              <a:rPr lang="ru-RU" dirty="0" err="1" smtClean="0"/>
              <a:t>цінностей</a:t>
            </a:r>
            <a:r>
              <a:rPr lang="ru-RU" dirty="0" smtClean="0"/>
              <a:t>. </a:t>
            </a:r>
            <a:r>
              <a:rPr lang="ru-RU" dirty="0" err="1" smtClean="0"/>
              <a:t>Зовнішній</a:t>
            </a:r>
            <a:r>
              <a:rPr lang="ru-RU" dirty="0" smtClean="0"/>
              <a:t> </a:t>
            </a:r>
            <a:r>
              <a:rPr lang="ru-RU" dirty="0"/>
              <a:t>борг </a:t>
            </a:r>
            <a:r>
              <a:rPr lang="ru-RU" dirty="0" err="1"/>
              <a:t>лягає</a:t>
            </a:r>
            <a:r>
              <a:rPr lang="ru-RU" dirty="0"/>
              <a:t> </a:t>
            </a:r>
            <a:r>
              <a:rPr lang="ru-RU" dirty="0" err="1"/>
              <a:t>тягарем</a:t>
            </a:r>
            <a:r>
              <a:rPr lang="ru-RU" dirty="0"/>
              <a:t> на </a:t>
            </a:r>
            <a:r>
              <a:rPr lang="ru-RU" dirty="0" err="1"/>
              <a:t>країну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вона </a:t>
            </a:r>
            <a:r>
              <a:rPr lang="ru-RU" dirty="0" err="1"/>
              <a:t>змушена</a:t>
            </a:r>
            <a:r>
              <a:rPr lang="ru-RU" dirty="0"/>
              <a:t> </a:t>
            </a:r>
            <a:r>
              <a:rPr lang="ru-RU" dirty="0" err="1"/>
              <a:t>віддавати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й </a:t>
            </a:r>
            <a:r>
              <a:rPr lang="ru-RU" dirty="0" err="1"/>
              <a:t>послуги</a:t>
            </a:r>
            <a:r>
              <a:rPr lang="ru-RU" dirty="0"/>
              <a:t> в </a:t>
            </a:r>
            <a:r>
              <a:rPr lang="ru-RU" dirty="0" err="1"/>
              <a:t>рахунок</a:t>
            </a:r>
            <a:r>
              <a:rPr lang="ru-RU" dirty="0"/>
              <a:t> оплати </a:t>
            </a:r>
            <a:r>
              <a:rPr lang="ru-RU" dirty="0" err="1"/>
              <a:t>відсотків</a:t>
            </a:r>
            <a:r>
              <a:rPr lang="ru-RU" dirty="0"/>
              <a:t> і </a:t>
            </a:r>
            <a:r>
              <a:rPr lang="ru-RU" dirty="0" err="1"/>
              <a:t>погашення</a:t>
            </a:r>
            <a:r>
              <a:rPr lang="ru-RU" dirty="0"/>
              <a:t> боргу.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, </a:t>
            </a:r>
            <a:r>
              <a:rPr lang="ru-RU" dirty="0" err="1"/>
              <a:t>нерідко</a:t>
            </a:r>
            <a:r>
              <a:rPr lang="ru-RU" dirty="0"/>
              <a:t> </a:t>
            </a:r>
            <a:r>
              <a:rPr lang="ru-RU" dirty="0" err="1"/>
              <a:t>іноземні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надають</a:t>
            </a:r>
            <a:r>
              <a:rPr lang="ru-RU" dirty="0"/>
              <a:t> </a:t>
            </a:r>
            <a:r>
              <a:rPr lang="ru-RU" dirty="0" err="1"/>
              <a:t>кредити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внесення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корективів</a:t>
            </a:r>
            <a:r>
              <a:rPr lang="ru-RU" dirty="0"/>
              <a:t> 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економічну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Види</a:t>
            </a:r>
            <a:r>
              <a:rPr lang="ru-RU" dirty="0"/>
              <a:t> державного боргу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5086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Якщо</a:t>
            </a:r>
            <a:r>
              <a:rPr lang="ru-RU" dirty="0"/>
              <a:t> в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великий </a:t>
            </a:r>
            <a:r>
              <a:rPr lang="ru-RU" dirty="0" err="1"/>
              <a:t>зовнішній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внутрішній</a:t>
            </a:r>
            <a:r>
              <a:rPr lang="ru-RU" dirty="0"/>
              <a:t> </a:t>
            </a:r>
            <a:r>
              <a:rPr lang="ru-RU" dirty="0" err="1"/>
              <a:t>державний</a:t>
            </a:r>
            <a:r>
              <a:rPr lang="ru-RU" dirty="0"/>
              <a:t> борг, то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оголошений</a:t>
            </a:r>
            <a:r>
              <a:rPr lang="ru-RU" dirty="0"/>
              <a:t> </a:t>
            </a:r>
            <a:r>
              <a:rPr lang="ru-RU" dirty="0" smtClean="0"/>
              <a:t>дефолт. </a:t>
            </a:r>
            <a:r>
              <a:rPr lang="ru-RU" b="1" i="1" dirty="0" smtClean="0"/>
              <a:t>Дефолт</a:t>
            </a:r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 smtClean="0"/>
              <a:t>неплатоспроможною</a:t>
            </a:r>
            <a:r>
              <a:rPr lang="ru-RU" dirty="0" smtClean="0"/>
              <a:t>.</a:t>
            </a:r>
          </a:p>
          <a:p>
            <a:r>
              <a:rPr lang="ru-RU" dirty="0" smtClean="0"/>
              <a:t>У </a:t>
            </a:r>
            <a:r>
              <a:rPr lang="ru-RU" dirty="0" err="1"/>
              <a:t>разі</a:t>
            </a:r>
            <a:r>
              <a:rPr lang="ru-RU" dirty="0"/>
              <a:t> бюджетного </a:t>
            </a:r>
            <a:r>
              <a:rPr lang="ru-RU" dirty="0" err="1"/>
              <a:t>профіциту</a:t>
            </a:r>
            <a:r>
              <a:rPr lang="ru-RU" dirty="0"/>
              <a:t> </a:t>
            </a:r>
            <a:r>
              <a:rPr lang="ru-RU" dirty="0" err="1"/>
              <a:t>державний</a:t>
            </a:r>
            <a:r>
              <a:rPr lang="ru-RU" dirty="0"/>
              <a:t> борг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частково</a:t>
            </a:r>
            <a:r>
              <a:rPr lang="ru-RU" dirty="0"/>
              <a:t> </a:t>
            </a:r>
            <a:r>
              <a:rPr lang="ru-RU" dirty="0" err="1"/>
              <a:t>погашатися</a:t>
            </a:r>
            <a:r>
              <a:rPr lang="ru-RU" dirty="0"/>
              <a:t>.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погашення</a:t>
            </a:r>
            <a:r>
              <a:rPr lang="ru-RU" dirty="0"/>
              <a:t> боргу </a:t>
            </a:r>
            <a:r>
              <a:rPr lang="ru-RU" dirty="0" err="1"/>
              <a:t>збільшуються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зростанням</a:t>
            </a:r>
            <a:r>
              <a:rPr lang="ru-RU" dirty="0"/>
              <a:t> ставок </a:t>
            </a:r>
            <a:r>
              <a:rPr lang="ru-RU" dirty="0" err="1"/>
              <a:t>відсотка</a:t>
            </a:r>
            <a:r>
              <a:rPr lang="ru-RU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Дефолт</a:t>
            </a:r>
          </a:p>
        </p:txBody>
      </p:sp>
    </p:spTree>
    <p:extLst>
      <p:ext uri="{BB962C8B-B14F-4D97-AF65-F5344CB8AC3E}">
        <p14:creationId xmlns:p14="http://schemas.microsoft.com/office/powerpoint/2010/main" val="3745013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Боргова</a:t>
            </a:r>
            <a:r>
              <a:rPr lang="ru-RU" dirty="0"/>
              <a:t> криза - </a:t>
            </a:r>
            <a:r>
              <a:rPr lang="ru-RU" dirty="0" err="1"/>
              <a:t>це</a:t>
            </a:r>
            <a:r>
              <a:rPr lang="ru-RU" dirty="0"/>
              <a:t> криза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заборгованості</a:t>
            </a:r>
            <a:r>
              <a:rPr lang="ru-RU" dirty="0"/>
              <a:t>, яка </a:t>
            </a:r>
            <a:r>
              <a:rPr lang="ru-RU" dirty="0" err="1"/>
              <a:t>проявляється</a:t>
            </a:r>
            <a:r>
              <a:rPr lang="ru-RU" dirty="0"/>
              <a:t> в </a:t>
            </a:r>
            <a:r>
              <a:rPr lang="ru-RU" dirty="0" err="1"/>
              <a:t>неспроможності</a:t>
            </a:r>
            <a:r>
              <a:rPr lang="ru-RU" dirty="0"/>
              <a:t> </a:t>
            </a:r>
            <a:r>
              <a:rPr lang="ru-RU" dirty="0" err="1"/>
              <a:t>країни-боржника</a:t>
            </a:r>
            <a:r>
              <a:rPr lang="ru-RU" dirty="0"/>
              <a:t> </a:t>
            </a:r>
            <a:r>
              <a:rPr lang="ru-RU" dirty="0" err="1"/>
              <a:t>обслуговувати</a:t>
            </a:r>
            <a:r>
              <a:rPr lang="ru-RU" dirty="0"/>
              <a:t> </a:t>
            </a:r>
            <a:r>
              <a:rPr lang="ru-RU" dirty="0" err="1"/>
              <a:t>зовнішню</a:t>
            </a:r>
            <a:r>
              <a:rPr lang="ru-RU" dirty="0"/>
              <a:t> </a:t>
            </a:r>
            <a:r>
              <a:rPr lang="ru-RU" dirty="0" err="1"/>
              <a:t>заборгованість</a:t>
            </a:r>
            <a:r>
              <a:rPr lang="ru-RU" dirty="0"/>
              <a:t> у </a:t>
            </a:r>
            <a:r>
              <a:rPr lang="ru-RU" dirty="0" err="1"/>
              <a:t>повному</a:t>
            </a:r>
            <a:r>
              <a:rPr lang="ru-RU" dirty="0"/>
              <a:t> </a:t>
            </a:r>
            <a:r>
              <a:rPr lang="ru-RU" dirty="0" err="1"/>
              <a:t>обсязі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 з </a:t>
            </a:r>
            <a:r>
              <a:rPr lang="ru-RU" dirty="0" err="1"/>
              <a:t>обслуговування</a:t>
            </a:r>
            <a:r>
              <a:rPr lang="ru-RU" dirty="0"/>
              <a:t> </a:t>
            </a:r>
            <a:r>
              <a:rPr lang="ru-RU" dirty="0" err="1"/>
              <a:t>накопиченої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 боргу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початкових</a:t>
            </a:r>
            <a:r>
              <a:rPr lang="ru-RU" dirty="0"/>
              <a:t> </a:t>
            </a:r>
            <a:r>
              <a:rPr lang="ru-RU" dirty="0" err="1"/>
              <a:t>угод</a:t>
            </a:r>
            <a:r>
              <a:rPr lang="ru-RU" dirty="0"/>
              <a:t>. </a:t>
            </a:r>
            <a:r>
              <a:rPr lang="ru-RU" dirty="0" err="1"/>
              <a:t>Неплатоспроможність</a:t>
            </a:r>
            <a:r>
              <a:rPr lang="ru-RU" dirty="0"/>
              <a:t> </a:t>
            </a:r>
            <a:r>
              <a:rPr lang="ru-RU" dirty="0" err="1"/>
              <a:t>країн-боржників</a:t>
            </a:r>
            <a:r>
              <a:rPr lang="ru-RU" dirty="0"/>
              <a:t> </a:t>
            </a:r>
            <a:r>
              <a:rPr lang="ru-RU" dirty="0" err="1"/>
              <a:t>спричинює</a:t>
            </a:r>
            <a:r>
              <a:rPr lang="ru-RU" dirty="0"/>
              <a:t> </a:t>
            </a:r>
            <a:r>
              <a:rPr lang="ru-RU" dirty="0" err="1"/>
              <a:t>падіння</a:t>
            </a:r>
            <a:r>
              <a:rPr lang="ru-RU" dirty="0"/>
              <a:t> </a:t>
            </a:r>
            <a:r>
              <a:rPr lang="ru-RU" dirty="0" err="1"/>
              <a:t>платоспроможності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інститутів</a:t>
            </a:r>
            <a:r>
              <a:rPr lang="ru-RU" dirty="0"/>
              <a:t> </a:t>
            </a:r>
            <a:r>
              <a:rPr lang="ru-RU" dirty="0" err="1"/>
              <a:t>країн-кредиторів</a:t>
            </a:r>
            <a:r>
              <a:rPr lang="ru-RU" dirty="0"/>
              <a:t>. </a:t>
            </a:r>
            <a:r>
              <a:rPr lang="ru-RU" dirty="0" err="1"/>
              <a:t>Вихід</a:t>
            </a:r>
            <a:r>
              <a:rPr lang="ru-RU" dirty="0"/>
              <a:t> з </a:t>
            </a:r>
            <a:r>
              <a:rPr lang="ru-RU" dirty="0" err="1"/>
              <a:t>боргової</a:t>
            </a:r>
            <a:r>
              <a:rPr lang="ru-RU" dirty="0"/>
              <a:t> </a:t>
            </a:r>
            <a:r>
              <a:rPr lang="ru-RU" dirty="0" err="1"/>
              <a:t>кризи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стабілізацію</a:t>
            </a:r>
            <a:r>
              <a:rPr lang="ru-RU" dirty="0"/>
              <a:t> </a:t>
            </a:r>
            <a:r>
              <a:rPr lang="ru-RU" dirty="0" err="1"/>
              <a:t>розмірів</a:t>
            </a:r>
            <a:r>
              <a:rPr lang="ru-RU" dirty="0"/>
              <a:t> та </a:t>
            </a:r>
            <a:r>
              <a:rPr lang="ru-RU" dirty="0" err="1"/>
              <a:t>зміну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заборгованості</a:t>
            </a:r>
            <a:r>
              <a:rPr lang="ru-RU" dirty="0"/>
              <a:t>, </a:t>
            </a:r>
            <a:r>
              <a:rPr lang="ru-RU" dirty="0" err="1"/>
              <a:t>відстрочку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боргу </a:t>
            </a:r>
            <a:r>
              <a:rPr lang="ru-RU" dirty="0" err="1"/>
              <a:t>або</a:t>
            </a:r>
            <a:r>
              <a:rPr lang="ru-RU" dirty="0"/>
              <a:t> перегляд </a:t>
            </a:r>
            <a:r>
              <a:rPr lang="ru-RU" dirty="0" err="1"/>
              <a:t>інших</a:t>
            </a:r>
            <a:r>
              <a:rPr lang="ru-RU" dirty="0"/>
              <a:t> умов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Боргова</a:t>
            </a:r>
            <a:r>
              <a:rPr lang="ru-RU" dirty="0"/>
              <a:t> криза </a:t>
            </a:r>
          </a:p>
        </p:txBody>
      </p:sp>
    </p:spTree>
    <p:extLst>
      <p:ext uri="{BB962C8B-B14F-4D97-AF65-F5344CB8AC3E}">
        <p14:creationId xmlns:p14="http://schemas.microsoft.com/office/powerpoint/2010/main" val="88155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vi-VN" b="1" i="1" dirty="0"/>
              <a:t>Держа́вний борг Украї́ни </a:t>
            </a:r>
            <a:r>
              <a:rPr lang="vi-VN" dirty="0"/>
              <a:t>— загальна сума заборгованості України, яка складається з усіх випущених і непогашених боргових зобов'язань</a:t>
            </a:r>
            <a:r>
              <a:rPr lang="vi-VN" dirty="0" smtClean="0"/>
              <a:t>.</a:t>
            </a:r>
            <a:endParaRPr lang="ru-RU" dirty="0" smtClean="0"/>
          </a:p>
          <a:p>
            <a:r>
              <a:rPr lang="ru-RU" dirty="0"/>
              <a:t> </a:t>
            </a:r>
            <a:r>
              <a:rPr lang="ru-RU" b="1" i="1" dirty="0"/>
              <a:t>Причиною</a:t>
            </a:r>
            <a:r>
              <a:rPr lang="ru-RU" i="1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державного боргу в </a:t>
            </a:r>
            <a:r>
              <a:rPr lang="ru-RU" dirty="0" err="1"/>
              <a:t>Україні</a:t>
            </a:r>
            <a:r>
              <a:rPr lang="ru-RU" dirty="0"/>
              <a:t> на </a:t>
            </a:r>
            <a:r>
              <a:rPr lang="ru-RU" dirty="0" err="1"/>
              <a:t>сучасному</a:t>
            </a:r>
            <a:r>
              <a:rPr lang="ru-RU" dirty="0"/>
              <a:t> </a:t>
            </a:r>
            <a:r>
              <a:rPr lang="ru-RU" dirty="0" err="1"/>
              <a:t>етапі</a:t>
            </a:r>
            <a:r>
              <a:rPr lang="ru-RU" dirty="0"/>
              <a:t> є </a:t>
            </a:r>
            <a:r>
              <a:rPr lang="ru-RU" dirty="0" err="1"/>
              <a:t>невиважена</a:t>
            </a:r>
            <a:r>
              <a:rPr lang="ru-RU" dirty="0"/>
              <a:t> державою </a:t>
            </a:r>
            <a:r>
              <a:rPr lang="ru-RU" dirty="0" err="1"/>
              <a:t>політика</a:t>
            </a:r>
            <a:r>
              <a:rPr lang="ru-RU" dirty="0"/>
              <a:t>, яка не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збалансованість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та </a:t>
            </a:r>
            <a:r>
              <a:rPr lang="ru-RU" dirty="0" err="1"/>
              <a:t>витрат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 Основною причиною росту </a:t>
            </a:r>
            <a:r>
              <a:rPr lang="ru-RU" dirty="0" err="1"/>
              <a:t>запозичень</a:t>
            </a:r>
            <a:r>
              <a:rPr lang="ru-RU" dirty="0"/>
              <a:t> в </a:t>
            </a:r>
            <a:r>
              <a:rPr lang="ru-RU" dirty="0" err="1"/>
              <a:t>нашій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є </a:t>
            </a:r>
            <a:r>
              <a:rPr lang="ru-RU" dirty="0" err="1"/>
              <a:t>неспроможність</a:t>
            </a:r>
            <a:r>
              <a:rPr lang="ru-RU" dirty="0"/>
              <a:t>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та </a:t>
            </a:r>
            <a:r>
              <a:rPr lang="ru-RU" dirty="0" err="1"/>
              <a:t>постійний</a:t>
            </a:r>
            <a:r>
              <a:rPr lang="ru-RU" dirty="0"/>
              <a:t> </a:t>
            </a:r>
            <a:r>
              <a:rPr lang="ru-RU" dirty="0" err="1"/>
              <a:t>дефіцит</a:t>
            </a:r>
            <a:r>
              <a:rPr lang="ru-RU" dirty="0"/>
              <a:t> </a:t>
            </a:r>
            <a:r>
              <a:rPr lang="ru-RU" dirty="0" err="1"/>
              <a:t>платіжного</a:t>
            </a:r>
            <a:r>
              <a:rPr lang="ru-RU" dirty="0"/>
              <a:t> балансу </a:t>
            </a:r>
            <a:r>
              <a:rPr lang="ru-RU" dirty="0" err="1"/>
              <a:t>країни</a:t>
            </a:r>
            <a:r>
              <a:rPr lang="ru-RU" dirty="0"/>
              <a:t>, а в </a:t>
            </a:r>
            <a:r>
              <a:rPr lang="ru-RU" dirty="0" err="1"/>
              <a:t>розвинених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</a:t>
            </a:r>
            <a:r>
              <a:rPr lang="ru-RU" dirty="0" err="1"/>
              <a:t>основна</a:t>
            </a:r>
            <a:r>
              <a:rPr lang="ru-RU" dirty="0"/>
              <a:t> </a:t>
            </a:r>
            <a:r>
              <a:rPr lang="ru-RU" dirty="0" err="1"/>
              <a:t>маса</a:t>
            </a:r>
            <a:r>
              <a:rPr lang="ru-RU" dirty="0"/>
              <a:t> </a:t>
            </a:r>
            <a:r>
              <a:rPr lang="ru-RU" dirty="0" err="1"/>
              <a:t>запозичень</a:t>
            </a:r>
            <a:r>
              <a:rPr lang="ru-RU" dirty="0"/>
              <a:t> </a:t>
            </a:r>
            <a:r>
              <a:rPr lang="ru-RU" dirty="0" err="1"/>
              <a:t>спрямовується</a:t>
            </a:r>
            <a:r>
              <a:rPr lang="ru-RU" dirty="0"/>
              <a:t> на </a:t>
            </a:r>
            <a:r>
              <a:rPr lang="ru-RU" dirty="0" err="1"/>
              <a:t>реалізацію</a:t>
            </a:r>
            <a:r>
              <a:rPr lang="ru-RU" dirty="0"/>
              <a:t> </a:t>
            </a:r>
            <a:r>
              <a:rPr lang="ru-RU" dirty="0" err="1"/>
              <a:t>масштабних</a:t>
            </a:r>
            <a:r>
              <a:rPr lang="ru-RU" dirty="0"/>
              <a:t> </a:t>
            </a:r>
            <a:r>
              <a:rPr lang="ru-RU" dirty="0" err="1"/>
              <a:t>національних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,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інфраструктури</a:t>
            </a:r>
            <a:r>
              <a:rPr lang="ru-RU" dirty="0"/>
              <a:t> та </a:t>
            </a:r>
            <a:r>
              <a:rPr lang="ru-RU" dirty="0" err="1"/>
              <a:t>перспективних</a:t>
            </a:r>
            <a:r>
              <a:rPr lang="ru-RU" dirty="0"/>
              <a:t> </a:t>
            </a:r>
            <a:r>
              <a:rPr lang="ru-RU" dirty="0" err="1"/>
              <a:t>галузей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Державний</a:t>
            </a:r>
            <a:r>
              <a:rPr lang="ru-RU" dirty="0"/>
              <a:t> борг </a:t>
            </a:r>
            <a:r>
              <a:rPr lang="ru-RU" dirty="0" err="1"/>
              <a:t>України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4486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8490" y="260648"/>
            <a:ext cx="7756263" cy="1512168"/>
          </a:xfrm>
        </p:spPr>
        <p:txBody>
          <a:bodyPr/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err="1" smtClean="0"/>
              <a:t>Динаміка</a:t>
            </a:r>
            <a:r>
              <a:rPr lang="ru-RU" sz="4000" dirty="0" smtClean="0"/>
              <a:t> </a:t>
            </a:r>
            <a:r>
              <a:rPr lang="ru-RU" sz="4000" dirty="0" err="1"/>
              <a:t>зміни</a:t>
            </a:r>
            <a:r>
              <a:rPr lang="ru-RU" sz="4000" dirty="0"/>
              <a:t> </a:t>
            </a:r>
            <a:r>
              <a:rPr lang="ru-RU" sz="4000" dirty="0" err="1"/>
              <a:t>обсягу</a:t>
            </a:r>
            <a:r>
              <a:rPr lang="ru-RU" sz="4000" dirty="0"/>
              <a:t> та </a:t>
            </a:r>
            <a:r>
              <a:rPr lang="ru-RU" sz="4000" dirty="0" err="1"/>
              <a:t>структури</a:t>
            </a:r>
            <a:r>
              <a:rPr lang="ru-RU" sz="4000" dirty="0"/>
              <a:t> державного та </a:t>
            </a:r>
            <a:r>
              <a:rPr lang="ru-RU" sz="4000" dirty="0" err="1"/>
              <a:t>гарантованого</a:t>
            </a:r>
            <a:r>
              <a:rPr lang="ru-RU" sz="4000" dirty="0"/>
              <a:t> державою боргу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204864"/>
            <a:ext cx="7776864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222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Станом на 31 </a:t>
            </a:r>
            <a:r>
              <a:rPr lang="ru-RU" dirty="0" err="1"/>
              <a:t>грудня</a:t>
            </a:r>
            <a:r>
              <a:rPr lang="ru-RU" dirty="0"/>
              <a:t> 2012 року </a:t>
            </a:r>
            <a:r>
              <a:rPr lang="ru-RU" dirty="0" err="1"/>
              <a:t>державнии</a:t>
            </a:r>
            <a:r>
              <a:rPr lang="ru-RU" dirty="0"/>
              <a:t>̆ і </a:t>
            </a:r>
            <a:r>
              <a:rPr lang="ru-RU" dirty="0" err="1"/>
              <a:t>гарантовании</a:t>
            </a:r>
            <a:r>
              <a:rPr lang="ru-RU" dirty="0"/>
              <a:t>̆ державою борг </a:t>
            </a:r>
            <a:r>
              <a:rPr lang="ru-RU" dirty="0" err="1"/>
              <a:t>України</a:t>
            </a:r>
            <a:r>
              <a:rPr lang="ru-RU" dirty="0"/>
              <a:t> становив </a:t>
            </a:r>
            <a:r>
              <a:rPr lang="ru-RU" dirty="0" err="1"/>
              <a:t>понад</a:t>
            </a:r>
            <a:r>
              <a:rPr lang="ru-RU" dirty="0"/>
              <a:t> 515,510 млрд </a:t>
            </a:r>
            <a:r>
              <a:rPr lang="ru-RU" dirty="0" err="1"/>
              <a:t>грн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майже</a:t>
            </a:r>
            <a:r>
              <a:rPr lang="ru-RU" dirty="0"/>
              <a:t> 60,735 млрд дол. А </a:t>
            </a:r>
            <a:r>
              <a:rPr lang="ru-RU" dirty="0" err="1"/>
              <a:t>ще</a:t>
            </a:r>
            <a:r>
              <a:rPr lang="ru-RU" dirty="0"/>
              <a:t> у  2007 р, </a:t>
            </a:r>
            <a:r>
              <a:rPr lang="ru-RU" dirty="0" err="1"/>
              <a:t>ця</a:t>
            </a:r>
            <a:r>
              <a:rPr lang="ru-RU" dirty="0"/>
              <a:t> сума становила - </a:t>
            </a:r>
            <a:r>
              <a:rPr lang="ru-RU" dirty="0" err="1"/>
              <a:t>понад</a:t>
            </a:r>
            <a:r>
              <a:rPr lang="ru-RU" dirty="0"/>
              <a:t> 88,744 млрд </a:t>
            </a:r>
            <a:r>
              <a:rPr lang="ru-RU" dirty="0" err="1"/>
              <a:t>грн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як 17,573 млрд дол. У</a:t>
            </a:r>
            <a:r>
              <a:rPr lang="ru-RU" dirty="0" smtClean="0"/>
              <a:t> </a:t>
            </a:r>
            <a:r>
              <a:rPr lang="ru-RU" dirty="0" err="1"/>
              <a:t>структурі</a:t>
            </a:r>
            <a:r>
              <a:rPr lang="ru-RU" dirty="0"/>
              <a:t> як державного, так і </a:t>
            </a:r>
            <a:r>
              <a:rPr lang="ru-RU" dirty="0" err="1"/>
              <a:t>гарантованого</a:t>
            </a:r>
            <a:r>
              <a:rPr lang="ru-RU" dirty="0"/>
              <a:t> боргу, </a:t>
            </a:r>
            <a:r>
              <a:rPr lang="ru-RU" dirty="0" err="1"/>
              <a:t>більшу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зовнішні</a:t>
            </a:r>
            <a:r>
              <a:rPr lang="ru-RU" dirty="0"/>
              <a:t> </a:t>
            </a:r>
            <a:r>
              <a:rPr lang="ru-RU" dirty="0" err="1"/>
              <a:t>запозичення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негативною </a:t>
            </a:r>
            <a:r>
              <a:rPr lang="ru-RU" dirty="0" err="1"/>
              <a:t>тенденцією</a:t>
            </a:r>
            <a:r>
              <a:rPr lang="ru-RU" dirty="0"/>
              <a:t>, </a:t>
            </a:r>
            <a:r>
              <a:rPr lang="ru-RU" dirty="0" err="1"/>
              <a:t>адже</a:t>
            </a:r>
            <a:r>
              <a:rPr lang="ru-RU" dirty="0"/>
              <a:t>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облігаціи</a:t>
            </a:r>
            <a:r>
              <a:rPr lang="ru-RU" dirty="0"/>
              <a:t>̆ на </a:t>
            </a:r>
            <a:r>
              <a:rPr lang="ru-RU" dirty="0" err="1"/>
              <a:t>внутрішньому</a:t>
            </a:r>
            <a:r>
              <a:rPr lang="ru-RU" dirty="0"/>
              <a:t> ринку, </a:t>
            </a:r>
            <a:r>
              <a:rPr lang="ru-RU" dirty="0" err="1"/>
              <a:t>крім</a:t>
            </a:r>
            <a:r>
              <a:rPr lang="ru-RU" dirty="0"/>
              <a:t> того,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ефективним</a:t>
            </a:r>
            <a:r>
              <a:rPr lang="ru-RU" dirty="0"/>
              <a:t> </a:t>
            </a:r>
            <a:r>
              <a:rPr lang="ru-RU" dirty="0" err="1"/>
              <a:t>інструментом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валютнии</a:t>
            </a:r>
            <a:r>
              <a:rPr lang="ru-RU" dirty="0"/>
              <a:t>̆ </a:t>
            </a:r>
            <a:r>
              <a:rPr lang="ru-RU" dirty="0" err="1"/>
              <a:t>ринок</a:t>
            </a:r>
            <a:r>
              <a:rPr lang="ru-RU" dirty="0"/>
              <a:t>, </a:t>
            </a:r>
            <a:r>
              <a:rPr lang="ru-RU" dirty="0" err="1"/>
              <a:t>справляє</a:t>
            </a:r>
            <a:r>
              <a:rPr lang="ru-RU" dirty="0"/>
              <a:t> на уряд </a:t>
            </a:r>
            <a:r>
              <a:rPr lang="ru-RU" dirty="0" err="1"/>
              <a:t>дисциплінарнии</a:t>
            </a:r>
            <a:r>
              <a:rPr lang="ru-RU" dirty="0"/>
              <a:t>̆ </a:t>
            </a:r>
            <a:r>
              <a:rPr lang="ru-RU" dirty="0" err="1"/>
              <a:t>вплив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змушує</a:t>
            </a:r>
            <a:r>
              <a:rPr lang="ru-RU" dirty="0"/>
              <a:t> </a:t>
            </a:r>
            <a:r>
              <a:rPr lang="ru-RU" dirty="0" err="1"/>
              <a:t>його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дбати</a:t>
            </a:r>
            <a:r>
              <a:rPr lang="ru-RU" dirty="0"/>
              <a:t> про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а й </a:t>
            </a:r>
            <a:r>
              <a:rPr lang="ru-RU" dirty="0" err="1"/>
              <a:t>платити</a:t>
            </a:r>
            <a:r>
              <a:rPr lang="ru-RU" dirty="0"/>
              <a:t> </a:t>
            </a:r>
            <a:r>
              <a:rPr lang="ru-RU" dirty="0" err="1"/>
              <a:t>ринкову</a:t>
            </a:r>
            <a:r>
              <a:rPr lang="ru-RU" dirty="0"/>
              <a:t> </a:t>
            </a:r>
            <a:r>
              <a:rPr lang="ru-RU" dirty="0" err="1"/>
              <a:t>ціну</a:t>
            </a:r>
            <a:r>
              <a:rPr lang="ru-RU" dirty="0"/>
              <a:t> за </a:t>
            </a:r>
            <a:r>
              <a:rPr lang="ru-RU" dirty="0" err="1"/>
              <a:t>користування</a:t>
            </a:r>
            <a:r>
              <a:rPr lang="ru-RU" dirty="0"/>
              <a:t> ними.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Державний</a:t>
            </a:r>
            <a:r>
              <a:rPr lang="ru-RU" dirty="0"/>
              <a:t> борг </a:t>
            </a:r>
            <a:r>
              <a:rPr lang="ru-RU" dirty="0" err="1"/>
              <a:t>України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64822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85</TotalTime>
  <Words>731</Words>
  <Application>Microsoft Office PowerPoint</Application>
  <PresentationFormat>Экран (4:3)</PresentationFormat>
  <Paragraphs>38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Твердый переплет</vt:lpstr>
      <vt:lpstr>Державний борг</vt:lpstr>
      <vt:lpstr>Державний борг </vt:lpstr>
      <vt:lpstr>Види державного боргу</vt:lpstr>
      <vt:lpstr>Види державного боргу</vt:lpstr>
      <vt:lpstr>Дефолт</vt:lpstr>
      <vt:lpstr>Боргова криза </vt:lpstr>
      <vt:lpstr>Державний борг України</vt:lpstr>
      <vt:lpstr> Динаміка зміни обсягу та структури державного та гарантованого державою боргу </vt:lpstr>
      <vt:lpstr>Державний борг України</vt:lpstr>
      <vt:lpstr> Відношення державного боргу до ВВП та його критичний рівень</vt:lpstr>
      <vt:lpstr>Заходи</vt:lpstr>
      <vt:lpstr>Заходи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Державний борг</dc:title>
  <dc:creator>Марина</dc:creator>
  <cp:lastModifiedBy>Марина</cp:lastModifiedBy>
  <cp:revision>4</cp:revision>
  <dcterms:created xsi:type="dcterms:W3CDTF">2014-04-10T20:07:12Z</dcterms:created>
  <dcterms:modified xsi:type="dcterms:W3CDTF">2014-04-11T05:09:54Z</dcterms:modified>
</cp:coreProperties>
</file>