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D2B55-E477-4E6A-A855-703C39A573E9}" type="datetimeFigureOut">
              <a:rPr lang="uk-UA" smtClean="0"/>
              <a:t>11.05.2014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77639-ADA2-44D5-AA31-EA94435A54A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91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3EBA1-8CC7-49C8-A559-834AA1154D21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E667-E113-4E42-A4A7-AB99965D0CF3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127-D6F0-4243-B685-C31052271314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66AF-7454-4555-8913-34621A3B3C44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7E048-00A2-4F8F-A817-A6B9B7324327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9863-739E-41C9-A3B6-07885A79DD42}" type="datetime1">
              <a:rPr lang="uk-UA" smtClean="0"/>
              <a:t>11.05.2014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5594-5FB5-4CA2-8AF7-349FAA7091CB}" type="datetime1">
              <a:rPr lang="uk-UA" smtClean="0"/>
              <a:t>11.05.2014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771-22FB-48D2-A0C1-AD30318AA575}" type="datetime1">
              <a:rPr lang="uk-UA" smtClean="0"/>
              <a:t>11.05.2014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1F8F-7FBD-46A7-975B-B3E616E8799F}" type="datetime1">
              <a:rPr lang="uk-UA" smtClean="0"/>
              <a:t>11.05.2014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3816D-B7C7-4BD5-A317-D492AA052C3D}" type="datetime1">
              <a:rPr lang="uk-UA" smtClean="0"/>
              <a:t>11.05.2014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97181-3017-4717-A137-205E754971C5}" type="datetime1">
              <a:rPr lang="uk-UA" smtClean="0"/>
              <a:t>11.05.2014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03E697C-7CE0-47BC-8CAE-99E62B0CDB10}" type="datetime1">
              <a:rPr lang="uk-UA" smtClean="0"/>
              <a:t>11.05.2014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0B0B185-3393-460D-86C3-C567BC128918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Судові та правоохоронні органи України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80" y="5214950"/>
            <a:ext cx="3571900" cy="121444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Робота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Учениці 9 класу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Бєлєвцевої </a:t>
            </a:r>
            <a:r>
              <a:rPr lang="uk-UA" dirty="0">
                <a:solidFill>
                  <a:srgbClr val="002060"/>
                </a:solidFill>
              </a:rPr>
              <a:t>А</a:t>
            </a:r>
            <a:r>
              <a:rPr lang="uk-UA" dirty="0" smtClean="0">
                <a:solidFill>
                  <a:srgbClr val="002060"/>
                </a:solidFill>
              </a:rPr>
              <a:t>ріни</a:t>
            </a:r>
            <a:endParaRPr lang="uk-UA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4143404"/>
          </a:xfrm>
        </p:spPr>
        <p:txBody>
          <a:bodyPr>
            <a:normAutofit fontScale="90000"/>
          </a:bodyPr>
          <a:lstStyle/>
          <a:p>
            <a:pPr algn="l"/>
            <a:r>
              <a:rPr lang="uk-UA" sz="3600" dirty="0">
                <a:solidFill>
                  <a:srgbClr val="FF0000"/>
                </a:solidFill>
              </a:rPr>
              <a:t>Служба безпеки України </a:t>
            </a:r>
            <a:r>
              <a:rPr lang="uk-UA" sz="3600" dirty="0"/>
              <a:t>- </a:t>
            </a:r>
            <a: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виконує завдання по захисту державного суверенітету, конституційного ладу, територіальної цілісності, економічного, науково-технічного й оборонного потенціалу України, законних інтересів держави і прав громадян від розвідувально-підривної діяльності іноземних спецслужб.</a:t>
            </a:r>
            <a:b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endParaRPr lang="uk-UA" sz="36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10</a:t>
            </a:fld>
            <a:endParaRPr lang="uk-UA"/>
          </a:p>
        </p:txBody>
      </p:sp>
      <p:pic>
        <p:nvPicPr>
          <p:cNvPr id="23555" name="Picture 3" descr="http://job-sbu.org/wp-content/uploads/2012/04/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714752"/>
            <a:ext cx="42862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11</a:t>
            </a:fld>
            <a:endParaRPr lang="uk-UA"/>
          </a:p>
        </p:txBody>
      </p:sp>
      <p:pic>
        <p:nvPicPr>
          <p:cNvPr id="24578" name="Picture 2" descr="http://pho.gov.ua/uploads/posts/2012-11/1354260743_flag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1628800"/>
            <a:ext cx="7897470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може здійснюватися не будь-яким способом, а лише за допомогою застосування юридичних заходів </a:t>
            </a:r>
            <a:r>
              <a:rPr lang="uk-UA" dirty="0" smtClean="0"/>
              <a:t>впливу</a:t>
            </a:r>
          </a:p>
          <a:p>
            <a:r>
              <a:rPr lang="uk-UA" dirty="0"/>
              <a:t>застосовані в ході її здійснення юридичні заходи впливу повинні суворо відповідати закону чи іншим правовим нормам; тільки останні можуть допускати застосування конкретного заходу впливу і чітко визначати його </a:t>
            </a:r>
            <a:r>
              <a:rPr lang="uk-UA" dirty="0" smtClean="0"/>
              <a:t>зміст</a:t>
            </a:r>
          </a:p>
          <a:p>
            <a:r>
              <a:rPr lang="uk-UA" dirty="0" smtClean="0"/>
              <a:t>реалізується </a:t>
            </a:r>
            <a:r>
              <a:rPr lang="uk-UA" dirty="0"/>
              <a:t>у встановленому законом порядку, з дотриманням визначених </a:t>
            </a:r>
            <a:r>
              <a:rPr lang="uk-UA" dirty="0" smtClean="0"/>
              <a:t>процедур</a:t>
            </a:r>
          </a:p>
          <a:p>
            <a:r>
              <a:rPr lang="uk-UA" dirty="0"/>
              <a:t>її здійснення покладається, насамперед, на </a:t>
            </a:r>
            <a:r>
              <a:rPr lang="uk-UA" dirty="0">
                <a:solidFill>
                  <a:srgbClr val="C00000"/>
                </a:solidFill>
              </a:rPr>
              <a:t>спеціально створені державні органи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2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Правоохоронна діяльність</a:t>
            </a:r>
            <a:endParaRPr lang="uk-UA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3114684"/>
          </a:xfrm>
        </p:spPr>
        <p:txBody>
          <a:bodyPr/>
          <a:lstStyle/>
          <a:p>
            <a:pPr marL="0" indent="0">
              <a:buNone/>
            </a:pPr>
            <a:r>
              <a:rPr lang="uk-UA" u="sng" dirty="0"/>
              <a:t>Правоохоронними органами прийнято називати</a:t>
            </a:r>
            <a:r>
              <a:rPr lang="uk-UA" dirty="0"/>
              <a:t> функціонуючі в суспільстві і державі установи й організації, основним завданням діяльності яких є забезпечення законності, </a:t>
            </a:r>
            <a:r>
              <a:rPr lang="uk-UA" dirty="0" smtClean="0"/>
              <a:t>боротьба </a:t>
            </a:r>
            <a:r>
              <a:rPr lang="uk-UA" dirty="0"/>
              <a:t>зі злочинністю та іншими правопорушеннями.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3</a:t>
            </a:fld>
            <a:endParaRPr lang="uk-UA"/>
          </a:p>
        </p:txBody>
      </p:sp>
      <p:pic>
        <p:nvPicPr>
          <p:cNvPr id="1026" name="Picture 2" descr="http://upload.wikimedia.org/wikipedia/commons/0/05/MVS_of_Ukrain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571876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2971808"/>
          </a:xfrm>
        </p:spPr>
        <p:txBody>
          <a:bodyPr/>
          <a:lstStyle/>
          <a:p>
            <a:r>
              <a:rPr lang="uk-UA" dirty="0"/>
              <a:t>основи організації </a:t>
            </a:r>
            <a:endParaRPr lang="uk-UA" dirty="0" smtClean="0"/>
          </a:p>
          <a:p>
            <a:r>
              <a:rPr lang="uk-UA" dirty="0"/>
              <a:t>найбільш істотні напрямки й завдання діяльності цих </a:t>
            </a:r>
            <a:r>
              <a:rPr lang="uk-UA" dirty="0" smtClean="0"/>
              <a:t>органів</a:t>
            </a:r>
          </a:p>
          <a:p>
            <a:r>
              <a:rPr lang="uk-UA" dirty="0"/>
              <a:t>їх </a:t>
            </a:r>
            <a:r>
              <a:rPr lang="uk-UA" dirty="0" smtClean="0"/>
              <a:t>взаємодію </a:t>
            </a:r>
            <a:r>
              <a:rPr lang="uk-UA" dirty="0"/>
              <a:t>один з одним та іншими </a:t>
            </a:r>
            <a:r>
              <a:rPr lang="uk-UA" dirty="0" smtClean="0"/>
              <a:t>органами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4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Дисципліна </a:t>
            </a:r>
            <a:r>
              <a:rPr lang="uk-UA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«Судові і правоохоронні органи України» </a:t>
            </a:r>
            <a:r>
              <a:rPr lang="uk-UA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вивчає</a:t>
            </a:r>
            <a:endParaRPr lang="uk-UA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14348" y="4429132"/>
            <a:ext cx="8229600" cy="1868478"/>
          </a:xfrm>
        </p:spPr>
        <p:txBody>
          <a:bodyPr>
            <a:noAutofit/>
          </a:bodyPr>
          <a:lstStyle/>
          <a:p>
            <a:pPr algn="l"/>
            <a:r>
              <a:rPr lang="uk-UA" sz="3600" dirty="0"/>
              <a:t>Завданням </a:t>
            </a:r>
            <a:r>
              <a:rPr lang="uk-UA" sz="3600" dirty="0">
                <a:solidFill>
                  <a:srgbClr val="FF0000"/>
                </a:solidFill>
              </a:rPr>
              <a:t>Конституційного Суду </a:t>
            </a:r>
            <a:r>
              <a:rPr lang="uk-UA" sz="3600" dirty="0"/>
              <a:t>є гарантування верховенства Конституції як основного закону держави на всій території України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5</a:t>
            </a:fld>
            <a:endParaRPr lang="uk-UA"/>
          </a:p>
        </p:txBody>
      </p:sp>
      <p:pic>
        <p:nvPicPr>
          <p:cNvPr id="16386" name="Picture 2" descr="http://www.volynnews.com/files/news/2014/03-18/112310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71480"/>
            <a:ext cx="6357982" cy="3205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2714644"/>
          </a:xfrm>
        </p:spPr>
        <p:txBody>
          <a:bodyPr>
            <a:normAutofit fontScale="90000"/>
          </a:bodyPr>
          <a:lstStyle/>
          <a:p>
            <a:pPr algn="l"/>
            <a:r>
              <a:rPr lang="uk-UA" sz="3200" dirty="0">
                <a:solidFill>
                  <a:srgbClr val="FF0000"/>
                </a:solidFill>
              </a:rPr>
              <a:t>Суди загальної  юрисдикції на чолі з Верховним Судом </a:t>
            </a:r>
            <a:r>
              <a:rPr lang="uk-UA" sz="3200" dirty="0"/>
              <a:t>- основними завданнями є охорона від посягань на суспільний лад, його економічну і політичну системи; соціально-економічні, політичні і особисті права громадян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6</a:t>
            </a:fld>
            <a:endParaRPr lang="uk-UA"/>
          </a:p>
        </p:txBody>
      </p:sp>
      <p:pic>
        <p:nvPicPr>
          <p:cNvPr id="19458" name="Picture 2" descr="http://zp-news.com/wp-content/uploads/2013/09/64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071810"/>
            <a:ext cx="4714908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2571744"/>
            <a:ext cx="8229600" cy="3714776"/>
          </a:xfrm>
        </p:spPr>
        <p:txBody>
          <a:bodyPr>
            <a:normAutofit fontScale="25000" lnSpcReduction="20000"/>
          </a:bodyPr>
          <a:lstStyle/>
          <a:p>
            <a:pPr marL="0" indent="17463">
              <a:buNone/>
            </a:pPr>
            <a:r>
              <a:rPr lang="ru-RU" sz="9000" dirty="0" err="1"/>
              <a:t>Діяльність</a:t>
            </a:r>
            <a:r>
              <a:rPr lang="ru-RU" sz="9000" dirty="0"/>
              <a:t> </a:t>
            </a:r>
            <a:r>
              <a:rPr lang="ru-RU" sz="9000" dirty="0" err="1">
                <a:solidFill>
                  <a:srgbClr val="FF0000"/>
                </a:solidFill>
              </a:rPr>
              <a:t>органів</a:t>
            </a:r>
            <a:r>
              <a:rPr lang="ru-RU" sz="9000" dirty="0">
                <a:solidFill>
                  <a:srgbClr val="FF0000"/>
                </a:solidFill>
              </a:rPr>
              <a:t> </a:t>
            </a:r>
            <a:r>
              <a:rPr lang="ru-RU" sz="9000" dirty="0" err="1">
                <a:solidFill>
                  <a:srgbClr val="FF0000"/>
                </a:solidFill>
              </a:rPr>
              <a:t>прокуратури</a:t>
            </a:r>
            <a:r>
              <a:rPr lang="ru-RU" sz="9000" dirty="0">
                <a:solidFill>
                  <a:srgbClr val="FF0000"/>
                </a:solidFill>
              </a:rPr>
              <a:t> </a:t>
            </a:r>
            <a:r>
              <a:rPr lang="ru-RU" sz="9000" dirty="0" err="1"/>
              <a:t>спрямована</a:t>
            </a:r>
            <a:r>
              <a:rPr lang="ru-RU" sz="9000" dirty="0"/>
              <a:t> на </a:t>
            </a:r>
            <a:r>
              <a:rPr lang="ru-RU" sz="9000" dirty="0" err="1"/>
              <a:t>всемірне</a:t>
            </a:r>
            <a:r>
              <a:rPr lang="ru-RU" sz="9000" dirty="0"/>
              <a:t> </a:t>
            </a:r>
            <a:r>
              <a:rPr lang="ru-RU" sz="9000" dirty="0" err="1"/>
              <a:t>утвердження</a:t>
            </a:r>
            <a:r>
              <a:rPr lang="ru-RU" sz="9000" dirty="0"/>
              <a:t> верховенства закону, </a:t>
            </a:r>
            <a:r>
              <a:rPr lang="ru-RU" sz="9000" dirty="0" err="1"/>
              <a:t>зміцнення</a:t>
            </a:r>
            <a:r>
              <a:rPr lang="ru-RU" sz="9000" dirty="0"/>
              <a:t> правопорядку </a:t>
            </a:r>
            <a:r>
              <a:rPr lang="ru-RU" sz="9000" dirty="0" err="1"/>
              <a:t>і</a:t>
            </a:r>
            <a:r>
              <a:rPr lang="ru-RU" sz="9000" dirty="0"/>
              <a:t> </a:t>
            </a:r>
            <a:r>
              <a:rPr lang="ru-RU" sz="9000" dirty="0" err="1"/>
              <a:t>має</a:t>
            </a:r>
            <a:r>
              <a:rPr lang="ru-RU" sz="9000" dirty="0"/>
              <a:t> </a:t>
            </a:r>
            <a:r>
              <a:rPr lang="ru-RU" sz="9000" dirty="0" err="1"/>
              <a:t>своїм</a:t>
            </a:r>
            <a:r>
              <a:rPr lang="ru-RU" sz="9000" dirty="0"/>
              <a:t> </a:t>
            </a:r>
            <a:r>
              <a:rPr lang="ru-RU" sz="9000" dirty="0" err="1"/>
              <a:t>завданням</a:t>
            </a:r>
            <a:r>
              <a:rPr lang="ru-RU" sz="9000" dirty="0"/>
              <a:t> </a:t>
            </a:r>
            <a:r>
              <a:rPr lang="ru-RU" sz="9000" dirty="0" err="1"/>
              <a:t>захист</a:t>
            </a:r>
            <a:r>
              <a:rPr lang="ru-RU" sz="9000" dirty="0"/>
              <a:t> </a:t>
            </a:r>
            <a:r>
              <a:rPr lang="ru-RU" sz="9000" dirty="0" err="1"/>
              <a:t>від</a:t>
            </a:r>
            <a:r>
              <a:rPr lang="ru-RU" sz="9000" dirty="0"/>
              <a:t> </a:t>
            </a:r>
            <a:r>
              <a:rPr lang="ru-RU" sz="9000" dirty="0" err="1"/>
              <a:t>неправомірних</a:t>
            </a:r>
            <a:r>
              <a:rPr lang="ru-RU" sz="9000" dirty="0"/>
              <a:t> </a:t>
            </a:r>
            <a:r>
              <a:rPr lang="ru-RU" sz="9000" dirty="0" err="1"/>
              <a:t>посягань</a:t>
            </a:r>
            <a:r>
              <a:rPr lang="ru-RU" sz="9000" dirty="0"/>
              <a:t>:</a:t>
            </a:r>
            <a:endParaRPr lang="uk-UA" sz="9000" dirty="0"/>
          </a:p>
          <a:p>
            <a:pPr marL="0" indent="17463">
              <a:buNone/>
            </a:pPr>
            <a:r>
              <a:rPr lang="ru-RU" sz="9000" dirty="0"/>
              <a:t>1) </a:t>
            </a:r>
            <a:r>
              <a:rPr lang="ru-RU" sz="9000" dirty="0" err="1"/>
              <a:t>закріплених</a:t>
            </a:r>
            <a:r>
              <a:rPr lang="ru-RU" sz="9000" dirty="0"/>
              <a:t> </a:t>
            </a:r>
            <a:r>
              <a:rPr lang="ru-RU" sz="9000" dirty="0" err="1"/>
              <a:t>Конституцією</a:t>
            </a:r>
            <a:r>
              <a:rPr lang="ru-RU" sz="9000" dirty="0"/>
              <a:t> </a:t>
            </a:r>
            <a:r>
              <a:rPr lang="ru-RU" sz="9000" dirty="0" err="1"/>
              <a:t>України</a:t>
            </a:r>
            <a:r>
              <a:rPr lang="ru-RU" sz="9000" dirty="0"/>
              <a:t> </a:t>
            </a:r>
            <a:r>
              <a:rPr lang="ru-RU" sz="9000" dirty="0" err="1"/>
              <a:t>незалежності</a:t>
            </a:r>
            <a:r>
              <a:rPr lang="ru-RU" sz="9000" dirty="0"/>
              <a:t> </a:t>
            </a:r>
            <a:r>
              <a:rPr lang="ru-RU" sz="9000" dirty="0" err="1"/>
              <a:t>республіки</a:t>
            </a:r>
            <a:r>
              <a:rPr lang="ru-RU" sz="9000" dirty="0"/>
              <a:t>, </a:t>
            </a:r>
            <a:r>
              <a:rPr lang="ru-RU" sz="9000" dirty="0" err="1"/>
              <a:t>суспільного</a:t>
            </a:r>
            <a:r>
              <a:rPr lang="ru-RU" sz="9000" dirty="0"/>
              <a:t> та державного ладу, </a:t>
            </a:r>
            <a:r>
              <a:rPr lang="ru-RU" sz="9000" dirty="0" err="1"/>
              <a:t>політичної</a:t>
            </a:r>
            <a:r>
              <a:rPr lang="ru-RU" sz="9000" dirty="0"/>
              <a:t> та </a:t>
            </a:r>
            <a:r>
              <a:rPr lang="ru-RU" sz="9000" dirty="0" err="1"/>
              <a:t>економічної</a:t>
            </a:r>
            <a:r>
              <a:rPr lang="ru-RU" sz="9000" dirty="0"/>
              <a:t> систем, прав </a:t>
            </a:r>
            <a:r>
              <a:rPr lang="ru-RU" sz="9000" dirty="0" err="1"/>
              <a:t>національних</a:t>
            </a:r>
            <a:r>
              <a:rPr lang="ru-RU" sz="9000" dirty="0"/>
              <a:t> </a:t>
            </a:r>
            <a:r>
              <a:rPr lang="ru-RU" sz="9000" dirty="0" err="1"/>
              <a:t>груп</a:t>
            </a:r>
            <a:r>
              <a:rPr lang="ru-RU" sz="9000" dirty="0"/>
              <a:t> </a:t>
            </a:r>
            <a:r>
              <a:rPr lang="ru-RU" sz="9000" dirty="0" err="1"/>
              <a:t>і</a:t>
            </a:r>
            <a:r>
              <a:rPr lang="ru-RU" sz="9000" dirty="0"/>
              <a:t> </a:t>
            </a:r>
            <a:r>
              <a:rPr lang="ru-RU" sz="9000" dirty="0" err="1"/>
              <a:t>територіальних</a:t>
            </a:r>
            <a:r>
              <a:rPr lang="ru-RU" sz="9000" dirty="0"/>
              <a:t> </a:t>
            </a:r>
            <a:r>
              <a:rPr lang="ru-RU" sz="9000" dirty="0" err="1"/>
              <a:t>утворень</a:t>
            </a:r>
            <a:r>
              <a:rPr lang="ru-RU" sz="9000" dirty="0"/>
              <a:t>;</a:t>
            </a:r>
            <a:endParaRPr lang="uk-UA" sz="9000" dirty="0"/>
          </a:p>
          <a:p>
            <a:pPr marL="0" indent="17463">
              <a:buNone/>
            </a:pPr>
            <a:r>
              <a:rPr lang="ru-RU" sz="9000" dirty="0"/>
              <a:t>2) </a:t>
            </a:r>
            <a:r>
              <a:rPr lang="ru-RU" sz="9000" dirty="0" err="1"/>
              <a:t>гарантованих</a:t>
            </a:r>
            <a:r>
              <a:rPr lang="ru-RU" sz="9000" dirty="0"/>
              <a:t> </a:t>
            </a:r>
            <a:r>
              <a:rPr lang="ru-RU" sz="9000" dirty="0" err="1"/>
              <a:t>Конституцією</a:t>
            </a:r>
            <a:r>
              <a:rPr lang="ru-RU" sz="9000" dirty="0"/>
              <a:t>, </a:t>
            </a:r>
            <a:r>
              <a:rPr lang="ru-RU" sz="9000" dirty="0" err="1"/>
              <a:t>іншими</a:t>
            </a:r>
            <a:r>
              <a:rPr lang="ru-RU" sz="9000" dirty="0"/>
              <a:t> законами </a:t>
            </a:r>
            <a:r>
              <a:rPr lang="ru-RU" sz="9000" dirty="0" err="1"/>
              <a:t>України</a:t>
            </a:r>
            <a:r>
              <a:rPr lang="ru-RU" sz="9000" dirty="0"/>
              <a:t> та </a:t>
            </a:r>
            <a:r>
              <a:rPr lang="ru-RU" sz="9000" dirty="0" err="1"/>
              <a:t>міжнародними</a:t>
            </a:r>
            <a:r>
              <a:rPr lang="ru-RU" sz="9000" dirty="0"/>
              <a:t> </a:t>
            </a:r>
            <a:r>
              <a:rPr lang="ru-RU" sz="9000" dirty="0" err="1"/>
              <a:t>правовими</a:t>
            </a:r>
            <a:r>
              <a:rPr lang="ru-RU" sz="9000" dirty="0"/>
              <a:t> актами </a:t>
            </a:r>
            <a:r>
              <a:rPr lang="ru-RU" sz="9000" dirty="0" err="1"/>
              <a:t>соціально-економічних</a:t>
            </a:r>
            <a:r>
              <a:rPr lang="ru-RU" sz="9000" dirty="0"/>
              <a:t>, </a:t>
            </a:r>
            <a:r>
              <a:rPr lang="ru-RU" sz="9000" dirty="0" err="1"/>
              <a:t>політичних</a:t>
            </a:r>
            <a:r>
              <a:rPr lang="ru-RU" sz="9000" dirty="0"/>
              <a:t>, </a:t>
            </a:r>
            <a:r>
              <a:rPr lang="ru-RU" sz="9000" dirty="0" err="1"/>
              <a:t>особистих</a:t>
            </a:r>
            <a:r>
              <a:rPr lang="ru-RU" sz="9000" dirty="0"/>
              <a:t> прав </a:t>
            </a:r>
            <a:r>
              <a:rPr lang="ru-RU" sz="9000" dirty="0" err="1"/>
              <a:t>і</a:t>
            </a:r>
            <a:r>
              <a:rPr lang="ru-RU" sz="9000" dirty="0"/>
              <a:t> свобод </a:t>
            </a:r>
            <a:r>
              <a:rPr lang="ru-RU" sz="9000" dirty="0" err="1"/>
              <a:t>людини</a:t>
            </a:r>
            <a:r>
              <a:rPr lang="ru-RU" sz="9000" dirty="0"/>
              <a:t> та </a:t>
            </a:r>
            <a:r>
              <a:rPr lang="ru-RU" sz="9000" dirty="0" err="1"/>
              <a:t>громадянина</a:t>
            </a:r>
            <a:r>
              <a:rPr lang="ru-RU" sz="9000" dirty="0"/>
              <a:t>;</a:t>
            </a:r>
            <a:endParaRPr lang="uk-UA" sz="9000" dirty="0"/>
          </a:p>
          <a:p>
            <a:pPr marL="0" indent="17463">
              <a:buNone/>
            </a:pPr>
            <a:r>
              <a:rPr lang="ru-RU" sz="9000" dirty="0"/>
              <a:t>3) основ демократичного устрою </a:t>
            </a:r>
            <a:r>
              <a:rPr lang="ru-RU" sz="9000" dirty="0" err="1"/>
              <a:t>державної</a:t>
            </a:r>
            <a:r>
              <a:rPr lang="ru-RU" sz="9000" dirty="0"/>
              <a:t> </a:t>
            </a:r>
            <a:r>
              <a:rPr lang="ru-RU" sz="9000" dirty="0" err="1"/>
              <a:t>влади</a:t>
            </a:r>
            <a:r>
              <a:rPr lang="ru-RU" sz="9000" dirty="0"/>
              <a:t>, правового статусу </a:t>
            </a:r>
            <a:r>
              <a:rPr lang="ru-RU" sz="9000" dirty="0" err="1"/>
              <a:t>місцевих</a:t>
            </a:r>
            <a:r>
              <a:rPr lang="ru-RU" sz="9000" dirty="0"/>
              <a:t> Рад, </a:t>
            </a:r>
            <a:r>
              <a:rPr lang="ru-RU" sz="9000" dirty="0" err="1"/>
              <a:t>органів</a:t>
            </a:r>
            <a:r>
              <a:rPr lang="ru-RU" sz="9000" dirty="0"/>
              <a:t> </a:t>
            </a:r>
            <a:r>
              <a:rPr lang="ru-RU" sz="9000" dirty="0" err="1"/>
              <a:t>самоорганізації</a:t>
            </a:r>
            <a:r>
              <a:rPr lang="ru-RU" sz="9000" dirty="0"/>
              <a:t> </a:t>
            </a:r>
            <a:r>
              <a:rPr lang="ru-RU" sz="9000" dirty="0" err="1"/>
              <a:t>населення</a:t>
            </a:r>
            <a:r>
              <a:rPr lang="ru-RU" sz="9000" dirty="0"/>
              <a:t>.</a:t>
            </a:r>
            <a:endParaRPr lang="uk-UA" sz="9000" dirty="0"/>
          </a:p>
          <a:p>
            <a:endParaRPr lang="uk-UA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7</a:t>
            </a:fld>
            <a:endParaRPr lang="uk-UA"/>
          </a:p>
        </p:txBody>
      </p:sp>
      <p:pic>
        <p:nvPicPr>
          <p:cNvPr id="20482" name="Picture 2" descr="http://image.112.ua/original/Jan2014/129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14290"/>
            <a:ext cx="3048000" cy="211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500042"/>
            <a:ext cx="7500990" cy="5429288"/>
          </a:xfrm>
        </p:spPr>
        <p:txBody>
          <a:bodyPr>
            <a:normAutofit fontScale="90000"/>
          </a:bodyPr>
          <a:lstStyle/>
          <a:p>
            <a:pPr algn="l"/>
            <a:r>
              <a:rPr lang="uk-UA" sz="3600" dirty="0">
                <a:solidFill>
                  <a:srgbClr val="FF0000"/>
                </a:solidFill>
              </a:rPr>
              <a:t>Міністерство внутрішніх справ</a:t>
            </a:r>
            <a:r>
              <a:rPr lang="uk-UA" sz="3600" dirty="0"/>
              <a:t> </a:t>
            </a:r>
            <a: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- виконує завдання по забезпеченню особистої безпеки громадян, захисту їхніх прав і свобод, законних інтересів; попередженню і припиненню </a:t>
            </a:r>
            <a:r>
              <a:rPr lang="uk-UA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правопорушень</a:t>
            </a:r>
            <a: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; охороні і забезпеченню </a:t>
            </a:r>
            <a:r>
              <a:rPr lang="uk-UA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громадського </a:t>
            </a:r>
            <a: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порядку; виявленню і розкриттю злочинів, розшуку злочинців; забезпеченню дорожнього руху; захисту власності від злочинних посягань та ін.</a:t>
            </a:r>
            <a:br>
              <a:rPr lang="uk-UA" sz="3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endParaRPr lang="uk-UA" sz="36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8</a:t>
            </a:fld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B185-3393-460D-86C3-C567BC128918}" type="slidenum">
              <a:rPr lang="uk-UA" smtClean="0"/>
              <a:t>9</a:t>
            </a:fld>
            <a:endParaRPr lang="uk-UA"/>
          </a:p>
        </p:txBody>
      </p:sp>
      <p:pic>
        <p:nvPicPr>
          <p:cNvPr id="22530" name="Picture 2" descr="http://portal.lviv.ua/img/201210311338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001056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75</TotalTime>
  <Words>366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Судові та правоохоронні органи України</vt:lpstr>
      <vt:lpstr>Правоохоронна діяльність</vt:lpstr>
      <vt:lpstr>Презентация PowerPoint</vt:lpstr>
      <vt:lpstr>Дисципліна «Судові і правоохоронні органи України» вивчає</vt:lpstr>
      <vt:lpstr>Завданням Конституційного Суду є гарантування верховенства Конституції як основного закону держави на всій території України</vt:lpstr>
      <vt:lpstr>Суди загальної  юрисдикції на чолі з Верховним Судом - основними завданнями є охорона від посягань на суспільний лад, його економічну і політичну системи; соціально-економічні, політичні і особисті права громадян</vt:lpstr>
      <vt:lpstr>Презентация PowerPoint</vt:lpstr>
      <vt:lpstr>Міністерство внутрішніх справ - виконує завдання по забезпеченню особистої безпеки громадян, захисту їхніх прав і свобод, законних інтересів; попередженню і припиненню правопорушень; охороні і забезпеченню громадського порядку; виявленню і розкриттю злочинів, розшуку злочинців; забезпеченню дорожнього руху; захисту власності від злочинних посягань та ін. </vt:lpstr>
      <vt:lpstr>Презентация PowerPoint</vt:lpstr>
      <vt:lpstr>Служба безпеки України - виконує завдання по захисту державного суверенітету, конституційного ладу, територіальної цілісності, економічного, науково-технічного й оборонного потенціалу України, законних інтересів держави і прав громадян від розвідувально-підривної діяльності іноземних спецслужб.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Arina</cp:lastModifiedBy>
  <cp:revision>9</cp:revision>
  <dcterms:created xsi:type="dcterms:W3CDTF">2014-04-03T15:15:20Z</dcterms:created>
  <dcterms:modified xsi:type="dcterms:W3CDTF">2014-05-11T07:17:53Z</dcterms:modified>
</cp:coreProperties>
</file>