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126288" cy="2388840"/>
          </a:xfrm>
        </p:spPr>
        <p:txBody>
          <a:bodyPr/>
          <a:lstStyle/>
          <a:p>
            <a:r>
              <a:rPr lang="uk-UA" dirty="0" smtClean="0"/>
              <a:t>Політичні</a:t>
            </a:r>
            <a:r>
              <a:rPr lang="ru-RU" dirty="0" smtClean="0"/>
              <a:t> </a:t>
            </a:r>
            <a:r>
              <a:rPr lang="uk-UA" dirty="0" smtClean="0"/>
              <a:t>інститути</a:t>
            </a:r>
            <a:r>
              <a:rPr lang="ru-RU" dirty="0" smtClean="0"/>
              <a:t> та </a:t>
            </a:r>
            <a:r>
              <a:rPr lang="uk-UA" dirty="0" smtClean="0"/>
              <a:t>процеси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661248"/>
            <a:ext cx="6858000" cy="990600"/>
          </a:xfrm>
        </p:spPr>
        <p:txBody>
          <a:bodyPr/>
          <a:lstStyle/>
          <a:p>
            <a:r>
              <a:rPr lang="uk-UA" dirty="0" err="1" smtClean="0"/>
              <a:t>Резник</a:t>
            </a:r>
            <a:r>
              <a:rPr lang="uk-UA" dirty="0" smtClean="0"/>
              <a:t> 11 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151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До </a:t>
            </a:r>
            <a:r>
              <a:rPr lang="ru-RU" b="1" dirty="0" err="1"/>
              <a:t>політичної</a:t>
            </a:r>
            <a:r>
              <a:rPr lang="ru-RU" b="1" dirty="0"/>
              <a:t> </a:t>
            </a:r>
            <a:r>
              <a:rPr lang="ru-RU" b="1" dirty="0" err="1"/>
              <a:t>участі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віднести</a:t>
            </a:r>
            <a:r>
              <a:rPr lang="ru-RU" dirty="0"/>
              <a:t>:</a:t>
            </a:r>
          </a:p>
          <a:p>
            <a:r>
              <a:rPr lang="ru-RU" dirty="0" err="1"/>
              <a:t>дії</a:t>
            </a:r>
            <a:r>
              <a:rPr lang="ru-RU" dirty="0"/>
              <a:t> по </a:t>
            </a:r>
            <a:r>
              <a:rPr lang="ru-RU" dirty="0" err="1"/>
              <a:t>делегуванню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(</a:t>
            </a:r>
            <a:r>
              <a:rPr lang="ru-RU" dirty="0" err="1"/>
              <a:t>електоральна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);</a:t>
            </a:r>
          </a:p>
          <a:p>
            <a:r>
              <a:rPr lang="ru-RU" dirty="0" err="1"/>
              <a:t>активістську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направлену</a:t>
            </a:r>
            <a:r>
              <a:rPr lang="ru-RU" dirty="0"/>
              <a:t> на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і </a:t>
            </a:r>
            <a:r>
              <a:rPr lang="ru-RU" dirty="0" err="1"/>
              <a:t>партій</a:t>
            </a:r>
            <a:r>
              <a:rPr lang="ru-RU" dirty="0"/>
              <a:t> у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кампаніях</a:t>
            </a:r>
            <a:r>
              <a:rPr lang="ru-RU" dirty="0"/>
              <a:t>;</a:t>
            </a:r>
          </a:p>
          <a:p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мітингів</a:t>
            </a:r>
            <a:r>
              <a:rPr lang="ru-RU" dirty="0"/>
              <a:t> і участь в </a:t>
            </a:r>
            <a:r>
              <a:rPr lang="ru-RU" dirty="0" err="1"/>
              <a:t>демонстраціях</a:t>
            </a:r>
            <a:r>
              <a:rPr lang="ru-RU" dirty="0"/>
              <a:t>;</a:t>
            </a:r>
          </a:p>
          <a:p>
            <a:r>
              <a:rPr lang="ru-RU" dirty="0"/>
              <a:t>участь в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і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/>
              <a:t>режими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політичну</a:t>
            </a:r>
            <a:r>
              <a:rPr lang="ru-RU" dirty="0"/>
              <a:t> участь. В </a:t>
            </a:r>
            <a:r>
              <a:rPr lang="ru-RU" dirty="0" err="1"/>
              <a:t>авторитарних</a:t>
            </a:r>
            <a:r>
              <a:rPr lang="ru-RU" dirty="0"/>
              <a:t> режимах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усунена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в демократичному </a:t>
            </a:r>
            <a:r>
              <a:rPr lang="ru-RU" dirty="0" err="1"/>
              <a:t>суспільстві</a:t>
            </a:r>
            <a:r>
              <a:rPr lang="ru-RU" dirty="0"/>
              <a:t> участь -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дієвий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самовираження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забезпечуваний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 </a:t>
            </a:r>
            <a:r>
              <a:rPr lang="ru-RU" dirty="0" err="1"/>
              <a:t>правої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і </a:t>
            </a:r>
            <a:r>
              <a:rPr lang="ru-RU" dirty="0" err="1"/>
              <a:t>виконуюче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і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smtClean="0"/>
              <a:t>   Потреба </a:t>
            </a:r>
            <a:r>
              <a:rPr lang="ru-RU" dirty="0"/>
              <a:t>в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обстановки і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smtClean="0"/>
              <a:t>(стать,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рід</a:t>
            </a:r>
            <a:r>
              <a:rPr lang="ru-RU" dirty="0"/>
              <a:t> занять, </a:t>
            </a:r>
            <a:r>
              <a:rPr lang="ru-RU" dirty="0" err="1"/>
              <a:t>освіта</a:t>
            </a:r>
            <a:r>
              <a:rPr lang="ru-RU" dirty="0"/>
              <a:t> і </a:t>
            </a:r>
            <a:r>
              <a:rPr lang="ru-RU" dirty="0" err="1"/>
              <a:t>тощо</a:t>
            </a:r>
            <a:r>
              <a:rPr lang="ru-RU" dirty="0"/>
              <a:t>), вид режиму </a:t>
            </a:r>
            <a:r>
              <a:rPr lang="ru-RU" dirty="0" err="1"/>
              <a:t>правління</a:t>
            </a:r>
            <a:r>
              <a:rPr lang="ru-RU" dirty="0"/>
              <a:t>, вид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соціально-економічної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Для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 </a:t>
            </a:r>
            <a:r>
              <a:rPr lang="ru-RU" b="1" dirty="0" err="1"/>
              <a:t>дві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dirty="0"/>
              <a:t>:</a:t>
            </a:r>
          </a:p>
          <a:p>
            <a:r>
              <a:rPr lang="ru-RU" b="1" dirty="0"/>
              <a:t>пряма</a:t>
            </a:r>
            <a:r>
              <a:rPr lang="ru-RU" dirty="0"/>
              <a:t>, </a:t>
            </a:r>
            <a:r>
              <a:rPr lang="ru-RU" dirty="0" err="1"/>
              <a:t>реалізована</a:t>
            </a:r>
            <a:r>
              <a:rPr lang="ru-RU" dirty="0"/>
              <a:t> в </a:t>
            </a:r>
            <a:r>
              <a:rPr lang="ru-RU" dirty="0" err="1"/>
              <a:t>безпосередніх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(</a:t>
            </a:r>
            <a:r>
              <a:rPr lang="ru-RU" dirty="0" err="1"/>
              <a:t>мітинги</a:t>
            </a:r>
            <a:r>
              <a:rPr lang="ru-RU" dirty="0"/>
              <a:t>, </a:t>
            </a:r>
            <a:r>
              <a:rPr lang="ru-RU" dirty="0" err="1"/>
              <a:t>демонстрації</a:t>
            </a:r>
            <a:r>
              <a:rPr lang="ru-RU" dirty="0"/>
              <a:t>, </a:t>
            </a:r>
            <a:r>
              <a:rPr lang="ru-RU" dirty="0" err="1"/>
              <a:t>страйки</a:t>
            </a:r>
            <a:r>
              <a:rPr lang="ru-RU" dirty="0"/>
              <a:t>, </a:t>
            </a:r>
            <a:r>
              <a:rPr lang="ru-RU" dirty="0" err="1"/>
              <a:t>референдуми</a:t>
            </a:r>
            <a:r>
              <a:rPr lang="ru-RU" dirty="0"/>
              <a:t> і т.п.);</a:t>
            </a:r>
          </a:p>
          <a:p>
            <a:r>
              <a:rPr lang="ru-RU" b="1" dirty="0"/>
              <a:t>непряма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включенням</a:t>
            </a:r>
            <a:r>
              <a:rPr lang="ru-RU" dirty="0"/>
              <a:t> в </a:t>
            </a:r>
            <a:r>
              <a:rPr lang="ru-RU" dirty="0" err="1"/>
              <a:t>політику</a:t>
            </a:r>
            <a:r>
              <a:rPr lang="ru-RU" dirty="0"/>
              <a:t> через </a:t>
            </a:r>
            <a:r>
              <a:rPr lang="ru-RU" dirty="0" err="1"/>
              <a:t>вибраних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,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рухи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64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/>
              <a:t>участь </a:t>
            </a:r>
            <a:r>
              <a:rPr lang="ru-RU" dirty="0" err="1"/>
              <a:t>може</a:t>
            </a:r>
            <a:r>
              <a:rPr lang="ru-RU" dirty="0"/>
              <a:t> бути </a:t>
            </a:r>
            <a:r>
              <a:rPr lang="ru-RU" b="1" dirty="0" err="1"/>
              <a:t>організованою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і </a:t>
            </a:r>
            <a:r>
              <a:rPr lang="ru-RU" b="1" dirty="0" err="1"/>
              <a:t>неорганізованою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заколот, а </a:t>
            </a:r>
            <a:r>
              <a:rPr lang="ru-RU" dirty="0" err="1"/>
              <a:t>також</a:t>
            </a:r>
            <a:r>
              <a:rPr lang="ru-RU" dirty="0"/>
              <a:t> </a:t>
            </a:r>
            <a:r>
              <a:rPr lang="ru-RU" b="1" dirty="0"/>
              <a:t>систематичною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вибори</a:t>
            </a:r>
            <a:r>
              <a:rPr lang="ru-RU" dirty="0"/>
              <a:t>, і </a:t>
            </a:r>
            <a:r>
              <a:rPr lang="ru-RU" b="1" dirty="0" err="1"/>
              <a:t>періодичною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демонстрації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створений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характеризувати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активна </a:t>
            </a:r>
            <a:r>
              <a:rPr lang="ru-RU" dirty="0" err="1"/>
              <a:t>позиція</a:t>
            </a:r>
            <a:r>
              <a:rPr lang="ru-RU" dirty="0"/>
              <a:t>, але і </a:t>
            </a:r>
            <a:r>
              <a:rPr lang="ru-RU" dirty="0" err="1"/>
              <a:t>відчуження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b="1" dirty="0" err="1" smtClean="0"/>
              <a:t>Політичне</a:t>
            </a:r>
            <a:r>
              <a:rPr lang="ru-RU" b="1" dirty="0" smtClean="0"/>
              <a:t> </a:t>
            </a:r>
            <a:r>
              <a:rPr lang="ru-RU" b="1" dirty="0" err="1"/>
              <a:t>відчуження</a:t>
            </a:r>
            <a:r>
              <a:rPr lang="ru-RU" dirty="0"/>
              <a:t> -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сприйняттям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влади</a:t>
            </a:r>
            <a:r>
              <a:rPr lang="ru-RU" dirty="0"/>
              <a:t> як </a:t>
            </a:r>
            <a:r>
              <a:rPr lang="ru-RU" dirty="0" err="1"/>
              <a:t>сторонніх</a:t>
            </a:r>
            <a:r>
              <a:rPr lang="ru-RU" dirty="0"/>
              <a:t>, чужих сил,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панують</a:t>
            </a:r>
            <a:r>
              <a:rPr lang="ru-RU" dirty="0"/>
              <a:t> над </a:t>
            </a:r>
            <a:r>
              <a:rPr lang="ru-RU" dirty="0" err="1"/>
              <a:t>людино</a:t>
            </a:r>
            <a:r>
              <a:rPr lang="ru-RU" dirty="0"/>
              <a:t>, </a:t>
            </a:r>
            <a:r>
              <a:rPr lang="ru-RU" dirty="0" err="1"/>
              <a:t>пригнічують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фіксує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 і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безсиллі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як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.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зумовлене</a:t>
            </a:r>
            <a:r>
              <a:rPr lang="ru-RU" dirty="0"/>
              <a:t> й такими причинами, як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ідеалів</a:t>
            </a:r>
            <a:r>
              <a:rPr lang="ru-RU" dirty="0"/>
              <a:t>, </a:t>
            </a:r>
            <a:r>
              <a:rPr lang="ru-RU" dirty="0" err="1"/>
              <a:t>зневіра</a:t>
            </a:r>
            <a:r>
              <a:rPr lang="ru-RU" dirty="0"/>
              <a:t> в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структурах,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втома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нескінченного</a:t>
            </a:r>
            <a:r>
              <a:rPr lang="ru-RU" dirty="0"/>
              <a:t> потоку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демагогії</a:t>
            </a:r>
            <a:r>
              <a:rPr lang="ru-RU" dirty="0"/>
              <a:t>, </a:t>
            </a:r>
            <a:r>
              <a:rPr lang="ru-RU" dirty="0" err="1"/>
              <a:t>непродуманих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відверто</a:t>
            </a:r>
            <a:r>
              <a:rPr lang="ru-RU" dirty="0"/>
              <a:t> </a:t>
            </a:r>
            <a:r>
              <a:rPr lang="ru-RU" dirty="0" err="1"/>
              <a:t>цинічної</a:t>
            </a:r>
            <a:r>
              <a:rPr lang="ru-RU" dirty="0"/>
              <a:t> </a:t>
            </a:r>
            <a:r>
              <a:rPr lang="ru-RU" dirty="0" err="1"/>
              <a:t>брехні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Проявами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є </a:t>
            </a:r>
            <a:r>
              <a:rPr lang="ru-RU" dirty="0" err="1"/>
              <a:t>конформізм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апатія</a:t>
            </a:r>
            <a:r>
              <a:rPr lang="ru-RU" dirty="0"/>
              <a:t>, </a:t>
            </a:r>
            <a:r>
              <a:rPr lang="ru-RU" dirty="0" err="1"/>
              <a:t>абсентеїзм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до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як форма протесту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84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332656"/>
            <a:ext cx="91440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політичних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  </a:t>
            </a:r>
            <a:r>
              <a:rPr lang="ru-RU" sz="1800" b="1" dirty="0" err="1" smtClean="0"/>
              <a:t>Революція</a:t>
            </a:r>
            <a:r>
              <a:rPr lang="ru-RU" sz="1800" dirty="0"/>
              <a:t> 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докорінне</a:t>
            </a:r>
            <a:r>
              <a:rPr lang="ru-RU" sz="1800" dirty="0"/>
              <a:t> </a:t>
            </a:r>
            <a:r>
              <a:rPr lang="ru-RU" sz="1800" dirty="0" err="1"/>
              <a:t>перетворення</a:t>
            </a:r>
            <a:r>
              <a:rPr lang="ru-RU" sz="1800" dirty="0"/>
              <a:t> </a:t>
            </a:r>
            <a:r>
              <a:rPr lang="ru-RU" sz="1800" dirty="0" err="1"/>
              <a:t>громадського</a:t>
            </a:r>
            <a:r>
              <a:rPr lang="ru-RU" sz="1800" dirty="0"/>
              <a:t> порядку, </a:t>
            </a:r>
            <a:r>
              <a:rPr lang="ru-RU" sz="1800" dirty="0" err="1"/>
              <a:t>створення</a:t>
            </a:r>
            <a:r>
              <a:rPr lang="ru-RU" sz="1800" dirty="0"/>
              <a:t> </a:t>
            </a:r>
            <a:r>
              <a:rPr lang="ru-RU" sz="1800" dirty="0" err="1"/>
              <a:t>нової</a:t>
            </a:r>
            <a:r>
              <a:rPr lang="ru-RU" sz="1800" dirty="0"/>
              <a:t> </a:t>
            </a:r>
            <a:r>
              <a:rPr lang="ru-RU" sz="1800" dirty="0" err="1"/>
              <a:t>політичної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, </a:t>
            </a:r>
            <a:r>
              <a:rPr lang="ru-RU" sz="1800" dirty="0" err="1"/>
              <a:t>заснованої</a:t>
            </a:r>
            <a:r>
              <a:rPr lang="ru-RU" sz="1800" dirty="0"/>
              <a:t> на </a:t>
            </a:r>
            <a:r>
              <a:rPr lang="ru-RU" sz="1800" dirty="0" err="1"/>
              <a:t>інших</a:t>
            </a:r>
            <a:r>
              <a:rPr lang="ru-RU" sz="1800" dirty="0"/>
              <a:t> принципах </a:t>
            </a:r>
            <a:r>
              <a:rPr lang="ru-RU" sz="1800" dirty="0" err="1"/>
              <a:t>легітимності</a:t>
            </a:r>
            <a:r>
              <a:rPr lang="ru-RU" sz="1800" dirty="0"/>
              <a:t>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 </a:t>
            </a:r>
            <a:r>
              <a:rPr lang="ru-RU" sz="1800" b="1" dirty="0" smtClean="0"/>
              <a:t>Реформа</a:t>
            </a:r>
            <a:r>
              <a:rPr lang="ru-RU" sz="1800" dirty="0"/>
              <a:t> 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поступове</a:t>
            </a:r>
            <a:r>
              <a:rPr lang="ru-RU" sz="1800" dirty="0"/>
              <a:t> </a:t>
            </a:r>
            <a:r>
              <a:rPr lang="ru-RU" sz="1800" dirty="0" err="1"/>
              <a:t>перетворення</a:t>
            </a:r>
            <a:r>
              <a:rPr lang="ru-RU" sz="1800" dirty="0"/>
              <a:t> </a:t>
            </a:r>
            <a:r>
              <a:rPr lang="ru-RU" sz="1800" dirty="0" err="1"/>
              <a:t>економічного</a:t>
            </a:r>
            <a:r>
              <a:rPr lang="ru-RU" sz="1800" dirty="0"/>
              <a:t> і </a:t>
            </a:r>
            <a:r>
              <a:rPr lang="ru-RU" sz="1800" dirty="0" err="1"/>
              <a:t>політичного</a:t>
            </a:r>
            <a:r>
              <a:rPr lang="ru-RU" sz="1800" dirty="0"/>
              <a:t> ладу при </a:t>
            </a:r>
            <a:r>
              <a:rPr lang="ru-RU" sz="1800" dirty="0" err="1"/>
              <a:t>збереженні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основ і </a:t>
            </a:r>
            <a:r>
              <a:rPr lang="ru-RU" sz="1800" dirty="0" err="1"/>
              <a:t>влади</a:t>
            </a:r>
            <a:r>
              <a:rPr lang="ru-RU" sz="1800" dirty="0"/>
              <a:t> </a:t>
            </a:r>
            <a:r>
              <a:rPr lang="ru-RU" sz="1800" dirty="0" err="1"/>
              <a:t>правлячої</a:t>
            </a:r>
            <a:r>
              <a:rPr lang="ru-RU" sz="1800" dirty="0"/>
              <a:t> </a:t>
            </a:r>
            <a:r>
              <a:rPr lang="ru-RU" sz="1800" dirty="0" err="1" smtClean="0"/>
              <a:t>еліти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 </a:t>
            </a:r>
            <a:r>
              <a:rPr lang="ru-RU" sz="1800" b="1" dirty="0" err="1" smtClean="0"/>
              <a:t>Повстання</a:t>
            </a:r>
            <a:r>
              <a:rPr lang="ru-RU" sz="1800" dirty="0"/>
              <a:t> - </a:t>
            </a:r>
            <a:r>
              <a:rPr lang="ru-RU" sz="1800" dirty="0" err="1"/>
              <a:t>масовий</a:t>
            </a:r>
            <a:r>
              <a:rPr lang="ru-RU" sz="1800" dirty="0"/>
              <a:t> </a:t>
            </a:r>
            <a:r>
              <a:rPr lang="ru-RU" sz="1800" dirty="0" err="1"/>
              <a:t>виступ</a:t>
            </a:r>
            <a:r>
              <a:rPr lang="ru-RU" sz="1800" dirty="0"/>
              <a:t> </a:t>
            </a:r>
            <a:r>
              <a:rPr lang="ru-RU" sz="1800" dirty="0" err="1"/>
              <a:t>проти</a:t>
            </a:r>
            <a:r>
              <a:rPr lang="ru-RU" sz="1800" dirty="0"/>
              <a:t> </a:t>
            </a:r>
            <a:r>
              <a:rPr lang="ru-RU" sz="1800" dirty="0" err="1"/>
              <a:t>даної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, </a:t>
            </a:r>
            <a:r>
              <a:rPr lang="ru-RU" sz="1800" dirty="0" err="1"/>
              <a:t>існуючого</a:t>
            </a:r>
            <a:r>
              <a:rPr lang="ru-RU" sz="1800" dirty="0"/>
              <a:t> ладу. </a:t>
            </a:r>
            <a:r>
              <a:rPr lang="ru-RU" sz="1800" dirty="0" smtClean="0"/>
              <a:t>Будь-</a:t>
            </a:r>
            <a:r>
              <a:rPr lang="ru-RU" sz="1800" dirty="0" err="1" smtClean="0"/>
              <a:t>якому</a:t>
            </a:r>
            <a:r>
              <a:rPr lang="ru-RU" sz="1800" dirty="0" smtClean="0"/>
              <a:t> </a:t>
            </a:r>
            <a:r>
              <a:rPr lang="ru-RU" sz="1800" dirty="0" err="1"/>
              <a:t>повстанню</a:t>
            </a:r>
            <a:r>
              <a:rPr lang="ru-RU" sz="1800" dirty="0"/>
              <a:t> </a:t>
            </a:r>
            <a:r>
              <a:rPr lang="ru-RU" sz="1800" dirty="0" err="1"/>
              <a:t>властивий</a:t>
            </a:r>
            <a:r>
              <a:rPr lang="ru-RU" sz="1800" dirty="0"/>
              <a:t> </a:t>
            </a:r>
            <a:r>
              <a:rPr lang="ru-RU" sz="1800" dirty="0" err="1"/>
              <a:t>певний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 </a:t>
            </a:r>
            <a:r>
              <a:rPr lang="ru-RU" sz="1800" dirty="0" err="1"/>
              <a:t>організованості</a:t>
            </a:r>
            <a:r>
              <a:rPr lang="ru-RU" sz="1800" dirty="0"/>
              <a:t>. </a:t>
            </a:r>
            <a:r>
              <a:rPr lang="ru-RU" sz="1800" dirty="0" err="1"/>
              <a:t>Цілеспрямованість</a:t>
            </a:r>
            <a:r>
              <a:rPr lang="ru-RU" sz="1800" dirty="0"/>
              <a:t> і </a:t>
            </a:r>
            <a:r>
              <a:rPr lang="ru-RU" sz="1800" dirty="0" err="1"/>
              <a:t>організованість</a:t>
            </a:r>
            <a:r>
              <a:rPr lang="ru-RU" sz="1800" dirty="0"/>
              <a:t> </a:t>
            </a:r>
            <a:r>
              <a:rPr lang="ru-RU" sz="1800" dirty="0" err="1"/>
              <a:t>відрізняють</a:t>
            </a:r>
            <a:r>
              <a:rPr lang="ru-RU" sz="1800" dirty="0"/>
              <a:t> </a:t>
            </a:r>
            <a:r>
              <a:rPr lang="ru-RU" sz="1800" dirty="0" err="1"/>
              <a:t>повстання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бунту. </a:t>
            </a:r>
            <a:r>
              <a:rPr lang="ru-RU" sz="1800" b="1" dirty="0"/>
              <a:t>Бунт </a:t>
            </a:r>
            <a:r>
              <a:rPr lang="ru-RU" sz="1800" dirty="0"/>
              <a:t>- </a:t>
            </a:r>
            <a:r>
              <a:rPr lang="ru-RU" sz="1800" dirty="0" err="1"/>
              <a:t>ця</a:t>
            </a:r>
            <a:r>
              <a:rPr lang="ru-RU" sz="1800" dirty="0"/>
              <a:t> </a:t>
            </a:r>
            <a:r>
              <a:rPr lang="ru-RU" sz="1800" dirty="0" err="1"/>
              <a:t>масова</a:t>
            </a:r>
            <a:r>
              <a:rPr lang="ru-RU" sz="1800" dirty="0"/>
              <a:t> </a:t>
            </a:r>
            <a:r>
              <a:rPr lang="ru-RU" sz="1800" dirty="0" err="1"/>
              <a:t>стихійна</a:t>
            </a:r>
            <a:r>
              <a:rPr lang="ru-RU" sz="1800" dirty="0"/>
              <a:t> </a:t>
            </a:r>
            <a:r>
              <a:rPr lang="ru-RU" sz="1800" dirty="0" err="1"/>
              <a:t>дія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високий</a:t>
            </a:r>
            <a:r>
              <a:rPr lang="ru-RU" sz="1800" dirty="0"/>
              <a:t> </a:t>
            </a:r>
            <a:r>
              <a:rPr lang="ru-RU" sz="1800" dirty="0" err="1"/>
              <a:t>ступінь</a:t>
            </a:r>
            <a:r>
              <a:rPr lang="ru-RU" sz="1800" dirty="0"/>
              <a:t> </a:t>
            </a:r>
            <a:r>
              <a:rPr lang="ru-RU" sz="1800" dirty="0" err="1" smtClean="0"/>
              <a:t>інтенсивності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  </a:t>
            </a:r>
            <a:r>
              <a:rPr lang="ru-RU" sz="1800" b="1" dirty="0" err="1" smtClean="0"/>
              <a:t>Політична</a:t>
            </a:r>
            <a:r>
              <a:rPr lang="ru-RU" sz="1800" b="1" dirty="0" smtClean="0"/>
              <a:t> </a:t>
            </a:r>
            <a:r>
              <a:rPr lang="ru-RU" sz="1800" b="1" dirty="0" err="1"/>
              <a:t>кампанія</a:t>
            </a:r>
            <a:r>
              <a:rPr lang="ru-RU" sz="1800" dirty="0"/>
              <a:t> - </a:t>
            </a:r>
            <a:r>
              <a:rPr lang="ru-RU" sz="1800" dirty="0" err="1"/>
              <a:t>це</a:t>
            </a:r>
            <a:r>
              <a:rPr lang="ru-RU" sz="1800" dirty="0"/>
              <a:t> система </a:t>
            </a:r>
            <a:r>
              <a:rPr lang="ru-RU" sz="1800" dirty="0" err="1"/>
              <a:t>колективних</a:t>
            </a:r>
            <a:r>
              <a:rPr lang="ru-RU" sz="1800" dirty="0"/>
              <a:t> </a:t>
            </a:r>
            <a:r>
              <a:rPr lang="ru-RU" sz="1800" dirty="0" err="1"/>
              <a:t>дій</a:t>
            </a:r>
            <a:r>
              <a:rPr lang="ru-RU" sz="1800" dirty="0"/>
              <a:t>, </a:t>
            </a:r>
            <a:r>
              <a:rPr lang="ru-RU" sz="1800" dirty="0" err="1"/>
              <a:t>направлених</a:t>
            </a:r>
            <a:r>
              <a:rPr lang="ru-RU" sz="1800" dirty="0"/>
              <a:t> на </a:t>
            </a:r>
            <a:r>
              <a:rPr lang="ru-RU" sz="1800" dirty="0" err="1"/>
              <a:t>зміну</a:t>
            </a:r>
            <a:r>
              <a:rPr lang="ru-RU" sz="1800" dirty="0"/>
              <a:t> </a:t>
            </a:r>
            <a:r>
              <a:rPr lang="ru-RU" sz="1800" dirty="0" err="1"/>
              <a:t>структури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, </a:t>
            </a:r>
            <a:r>
              <a:rPr lang="ru-RU" sz="1800" dirty="0" err="1"/>
              <a:t>перерозподіл</a:t>
            </a:r>
            <a:r>
              <a:rPr lang="ru-RU" sz="1800" dirty="0"/>
              <a:t> </a:t>
            </a:r>
            <a:r>
              <a:rPr lang="ru-RU" sz="1800" dirty="0" err="1"/>
              <a:t>політичних</a:t>
            </a:r>
            <a:r>
              <a:rPr lang="ru-RU" sz="1800" dirty="0"/>
              <a:t> </a:t>
            </a:r>
            <a:r>
              <a:rPr lang="ru-RU" sz="1800" dirty="0" err="1"/>
              <a:t>повноважень</a:t>
            </a:r>
            <a:r>
              <a:rPr lang="ru-RU" sz="1800" dirty="0"/>
              <a:t>, </a:t>
            </a:r>
            <a:r>
              <a:rPr lang="ru-RU" sz="1800" dirty="0" err="1"/>
              <a:t>формування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  </a:t>
            </a:r>
            <a:r>
              <a:rPr lang="ru-RU" sz="1800" b="1" dirty="0" err="1" smtClean="0"/>
              <a:t>Мітинг</a:t>
            </a:r>
            <a:r>
              <a:rPr lang="ru-RU" sz="1800" dirty="0"/>
              <a:t> - </a:t>
            </a:r>
            <a:r>
              <a:rPr lang="ru-RU" sz="1800" dirty="0" err="1"/>
              <a:t>збір</a:t>
            </a:r>
            <a:r>
              <a:rPr lang="ru-RU" sz="1800" dirty="0"/>
              <a:t> людей, </a:t>
            </a:r>
            <a:r>
              <a:rPr lang="ru-RU" sz="1800" dirty="0" err="1"/>
              <a:t>присвячений</a:t>
            </a:r>
            <a:r>
              <a:rPr lang="ru-RU" sz="1800" dirty="0"/>
              <a:t> </a:t>
            </a:r>
            <a:r>
              <a:rPr lang="ru-RU" sz="1800" dirty="0" err="1"/>
              <a:t>обговоренню</a:t>
            </a:r>
            <a:r>
              <a:rPr lang="ru-RU" sz="1800" dirty="0"/>
              <a:t> </a:t>
            </a:r>
            <a:r>
              <a:rPr lang="ru-RU" sz="1800" dirty="0" err="1"/>
              <a:t>тієї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іншої</a:t>
            </a:r>
            <a:r>
              <a:rPr lang="ru-RU" sz="1800" dirty="0"/>
              <a:t> </a:t>
            </a:r>
            <a:r>
              <a:rPr lang="ru-RU" sz="1800" dirty="0" err="1"/>
              <a:t>проблеми</a:t>
            </a:r>
            <a:r>
              <a:rPr lang="ru-RU" sz="1800" dirty="0"/>
              <a:t>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 </a:t>
            </a:r>
            <a:r>
              <a:rPr lang="ru-RU" sz="1800" b="1" dirty="0" err="1" smtClean="0"/>
              <a:t>Демонстрація</a:t>
            </a:r>
            <a:r>
              <a:rPr lang="ru-RU" sz="1800" dirty="0"/>
              <a:t> - </a:t>
            </a:r>
            <a:r>
              <a:rPr lang="ru-RU" sz="1800" dirty="0" err="1"/>
              <a:t>цей</a:t>
            </a:r>
            <a:r>
              <a:rPr lang="ru-RU" sz="1800" dirty="0"/>
              <a:t> </a:t>
            </a:r>
            <a:r>
              <a:rPr lang="ru-RU" sz="1800" dirty="0" err="1"/>
              <a:t>масовий</a:t>
            </a:r>
            <a:r>
              <a:rPr lang="ru-RU" sz="1800" dirty="0"/>
              <a:t> </a:t>
            </a:r>
            <a:r>
              <a:rPr lang="ru-RU" sz="1800" dirty="0" err="1"/>
              <a:t>хід</a:t>
            </a:r>
            <a:r>
              <a:rPr lang="ru-RU" sz="1800" dirty="0"/>
              <a:t> </a:t>
            </a:r>
            <a:r>
              <a:rPr lang="ru-RU" sz="1800" dirty="0" err="1"/>
              <a:t>прихильників</a:t>
            </a:r>
            <a:r>
              <a:rPr lang="ru-RU" sz="1800" dirty="0"/>
              <a:t> </a:t>
            </a:r>
            <a:r>
              <a:rPr lang="ru-RU" sz="1800" dirty="0" err="1"/>
              <a:t>певної</a:t>
            </a:r>
            <a:r>
              <a:rPr lang="ru-RU" sz="1800" dirty="0"/>
              <a:t> </a:t>
            </a:r>
            <a:r>
              <a:rPr lang="ru-RU" sz="1800" dirty="0" err="1"/>
              <a:t>ідеї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вимоги</a:t>
            </a:r>
            <a:r>
              <a:rPr lang="ru-RU" sz="1800" dirty="0"/>
              <a:t>, </a:t>
            </a:r>
            <a:r>
              <a:rPr lang="ru-RU" sz="1800" dirty="0" err="1"/>
              <a:t>вираз</a:t>
            </a:r>
            <a:r>
              <a:rPr lang="ru-RU" sz="1800" dirty="0"/>
              <a:t> </a:t>
            </a:r>
            <a:r>
              <a:rPr lang="ru-RU" sz="1800" dirty="0" err="1"/>
              <a:t>підтримки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протесту </a:t>
            </a:r>
            <a:r>
              <a:rPr lang="ru-RU" sz="1800" dirty="0" err="1"/>
              <a:t>проти</a:t>
            </a:r>
            <a:r>
              <a:rPr lang="ru-RU" sz="1800" dirty="0"/>
              <a:t> </a:t>
            </a:r>
            <a:r>
              <a:rPr lang="ru-RU" sz="1800" dirty="0" err="1"/>
              <a:t>акції</a:t>
            </a:r>
            <a:r>
              <a:rPr lang="ru-RU" sz="1800" dirty="0"/>
              <a:t> властей.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  Страйк</a:t>
            </a:r>
            <a:r>
              <a:rPr lang="ru-RU" sz="1800" dirty="0"/>
              <a:t> - </a:t>
            </a:r>
            <a:r>
              <a:rPr lang="ru-RU" sz="1800" dirty="0" err="1"/>
              <a:t>припинення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з метою </a:t>
            </a:r>
            <a:r>
              <a:rPr lang="ru-RU" sz="1800" dirty="0" err="1"/>
              <a:t>економічного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політичного</a:t>
            </a:r>
            <a:r>
              <a:rPr lang="ru-RU" sz="1800" dirty="0"/>
              <a:t> </a:t>
            </a:r>
            <a:r>
              <a:rPr lang="ru-RU" sz="1800" dirty="0" err="1"/>
              <a:t>тиску</a:t>
            </a:r>
            <a:r>
              <a:rPr lang="ru-RU" sz="1800" dirty="0"/>
              <a:t> на </a:t>
            </a:r>
            <a:r>
              <a:rPr lang="ru-RU" sz="1800" dirty="0" err="1"/>
              <a:t>владу</a:t>
            </a:r>
            <a:r>
              <a:rPr lang="ru-RU" sz="1800" dirty="0"/>
              <a:t>. </a:t>
            </a:r>
            <a:r>
              <a:rPr lang="ru-RU" sz="1800" dirty="0" err="1"/>
              <a:t>Завдяки</a:t>
            </a:r>
            <a:r>
              <a:rPr lang="ru-RU" sz="1800" dirty="0"/>
              <a:t> </a:t>
            </a:r>
            <a:r>
              <a:rPr lang="ru-RU" sz="1800" dirty="0" err="1"/>
              <a:t>страйку</a:t>
            </a:r>
            <a:r>
              <a:rPr lang="ru-RU" sz="1800" dirty="0"/>
              <a:t> в короткий час до </a:t>
            </a:r>
            <a:r>
              <a:rPr lang="ru-RU" sz="1800" dirty="0" err="1"/>
              <a:t>активної</a:t>
            </a:r>
            <a:r>
              <a:rPr lang="ru-RU" sz="1800" dirty="0"/>
              <a:t> </a:t>
            </a:r>
            <a:r>
              <a:rPr lang="ru-RU" sz="1800" dirty="0" err="1"/>
              <a:t>політичної</a:t>
            </a:r>
            <a:r>
              <a:rPr lang="ru-RU" sz="1800" dirty="0"/>
              <a:t> </a:t>
            </a:r>
            <a:r>
              <a:rPr lang="ru-RU" sz="1800" dirty="0" err="1"/>
              <a:t>позиції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залучитися</a:t>
            </a:r>
            <a:r>
              <a:rPr lang="ru-RU" sz="1800" dirty="0"/>
              <a:t> </a:t>
            </a:r>
            <a:r>
              <a:rPr lang="ru-RU" sz="1800" dirty="0" err="1"/>
              <a:t>величезна</a:t>
            </a:r>
            <a:r>
              <a:rPr lang="ru-RU" sz="1800" dirty="0"/>
              <a:t> </a:t>
            </a:r>
            <a:r>
              <a:rPr lang="ru-RU" sz="1800" dirty="0" err="1"/>
              <a:t>маса</a:t>
            </a:r>
            <a:r>
              <a:rPr lang="ru-RU" sz="1800" dirty="0"/>
              <a:t> людей.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 Практика </a:t>
            </a:r>
            <a:r>
              <a:rPr lang="ru-RU" sz="1800" dirty="0" err="1"/>
              <a:t>політичної</a:t>
            </a:r>
            <a:r>
              <a:rPr lang="ru-RU" sz="1800" dirty="0"/>
              <a:t> </a:t>
            </a:r>
            <a:r>
              <a:rPr lang="ru-RU" sz="1800" dirty="0" err="1"/>
              <a:t>дійсності</a:t>
            </a:r>
            <a:r>
              <a:rPr lang="ru-RU" sz="1800" dirty="0"/>
              <a:t> </a:t>
            </a:r>
            <a:r>
              <a:rPr lang="ru-RU" sz="1800" dirty="0" err="1"/>
              <a:t>свідчить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зі</a:t>
            </a:r>
            <a:r>
              <a:rPr lang="ru-RU" sz="1800" dirty="0"/>
              <a:t> </a:t>
            </a:r>
            <a:r>
              <a:rPr lang="ru-RU" sz="1800" dirty="0" err="1"/>
              <a:t>всіх</a:t>
            </a:r>
            <a:r>
              <a:rPr lang="ru-RU" sz="1800" dirty="0"/>
              <a:t> </a:t>
            </a:r>
            <a:r>
              <a:rPr lang="ru-RU" sz="1800" dirty="0" err="1"/>
              <a:t>політичних</a:t>
            </a:r>
            <a:r>
              <a:rPr lang="ru-RU" sz="1800" dirty="0"/>
              <a:t> </a:t>
            </a:r>
            <a:r>
              <a:rPr lang="ru-RU" sz="1800" dirty="0" err="1"/>
              <a:t>процесів</a:t>
            </a:r>
            <a:r>
              <a:rPr lang="ru-RU" sz="1800" dirty="0"/>
              <a:t> до </a:t>
            </a:r>
            <a:r>
              <a:rPr lang="ru-RU" sz="1800" dirty="0" err="1"/>
              <a:t>найглибших</a:t>
            </a:r>
            <a:r>
              <a:rPr lang="ru-RU" sz="1800" dirty="0"/>
              <a:t> </a:t>
            </a:r>
            <a:r>
              <a:rPr lang="ru-RU" sz="1800" dirty="0" err="1"/>
              <a:t>перетворень</a:t>
            </a:r>
            <a:r>
              <a:rPr lang="ru-RU" sz="1800" dirty="0"/>
              <a:t> </a:t>
            </a:r>
            <a:r>
              <a:rPr lang="ru-RU" sz="1800" dirty="0" err="1"/>
              <a:t>приводять</a:t>
            </a:r>
            <a:r>
              <a:rPr lang="ru-RU" sz="1800" dirty="0"/>
              <a:t> </a:t>
            </a:r>
            <a:r>
              <a:rPr lang="ru-RU" sz="1800" dirty="0" err="1"/>
              <a:t>революція</a:t>
            </a:r>
            <a:r>
              <a:rPr lang="ru-RU" sz="1800" dirty="0"/>
              <a:t> і </a:t>
            </a:r>
            <a:r>
              <a:rPr lang="ru-RU" sz="1800" dirty="0" err="1"/>
              <a:t>реформи</a:t>
            </a:r>
            <a:r>
              <a:rPr lang="ru-RU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8813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6781800" cy="1224136"/>
          </a:xfrm>
        </p:spPr>
        <p:txBody>
          <a:bodyPr/>
          <a:lstStyle/>
          <a:p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інститути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  </a:t>
            </a:r>
            <a:r>
              <a:rPr lang="ru-RU" b="1" i="1" dirty="0" err="1" smtClean="0">
                <a:solidFill>
                  <a:srgbClr val="C00000"/>
                </a:solidFill>
              </a:rPr>
              <a:t>Політичні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інститути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smtClean="0"/>
              <a:t>– </a:t>
            </a:r>
            <a:r>
              <a:rPr lang="ru-RU" i="1" dirty="0" err="1" smtClean="0"/>
              <a:t>це</a:t>
            </a:r>
            <a:endParaRPr lang="ru-RU" i="1" dirty="0" smtClean="0"/>
          </a:p>
          <a:p>
            <a:r>
              <a:rPr lang="ru-RU" i="1" dirty="0" smtClean="0"/>
              <a:t> </a:t>
            </a:r>
            <a:r>
              <a:rPr lang="ru-RU" dirty="0" err="1"/>
              <a:t>політичні</a:t>
            </a:r>
            <a:r>
              <a:rPr lang="ru-RU" dirty="0"/>
              <a:t> установи з </a:t>
            </a:r>
            <a:r>
              <a:rPr lang="ru-RU" dirty="0" err="1"/>
              <a:t>організаційною</a:t>
            </a:r>
            <a:r>
              <a:rPr lang="ru-RU" dirty="0"/>
              <a:t> структурою, </a:t>
            </a:r>
            <a:r>
              <a:rPr lang="ru-RU" dirty="0" err="1"/>
              <a:t>цілеспрямованими</a:t>
            </a:r>
            <a:r>
              <a:rPr lang="ru-RU" dirty="0"/>
              <a:t> </a:t>
            </a:r>
            <a:r>
              <a:rPr lang="ru-RU" dirty="0" err="1"/>
              <a:t>виконавчими</a:t>
            </a:r>
            <a:r>
              <a:rPr lang="ru-RU" dirty="0"/>
              <a:t> структурами та </a:t>
            </a:r>
            <a:r>
              <a:rPr lang="ru-RU" dirty="0" err="1"/>
              <a:t>апаратом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втілює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обумовлені</a:t>
            </a:r>
            <a:r>
              <a:rPr lang="ru-RU" dirty="0"/>
              <a:t> конкретно-</a:t>
            </a:r>
            <a:r>
              <a:rPr lang="ru-RU" dirty="0" err="1"/>
              <a:t>історичною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,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/>
              <a:t>політичні</a:t>
            </a:r>
            <a:r>
              <a:rPr lang="ru-RU" dirty="0"/>
              <a:t> установи (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самоуправління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і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в </a:t>
            </a:r>
            <a:r>
              <a:rPr lang="ru-RU" dirty="0" err="1"/>
              <a:t>політичному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(</a:t>
            </a:r>
            <a:r>
              <a:rPr lang="ru-RU" dirty="0" err="1"/>
              <a:t>президентське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16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936104"/>
          </a:xfrm>
        </p:spPr>
        <p:txBody>
          <a:bodyPr/>
          <a:lstStyle/>
          <a:p>
            <a:pPr algn="ctr"/>
            <a:r>
              <a:rPr lang="uk-UA" dirty="0" smtClean="0"/>
              <a:t>Специфіка ПІ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543800" cy="4750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в тому,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узаконені</a:t>
            </a:r>
            <a:r>
              <a:rPr lang="ru-RU" dirty="0"/>
              <a:t> і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регламентована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законами, </a:t>
            </a:r>
            <a:r>
              <a:rPr lang="ru-RU" dirty="0" err="1"/>
              <a:t>рішеннями</a:t>
            </a:r>
            <a:r>
              <a:rPr lang="ru-RU" dirty="0"/>
              <a:t> й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актами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вид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, шар, </a:t>
            </a:r>
            <a:r>
              <a:rPr lang="ru-RU" dirty="0" err="1"/>
              <a:t>групу</a:t>
            </a:r>
            <a:r>
              <a:rPr lang="ru-RU" dirty="0"/>
              <a:t>, </a:t>
            </a:r>
            <a:r>
              <a:rPr lang="ru-RU" dirty="0" err="1"/>
              <a:t>спеціалізовану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виконанні</a:t>
            </a:r>
            <a:r>
              <a:rPr lang="ru-RU" dirty="0"/>
              <a:t>;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регулюючі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між</a:t>
            </a:r>
            <a:r>
              <a:rPr lang="ru-RU" dirty="0"/>
              <a:t> ними,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політичними</a:t>
            </a:r>
            <a:r>
              <a:rPr lang="ru-RU" dirty="0"/>
              <a:t> і </a:t>
            </a:r>
            <a:r>
              <a:rPr lang="ru-RU" dirty="0" err="1"/>
              <a:t>непо-літичними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; </a:t>
            </a:r>
            <a:r>
              <a:rPr lang="ru-RU" dirty="0" err="1"/>
              <a:t>матеріальні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 мети.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24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9521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Складові політичних інститутів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5326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До </a:t>
            </a:r>
            <a:r>
              <a:rPr lang="uk-UA" dirty="0" smtClean="0"/>
              <a:t>політичних</a:t>
            </a:r>
            <a:r>
              <a:rPr lang="ru-RU" b="1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:</a:t>
            </a:r>
            <a:r>
              <a:rPr lang="ru-RU" dirty="0"/>
              <a:t> </a:t>
            </a:r>
            <a:r>
              <a:rPr lang="ru-RU" b="1" dirty="0"/>
              <a:t>держава</a:t>
            </a:r>
            <a:r>
              <a:rPr lang="ru-RU" dirty="0"/>
              <a:t>, </a:t>
            </a:r>
            <a:r>
              <a:rPr lang="ru-RU" b="1" dirty="0" err="1"/>
              <a:t>політичні</a:t>
            </a:r>
            <a:r>
              <a:rPr lang="ru-RU" b="1" dirty="0"/>
              <a:t> і </a:t>
            </a:r>
            <a:r>
              <a:rPr lang="ru-RU" b="1" dirty="0" err="1"/>
              <a:t>правові</a:t>
            </a:r>
            <a:r>
              <a:rPr lang="ru-RU" b="1" dirty="0"/>
              <a:t> </a:t>
            </a:r>
            <a:r>
              <a:rPr lang="ru-RU" b="1" dirty="0" err="1"/>
              <a:t>норми</a:t>
            </a:r>
            <a:r>
              <a:rPr lang="ru-RU" dirty="0"/>
              <a:t>, </a:t>
            </a:r>
            <a:r>
              <a:rPr lang="ru-RU" b="1" dirty="0" err="1"/>
              <a:t>політичні</a:t>
            </a:r>
            <a:r>
              <a:rPr lang="ru-RU" b="1" dirty="0"/>
              <a:t> </a:t>
            </a:r>
            <a:r>
              <a:rPr lang="ru-RU" b="1" dirty="0" err="1"/>
              <a:t>партії</a:t>
            </a:r>
            <a:r>
              <a:rPr lang="ru-RU" dirty="0"/>
              <a:t>, </a:t>
            </a:r>
            <a:r>
              <a:rPr lang="ru-RU" b="1" dirty="0" err="1"/>
              <a:t>групи</a:t>
            </a:r>
            <a:r>
              <a:rPr lang="ru-RU" b="1" dirty="0"/>
              <a:t> </a:t>
            </a:r>
            <a:r>
              <a:rPr lang="ru-RU" b="1" dirty="0" err="1"/>
              <a:t>інтересів</a:t>
            </a:r>
            <a:r>
              <a:rPr lang="ru-RU" b="1" dirty="0"/>
              <a:t>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В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держава -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організує</a:t>
            </a:r>
            <a:r>
              <a:rPr lang="ru-RU" dirty="0"/>
              <a:t>, </a:t>
            </a:r>
            <a:r>
              <a:rPr lang="ru-RU" dirty="0" err="1"/>
              <a:t>спрямовує</a:t>
            </a:r>
            <a:r>
              <a:rPr lang="ru-RU" dirty="0"/>
              <a:t> і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спільну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</a:t>
            </a:r>
            <a:r>
              <a:rPr lang="ru-RU" dirty="0" err="1"/>
              <a:t>стосунки</a:t>
            </a:r>
            <a:r>
              <a:rPr lang="ru-RU" dirty="0"/>
              <a:t>, </a:t>
            </a:r>
            <a:r>
              <a:rPr lang="ru-RU" dirty="0" err="1"/>
              <a:t>відносини</a:t>
            </a:r>
            <a:r>
              <a:rPr lang="ru-RU" dirty="0"/>
              <a:t> людей,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класів</a:t>
            </a:r>
            <a:r>
              <a:rPr lang="ru-RU" dirty="0"/>
              <a:t>, </a:t>
            </a:r>
            <a:r>
              <a:rPr lang="ru-RU" dirty="0" err="1"/>
              <a:t>асоціацій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 smtClean="0"/>
              <a:t>. Вона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,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та </a:t>
            </a:r>
            <a:r>
              <a:rPr lang="ru-RU" dirty="0" err="1"/>
              <a:t>соціальної</a:t>
            </a:r>
            <a:r>
              <a:rPr lang="ru-RU" dirty="0"/>
              <a:t> сфер, </a:t>
            </a:r>
            <a:r>
              <a:rPr lang="ru-RU" dirty="0" err="1"/>
              <a:t>культури</a:t>
            </a:r>
            <a:r>
              <a:rPr lang="ru-RU" i="1" dirty="0"/>
              <a:t>.</a:t>
            </a:r>
            <a:r>
              <a:rPr lang="ru-RU" dirty="0"/>
              <a:t> Держава </a:t>
            </a:r>
            <a:r>
              <a:rPr lang="ru-RU" dirty="0" err="1" smtClean="0"/>
              <a:t>також</a:t>
            </a:r>
            <a:r>
              <a:rPr lang="ru-RU" dirty="0" smtClean="0"/>
              <a:t> є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знаряддям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інститутом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і </a:t>
            </a:r>
            <a:r>
              <a:rPr lang="ru-RU" dirty="0" err="1" smtClean="0"/>
              <a:t>концентрованим</a:t>
            </a:r>
            <a:r>
              <a:rPr lang="ru-RU" dirty="0" smtClean="0"/>
              <a:t> </a:t>
            </a:r>
            <a:r>
              <a:rPr lang="ru-RU" dirty="0" err="1" smtClean="0"/>
              <a:t>здійсненням</a:t>
            </a:r>
            <a:r>
              <a:rPr lang="ru-RU" dirty="0" smtClean="0"/>
              <a:t> </a:t>
            </a:r>
            <a:r>
              <a:rPr lang="ru-RU" dirty="0" err="1"/>
              <a:t>владою</a:t>
            </a:r>
            <a:r>
              <a:rPr lang="ru-RU" dirty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 Вона </a:t>
            </a:r>
            <a:r>
              <a:rPr lang="ru-RU" dirty="0" err="1" smtClean="0"/>
              <a:t>покликаний</a:t>
            </a:r>
            <a:r>
              <a:rPr lang="ru-RU" dirty="0" smtClean="0"/>
              <a:t>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людей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і </a:t>
            </a:r>
            <a:r>
              <a:rPr lang="ru-RU" dirty="0" err="1"/>
              <a:t>регулювати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 </a:t>
            </a:r>
            <a:r>
              <a:rPr lang="ru-RU" dirty="0" err="1"/>
              <a:t>взаємовідносини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використовуючи</a:t>
            </a:r>
            <a:r>
              <a:rPr lang="ru-RU" dirty="0"/>
              <a:t> за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примусу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13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9766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/>
              <a:t>партії</a:t>
            </a:r>
            <a:r>
              <a:rPr lang="ru-RU" dirty="0"/>
              <a:t> -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і </a:t>
            </a:r>
            <a:r>
              <a:rPr lang="ru-RU" dirty="0" err="1"/>
              <a:t>ставлять</a:t>
            </a:r>
            <a:r>
              <a:rPr lang="ru-RU" dirty="0"/>
              <a:t> метою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шляхом 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здійсненні</a:t>
            </a:r>
            <a:r>
              <a:rPr lang="ru-RU" dirty="0"/>
              <a:t>.</a:t>
            </a:r>
          </a:p>
          <a:p>
            <a:r>
              <a:rPr lang="ru-RU" dirty="0" smtClean="0"/>
              <a:t> 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інтересів</a:t>
            </a:r>
            <a:r>
              <a:rPr lang="ru-RU" dirty="0"/>
              <a:t> - </a:t>
            </a:r>
            <a:r>
              <a:rPr lang="ru-RU" dirty="0" err="1"/>
              <a:t>найрізноманітніші</a:t>
            </a:r>
            <a:r>
              <a:rPr lang="ru-RU" dirty="0"/>
              <a:t> </a:t>
            </a:r>
            <a:r>
              <a:rPr lang="ru-RU" dirty="0" err="1"/>
              <a:t>організовані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спільності</a:t>
            </a:r>
            <a:r>
              <a:rPr lang="ru-RU" dirty="0"/>
              <a:t> людей (</a:t>
            </a:r>
            <a:r>
              <a:rPr lang="ru-RU" dirty="0" err="1"/>
              <a:t>профспілки</a:t>
            </a:r>
            <a:r>
              <a:rPr lang="ru-RU" dirty="0"/>
              <a:t>, </a:t>
            </a:r>
            <a:r>
              <a:rPr lang="ru-RU" dirty="0" err="1"/>
              <a:t>молодіжні</a:t>
            </a:r>
            <a:r>
              <a:rPr lang="ru-RU" dirty="0"/>
              <a:t> і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,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союзи</a:t>
            </a:r>
            <a:r>
              <a:rPr lang="ru-RU" dirty="0"/>
              <a:t> і об' </a:t>
            </a:r>
            <a:r>
              <a:rPr lang="ru-RU" dirty="0" err="1"/>
              <a:t>єднання</a:t>
            </a:r>
            <a:r>
              <a:rPr lang="ru-RU" dirty="0"/>
              <a:t>, </a:t>
            </a:r>
            <a:r>
              <a:rPr lang="ru-RU" dirty="0" err="1"/>
              <a:t>етнічні</a:t>
            </a:r>
            <a:r>
              <a:rPr lang="ru-RU" dirty="0"/>
              <a:t> і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спільності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ветеранів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і </a:t>
            </a:r>
            <a:r>
              <a:rPr lang="ru-RU" dirty="0" err="1"/>
              <a:t>фермерів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 smtClean="0"/>
              <a:t>.).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Багатоманітність</a:t>
            </a:r>
            <a:r>
              <a:rPr lang="ru-RU" dirty="0" smtClean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диференціацією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. За характером мети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, </a:t>
            </a:r>
            <a:r>
              <a:rPr lang="ru-RU" dirty="0" err="1"/>
              <a:t>виконавчої</a:t>
            </a:r>
            <a:r>
              <a:rPr lang="ru-RU" dirty="0"/>
              <a:t> і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влад</a:t>
            </a:r>
            <a:r>
              <a:rPr lang="ru-RU" dirty="0"/>
              <a:t>, кожному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притаманна</a:t>
            </a:r>
            <a:r>
              <a:rPr lang="ru-RU" dirty="0"/>
              <a:t> </a:t>
            </a:r>
            <a:r>
              <a:rPr lang="ru-RU" dirty="0" err="1"/>
              <a:t>багатофункціональність</a:t>
            </a:r>
            <a:r>
              <a:rPr lang="ru-RU" dirty="0"/>
              <a:t>. Парламент,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уряд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За </a:t>
            </a:r>
            <a:r>
              <a:rPr lang="ru-RU" dirty="0" err="1"/>
              <a:t>питомою</a:t>
            </a:r>
            <a:r>
              <a:rPr lang="ru-RU" dirty="0"/>
              <a:t> вагою і </a:t>
            </a:r>
            <a:r>
              <a:rPr lang="ru-RU" dirty="0" err="1"/>
              <a:t>значимістю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, 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, і </a:t>
            </a:r>
            <a:r>
              <a:rPr lang="ru-RU" dirty="0" err="1"/>
              <a:t>соціально-політичні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(</a:t>
            </a:r>
            <a:r>
              <a:rPr lang="ru-RU" dirty="0" err="1"/>
              <a:t>суспільно-політичні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задовольнять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, але і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духовні</a:t>
            </a:r>
            <a:r>
              <a:rPr lang="ru-RU" dirty="0"/>
              <a:t> потреби - в </a:t>
            </a:r>
            <a:r>
              <a:rPr lang="ru-RU" dirty="0" err="1"/>
              <a:t>спілкуванні</a:t>
            </a:r>
            <a:r>
              <a:rPr lang="ru-RU" dirty="0"/>
              <a:t>, </a:t>
            </a:r>
            <a:r>
              <a:rPr lang="ru-RU" dirty="0" err="1"/>
              <a:t>самоутвердженні</a:t>
            </a:r>
            <a:r>
              <a:rPr lang="ru-RU" dirty="0"/>
              <a:t>, </a:t>
            </a:r>
            <a:r>
              <a:rPr lang="ru-RU" dirty="0" err="1"/>
              <a:t>активності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650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56784" cy="936104"/>
          </a:xfrm>
        </p:spPr>
        <p:txBody>
          <a:bodyPr>
            <a:normAutofit/>
          </a:bodyPr>
          <a:lstStyle/>
          <a:p>
            <a:r>
              <a:rPr lang="uk-UA" dirty="0" smtClean="0"/>
              <a:t>Політичні  процеси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  </a:t>
            </a:r>
            <a:r>
              <a:rPr lang="uk-UA" dirty="0" smtClean="0">
                <a:solidFill>
                  <a:srgbClr val="C00000"/>
                </a:solidFill>
              </a:rPr>
              <a:t>Політичний процес </a:t>
            </a:r>
            <a:r>
              <a:rPr lang="uk-UA" dirty="0" smtClean="0"/>
              <a:t>є сукупною діяльністю всіх суб'єктів політики, за допомогою якої відбувається формування, розвиток і функціонування політичної системи суспільства в певних тимчасових і просторових межах. Поняття «політичний процес» охоплює різні форми, способи і напрями політичної діяльності різних суб'єктів.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uk-UA" dirty="0" smtClean="0"/>
              <a:t>Характер і конкретний зміст політичного процесу визначається особливостями політичної системи і існуючого режиму. </a:t>
            </a:r>
          </a:p>
          <a:p>
            <a:pPr marL="0" indent="0">
              <a:buNone/>
            </a:pPr>
            <a:r>
              <a:rPr lang="uk-UA" dirty="0" smtClean="0"/>
              <a:t>  Демократичній системі відповідає тип політичного процесу, відмінний широтою участі громадян в управлінні державою, забезпеченні прав і свобод особи. Тоталітарна система припускає інший тип політичного процесу, що виключає реальне політичній участь і свободу соціального і політичного вибору.</a:t>
            </a:r>
            <a:br>
              <a:rPr lang="uk-UA" dirty="0" smtClean="0"/>
            </a:br>
            <a:r>
              <a:rPr lang="uk-UA" dirty="0" smtClean="0"/>
              <a:t>  По своїй структурі політичний процес складається з </a:t>
            </a:r>
            <a:r>
              <a:rPr lang="uk-UA" b="1" dirty="0" smtClean="0">
                <a:solidFill>
                  <a:schemeClr val="tx1"/>
                </a:solidFill>
              </a:rPr>
              <a:t>суб'єктів</a:t>
            </a:r>
            <a:r>
              <a:rPr lang="uk-UA" dirty="0" smtClean="0"/>
              <a:t>, </a:t>
            </a:r>
            <a:r>
              <a:rPr lang="uk-UA" b="1" dirty="0" smtClean="0"/>
              <a:t>носіїв політичної дії</a:t>
            </a:r>
            <a:r>
              <a:rPr lang="uk-UA" dirty="0" smtClean="0"/>
              <a:t> і </a:t>
            </a:r>
            <a:r>
              <a:rPr lang="uk-UA" b="1" dirty="0" smtClean="0"/>
              <a:t>об'єкту</a:t>
            </a:r>
            <a:r>
              <a:rPr lang="uk-UA" dirty="0" smtClean="0"/>
              <a:t> - мети, яка повинна бути досягнута. Політичний процес включає також засоби, методи, ресурси, виконавців.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48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848872" cy="764704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С</a:t>
            </a:r>
            <a:r>
              <a:rPr lang="ru-RU" b="1" dirty="0" err="1" smtClean="0"/>
              <a:t>тадії</a:t>
            </a:r>
            <a:r>
              <a:rPr lang="ru-RU" b="1" dirty="0" smtClean="0"/>
              <a:t>  </a:t>
            </a:r>
            <a:r>
              <a:rPr lang="ru-RU" b="1" dirty="0" err="1" smtClean="0"/>
              <a:t>політичного</a:t>
            </a:r>
            <a:r>
              <a:rPr lang="ru-RU" b="1" dirty="0" smtClean="0"/>
              <a:t>  </a:t>
            </a:r>
            <a:r>
              <a:rPr lang="ru-RU" b="1" dirty="0" err="1" smtClean="0"/>
              <a:t>процесу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7848872" cy="496632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конституювання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і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 err="1"/>
              <a:t>ухвалення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політико-управлінських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</a:t>
            </a:r>
          </a:p>
          <a:p>
            <a:r>
              <a:rPr lang="ru-RU" dirty="0"/>
              <a:t>контроль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виражають</a:t>
            </a:r>
            <a:r>
              <a:rPr lang="ru-RU" dirty="0"/>
              <a:t> </a:t>
            </a:r>
            <a:r>
              <a:rPr lang="ru-RU" dirty="0" err="1"/>
              <a:t>динаміку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і </a:t>
            </a:r>
            <a:r>
              <a:rPr lang="ru-RU" dirty="0" err="1"/>
              <a:t>перетворення</a:t>
            </a:r>
            <a:r>
              <a:rPr lang="ru-RU" dirty="0"/>
              <a:t>. Тому в кожному новому </a:t>
            </a:r>
            <a:r>
              <a:rPr lang="ru-RU" dirty="0" err="1"/>
              <a:t>циклі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система не </a:t>
            </a:r>
            <a:r>
              <a:rPr lang="ru-RU" dirty="0" err="1"/>
              <a:t>копіює</a:t>
            </a:r>
            <a:r>
              <a:rPr lang="ru-RU" dirty="0"/>
              <a:t> себе, а </a:t>
            </a:r>
            <a:r>
              <a:rPr lang="ru-RU" dirty="0" err="1"/>
              <a:t>збагатив</a:t>
            </a:r>
            <a:r>
              <a:rPr lang="ru-RU" dirty="0"/>
              <a:t> </a:t>
            </a:r>
            <a:r>
              <a:rPr lang="ru-RU" dirty="0" err="1"/>
              <a:t>новими</a:t>
            </a:r>
            <a:r>
              <a:rPr lang="ru-RU" dirty="0"/>
              <a:t> сторонами і </a:t>
            </a:r>
            <a:r>
              <a:rPr lang="ru-RU" dirty="0" err="1"/>
              <a:t>властивостями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виборчої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нового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, </a:t>
            </a:r>
            <a:r>
              <a:rPr lang="ru-RU" dirty="0" err="1"/>
              <a:t>партій</a:t>
            </a:r>
            <a:r>
              <a:rPr lang="ru-RU" dirty="0"/>
              <a:t> і т.д.),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Але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все ж таки - </a:t>
            </a:r>
            <a:r>
              <a:rPr lang="ru-RU" dirty="0" err="1"/>
              <a:t>повторення</a:t>
            </a:r>
            <a:r>
              <a:rPr lang="ru-RU" dirty="0"/>
              <a:t> на </a:t>
            </a:r>
            <a:r>
              <a:rPr lang="ru-RU" dirty="0" err="1"/>
              <a:t>новий</a:t>
            </a:r>
            <a:r>
              <a:rPr lang="ru-RU" dirty="0"/>
              <a:t> лад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існувало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- само </a:t>
            </a:r>
            <a:r>
              <a:rPr lang="ru-RU" dirty="0" err="1"/>
              <a:t>відтворювання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16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На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b="1" dirty="0" err="1"/>
              <a:t>відтворювання</a:t>
            </a:r>
            <a:r>
              <a:rPr lang="ru-RU" b="1" dirty="0"/>
              <a:t> </a:t>
            </a:r>
            <a:r>
              <a:rPr lang="ru-RU" b="1" dirty="0" err="1"/>
              <a:t>політичної</a:t>
            </a:r>
            <a:r>
              <a:rPr lang="ru-RU" dirty="0"/>
              <a:t> </a:t>
            </a:r>
            <a:r>
              <a:rPr lang="ru-RU" b="1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повторюються</a:t>
            </a:r>
            <a:r>
              <a:rPr lang="ru-RU" dirty="0"/>
              <a:t> і </a:t>
            </a:r>
            <a:r>
              <a:rPr lang="ru-RU" dirty="0" err="1"/>
              <a:t>закріплюються</a:t>
            </a:r>
            <a:r>
              <a:rPr lang="ru-RU" dirty="0"/>
              <a:t>, </a:t>
            </a:r>
            <a:r>
              <a:rPr lang="ru-RU" dirty="0" err="1"/>
              <a:t>видозмінюються</a:t>
            </a:r>
            <a:r>
              <a:rPr lang="ru-RU" dirty="0"/>
              <a:t> і </a:t>
            </a:r>
            <a:r>
              <a:rPr lang="ru-RU" dirty="0" err="1"/>
              <a:t>обновляються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тип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класова</a:t>
            </a:r>
            <a:r>
              <a:rPr lang="ru-RU" dirty="0"/>
              <a:t> природа, </a:t>
            </a:r>
            <a:r>
              <a:rPr lang="ru-RU" dirty="0" err="1"/>
              <a:t>зв'язки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підсистемами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r>
              <a:rPr lang="ru-RU" dirty="0" err="1"/>
              <a:t>Відтворюються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і </a:t>
            </a:r>
            <a:r>
              <a:rPr lang="ru-RU" dirty="0" err="1"/>
              <a:t>інститути</a:t>
            </a:r>
            <a:r>
              <a:rPr lang="ru-RU" dirty="0"/>
              <a:t>,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і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символи</a:t>
            </a:r>
            <a:r>
              <a:rPr lang="ru-RU" dirty="0"/>
              <a:t>, </a:t>
            </a:r>
            <a:r>
              <a:rPr lang="ru-RU" dirty="0" err="1"/>
              <a:t>мова</a:t>
            </a:r>
            <a:r>
              <a:rPr lang="ru-RU" dirty="0"/>
              <a:t>. </a:t>
            </a:r>
            <a:r>
              <a:rPr lang="ru-RU" dirty="0" err="1"/>
              <a:t>Відтворюються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як </a:t>
            </a:r>
            <a:r>
              <a:rPr lang="ru-RU" dirty="0" err="1"/>
              <a:t>виразники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носії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, </a:t>
            </a:r>
            <a:r>
              <a:rPr lang="ru-RU" dirty="0" err="1"/>
              <a:t>виконавці</a:t>
            </a:r>
            <a:r>
              <a:rPr lang="ru-RU" dirty="0"/>
              <a:t> тих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ролей.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b="1" dirty="0" smtClean="0"/>
              <a:t>Контроль </a:t>
            </a:r>
            <a:r>
              <a:rPr lang="ru-RU" b="1" dirty="0" err="1"/>
              <a:t>функціонування</a:t>
            </a:r>
            <a:r>
              <a:rPr lang="ru-RU" b="1" dirty="0"/>
              <a:t> і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політичної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шляхом </a:t>
            </a:r>
            <a:r>
              <a:rPr lang="ru-RU" dirty="0" err="1"/>
              <a:t>попередження</a:t>
            </a:r>
            <a:r>
              <a:rPr lang="ru-RU" dirty="0"/>
              <a:t> і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орієнтирів</a:t>
            </a:r>
            <a:r>
              <a:rPr lang="ru-RU" dirty="0"/>
              <a:t> і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задаються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Результат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(</a:t>
            </a:r>
            <a:r>
              <a:rPr lang="ru-RU" i="1" dirty="0" err="1"/>
              <a:t>наявність</a:t>
            </a:r>
            <a:r>
              <a:rPr lang="ru-RU" i="1" dirty="0"/>
              <a:t> </a:t>
            </a:r>
            <a:r>
              <a:rPr lang="ru-RU" i="1" dirty="0" err="1"/>
              <a:t>ресурсів</a:t>
            </a:r>
            <a:r>
              <a:rPr lang="ru-RU" i="1" dirty="0"/>
              <a:t>, </a:t>
            </a:r>
            <a:r>
              <a:rPr lang="ru-RU" i="1" dirty="0" err="1"/>
              <a:t>сприятливих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несприятливих</a:t>
            </a:r>
            <a:r>
              <a:rPr lang="ru-RU" i="1" dirty="0"/>
              <a:t> умов,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зовнішнього</a:t>
            </a:r>
            <a:r>
              <a:rPr lang="ru-RU" i="1" dirty="0"/>
              <a:t> </a:t>
            </a:r>
            <a:r>
              <a:rPr lang="ru-RU" i="1" dirty="0" err="1"/>
              <a:t>оточення</a:t>
            </a:r>
            <a:r>
              <a:rPr lang="ru-RU" i="1" dirty="0"/>
              <a:t>;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втручання</a:t>
            </a:r>
            <a:r>
              <a:rPr lang="ru-RU" i="1" dirty="0"/>
              <a:t> </a:t>
            </a:r>
            <a:r>
              <a:rPr lang="ru-RU" i="1" dirty="0" err="1"/>
              <a:t>несподіваних</a:t>
            </a:r>
            <a:r>
              <a:rPr lang="ru-RU" i="1" dirty="0"/>
              <a:t>, </a:t>
            </a:r>
            <a:r>
              <a:rPr lang="ru-RU" i="1" dirty="0" err="1"/>
              <a:t>випадкових</a:t>
            </a:r>
            <a:r>
              <a:rPr lang="ru-RU" i="1" dirty="0"/>
              <a:t> </a:t>
            </a:r>
            <a:r>
              <a:rPr lang="ru-RU" i="1" dirty="0" err="1"/>
              <a:t>чинників</a:t>
            </a:r>
            <a:r>
              <a:rPr lang="ru-RU" i="1" dirty="0"/>
              <a:t> і т.д.</a:t>
            </a:r>
            <a:r>
              <a:rPr lang="ru-RU" dirty="0"/>
              <a:t>) і </a:t>
            </a:r>
            <a:r>
              <a:rPr lang="ru-RU" dirty="0" err="1"/>
              <a:t>залежних</a:t>
            </a:r>
            <a:r>
              <a:rPr lang="ru-RU" dirty="0"/>
              <a:t>, </a:t>
            </a:r>
            <a:r>
              <a:rPr lang="ru-RU" dirty="0" err="1"/>
              <a:t>ув'язнених</a:t>
            </a:r>
            <a:r>
              <a:rPr lang="ru-RU" dirty="0"/>
              <a:t> в самому </a:t>
            </a:r>
            <a:r>
              <a:rPr lang="ru-RU" dirty="0" err="1"/>
              <a:t>політичному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вибраних</a:t>
            </a:r>
            <a:r>
              <a:rPr lang="ru-RU" i="1" dirty="0" smtClean="0"/>
              <a:t> </a:t>
            </a:r>
            <a:r>
              <a:rPr lang="ru-RU" i="1" dirty="0" err="1"/>
              <a:t>засобів</a:t>
            </a:r>
            <a:r>
              <a:rPr lang="ru-RU" i="1" dirty="0"/>
              <a:t>, </a:t>
            </a:r>
            <a:r>
              <a:rPr lang="ru-RU" i="1" dirty="0" err="1"/>
              <a:t>методів</a:t>
            </a:r>
            <a:r>
              <a:rPr lang="ru-RU" i="1" dirty="0"/>
              <a:t>, </a:t>
            </a:r>
            <a:r>
              <a:rPr lang="ru-RU" i="1" dirty="0" err="1"/>
              <a:t>виконавців</a:t>
            </a:r>
            <a:r>
              <a:rPr lang="ru-RU" i="1" dirty="0"/>
              <a:t> і т.д</a:t>
            </a:r>
            <a:r>
              <a:rPr lang="ru-RU" dirty="0" smtClean="0"/>
              <a:t>.) і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 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і повинна бути </a:t>
            </a:r>
            <a:r>
              <a:rPr lang="ru-RU" dirty="0" err="1"/>
              <a:t>врахований</a:t>
            </a:r>
            <a:r>
              <a:rPr lang="ru-RU" dirty="0"/>
              <a:t> в </a:t>
            </a:r>
            <a:r>
              <a:rPr lang="ru-RU" dirty="0" err="1"/>
              <a:t>проекті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так само як </a:t>
            </a:r>
            <a:r>
              <a:rPr lang="ru-RU" dirty="0" err="1"/>
              <a:t>залежних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друга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усе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порушити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Разом </a:t>
            </a:r>
            <a:r>
              <a:rPr lang="ru-RU" dirty="0"/>
              <a:t>з </a:t>
            </a:r>
            <a:r>
              <a:rPr lang="ru-RU" dirty="0" err="1"/>
              <a:t>тим</a:t>
            </a:r>
            <a:r>
              <a:rPr lang="ru-RU" dirty="0"/>
              <a:t> на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, </a:t>
            </a:r>
            <a:r>
              <a:rPr lang="ru-RU" dirty="0" err="1"/>
              <a:t>світополітичні</a:t>
            </a:r>
            <a:r>
              <a:rPr lang="ru-RU" dirty="0"/>
              <a:t> та </a:t>
            </a:r>
            <a:r>
              <a:rPr lang="ru-RU" dirty="0" err="1"/>
              <a:t>світогосподарські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і </a:t>
            </a:r>
            <a:r>
              <a:rPr lang="ru-RU" dirty="0" err="1"/>
              <a:t>зв'язки</a:t>
            </a:r>
            <a:r>
              <a:rPr lang="ru-RU" dirty="0"/>
              <a:t>, вся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реалій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характеру.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9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548680"/>
            <a:ext cx="9036496" cy="13030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Політична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b="1" dirty="0" smtClean="0"/>
              <a:t>і </a:t>
            </a:r>
            <a:r>
              <a:rPr lang="ru-RU" b="1" dirty="0" err="1" smtClean="0"/>
              <a:t>політична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поведінка</a:t>
            </a:r>
            <a:r>
              <a:rPr lang="ru-RU" b="1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Людина є </a:t>
            </a:r>
            <a:r>
              <a:rPr lang="ru-RU" dirty="0" err="1"/>
              <a:t>первинним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:</a:t>
            </a:r>
          </a:p>
          <a:p>
            <a:r>
              <a:rPr lang="ru-RU" dirty="0" err="1"/>
              <a:t>різною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у </a:t>
            </a:r>
            <a:r>
              <a:rPr lang="ru-RU" dirty="0" err="1"/>
              <a:t>політичному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;</a:t>
            </a:r>
          </a:p>
          <a:p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владу</a:t>
            </a:r>
            <a:r>
              <a:rPr lang="ru-RU" dirty="0"/>
              <a:t>;</a:t>
            </a:r>
          </a:p>
          <a:p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b="1" dirty="0" err="1" smtClean="0"/>
              <a:t>Політична</a:t>
            </a:r>
            <a:r>
              <a:rPr lang="ru-RU" b="1" dirty="0" smtClean="0"/>
              <a:t> </a:t>
            </a:r>
            <a:r>
              <a:rPr lang="ru-RU" b="1" dirty="0" err="1"/>
              <a:t>діяльність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свідома</a:t>
            </a:r>
            <a:r>
              <a:rPr lang="ru-RU" dirty="0"/>
              <a:t>, </a:t>
            </a:r>
            <a:r>
              <a:rPr lang="ru-RU" dirty="0" err="1"/>
              <a:t>цілеспрямована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людей </a:t>
            </a:r>
            <a:r>
              <a:rPr lang="ru-RU" dirty="0" err="1"/>
              <a:t>або</a:t>
            </a:r>
            <a:r>
              <a:rPr lang="ru-RU" dirty="0"/>
              <a:t> великих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цілей</a:t>
            </a:r>
            <a:r>
              <a:rPr lang="ru-RU" dirty="0"/>
              <a:t>,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, </a:t>
            </a:r>
            <a:r>
              <a:rPr lang="ru-RU" dirty="0" err="1"/>
              <a:t>суспільними</a:t>
            </a:r>
            <a:r>
              <a:rPr lang="ru-RU" dirty="0"/>
              <a:t> справами.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пересічних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».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b="1" dirty="0" err="1" smtClean="0"/>
              <a:t>Політична</a:t>
            </a:r>
            <a:r>
              <a:rPr lang="ru-RU" b="1" dirty="0" smtClean="0"/>
              <a:t> </a:t>
            </a:r>
            <a:r>
              <a:rPr lang="ru-RU" b="1" dirty="0" err="1"/>
              <a:t>поведінка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(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.) на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підрозділити</a:t>
            </a:r>
            <a:r>
              <a:rPr lang="ru-RU" dirty="0"/>
              <a:t> на </a:t>
            </a:r>
            <a:r>
              <a:rPr lang="ru-RU" dirty="0" err="1"/>
              <a:t>політичну</a:t>
            </a:r>
            <a:r>
              <a:rPr lang="ru-RU" dirty="0"/>
              <a:t> участь і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b="1" dirty="0" err="1" smtClean="0"/>
              <a:t>Політична</a:t>
            </a:r>
            <a:r>
              <a:rPr lang="ru-RU" b="1" dirty="0" smtClean="0"/>
              <a:t> </a:t>
            </a:r>
            <a:r>
              <a:rPr lang="ru-RU" b="1" dirty="0"/>
              <a:t>участь</a:t>
            </a:r>
            <a:r>
              <a:rPr lang="ru-RU" dirty="0"/>
              <a:t> -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на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і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528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</TotalTime>
  <Words>566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NewsPrint</vt:lpstr>
      <vt:lpstr>Політичні інститути та процеси</vt:lpstr>
      <vt:lpstr>Політичні інститути</vt:lpstr>
      <vt:lpstr>Специфіка ПІ</vt:lpstr>
      <vt:lpstr>Складові політичних інститутів</vt:lpstr>
      <vt:lpstr>Презентация PowerPoint</vt:lpstr>
      <vt:lpstr>Політичні  процеси</vt:lpstr>
      <vt:lpstr>Стадії  політичного  процесу</vt:lpstr>
      <vt:lpstr>Презентация PowerPoint</vt:lpstr>
      <vt:lpstr>Політична діяльність і політична поведінка.</vt:lpstr>
      <vt:lpstr>Презентация PowerPoint</vt:lpstr>
      <vt:lpstr>Презентация PowerPoint</vt:lpstr>
      <vt:lpstr>Основні види політичних процесів.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інститути та процеси</dc:title>
  <dc:creator>1</dc:creator>
  <cp:lastModifiedBy>1</cp:lastModifiedBy>
  <cp:revision>6</cp:revision>
  <dcterms:created xsi:type="dcterms:W3CDTF">2014-04-06T11:11:09Z</dcterms:created>
  <dcterms:modified xsi:type="dcterms:W3CDTF">2014-04-06T12:37:30Z</dcterms:modified>
</cp:coreProperties>
</file>