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7" r:id="rId2"/>
    <p:sldId id="265" r:id="rId3"/>
    <p:sldId id="256" r:id="rId4"/>
    <p:sldId id="264" r:id="rId5"/>
    <p:sldId id="263" r:id="rId6"/>
    <p:sldId id="257" r:id="rId7"/>
    <p:sldId id="258" r:id="rId8"/>
    <p:sldId id="259" r:id="rId9"/>
    <p:sldId id="260" r:id="rId10"/>
    <p:sldId id="261" r:id="rId11"/>
    <p:sldId id="262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884D3-FFDC-4E79-8927-CA026E9BC833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0FCCC-D2C7-436B-A801-61F9122C7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366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A96-5F36-45DE-A399-33FDABCEA36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526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A96-5F36-45DE-A399-33FDABCEA36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28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A96-5F36-45DE-A399-33FDABCEA36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852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A96-5F36-45DE-A399-33FDABCEA36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175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5A96-5F36-45DE-A399-33FDABCEA36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84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140968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/>
              <a:t>Геометрія 11 клас</a:t>
            </a:r>
          </a:p>
          <a:p>
            <a:pPr algn="ctr"/>
            <a:r>
              <a:rPr lang="uk-UA" sz="2400" dirty="0" err="1" smtClean="0"/>
              <a:t>Розв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язування</a:t>
            </a:r>
            <a:r>
              <a:rPr lang="uk-UA" sz="2400" dirty="0" smtClean="0"/>
              <a:t> задач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7875" y="1916832"/>
            <a:ext cx="7175351" cy="1793167"/>
          </a:xfrm>
        </p:spPr>
        <p:txBody>
          <a:bodyPr/>
          <a:lstStyle/>
          <a:p>
            <a:r>
              <a:rPr lang="uk-UA" dirty="0" smtClean="0"/>
              <a:t>Об</a:t>
            </a:r>
            <a:r>
              <a:rPr lang="en-US" dirty="0" smtClean="0"/>
              <a:t>’</a:t>
            </a:r>
            <a:r>
              <a:rPr lang="uk-UA" dirty="0" err="1" smtClean="0"/>
              <a:t>єм</a:t>
            </a:r>
            <a:r>
              <a:rPr lang="uk-UA" dirty="0" smtClean="0"/>
              <a:t> піраміди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757046" y="4509120"/>
            <a:ext cx="5637010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dirty="0" smtClean="0"/>
              <a:t>Учитель математики </a:t>
            </a:r>
          </a:p>
          <a:p>
            <a:pPr algn="ctr"/>
            <a:r>
              <a:rPr lang="uk-UA" sz="2400" dirty="0" smtClean="0"/>
              <a:t>Запорізької гімназії № 31  </a:t>
            </a:r>
          </a:p>
          <a:p>
            <a:pPr algn="ctr"/>
            <a:r>
              <a:rPr lang="uk-UA" sz="2400" dirty="0" err="1" smtClean="0"/>
              <a:t>Євтух</a:t>
            </a:r>
            <a:r>
              <a:rPr lang="uk-UA" sz="2400" dirty="0" smtClean="0"/>
              <a:t> Т.А.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57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1050470" y="3304555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>.</a:t>
            </a:r>
            <a:endParaRPr lang="ru-RU"/>
          </a:p>
        </p:txBody>
      </p:sp>
      <p:grpSp>
        <p:nvGrpSpPr>
          <p:cNvPr id="12" name="Group 37"/>
          <p:cNvGrpSpPr>
            <a:grpSpLocks/>
          </p:cNvGrpSpPr>
          <p:nvPr/>
        </p:nvGrpSpPr>
        <p:grpSpPr bwMode="auto">
          <a:xfrm>
            <a:off x="387708" y="2571735"/>
            <a:ext cx="5658604" cy="3492500"/>
            <a:chOff x="2784" y="1226"/>
            <a:chExt cx="2880" cy="2488"/>
          </a:xfrm>
        </p:grpSpPr>
        <p:sp>
          <p:nvSpPr>
            <p:cNvPr id="13" name="Freeform 38"/>
            <p:cNvSpPr>
              <a:spLocks/>
            </p:cNvSpPr>
            <p:nvPr/>
          </p:nvSpPr>
          <p:spPr bwMode="auto">
            <a:xfrm>
              <a:off x="2784" y="2920"/>
              <a:ext cx="2880" cy="776"/>
            </a:xfrm>
            <a:custGeom>
              <a:avLst/>
              <a:gdLst>
                <a:gd name="T0" fmla="*/ 2880 w 2880"/>
                <a:gd name="T1" fmla="*/ 8 h 776"/>
                <a:gd name="T2" fmla="*/ 928 w 2880"/>
                <a:gd name="T3" fmla="*/ 0 h 776"/>
                <a:gd name="T4" fmla="*/ 0 w 2880"/>
                <a:gd name="T5" fmla="*/ 776 h 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0" h="776">
                  <a:moveTo>
                    <a:pt x="2880" y="8"/>
                  </a:moveTo>
                  <a:lnTo>
                    <a:pt x="928" y="0"/>
                  </a:lnTo>
                  <a:lnTo>
                    <a:pt x="0" y="776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12157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696" y="1270"/>
              <a:ext cx="512" cy="1658"/>
            </a:xfrm>
            <a:custGeom>
              <a:avLst/>
              <a:gdLst>
                <a:gd name="T0" fmla="*/ 0 w 512"/>
                <a:gd name="T1" fmla="*/ 1658 h 1658"/>
                <a:gd name="T2" fmla="*/ 512 w 512"/>
                <a:gd name="T3" fmla="*/ 0 h 16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2" h="1658">
                  <a:moveTo>
                    <a:pt x="0" y="1658"/>
                  </a:moveTo>
                  <a:lnTo>
                    <a:pt x="512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12157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2784" y="1226"/>
              <a:ext cx="2880" cy="2488"/>
            </a:xfrm>
            <a:custGeom>
              <a:avLst/>
              <a:gdLst>
                <a:gd name="T0" fmla="*/ 1424 w 2880"/>
                <a:gd name="T1" fmla="*/ 2 h 2488"/>
                <a:gd name="T2" fmla="*/ 0 w 2880"/>
                <a:gd name="T3" fmla="*/ 2440 h 2488"/>
                <a:gd name="T4" fmla="*/ 2112 w 2880"/>
                <a:gd name="T5" fmla="*/ 2488 h 2488"/>
                <a:gd name="T6" fmla="*/ 2112 w 2880"/>
                <a:gd name="T7" fmla="*/ 2480 h 2488"/>
                <a:gd name="T8" fmla="*/ 2112 w 2880"/>
                <a:gd name="T9" fmla="*/ 2464 h 2488"/>
                <a:gd name="T10" fmla="*/ 1424 w 2880"/>
                <a:gd name="T11" fmla="*/ 0 h 2488"/>
                <a:gd name="T12" fmla="*/ 2880 w 2880"/>
                <a:gd name="T13" fmla="*/ 1672 h 2488"/>
                <a:gd name="T14" fmla="*/ 2112 w 2880"/>
                <a:gd name="T15" fmla="*/ 2480 h 2488"/>
                <a:gd name="T16" fmla="*/ 2112 w 2880"/>
                <a:gd name="T17" fmla="*/ 2464 h 2488"/>
                <a:gd name="T18" fmla="*/ 2112 w 2880"/>
                <a:gd name="T19" fmla="*/ 2488 h 24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80" h="2488">
                  <a:moveTo>
                    <a:pt x="1424" y="2"/>
                  </a:moveTo>
                  <a:lnTo>
                    <a:pt x="0" y="2440"/>
                  </a:lnTo>
                  <a:lnTo>
                    <a:pt x="2112" y="2488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1424" y="0"/>
                  </a:lnTo>
                  <a:lnTo>
                    <a:pt x="2880" y="1672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2112" y="2488"/>
                  </a:lnTo>
                </a:path>
              </a:pathLst>
            </a:custGeom>
            <a:solidFill>
              <a:srgbClr val="33CCFF">
                <a:alpha val="1215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16" name="Прямая соединительная линия 15"/>
          <p:cNvCxnSpPr>
            <a:endCxn id="15" idx="2"/>
          </p:cNvCxnSpPr>
          <p:nvPr/>
        </p:nvCxnSpPr>
        <p:spPr>
          <a:xfrm>
            <a:off x="2179599" y="4949667"/>
            <a:ext cx="2357752" cy="111456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5" idx="1"/>
          </p:cNvCxnSpPr>
          <p:nvPr/>
        </p:nvCxnSpPr>
        <p:spPr>
          <a:xfrm flipV="1">
            <a:off x="387708" y="4960897"/>
            <a:ext cx="5572821" cy="1035959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5" idx="5"/>
          </p:cNvCxnSpPr>
          <p:nvPr/>
        </p:nvCxnSpPr>
        <p:spPr>
          <a:xfrm>
            <a:off x="3185573" y="2571735"/>
            <a:ext cx="31437" cy="2907141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187499" y="5422309"/>
            <a:ext cx="45719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7850247">
            <a:off x="2970934" y="2479050"/>
            <a:ext cx="306513" cy="401810"/>
          </a:xfrm>
          <a:prstGeom prst="arc">
            <a:avLst>
              <a:gd name="adj1" fmla="val 15902039"/>
              <a:gd name="adj2" fmla="val 7573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461005" y="2963197"/>
            <a:ext cx="256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Дуга 25"/>
          <p:cNvSpPr/>
          <p:nvPr/>
        </p:nvSpPr>
        <p:spPr>
          <a:xfrm rot="6750106">
            <a:off x="2978886" y="2597921"/>
            <a:ext cx="306513" cy="401810"/>
          </a:xfrm>
          <a:prstGeom prst="arc">
            <a:avLst>
              <a:gd name="adj1" fmla="val 16200000"/>
              <a:gd name="adj2" fmla="val 323394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58706" y="3017304"/>
                <a:ext cx="421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𝜷</m:t>
                      </m:r>
                    </m:oMath>
                  </m:oMathPara>
                </a14:m>
                <a:endParaRPr 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706" y="3017304"/>
                <a:ext cx="421839" cy="369332"/>
              </a:xfrm>
              <a:prstGeom prst="rect">
                <a:avLst/>
              </a:prstGeom>
              <a:blipFill rotWithShape="1">
                <a:blip r:embed="rId2"/>
                <a:stretch>
                  <a:fillRect r="-2899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46"/>
          <p:cNvSpPr txBox="1">
            <a:spLocks noChangeArrowheads="1"/>
          </p:cNvSpPr>
          <p:nvPr/>
        </p:nvSpPr>
        <p:spPr bwMode="auto">
          <a:xfrm>
            <a:off x="1758765" y="4518753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3174118" y="2571735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2906298" y="5515280"/>
            <a:ext cx="4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Дуга 30"/>
          <p:cNvSpPr/>
          <p:nvPr/>
        </p:nvSpPr>
        <p:spPr>
          <a:xfrm rot="4544598">
            <a:off x="3203393" y="2715069"/>
            <a:ext cx="306513" cy="401810"/>
          </a:xfrm>
          <a:prstGeom prst="arc">
            <a:avLst>
              <a:gd name="adj1" fmla="val 15902039"/>
              <a:gd name="adj2" fmla="val 7573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488538" y="6038968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46"/>
          <p:cNvSpPr txBox="1">
            <a:spLocks noChangeArrowheads="1"/>
          </p:cNvSpPr>
          <p:nvPr/>
        </p:nvSpPr>
        <p:spPr bwMode="auto">
          <a:xfrm>
            <a:off x="6046312" y="4678518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46"/>
          <p:cNvSpPr txBox="1">
            <a:spLocks noChangeArrowheads="1"/>
          </p:cNvSpPr>
          <p:nvPr/>
        </p:nvSpPr>
        <p:spPr bwMode="auto">
          <a:xfrm>
            <a:off x="4497082" y="6102539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3163988" y="2155789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4"/>
              <p:cNvSpPr>
                <a:spLocks noChangeArrowheads="1"/>
              </p:cNvSpPr>
              <p:nvPr/>
            </p:nvSpPr>
            <p:spPr bwMode="auto">
              <a:xfrm>
                <a:off x="319792" y="260648"/>
                <a:ext cx="8290808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Основою піраміди є прямокутник . Бічне ребро піраміди дорівнює 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uk-UA" sz="2400" i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 кути  бічних граней при вершині  піраміди дорівнюють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  і  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𝛽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.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</a:rPr>
                  <a:t>Обчисліть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об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’</a:t>
                </a:r>
                <a:r>
                  <a:rPr lang="uk-UA" sz="2400" dirty="0">
                    <a:latin typeface="Times New Roman" pitchFamily="18" charset="0"/>
                    <a:cs typeface="Times New Roman" pitchFamily="18" charset="0"/>
                  </a:rPr>
                  <a:t>є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м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</a:rPr>
                  <a:t>піраміди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792" y="260648"/>
                <a:ext cx="8290808" cy="1200329"/>
              </a:xfrm>
              <a:prstGeom prst="rect">
                <a:avLst/>
              </a:prstGeom>
              <a:blipFill rotWithShape="1">
                <a:blip r:embed="rId3"/>
                <a:stretch>
                  <a:fillRect t="-3553" b="-111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47"/>
          <p:cNvSpPr>
            <a:spLocks noChangeArrowheads="1"/>
          </p:cNvSpPr>
          <p:nvPr/>
        </p:nvSpPr>
        <p:spPr bwMode="auto">
          <a:xfrm>
            <a:off x="4769753" y="3389748"/>
            <a:ext cx="269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i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ru-RU" sz="2400" b="1" i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Group 89"/>
          <p:cNvGrpSpPr>
            <a:grpSpLocks/>
          </p:cNvGrpSpPr>
          <p:nvPr/>
        </p:nvGrpSpPr>
        <p:grpSpPr bwMode="auto">
          <a:xfrm>
            <a:off x="5982588" y="1759557"/>
            <a:ext cx="1943100" cy="842963"/>
            <a:chOff x="2328" y="816"/>
            <a:chExt cx="1224" cy="531"/>
          </a:xfrm>
        </p:grpSpPr>
        <p:sp>
          <p:nvSpPr>
            <p:cNvPr id="39" name="Rectangle 90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16078"/>
              </a:srgbClr>
            </a:solidFill>
            <a:ln w="9525">
              <a:solidFill>
                <a:srgbClr val="FF0000">
                  <a:alpha val="27843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0" name="Group 91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41" name="Text Box 9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16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2" name="Group 93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43" name="Rectangle 94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44" name="Rectangle 95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45" name="Line 96"/>
                <p:cNvSpPr>
                  <a:spLocks noChangeShapeType="1"/>
                </p:cNvSpPr>
                <p:nvPr/>
              </p:nvSpPr>
              <p:spPr bwMode="auto">
                <a:xfrm>
                  <a:off x="2174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46" name="Freeform 37"/>
          <p:cNvSpPr>
            <a:spLocks/>
          </p:cNvSpPr>
          <p:nvPr/>
        </p:nvSpPr>
        <p:spPr bwMode="auto">
          <a:xfrm rot="18739152" flipH="1">
            <a:off x="2869946" y="5200363"/>
            <a:ext cx="371916" cy="180200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364088" y="2740305"/>
                <a:ext cx="33125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- 2 </a:t>
                </a:r>
                <a:r>
                  <a:rPr lang="en-US" sz="2400" i="1" dirty="0" err="1" smtClean="0">
                    <a:latin typeface="Times New Roman" pitchFamily="18" charset="0"/>
                    <a:cs typeface="Times New Roman" pitchFamily="18" charset="0"/>
                  </a:rPr>
                  <a:t>bc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 </a:t>
                </a:r>
                <a:r>
                  <a:rPr lang="en-US" sz="2400" i="1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 A</a:t>
                </a:r>
                <a:endParaRPr lang="ru-RU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740305"/>
                <a:ext cx="3312567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2000" r="-368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63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7"/>
          <p:cNvSpPr>
            <a:spLocks/>
          </p:cNvSpPr>
          <p:nvPr/>
        </p:nvSpPr>
        <p:spPr bwMode="auto">
          <a:xfrm rot="15358548">
            <a:off x="3519097" y="5673010"/>
            <a:ext cx="158054" cy="231263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Трапеция 11"/>
          <p:cNvSpPr/>
          <p:nvPr/>
        </p:nvSpPr>
        <p:spPr>
          <a:xfrm rot="10800000">
            <a:off x="660474" y="5288798"/>
            <a:ext cx="3767510" cy="766293"/>
          </a:xfrm>
          <a:prstGeom prst="trapezoid">
            <a:avLst>
              <a:gd name="adj" fmla="val 126382"/>
            </a:avLst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639422" y="3030325"/>
            <a:ext cx="1807456" cy="3024768"/>
          </a:xfrm>
          <a:prstGeom prst="triangle">
            <a:avLst>
              <a:gd name="adj" fmla="val 4788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 rot="17152008">
            <a:off x="-26194" y="3871031"/>
            <a:ext cx="3102209" cy="1119839"/>
          </a:xfrm>
          <a:prstGeom prst="triangle">
            <a:avLst>
              <a:gd name="adj" fmla="val 1514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4329933">
            <a:off x="1955483" y="3812544"/>
            <a:ext cx="3137116" cy="1145304"/>
          </a:xfrm>
          <a:prstGeom prst="triangle">
            <a:avLst>
              <a:gd name="adj" fmla="val 8701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604924" y="550085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>
            <a:stCxn id="15" idx="2"/>
            <a:endCxn id="12" idx="1"/>
          </p:cNvCxnSpPr>
          <p:nvPr/>
        </p:nvCxnSpPr>
        <p:spPr>
          <a:xfrm>
            <a:off x="2498509" y="3067399"/>
            <a:ext cx="1445247" cy="260454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5" idx="5"/>
          </p:cNvCxnSpPr>
          <p:nvPr/>
        </p:nvCxnSpPr>
        <p:spPr>
          <a:xfrm>
            <a:off x="2650644" y="5546574"/>
            <a:ext cx="1291392" cy="13783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2475648" y="304454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>
            <a:endCxn id="16" idx="3"/>
          </p:cNvCxnSpPr>
          <p:nvPr/>
        </p:nvCxnSpPr>
        <p:spPr>
          <a:xfrm>
            <a:off x="2481082" y="3089713"/>
            <a:ext cx="130537" cy="2450165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Дуга 89"/>
          <p:cNvSpPr/>
          <p:nvPr/>
        </p:nvSpPr>
        <p:spPr>
          <a:xfrm rot="13543824">
            <a:off x="3660581" y="5425065"/>
            <a:ext cx="306513" cy="401810"/>
          </a:xfrm>
          <a:prstGeom prst="arc">
            <a:avLst>
              <a:gd name="adj1" fmla="val 17404741"/>
              <a:gd name="adj2" fmla="val 340249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Дуга 90"/>
          <p:cNvSpPr/>
          <p:nvPr/>
        </p:nvSpPr>
        <p:spPr>
          <a:xfrm rot="14437649">
            <a:off x="3749353" y="5519977"/>
            <a:ext cx="165318" cy="207694"/>
          </a:xfrm>
          <a:prstGeom prst="arc">
            <a:avLst>
              <a:gd name="adj1" fmla="val 16200000"/>
              <a:gd name="adj2" fmla="val 323394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291432" y="5181321"/>
                <a:ext cx="421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𝜷</m:t>
                      </m:r>
                    </m:oMath>
                  </m:oMathPara>
                </a14:m>
                <a:endParaRPr 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432" y="5181321"/>
                <a:ext cx="421839" cy="369332"/>
              </a:xfrm>
              <a:prstGeom prst="rect">
                <a:avLst/>
              </a:prstGeom>
              <a:blipFill rotWithShape="1">
                <a:blip r:embed="rId2"/>
                <a:stretch>
                  <a:fillRect r="-2899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Дуга 92"/>
          <p:cNvSpPr/>
          <p:nvPr/>
        </p:nvSpPr>
        <p:spPr>
          <a:xfrm rot="2502980">
            <a:off x="642662" y="5178778"/>
            <a:ext cx="306513" cy="401810"/>
          </a:xfrm>
          <a:prstGeom prst="arc">
            <a:avLst>
              <a:gd name="adj1" fmla="val 17404741"/>
              <a:gd name="adj2" fmla="val 32825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TextBox 93"/>
          <p:cNvSpPr txBox="1"/>
          <p:nvPr/>
        </p:nvSpPr>
        <p:spPr>
          <a:xfrm>
            <a:off x="1246098" y="5282432"/>
            <a:ext cx="256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" name="Rectangle 47"/>
          <p:cNvSpPr>
            <a:spLocks noChangeArrowheads="1"/>
          </p:cNvSpPr>
          <p:nvPr/>
        </p:nvSpPr>
        <p:spPr bwMode="auto">
          <a:xfrm>
            <a:off x="915903" y="566250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i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319792" y="5326976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46"/>
          <p:cNvSpPr txBox="1">
            <a:spLocks noChangeArrowheads="1"/>
          </p:cNvSpPr>
          <p:nvPr/>
        </p:nvSpPr>
        <p:spPr bwMode="auto">
          <a:xfrm>
            <a:off x="4427984" y="4960490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 Box 46"/>
          <p:cNvSpPr txBox="1">
            <a:spLocks noChangeArrowheads="1"/>
          </p:cNvSpPr>
          <p:nvPr/>
        </p:nvSpPr>
        <p:spPr bwMode="auto">
          <a:xfrm>
            <a:off x="3442162" y="6077861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 Box 46"/>
          <p:cNvSpPr txBox="1">
            <a:spLocks noChangeArrowheads="1"/>
          </p:cNvSpPr>
          <p:nvPr/>
        </p:nvSpPr>
        <p:spPr bwMode="auto">
          <a:xfrm>
            <a:off x="1298566" y="6131835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46"/>
          <p:cNvSpPr txBox="1">
            <a:spLocks noChangeArrowheads="1"/>
          </p:cNvSpPr>
          <p:nvPr/>
        </p:nvSpPr>
        <p:spPr bwMode="auto">
          <a:xfrm>
            <a:off x="2018763" y="265276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Freeform 37"/>
          <p:cNvSpPr>
            <a:spLocks/>
          </p:cNvSpPr>
          <p:nvPr/>
        </p:nvSpPr>
        <p:spPr bwMode="auto">
          <a:xfrm rot="3020074" flipH="1">
            <a:off x="2605959" y="5349713"/>
            <a:ext cx="320631" cy="153345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Text Box 18"/>
          <p:cNvSpPr txBox="1">
            <a:spLocks noChangeArrowheads="1"/>
          </p:cNvSpPr>
          <p:nvPr/>
        </p:nvSpPr>
        <p:spPr bwMode="auto">
          <a:xfrm>
            <a:off x="2113767" y="5415270"/>
            <a:ext cx="4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Rectangle 34"/>
              <p:cNvSpPr>
                <a:spLocks noChangeArrowheads="1"/>
              </p:cNvSpPr>
              <p:nvPr/>
            </p:nvSpPr>
            <p:spPr bwMode="auto">
              <a:xfrm>
                <a:off x="319791" y="75983"/>
                <a:ext cx="8356863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Основою піраміди є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 рівнобічна трапеція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з гострим кутом при основі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 і бічною стороною </a:t>
                </a:r>
                <a:r>
                  <a:rPr lang="uk-UA" sz="2400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а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 . Основа висоти – центр кола , вписаного в трапецію </a:t>
                </a:r>
                <a:r>
                  <a:rPr lang="uk-UA" sz="2400" i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 бічна грань утворює з площиною основи кут 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𝛽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.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</a:rPr>
                  <a:t>Обчисліть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об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’</a:t>
                </a:r>
                <a:r>
                  <a:rPr lang="uk-UA" sz="2400" dirty="0">
                    <a:latin typeface="Times New Roman" pitchFamily="18" charset="0"/>
                    <a:cs typeface="Times New Roman" pitchFamily="18" charset="0"/>
                  </a:rPr>
                  <a:t>є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м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</a:rPr>
                  <a:t>піраміди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11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791" y="75983"/>
                <a:ext cx="8356863" cy="1569660"/>
              </a:xfrm>
              <a:prstGeom prst="rect">
                <a:avLst/>
              </a:prstGeom>
              <a:blipFill rotWithShape="1">
                <a:blip r:embed="rId3"/>
                <a:stretch>
                  <a:fillRect l="-438" t="-2326" r="-1386" b="-85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2" name="Group 89"/>
          <p:cNvGrpSpPr>
            <a:grpSpLocks/>
          </p:cNvGrpSpPr>
          <p:nvPr/>
        </p:nvGrpSpPr>
        <p:grpSpPr bwMode="auto">
          <a:xfrm>
            <a:off x="3021107" y="1745251"/>
            <a:ext cx="1943100" cy="842963"/>
            <a:chOff x="2328" y="816"/>
            <a:chExt cx="1224" cy="531"/>
          </a:xfrm>
        </p:grpSpPr>
        <p:sp>
          <p:nvSpPr>
            <p:cNvPr id="113" name="Rectangle 90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16078"/>
              </a:srgbClr>
            </a:solidFill>
            <a:ln w="9525">
              <a:solidFill>
                <a:srgbClr val="FF0000">
                  <a:alpha val="27843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4" name="Group 91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115" name="Text Box 9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16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16" name="Group 93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117" name="Rectangle 94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18" name="Rectangle 95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119" name="Line 96"/>
                <p:cNvSpPr>
                  <a:spLocks noChangeShapeType="1"/>
                </p:cNvSpPr>
                <p:nvPr/>
              </p:nvSpPr>
              <p:spPr bwMode="auto">
                <a:xfrm>
                  <a:off x="2174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120" name="TextBox 119"/>
          <p:cNvSpPr txBox="1"/>
          <p:nvPr/>
        </p:nvSpPr>
        <p:spPr>
          <a:xfrm>
            <a:off x="5173696" y="1779977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Радіус кола, вписаного в трапецію дорівнює половині її висоти </a:t>
            </a:r>
            <a:endParaRPr lang="ru-RU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Трапеция 43"/>
          <p:cNvSpPr/>
          <p:nvPr/>
        </p:nvSpPr>
        <p:spPr>
          <a:xfrm rot="10800000">
            <a:off x="4909144" y="5283493"/>
            <a:ext cx="3767510" cy="1079173"/>
          </a:xfrm>
          <a:prstGeom prst="trapezoid">
            <a:avLst>
              <a:gd name="adj" fmla="val 126382"/>
            </a:avLst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6264188" y="5283493"/>
            <a:ext cx="0" cy="107917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37"/>
          <p:cNvSpPr>
            <a:spLocks/>
          </p:cNvSpPr>
          <p:nvPr/>
        </p:nvSpPr>
        <p:spPr bwMode="auto">
          <a:xfrm rot="13654068" flipH="1">
            <a:off x="5974962" y="5360037"/>
            <a:ext cx="276410" cy="156547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92080" y="5256639"/>
            <a:ext cx="256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Дуга 50"/>
          <p:cNvSpPr/>
          <p:nvPr/>
        </p:nvSpPr>
        <p:spPr>
          <a:xfrm rot="2502980">
            <a:off x="4927973" y="5173117"/>
            <a:ext cx="306513" cy="401810"/>
          </a:xfrm>
          <a:prstGeom prst="arc">
            <a:avLst>
              <a:gd name="adj1" fmla="val 17404741"/>
              <a:gd name="adj2" fmla="val 32825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Rectangle 47"/>
          <p:cNvSpPr>
            <a:spLocks noChangeArrowheads="1"/>
          </p:cNvSpPr>
          <p:nvPr/>
        </p:nvSpPr>
        <p:spPr bwMode="auto">
          <a:xfrm>
            <a:off x="5292080" y="578864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i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46"/>
          <p:cNvSpPr txBox="1">
            <a:spLocks noChangeArrowheads="1"/>
          </p:cNvSpPr>
          <p:nvPr/>
        </p:nvSpPr>
        <p:spPr bwMode="auto">
          <a:xfrm>
            <a:off x="4921835" y="4789812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8481729" y="4729889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46"/>
          <p:cNvSpPr txBox="1">
            <a:spLocks noChangeArrowheads="1"/>
          </p:cNvSpPr>
          <p:nvPr/>
        </p:nvSpPr>
        <p:spPr bwMode="auto">
          <a:xfrm>
            <a:off x="7315440" y="6230260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46"/>
          <p:cNvSpPr txBox="1">
            <a:spLocks noChangeArrowheads="1"/>
          </p:cNvSpPr>
          <p:nvPr/>
        </p:nvSpPr>
        <p:spPr bwMode="auto">
          <a:xfrm>
            <a:off x="5954358" y="6264430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46"/>
          <p:cNvSpPr txBox="1">
            <a:spLocks noChangeArrowheads="1"/>
          </p:cNvSpPr>
          <p:nvPr/>
        </p:nvSpPr>
        <p:spPr bwMode="auto">
          <a:xfrm>
            <a:off x="6060447" y="4812607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46"/>
          <p:cNvSpPr txBox="1">
            <a:spLocks noChangeArrowheads="1"/>
          </p:cNvSpPr>
          <p:nvPr/>
        </p:nvSpPr>
        <p:spPr bwMode="auto">
          <a:xfrm>
            <a:off x="3942036" y="5515960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023891" y="3081463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Якщо в трапецію вписано коло, то  суми протилежних сторін трапеції рівні</a:t>
            </a:r>
            <a:endParaRPr lang="ru-RU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Управляющая кнопка: настраиваемая 27">
            <a:hlinkClick r:id="" action="ppaction://noaction" highlightClick="1"/>
          </p:cNvPr>
          <p:cNvSpPr/>
          <p:nvPr/>
        </p:nvSpPr>
        <p:spPr>
          <a:xfrm>
            <a:off x="286126" y="1912632"/>
            <a:ext cx="1515904" cy="427237"/>
          </a:xfrm>
          <a:prstGeom prst="actionButtonBlank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ПІДКАЗКА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Управляющая кнопка: далее 28">
            <a:hlinkClick r:id="" action="ppaction://hlinkshowjump?jump=nextslide" highlightClick="1"/>
          </p:cNvPr>
          <p:cNvSpPr/>
          <p:nvPr/>
        </p:nvSpPr>
        <p:spPr>
          <a:xfrm>
            <a:off x="8244408" y="6308693"/>
            <a:ext cx="673704" cy="417402"/>
          </a:xfrm>
          <a:prstGeom prst="actionButtonForwardNex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865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95" grpId="0"/>
      <p:bldP spid="107" grpId="0"/>
      <p:bldP spid="120" grpId="0"/>
      <p:bldP spid="44" grpId="0" animBg="1"/>
      <p:bldP spid="50" grpId="0"/>
      <p:bldP spid="51" grpId="0" animBg="1"/>
      <p:bldP spid="52" grpId="0"/>
      <p:bldP spid="53" grpId="0"/>
      <p:bldP spid="54" grpId="0"/>
      <p:bldP spid="55" grpId="0"/>
      <p:bldP spid="56" grpId="0"/>
      <p:bldP spid="61" grpId="0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Равнобедренный треугольник 270"/>
          <p:cNvSpPr/>
          <p:nvPr/>
        </p:nvSpPr>
        <p:spPr>
          <a:xfrm rot="15140688">
            <a:off x="-1327095" y="4087778"/>
            <a:ext cx="4076992" cy="981982"/>
          </a:xfrm>
          <a:prstGeom prst="triangle">
            <a:avLst>
              <a:gd name="adj" fmla="val 24252"/>
            </a:avLst>
          </a:prstGeom>
          <a:solidFill>
            <a:srgbClr val="FFFF00">
              <a:alpha val="1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2" name="Равнобедренный треугольник 271"/>
          <p:cNvSpPr/>
          <p:nvPr/>
        </p:nvSpPr>
        <p:spPr>
          <a:xfrm rot="10800000">
            <a:off x="564241" y="5768122"/>
            <a:ext cx="1971350" cy="600961"/>
          </a:xfrm>
          <a:prstGeom prst="triangle">
            <a:avLst>
              <a:gd name="adj" fmla="val 38850"/>
            </a:avLst>
          </a:prstGeom>
          <a:solidFill>
            <a:srgbClr val="F197F3">
              <a:alpha val="53725"/>
            </a:srgbClr>
          </a:solidFill>
          <a:ln>
            <a:solidFill>
              <a:srgbClr val="F197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5" name="Дуга 254"/>
          <p:cNvSpPr/>
          <p:nvPr/>
        </p:nvSpPr>
        <p:spPr>
          <a:xfrm rot="16200000">
            <a:off x="2355675" y="5592016"/>
            <a:ext cx="342128" cy="313339"/>
          </a:xfrm>
          <a:prstGeom prst="arc">
            <a:avLst>
              <a:gd name="adj1" fmla="val 16200000"/>
              <a:gd name="adj2" fmla="val 2989381"/>
            </a:avLst>
          </a:prstGeom>
          <a:solidFill>
            <a:srgbClr val="FF0000">
              <a:alpha val="66000"/>
            </a:srgb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6" name="Прямая соединительная линия 225"/>
          <p:cNvCxnSpPr/>
          <p:nvPr/>
        </p:nvCxnSpPr>
        <p:spPr>
          <a:xfrm flipH="1" flipV="1">
            <a:off x="554763" y="2512730"/>
            <a:ext cx="1974994" cy="32431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227693" y="5795888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2595189" y="5690904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34"/>
          <p:cNvSpPr>
            <a:spLocks noChangeArrowheads="1"/>
          </p:cNvSpPr>
          <p:nvPr/>
        </p:nvSpPr>
        <p:spPr bwMode="auto">
          <a:xfrm>
            <a:off x="321571" y="199904"/>
            <a:ext cx="829080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Основою піраміди є ромб зі стороною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і кутом 30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.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Бічні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грані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містять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сторони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гострого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кута ромба,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перепендикулярні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площини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основи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дві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нахилені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неї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кутом 60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Обчисліть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піраміди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Rectangle 47"/>
          <p:cNvSpPr>
            <a:spLocks noChangeArrowheads="1"/>
          </p:cNvSpPr>
          <p:nvPr/>
        </p:nvSpPr>
        <p:spPr bwMode="auto">
          <a:xfrm>
            <a:off x="2692941" y="401480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Text Box 46"/>
          <p:cNvSpPr txBox="1">
            <a:spLocks noChangeArrowheads="1"/>
          </p:cNvSpPr>
          <p:nvPr/>
        </p:nvSpPr>
        <p:spPr bwMode="auto">
          <a:xfrm>
            <a:off x="1911289" y="6135516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Дуга 214"/>
          <p:cNvSpPr/>
          <p:nvPr/>
        </p:nvSpPr>
        <p:spPr>
          <a:xfrm rot="14444234">
            <a:off x="1411312" y="5865105"/>
            <a:ext cx="411833" cy="432027"/>
          </a:xfrm>
          <a:prstGeom prst="arc">
            <a:avLst>
              <a:gd name="adj1" fmla="val 16200000"/>
              <a:gd name="adj2" fmla="val 199634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Freeform 37"/>
          <p:cNvSpPr>
            <a:spLocks/>
          </p:cNvSpPr>
          <p:nvPr/>
        </p:nvSpPr>
        <p:spPr bwMode="auto">
          <a:xfrm rot="884133" flipH="1">
            <a:off x="573845" y="5367832"/>
            <a:ext cx="168184" cy="238508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" name="Text Box 46"/>
          <p:cNvSpPr txBox="1">
            <a:spLocks noChangeArrowheads="1"/>
          </p:cNvSpPr>
          <p:nvPr/>
        </p:nvSpPr>
        <p:spPr bwMode="auto">
          <a:xfrm>
            <a:off x="2070757" y="4034256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Text Box 46"/>
          <p:cNvSpPr txBox="1">
            <a:spLocks noChangeArrowheads="1"/>
          </p:cNvSpPr>
          <p:nvPr/>
        </p:nvSpPr>
        <p:spPr bwMode="auto">
          <a:xfrm>
            <a:off x="4053646" y="4117104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9" name="Прямая соединительная линия 218"/>
          <p:cNvCxnSpPr/>
          <p:nvPr/>
        </p:nvCxnSpPr>
        <p:spPr>
          <a:xfrm>
            <a:off x="546277" y="2446377"/>
            <a:ext cx="0" cy="3309467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 Box 46"/>
          <p:cNvSpPr txBox="1">
            <a:spLocks noChangeArrowheads="1"/>
          </p:cNvSpPr>
          <p:nvPr/>
        </p:nvSpPr>
        <p:spPr bwMode="auto">
          <a:xfrm>
            <a:off x="396273" y="196167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Дуга 220"/>
          <p:cNvSpPr/>
          <p:nvPr/>
        </p:nvSpPr>
        <p:spPr>
          <a:xfrm rot="9600390">
            <a:off x="3881934" y="4319219"/>
            <a:ext cx="343422" cy="373929"/>
          </a:xfrm>
          <a:prstGeom prst="arc">
            <a:avLst>
              <a:gd name="adj1" fmla="val 20457847"/>
              <a:gd name="adj2" fmla="val 1013433"/>
            </a:avLst>
          </a:prstGeom>
          <a:solidFill>
            <a:srgbClr val="66CCFF">
              <a:alpha val="54000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Rectangle 49"/>
          <p:cNvSpPr>
            <a:spLocks noChangeArrowheads="1"/>
          </p:cNvSpPr>
          <p:nvPr/>
        </p:nvSpPr>
        <p:spPr bwMode="auto">
          <a:xfrm>
            <a:off x="3294228" y="4484998"/>
            <a:ext cx="5437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30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Freeform 72"/>
          <p:cNvSpPr>
            <a:spLocks/>
          </p:cNvSpPr>
          <p:nvPr/>
        </p:nvSpPr>
        <p:spPr bwMode="auto">
          <a:xfrm>
            <a:off x="546277" y="5577622"/>
            <a:ext cx="177800" cy="190500"/>
          </a:xfrm>
          <a:custGeom>
            <a:avLst/>
            <a:gdLst>
              <a:gd name="T0" fmla="*/ 0 w 192"/>
              <a:gd name="T1" fmla="*/ 0 h 192"/>
              <a:gd name="T2" fmla="*/ 2147483647 w 192"/>
              <a:gd name="T3" fmla="*/ 0 h 192"/>
              <a:gd name="T4" fmla="*/ 2147483647 w 192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192">
                <a:moveTo>
                  <a:pt x="0" y="0"/>
                </a:moveTo>
                <a:lnTo>
                  <a:pt x="192" y="0"/>
                </a:lnTo>
                <a:lnTo>
                  <a:pt x="192" y="19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4" name="Параллелограмм 223"/>
          <p:cNvSpPr/>
          <p:nvPr/>
        </p:nvSpPr>
        <p:spPr>
          <a:xfrm>
            <a:off x="536862" y="4506183"/>
            <a:ext cx="3521839" cy="1261939"/>
          </a:xfrm>
          <a:prstGeom prst="parallelogram">
            <a:avLst>
              <a:gd name="adj" fmla="val 125678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5" name="Прямая соединительная линия 224"/>
          <p:cNvCxnSpPr/>
          <p:nvPr/>
        </p:nvCxnSpPr>
        <p:spPr>
          <a:xfrm>
            <a:off x="546277" y="2446377"/>
            <a:ext cx="1542947" cy="205980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/>
          <p:cNvCxnSpPr/>
          <p:nvPr/>
        </p:nvCxnSpPr>
        <p:spPr>
          <a:xfrm>
            <a:off x="536863" y="2478363"/>
            <a:ext cx="3521838" cy="2027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единительная линия 227"/>
          <p:cNvCxnSpPr/>
          <p:nvPr/>
        </p:nvCxnSpPr>
        <p:spPr>
          <a:xfrm>
            <a:off x="528648" y="5755844"/>
            <a:ext cx="197499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/>
        </p:nvCxnSpPr>
        <p:spPr>
          <a:xfrm flipV="1">
            <a:off x="2529757" y="4506184"/>
            <a:ext cx="1528943" cy="12464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Прямая соединительная линия 229"/>
          <p:cNvCxnSpPr/>
          <p:nvPr/>
        </p:nvCxnSpPr>
        <p:spPr>
          <a:xfrm>
            <a:off x="546278" y="2443194"/>
            <a:ext cx="1225416" cy="390949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/>
          <p:cNvCxnSpPr/>
          <p:nvPr/>
        </p:nvCxnSpPr>
        <p:spPr>
          <a:xfrm>
            <a:off x="574367" y="5768122"/>
            <a:ext cx="1496390" cy="757222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 Box 70"/>
          <p:cNvSpPr txBox="1">
            <a:spLocks noChangeArrowheads="1"/>
          </p:cNvSpPr>
          <p:nvPr/>
        </p:nvSpPr>
        <p:spPr bwMode="auto">
          <a:xfrm>
            <a:off x="965402" y="5742980"/>
            <a:ext cx="4587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b="1" baseline="30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16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" name="Овал 232"/>
          <p:cNvSpPr/>
          <p:nvPr/>
        </p:nvSpPr>
        <p:spPr>
          <a:xfrm>
            <a:off x="528648" y="246701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Freeform 37"/>
          <p:cNvSpPr>
            <a:spLocks/>
          </p:cNvSpPr>
          <p:nvPr/>
        </p:nvSpPr>
        <p:spPr bwMode="auto">
          <a:xfrm rot="1364929" flipH="1">
            <a:off x="1715490" y="5988423"/>
            <a:ext cx="290937" cy="201741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" name="Freeform 37"/>
          <p:cNvSpPr>
            <a:spLocks/>
          </p:cNvSpPr>
          <p:nvPr/>
        </p:nvSpPr>
        <p:spPr bwMode="auto">
          <a:xfrm rot="16359307" flipH="1">
            <a:off x="1395843" y="6259443"/>
            <a:ext cx="219041" cy="213810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2" name="Rectangle 47"/>
          <p:cNvSpPr>
            <a:spLocks noChangeArrowheads="1"/>
          </p:cNvSpPr>
          <p:nvPr/>
        </p:nvSpPr>
        <p:spPr bwMode="auto">
          <a:xfrm>
            <a:off x="843229" y="474059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3" name="Прямая соединительная линия 242"/>
          <p:cNvCxnSpPr/>
          <p:nvPr/>
        </p:nvCxnSpPr>
        <p:spPr>
          <a:xfrm>
            <a:off x="575207" y="2541173"/>
            <a:ext cx="2695216" cy="2595979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Прямая соединительная линия 249"/>
          <p:cNvCxnSpPr>
            <a:endCxn id="224" idx="2"/>
          </p:cNvCxnSpPr>
          <p:nvPr/>
        </p:nvCxnSpPr>
        <p:spPr>
          <a:xfrm flipV="1">
            <a:off x="536862" y="5137153"/>
            <a:ext cx="2728849" cy="615516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Freeform 37"/>
          <p:cNvSpPr>
            <a:spLocks/>
          </p:cNvSpPr>
          <p:nvPr/>
        </p:nvSpPr>
        <p:spPr bwMode="auto">
          <a:xfrm rot="14934304" flipH="1">
            <a:off x="2772484" y="5193947"/>
            <a:ext cx="144184" cy="269432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9" name="Дуга 258"/>
          <p:cNvSpPr/>
          <p:nvPr/>
        </p:nvSpPr>
        <p:spPr>
          <a:xfrm rot="10283968">
            <a:off x="2294149" y="5631210"/>
            <a:ext cx="332916" cy="295668"/>
          </a:xfrm>
          <a:prstGeom prst="arc">
            <a:avLst>
              <a:gd name="adj1" fmla="val 19320075"/>
              <a:gd name="adj2" fmla="val 783531"/>
            </a:avLst>
          </a:prstGeom>
          <a:solidFill>
            <a:srgbClr val="66CCFF">
              <a:alpha val="58000"/>
            </a:srgbClr>
          </a:solidFill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3" name="Прямая соединительная линия 262"/>
          <p:cNvCxnSpPr/>
          <p:nvPr/>
        </p:nvCxnSpPr>
        <p:spPr>
          <a:xfrm flipH="1">
            <a:off x="1322564" y="5752668"/>
            <a:ext cx="1207193" cy="101563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Freeform 37"/>
          <p:cNvSpPr>
            <a:spLocks/>
          </p:cNvSpPr>
          <p:nvPr/>
        </p:nvSpPr>
        <p:spPr bwMode="auto">
          <a:xfrm rot="596368" flipH="1">
            <a:off x="3124954" y="4836846"/>
            <a:ext cx="290937" cy="201741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9" name="Text Box 46"/>
          <p:cNvSpPr txBox="1">
            <a:spLocks noChangeArrowheads="1"/>
          </p:cNvSpPr>
          <p:nvPr/>
        </p:nvSpPr>
        <p:spPr bwMode="auto">
          <a:xfrm>
            <a:off x="3265711" y="5162143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4228" y="2017953"/>
            <a:ext cx="1833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Помилка!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3294228" y="4476472"/>
            <a:ext cx="5437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30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65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6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6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2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2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1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5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-0.10434 0.18542 " pathEditMode="relative" rAng="0" ptsTypes="AA">
                                      <p:cBhvr>
                                        <p:cTn id="219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6" y="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15764 0.175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82" y="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" grpId="0" animBg="1"/>
      <p:bldP spid="272" grpId="0" animBg="1"/>
      <p:bldP spid="272" grpId="1" animBg="1"/>
      <p:bldP spid="255" grpId="0" animBg="1"/>
      <p:bldP spid="255" grpId="1" animBg="1"/>
      <p:bldP spid="42" grpId="0"/>
      <p:bldP spid="45" grpId="0"/>
      <p:bldP spid="213" grpId="0"/>
      <p:bldP spid="213" grpId="1"/>
      <p:bldP spid="214" grpId="0"/>
      <p:bldP spid="215" grpId="0" animBg="1"/>
      <p:bldP spid="216" grpId="0" animBg="1"/>
      <p:bldP spid="217" grpId="0"/>
      <p:bldP spid="218" grpId="0"/>
      <p:bldP spid="220" grpId="0"/>
      <p:bldP spid="221" grpId="0" animBg="1"/>
      <p:bldP spid="222" grpId="0"/>
      <p:bldP spid="223" grpId="0" animBg="1"/>
      <p:bldP spid="224" grpId="0" animBg="1"/>
      <p:bldP spid="232" grpId="0"/>
      <p:bldP spid="233" grpId="0" animBg="1"/>
      <p:bldP spid="234" grpId="0" animBg="1"/>
      <p:bldP spid="234" grpId="1" animBg="1"/>
      <p:bldP spid="235" grpId="0" animBg="1"/>
      <p:bldP spid="235" grpId="1" animBg="1"/>
      <p:bldP spid="242" grpId="0"/>
      <p:bldP spid="254" grpId="1" animBg="1"/>
      <p:bldP spid="254" grpId="2" animBg="1"/>
      <p:bldP spid="254" grpId="3" animBg="1"/>
      <p:bldP spid="254" grpId="4" animBg="1"/>
      <p:bldP spid="259" grpId="0" animBg="1"/>
      <p:bldP spid="259" grpId="1" animBg="1"/>
      <p:bldP spid="268" grpId="0" animBg="1"/>
      <p:bldP spid="268" grpId="1" animBg="1"/>
      <p:bldP spid="269" grpId="0"/>
      <p:bldP spid="269" grpId="1"/>
      <p:bldP spid="11" grpId="0"/>
      <p:bldP spid="49" grpId="0"/>
      <p:bldP spid="49" grpId="1"/>
      <p:bldP spid="49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79550" y="1438845"/>
            <a:ext cx="3733800" cy="3492500"/>
            <a:chOff x="2784" y="1256"/>
            <a:chExt cx="2880" cy="2488"/>
          </a:xfrm>
        </p:grpSpPr>
        <p:sp>
          <p:nvSpPr>
            <p:cNvPr id="4" name="Freeform 38"/>
            <p:cNvSpPr>
              <a:spLocks/>
            </p:cNvSpPr>
            <p:nvPr/>
          </p:nvSpPr>
          <p:spPr bwMode="auto">
            <a:xfrm>
              <a:off x="2784" y="2920"/>
              <a:ext cx="2880" cy="776"/>
            </a:xfrm>
            <a:custGeom>
              <a:avLst/>
              <a:gdLst>
                <a:gd name="T0" fmla="*/ 2880 w 2880"/>
                <a:gd name="T1" fmla="*/ 8 h 776"/>
                <a:gd name="T2" fmla="*/ 928 w 2880"/>
                <a:gd name="T3" fmla="*/ 0 h 776"/>
                <a:gd name="T4" fmla="*/ 0 w 2880"/>
                <a:gd name="T5" fmla="*/ 776 h 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0" h="776">
                  <a:moveTo>
                    <a:pt x="2880" y="8"/>
                  </a:moveTo>
                  <a:lnTo>
                    <a:pt x="928" y="0"/>
                  </a:lnTo>
                  <a:lnTo>
                    <a:pt x="0" y="776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12157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39"/>
            <p:cNvSpPr>
              <a:spLocks/>
            </p:cNvSpPr>
            <p:nvPr/>
          </p:nvSpPr>
          <p:spPr bwMode="auto">
            <a:xfrm>
              <a:off x="3696" y="1270"/>
              <a:ext cx="512" cy="1658"/>
            </a:xfrm>
            <a:custGeom>
              <a:avLst/>
              <a:gdLst>
                <a:gd name="T0" fmla="*/ 0 w 512"/>
                <a:gd name="T1" fmla="*/ 1658 h 1658"/>
                <a:gd name="T2" fmla="*/ 512 w 512"/>
                <a:gd name="T3" fmla="*/ 0 h 16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2" h="1658">
                  <a:moveTo>
                    <a:pt x="0" y="1658"/>
                  </a:moveTo>
                  <a:lnTo>
                    <a:pt x="512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12157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0"/>
            <p:cNvSpPr>
              <a:spLocks/>
            </p:cNvSpPr>
            <p:nvPr/>
          </p:nvSpPr>
          <p:spPr bwMode="auto">
            <a:xfrm>
              <a:off x="2784" y="1256"/>
              <a:ext cx="2880" cy="2488"/>
            </a:xfrm>
            <a:custGeom>
              <a:avLst/>
              <a:gdLst>
                <a:gd name="T0" fmla="*/ 1424 w 2880"/>
                <a:gd name="T1" fmla="*/ 2 h 2488"/>
                <a:gd name="T2" fmla="*/ 0 w 2880"/>
                <a:gd name="T3" fmla="*/ 2440 h 2488"/>
                <a:gd name="T4" fmla="*/ 2112 w 2880"/>
                <a:gd name="T5" fmla="*/ 2488 h 2488"/>
                <a:gd name="T6" fmla="*/ 2112 w 2880"/>
                <a:gd name="T7" fmla="*/ 2480 h 2488"/>
                <a:gd name="T8" fmla="*/ 2112 w 2880"/>
                <a:gd name="T9" fmla="*/ 2464 h 2488"/>
                <a:gd name="T10" fmla="*/ 1424 w 2880"/>
                <a:gd name="T11" fmla="*/ 0 h 2488"/>
                <a:gd name="T12" fmla="*/ 2880 w 2880"/>
                <a:gd name="T13" fmla="*/ 1672 h 2488"/>
                <a:gd name="T14" fmla="*/ 2112 w 2880"/>
                <a:gd name="T15" fmla="*/ 2480 h 2488"/>
                <a:gd name="T16" fmla="*/ 2112 w 2880"/>
                <a:gd name="T17" fmla="*/ 2464 h 2488"/>
                <a:gd name="T18" fmla="*/ 2112 w 2880"/>
                <a:gd name="T19" fmla="*/ 2488 h 24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80" h="2488">
                  <a:moveTo>
                    <a:pt x="1424" y="2"/>
                  </a:moveTo>
                  <a:lnTo>
                    <a:pt x="0" y="2440"/>
                  </a:lnTo>
                  <a:lnTo>
                    <a:pt x="2112" y="2488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1424" y="0"/>
                  </a:lnTo>
                  <a:lnTo>
                    <a:pt x="2880" y="1672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2112" y="2488"/>
                  </a:lnTo>
                </a:path>
              </a:pathLst>
            </a:custGeom>
            <a:solidFill>
              <a:srgbClr val="33CCFF">
                <a:alpha val="1215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Rectangle 33"/>
          <p:cNvSpPr>
            <a:spLocks noChangeArrowheads="1"/>
          </p:cNvSpPr>
          <p:nvPr/>
        </p:nvSpPr>
        <p:spPr bwMode="auto">
          <a:xfrm>
            <a:off x="1001713" y="2419350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>.</a:t>
            </a:r>
            <a:endParaRPr lang="ru-RU"/>
          </a:p>
        </p:txBody>
      </p: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2239084" y="431931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5" name="Rectangle 49"/>
          <p:cNvSpPr>
            <a:spLocks noChangeArrowheads="1"/>
          </p:cNvSpPr>
          <p:nvPr/>
        </p:nvSpPr>
        <p:spPr bwMode="auto">
          <a:xfrm>
            <a:off x="3089027" y="3422171"/>
            <a:ext cx="6158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34"/>
          <p:cNvSpPr>
            <a:spLocks noChangeArrowheads="1"/>
          </p:cNvSpPr>
          <p:nvPr/>
        </p:nvSpPr>
        <p:spPr bwMode="auto">
          <a:xfrm>
            <a:off x="319792" y="226679"/>
            <a:ext cx="8290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правильній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чотирикутній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піраміді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діагональ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 6см,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ребро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утворює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 45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м.</a:t>
            </a:r>
          </a:p>
        </p:txBody>
      </p:sp>
      <p:cxnSp>
        <p:nvCxnSpPr>
          <p:cNvPr id="27" name="Прямая соединительная линия 26"/>
          <p:cNvCxnSpPr>
            <a:stCxn id="4" idx="2"/>
            <a:endCxn id="6" idx="6"/>
          </p:cNvCxnSpPr>
          <p:nvPr/>
        </p:nvCxnSpPr>
        <p:spPr>
          <a:xfrm flipV="1">
            <a:off x="279550" y="3785895"/>
            <a:ext cx="3733800" cy="107807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46"/>
          <p:cNvSpPr txBox="1">
            <a:spLocks noChangeArrowheads="1"/>
          </p:cNvSpPr>
          <p:nvPr/>
        </p:nvSpPr>
        <p:spPr bwMode="auto">
          <a:xfrm>
            <a:off x="1699757" y="3900212"/>
            <a:ext cx="408185" cy="4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31" name="Дуга 30"/>
          <p:cNvSpPr/>
          <p:nvPr/>
        </p:nvSpPr>
        <p:spPr>
          <a:xfrm rot="13217194">
            <a:off x="3669861" y="3500506"/>
            <a:ext cx="411833" cy="432027"/>
          </a:xfrm>
          <a:prstGeom prst="arc">
            <a:avLst>
              <a:gd name="adj1" fmla="val 16200000"/>
              <a:gd name="adj2" fmla="val 199634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Freeform 37"/>
          <p:cNvSpPr>
            <a:spLocks/>
          </p:cNvSpPr>
          <p:nvPr/>
        </p:nvSpPr>
        <p:spPr bwMode="auto">
          <a:xfrm rot="2639460" flipH="1">
            <a:off x="2178918" y="3924859"/>
            <a:ext cx="348056" cy="286483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271896" y="4935660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46"/>
          <p:cNvSpPr txBox="1">
            <a:spLocks noChangeArrowheads="1"/>
          </p:cNvSpPr>
          <p:nvPr/>
        </p:nvSpPr>
        <p:spPr bwMode="auto">
          <a:xfrm>
            <a:off x="1033800" y="3382510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46"/>
          <p:cNvSpPr txBox="1">
            <a:spLocks noChangeArrowheads="1"/>
          </p:cNvSpPr>
          <p:nvPr/>
        </p:nvSpPr>
        <p:spPr bwMode="auto">
          <a:xfrm>
            <a:off x="4057011" y="3393262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3089027" y="4950795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46"/>
          <p:cNvSpPr txBox="1">
            <a:spLocks noChangeArrowheads="1"/>
          </p:cNvSpPr>
          <p:nvPr/>
        </p:nvSpPr>
        <p:spPr bwMode="auto">
          <a:xfrm>
            <a:off x="2239084" y="112474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2101247" y="1438845"/>
            <a:ext cx="45719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stCxn id="42" idx="3"/>
          </p:cNvCxnSpPr>
          <p:nvPr/>
        </p:nvCxnSpPr>
        <p:spPr>
          <a:xfrm>
            <a:off x="2107942" y="1500308"/>
            <a:ext cx="8082" cy="28610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2089123" y="4290366"/>
            <a:ext cx="45719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51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8" grpId="0"/>
      <p:bldP spid="31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1"/>
          <p:cNvSpPr>
            <a:spLocks noChangeArrowheads="1"/>
          </p:cNvSpPr>
          <p:nvPr/>
        </p:nvSpPr>
        <p:spPr bwMode="auto">
          <a:xfrm>
            <a:off x="792784" y="223192"/>
            <a:ext cx="7939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пірамиди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прямокутник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сторонами 3 та 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дорівнює16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піраміди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25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5126" name="Group 77"/>
          <p:cNvGrpSpPr>
            <a:grpSpLocks/>
          </p:cNvGrpSpPr>
          <p:nvPr/>
        </p:nvGrpSpPr>
        <p:grpSpPr bwMode="auto">
          <a:xfrm>
            <a:off x="304800" y="1463675"/>
            <a:ext cx="3733800" cy="3492500"/>
            <a:chOff x="2784" y="1256"/>
            <a:chExt cx="2880" cy="2488"/>
          </a:xfrm>
        </p:grpSpPr>
        <p:sp>
          <p:nvSpPr>
            <p:cNvPr id="5153" name="Freeform 78"/>
            <p:cNvSpPr>
              <a:spLocks/>
            </p:cNvSpPr>
            <p:nvPr/>
          </p:nvSpPr>
          <p:spPr bwMode="auto">
            <a:xfrm>
              <a:off x="2784" y="2920"/>
              <a:ext cx="2880" cy="776"/>
            </a:xfrm>
            <a:custGeom>
              <a:avLst/>
              <a:gdLst>
                <a:gd name="T0" fmla="*/ 2880 w 2880"/>
                <a:gd name="T1" fmla="*/ 8 h 776"/>
                <a:gd name="T2" fmla="*/ 928 w 2880"/>
                <a:gd name="T3" fmla="*/ 0 h 776"/>
                <a:gd name="T4" fmla="*/ 0 w 2880"/>
                <a:gd name="T5" fmla="*/ 776 h 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0" h="776">
                  <a:moveTo>
                    <a:pt x="2880" y="8"/>
                  </a:moveTo>
                  <a:lnTo>
                    <a:pt x="928" y="0"/>
                  </a:lnTo>
                  <a:lnTo>
                    <a:pt x="0" y="776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4" name="Freeform 79"/>
            <p:cNvSpPr>
              <a:spLocks/>
            </p:cNvSpPr>
            <p:nvPr/>
          </p:nvSpPr>
          <p:spPr bwMode="auto">
            <a:xfrm>
              <a:off x="3696" y="1270"/>
              <a:ext cx="512" cy="1658"/>
            </a:xfrm>
            <a:custGeom>
              <a:avLst/>
              <a:gdLst>
                <a:gd name="T0" fmla="*/ 0 w 512"/>
                <a:gd name="T1" fmla="*/ 1658 h 1658"/>
                <a:gd name="T2" fmla="*/ 512 w 512"/>
                <a:gd name="T3" fmla="*/ 0 h 16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2" h="1658">
                  <a:moveTo>
                    <a:pt x="0" y="1658"/>
                  </a:moveTo>
                  <a:lnTo>
                    <a:pt x="512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5" name="Freeform 80"/>
            <p:cNvSpPr>
              <a:spLocks/>
            </p:cNvSpPr>
            <p:nvPr/>
          </p:nvSpPr>
          <p:spPr bwMode="auto">
            <a:xfrm>
              <a:off x="2784" y="1256"/>
              <a:ext cx="2880" cy="2488"/>
            </a:xfrm>
            <a:custGeom>
              <a:avLst/>
              <a:gdLst>
                <a:gd name="T0" fmla="*/ 1424 w 2880"/>
                <a:gd name="T1" fmla="*/ 2 h 2488"/>
                <a:gd name="T2" fmla="*/ 0 w 2880"/>
                <a:gd name="T3" fmla="*/ 2440 h 2488"/>
                <a:gd name="T4" fmla="*/ 2112 w 2880"/>
                <a:gd name="T5" fmla="*/ 2488 h 2488"/>
                <a:gd name="T6" fmla="*/ 2112 w 2880"/>
                <a:gd name="T7" fmla="*/ 2480 h 2488"/>
                <a:gd name="T8" fmla="*/ 2112 w 2880"/>
                <a:gd name="T9" fmla="*/ 2464 h 2488"/>
                <a:gd name="T10" fmla="*/ 1424 w 2880"/>
                <a:gd name="T11" fmla="*/ 0 h 2488"/>
                <a:gd name="T12" fmla="*/ 2880 w 2880"/>
                <a:gd name="T13" fmla="*/ 1672 h 2488"/>
                <a:gd name="T14" fmla="*/ 2112 w 2880"/>
                <a:gd name="T15" fmla="*/ 2480 h 2488"/>
                <a:gd name="T16" fmla="*/ 2112 w 2880"/>
                <a:gd name="T17" fmla="*/ 2464 h 2488"/>
                <a:gd name="T18" fmla="*/ 2112 w 2880"/>
                <a:gd name="T19" fmla="*/ 2488 h 24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80" h="2488">
                  <a:moveTo>
                    <a:pt x="1424" y="2"/>
                  </a:moveTo>
                  <a:lnTo>
                    <a:pt x="0" y="2440"/>
                  </a:lnTo>
                  <a:lnTo>
                    <a:pt x="2112" y="2488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1424" y="0"/>
                  </a:lnTo>
                  <a:lnTo>
                    <a:pt x="2880" y="1672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2112" y="2488"/>
                  </a:lnTo>
                </a:path>
              </a:pathLst>
            </a:custGeom>
            <a:solidFill>
              <a:srgbClr val="33CCFF">
                <a:alpha val="3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27" name="Group 81"/>
          <p:cNvGrpSpPr>
            <a:grpSpLocks/>
          </p:cNvGrpSpPr>
          <p:nvPr/>
        </p:nvGrpSpPr>
        <p:grpSpPr bwMode="auto">
          <a:xfrm>
            <a:off x="1970084" y="1417638"/>
            <a:ext cx="408185" cy="3263628"/>
            <a:chOff x="2160" y="1008"/>
            <a:chExt cx="242" cy="2180"/>
          </a:xfrm>
        </p:grpSpPr>
        <p:grpSp>
          <p:nvGrpSpPr>
            <p:cNvPr id="5148" name="Group 82"/>
            <p:cNvGrpSpPr>
              <a:grpSpLocks/>
            </p:cNvGrpSpPr>
            <p:nvPr/>
          </p:nvGrpSpPr>
          <p:grpSpPr bwMode="auto">
            <a:xfrm>
              <a:off x="2208" y="1008"/>
              <a:ext cx="96" cy="1920"/>
              <a:chOff x="1200" y="1680"/>
              <a:chExt cx="96" cy="1920"/>
            </a:xfrm>
          </p:grpSpPr>
          <p:sp>
            <p:nvSpPr>
              <p:cNvPr id="5150" name="Freeform 83"/>
              <p:cNvSpPr>
                <a:spLocks/>
              </p:cNvSpPr>
              <p:nvPr/>
            </p:nvSpPr>
            <p:spPr bwMode="auto">
              <a:xfrm>
                <a:off x="1224" y="1729"/>
                <a:ext cx="48" cy="1807"/>
              </a:xfrm>
              <a:custGeom>
                <a:avLst/>
                <a:gdLst>
                  <a:gd name="T0" fmla="*/ 48 w 48"/>
                  <a:gd name="T1" fmla="*/ 0 h 1760"/>
                  <a:gd name="T2" fmla="*/ 0 w 48"/>
                  <a:gd name="T3" fmla="*/ 1855 h 17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1760">
                    <a:moveTo>
                      <a:pt x="48" y="0"/>
                    </a:moveTo>
                    <a:lnTo>
                      <a:pt x="0" y="1760"/>
                    </a:lnTo>
                  </a:path>
                </a:pathLst>
              </a:custGeom>
              <a:noFill/>
              <a:ln w="19050" cap="flat" cmpd="sng">
                <a:solidFill>
                  <a:srgbClr val="6600CC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1" name="Oval 84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52" name="Oval 85"/>
              <p:cNvSpPr>
                <a:spLocks noChangeArrowheads="1"/>
              </p:cNvSpPr>
              <p:nvPr/>
            </p:nvSpPr>
            <p:spPr bwMode="auto">
              <a:xfrm>
                <a:off x="1200" y="3551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49" name="Text Box 86"/>
            <p:cNvSpPr txBox="1">
              <a:spLocks noChangeArrowheads="1"/>
            </p:cNvSpPr>
            <p:nvPr/>
          </p:nvSpPr>
          <p:spPr bwMode="auto">
            <a:xfrm>
              <a:off x="2160" y="2880"/>
              <a:ext cx="242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Н</a:t>
              </a:r>
            </a:p>
          </p:txBody>
        </p:sp>
      </p:grpSp>
      <p:sp>
        <p:nvSpPr>
          <p:cNvPr id="10327" name="Rectangle 87"/>
          <p:cNvSpPr>
            <a:spLocks noChangeArrowheads="1"/>
          </p:cNvSpPr>
          <p:nvPr/>
        </p:nvSpPr>
        <p:spPr bwMode="auto">
          <a:xfrm>
            <a:off x="3505200" y="4267200"/>
            <a:ext cx="32573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328" name="Rectangle 88"/>
          <p:cNvSpPr>
            <a:spLocks noChangeArrowheads="1"/>
          </p:cNvSpPr>
          <p:nvPr/>
        </p:nvSpPr>
        <p:spPr bwMode="auto">
          <a:xfrm>
            <a:off x="1600200" y="4876800"/>
            <a:ext cx="32573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22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29" name="Group 89"/>
          <p:cNvGrpSpPr>
            <a:grpSpLocks/>
          </p:cNvGrpSpPr>
          <p:nvPr/>
        </p:nvGrpSpPr>
        <p:grpSpPr bwMode="auto">
          <a:xfrm>
            <a:off x="4648200" y="2057401"/>
            <a:ext cx="1943100" cy="842963"/>
            <a:chOff x="2328" y="816"/>
            <a:chExt cx="1224" cy="531"/>
          </a:xfrm>
        </p:grpSpPr>
        <p:sp>
          <p:nvSpPr>
            <p:cNvPr id="5141" name="Rectangle 90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16078"/>
              </a:srgbClr>
            </a:solidFill>
            <a:ln w="9525">
              <a:solidFill>
                <a:srgbClr val="FF0000">
                  <a:alpha val="27843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142" name="Group 91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10332" name="Text Box 9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16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144" name="Group 93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10334" name="Rectangle 94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0335" name="Rectangle 95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5147" name="Line 96"/>
                <p:cNvSpPr>
                  <a:spLocks noChangeShapeType="1"/>
                </p:cNvSpPr>
                <p:nvPr/>
              </p:nvSpPr>
              <p:spPr bwMode="auto">
                <a:xfrm>
                  <a:off x="2174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aphicFrame>
        <p:nvGraphicFramePr>
          <p:cNvPr id="10337" name="Object 97"/>
          <p:cNvGraphicFramePr>
            <a:graphicFrameLocks noChangeAspect="1"/>
          </p:cNvGraphicFramePr>
          <p:nvPr/>
        </p:nvGraphicFramePr>
        <p:xfrm>
          <a:off x="4724400" y="2971800"/>
          <a:ext cx="20161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Формула" r:id="rId4" imgW="850531" imgH="393529" progId="Equation.3">
                  <p:embed/>
                </p:oleObj>
              </mc:Choice>
              <mc:Fallback>
                <p:oleObj name="Формула" r:id="rId4" imgW="85053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971800"/>
                        <a:ext cx="20161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8" name="Object 98"/>
          <p:cNvGraphicFramePr>
            <a:graphicFrameLocks noChangeAspect="1"/>
          </p:cNvGraphicFramePr>
          <p:nvPr/>
        </p:nvGraphicFramePr>
        <p:xfrm>
          <a:off x="4572000" y="1219200"/>
          <a:ext cx="201612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Формула" r:id="rId6" imgW="850900" imgH="228600" progId="Equation.3">
                  <p:embed/>
                </p:oleObj>
              </mc:Choice>
              <mc:Fallback>
                <p:oleObj name="Формула" r:id="rId6" imgW="850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2016125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9" name="Object 99"/>
          <p:cNvGraphicFramePr>
            <a:graphicFrameLocks noChangeAspect="1"/>
          </p:cNvGraphicFramePr>
          <p:nvPr/>
        </p:nvGraphicFramePr>
        <p:xfrm>
          <a:off x="4765675" y="4294188"/>
          <a:ext cx="147478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Формула" r:id="rId8" imgW="621760" imgH="177646" progId="Equation.3">
                  <p:embed/>
                </p:oleObj>
              </mc:Choice>
              <mc:Fallback>
                <p:oleObj name="Формула" r:id="rId8" imgW="621760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5675" y="4294188"/>
                        <a:ext cx="147478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0" name="Object 100"/>
          <p:cNvGraphicFramePr>
            <a:graphicFrameLocks noChangeAspect="1"/>
          </p:cNvGraphicFramePr>
          <p:nvPr/>
        </p:nvGraphicFramePr>
        <p:xfrm>
          <a:off x="4724400" y="5105400"/>
          <a:ext cx="9636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Формула" r:id="rId10" imgW="406048" imgH="164957" progId="Equation.3">
                  <p:embed/>
                </p:oleObj>
              </mc:Choice>
              <mc:Fallback>
                <p:oleObj name="Формула" r:id="rId10" imgW="40604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105400"/>
                        <a:ext cx="963613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47" name="Group 107"/>
          <p:cNvGrpSpPr>
            <a:grpSpLocks/>
          </p:cNvGrpSpPr>
          <p:nvPr/>
        </p:nvGrpSpPr>
        <p:grpSpPr bwMode="auto">
          <a:xfrm>
            <a:off x="5730875" y="1765300"/>
            <a:ext cx="466725" cy="558800"/>
            <a:chOff x="3610" y="1112"/>
            <a:chExt cx="294" cy="352"/>
          </a:xfrm>
        </p:grpSpPr>
        <p:sp>
          <p:nvSpPr>
            <p:cNvPr id="10345" name="Rectangle 105"/>
            <p:cNvSpPr>
              <a:spLocks noChangeArrowheads="1"/>
            </p:cNvSpPr>
            <p:nvPr/>
          </p:nvSpPr>
          <p:spPr bwMode="auto">
            <a:xfrm>
              <a:off x="3610" y="1112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rgbClr val="0066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12</a:t>
              </a:r>
            </a:p>
          </p:txBody>
        </p:sp>
        <p:sp>
          <p:nvSpPr>
            <p:cNvPr id="5140" name="Line 106"/>
            <p:cNvSpPr>
              <a:spLocks noChangeShapeType="1"/>
            </p:cNvSpPr>
            <p:nvPr/>
          </p:nvSpPr>
          <p:spPr bwMode="auto">
            <a:xfrm flipH="1">
              <a:off x="3674" y="1320"/>
              <a:ext cx="48" cy="144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48" name="Group 108"/>
          <p:cNvGrpSpPr>
            <a:grpSpLocks/>
          </p:cNvGrpSpPr>
          <p:nvPr/>
        </p:nvGrpSpPr>
        <p:grpSpPr bwMode="auto">
          <a:xfrm>
            <a:off x="4800600" y="1752600"/>
            <a:ext cx="466725" cy="558800"/>
            <a:chOff x="3610" y="1112"/>
            <a:chExt cx="294" cy="352"/>
          </a:xfrm>
        </p:grpSpPr>
        <p:sp>
          <p:nvSpPr>
            <p:cNvPr id="10349" name="Rectangle 109"/>
            <p:cNvSpPr>
              <a:spLocks noChangeArrowheads="1"/>
            </p:cNvSpPr>
            <p:nvPr/>
          </p:nvSpPr>
          <p:spPr bwMode="auto">
            <a:xfrm>
              <a:off x="3610" y="1112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rgbClr val="0066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16</a:t>
              </a:r>
            </a:p>
          </p:txBody>
        </p:sp>
        <p:sp>
          <p:nvSpPr>
            <p:cNvPr id="5138" name="Line 110"/>
            <p:cNvSpPr>
              <a:spLocks noChangeShapeType="1"/>
            </p:cNvSpPr>
            <p:nvPr/>
          </p:nvSpPr>
          <p:spPr bwMode="auto">
            <a:xfrm flipH="1">
              <a:off x="3674" y="1320"/>
              <a:ext cx="48" cy="144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92471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5" name="Rectangle 33"/>
          <p:cNvSpPr>
            <a:spLocks noChangeArrowheads="1"/>
          </p:cNvSpPr>
          <p:nvPr/>
        </p:nvSpPr>
        <p:spPr bwMode="auto">
          <a:xfrm>
            <a:off x="1001713" y="2419350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>.</a:t>
            </a:r>
            <a:endParaRPr lang="ru-RU"/>
          </a:p>
        </p:txBody>
      </p:sp>
      <p:sp>
        <p:nvSpPr>
          <p:cNvPr id="10246" name="Rectangle 34"/>
          <p:cNvSpPr>
            <a:spLocks noChangeArrowheads="1"/>
          </p:cNvSpPr>
          <p:nvPr/>
        </p:nvSpPr>
        <p:spPr bwMode="auto">
          <a:xfrm>
            <a:off x="533400" y="240139"/>
            <a:ext cx="8077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правильній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чотирикутній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піраміді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ребро при ос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- 10.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м.</a:t>
            </a:r>
          </a:p>
        </p:txBody>
      </p:sp>
      <p:grpSp>
        <p:nvGrpSpPr>
          <p:cNvPr id="10247" name="Group 37"/>
          <p:cNvGrpSpPr>
            <a:grpSpLocks/>
          </p:cNvGrpSpPr>
          <p:nvPr/>
        </p:nvGrpSpPr>
        <p:grpSpPr bwMode="auto">
          <a:xfrm>
            <a:off x="304800" y="1463675"/>
            <a:ext cx="3733800" cy="3492500"/>
            <a:chOff x="2784" y="1256"/>
            <a:chExt cx="2880" cy="2488"/>
          </a:xfrm>
        </p:grpSpPr>
        <p:sp>
          <p:nvSpPr>
            <p:cNvPr id="10274" name="Freeform 38"/>
            <p:cNvSpPr>
              <a:spLocks/>
            </p:cNvSpPr>
            <p:nvPr/>
          </p:nvSpPr>
          <p:spPr bwMode="auto">
            <a:xfrm>
              <a:off x="2784" y="2920"/>
              <a:ext cx="2880" cy="776"/>
            </a:xfrm>
            <a:custGeom>
              <a:avLst/>
              <a:gdLst>
                <a:gd name="T0" fmla="*/ 2880 w 2880"/>
                <a:gd name="T1" fmla="*/ 8 h 776"/>
                <a:gd name="T2" fmla="*/ 928 w 2880"/>
                <a:gd name="T3" fmla="*/ 0 h 776"/>
                <a:gd name="T4" fmla="*/ 0 w 2880"/>
                <a:gd name="T5" fmla="*/ 776 h 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0" h="776">
                  <a:moveTo>
                    <a:pt x="2880" y="8"/>
                  </a:moveTo>
                  <a:lnTo>
                    <a:pt x="928" y="0"/>
                  </a:lnTo>
                  <a:lnTo>
                    <a:pt x="0" y="776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12157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75" name="Freeform 39"/>
            <p:cNvSpPr>
              <a:spLocks/>
            </p:cNvSpPr>
            <p:nvPr/>
          </p:nvSpPr>
          <p:spPr bwMode="auto">
            <a:xfrm>
              <a:off x="3696" y="1270"/>
              <a:ext cx="512" cy="1658"/>
            </a:xfrm>
            <a:custGeom>
              <a:avLst/>
              <a:gdLst>
                <a:gd name="T0" fmla="*/ 0 w 512"/>
                <a:gd name="T1" fmla="*/ 1658 h 1658"/>
                <a:gd name="T2" fmla="*/ 512 w 512"/>
                <a:gd name="T3" fmla="*/ 0 h 16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2" h="1658">
                  <a:moveTo>
                    <a:pt x="0" y="1658"/>
                  </a:moveTo>
                  <a:lnTo>
                    <a:pt x="512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12157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40"/>
            <p:cNvSpPr>
              <a:spLocks/>
            </p:cNvSpPr>
            <p:nvPr/>
          </p:nvSpPr>
          <p:spPr bwMode="auto">
            <a:xfrm>
              <a:off x="2784" y="1256"/>
              <a:ext cx="2880" cy="2488"/>
            </a:xfrm>
            <a:custGeom>
              <a:avLst/>
              <a:gdLst>
                <a:gd name="T0" fmla="*/ 1424 w 2880"/>
                <a:gd name="T1" fmla="*/ 2 h 2488"/>
                <a:gd name="T2" fmla="*/ 0 w 2880"/>
                <a:gd name="T3" fmla="*/ 2440 h 2488"/>
                <a:gd name="T4" fmla="*/ 2112 w 2880"/>
                <a:gd name="T5" fmla="*/ 2488 h 2488"/>
                <a:gd name="T6" fmla="*/ 2112 w 2880"/>
                <a:gd name="T7" fmla="*/ 2480 h 2488"/>
                <a:gd name="T8" fmla="*/ 2112 w 2880"/>
                <a:gd name="T9" fmla="*/ 2464 h 2488"/>
                <a:gd name="T10" fmla="*/ 1424 w 2880"/>
                <a:gd name="T11" fmla="*/ 0 h 2488"/>
                <a:gd name="T12" fmla="*/ 2880 w 2880"/>
                <a:gd name="T13" fmla="*/ 1672 h 2488"/>
                <a:gd name="T14" fmla="*/ 2112 w 2880"/>
                <a:gd name="T15" fmla="*/ 2480 h 2488"/>
                <a:gd name="T16" fmla="*/ 2112 w 2880"/>
                <a:gd name="T17" fmla="*/ 2464 h 2488"/>
                <a:gd name="T18" fmla="*/ 2112 w 2880"/>
                <a:gd name="T19" fmla="*/ 2488 h 24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80" h="2488">
                  <a:moveTo>
                    <a:pt x="1424" y="2"/>
                  </a:moveTo>
                  <a:lnTo>
                    <a:pt x="0" y="2440"/>
                  </a:lnTo>
                  <a:lnTo>
                    <a:pt x="2112" y="2488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1424" y="0"/>
                  </a:lnTo>
                  <a:lnTo>
                    <a:pt x="2880" y="1672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2112" y="2488"/>
                  </a:lnTo>
                </a:path>
              </a:pathLst>
            </a:custGeom>
            <a:solidFill>
              <a:srgbClr val="33CCFF">
                <a:alpha val="1215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73" name="Group 41"/>
          <p:cNvGrpSpPr>
            <a:grpSpLocks/>
          </p:cNvGrpSpPr>
          <p:nvPr/>
        </p:nvGrpSpPr>
        <p:grpSpPr bwMode="auto">
          <a:xfrm>
            <a:off x="1970084" y="1417638"/>
            <a:ext cx="408185" cy="3263628"/>
            <a:chOff x="2160" y="1008"/>
            <a:chExt cx="242" cy="2180"/>
          </a:xfrm>
        </p:grpSpPr>
        <p:grpSp>
          <p:nvGrpSpPr>
            <p:cNvPr id="10269" name="Group 42"/>
            <p:cNvGrpSpPr>
              <a:grpSpLocks/>
            </p:cNvGrpSpPr>
            <p:nvPr/>
          </p:nvGrpSpPr>
          <p:grpSpPr bwMode="auto">
            <a:xfrm>
              <a:off x="2208" y="1008"/>
              <a:ext cx="96" cy="1920"/>
              <a:chOff x="1200" y="1680"/>
              <a:chExt cx="96" cy="1920"/>
            </a:xfrm>
          </p:grpSpPr>
          <p:sp>
            <p:nvSpPr>
              <p:cNvPr id="10271" name="Freeform 43"/>
              <p:cNvSpPr>
                <a:spLocks/>
              </p:cNvSpPr>
              <p:nvPr/>
            </p:nvSpPr>
            <p:spPr bwMode="auto">
              <a:xfrm>
                <a:off x="1224" y="1729"/>
                <a:ext cx="48" cy="1807"/>
              </a:xfrm>
              <a:custGeom>
                <a:avLst/>
                <a:gdLst>
                  <a:gd name="T0" fmla="*/ 48 w 48"/>
                  <a:gd name="T1" fmla="*/ 0 h 1760"/>
                  <a:gd name="T2" fmla="*/ 0 w 48"/>
                  <a:gd name="T3" fmla="*/ 1855 h 176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1760">
                    <a:moveTo>
                      <a:pt x="48" y="0"/>
                    </a:moveTo>
                    <a:lnTo>
                      <a:pt x="0" y="1760"/>
                    </a:lnTo>
                  </a:path>
                </a:pathLst>
              </a:custGeom>
              <a:noFill/>
              <a:ln w="19050" cap="flat" cmpd="sng">
                <a:solidFill>
                  <a:srgbClr val="6600CC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72" name="Oval 44"/>
              <p:cNvSpPr>
                <a:spLocks noChangeArrowheads="1"/>
              </p:cNvSpPr>
              <p:nvPr/>
            </p:nvSpPr>
            <p:spPr bwMode="auto">
              <a:xfrm>
                <a:off x="1248" y="1680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73" name="Oval 45"/>
              <p:cNvSpPr>
                <a:spLocks noChangeArrowheads="1"/>
              </p:cNvSpPr>
              <p:nvPr/>
            </p:nvSpPr>
            <p:spPr bwMode="auto">
              <a:xfrm>
                <a:off x="1200" y="3551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270" name="Text Box 46"/>
            <p:cNvSpPr txBox="1">
              <a:spLocks noChangeArrowheads="1"/>
            </p:cNvSpPr>
            <p:nvPr/>
          </p:nvSpPr>
          <p:spPr bwMode="auto">
            <a:xfrm>
              <a:off x="2160" y="2880"/>
              <a:ext cx="242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Н</a:t>
              </a:r>
            </a:p>
          </p:txBody>
        </p:sp>
      </p:grp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1790700" y="281940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480" name="Rectangle 48"/>
          <p:cNvSpPr>
            <a:spLocks noChangeArrowheads="1"/>
          </p:cNvSpPr>
          <p:nvPr/>
        </p:nvSpPr>
        <p:spPr bwMode="auto">
          <a:xfrm>
            <a:off x="1447800" y="48768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3505200" y="41910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grpSp>
        <p:nvGrpSpPr>
          <p:cNvPr id="18482" name="Group 50"/>
          <p:cNvGrpSpPr>
            <a:grpSpLocks/>
          </p:cNvGrpSpPr>
          <p:nvPr/>
        </p:nvGrpSpPr>
        <p:grpSpPr bwMode="auto">
          <a:xfrm>
            <a:off x="4800600" y="1295401"/>
            <a:ext cx="1943100" cy="842963"/>
            <a:chOff x="2328" y="816"/>
            <a:chExt cx="1224" cy="531"/>
          </a:xfrm>
        </p:grpSpPr>
        <p:sp>
          <p:nvSpPr>
            <p:cNvPr id="10262" name="Rectangle 51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39999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63" name="Group 52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18485" name="Text Box 53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= </a:t>
                </a:r>
                <a:r>
                  <a:rPr lang="ru-RU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400" b="1" dirty="0" err="1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0265" name="Group 54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18487" name="Rectangle 55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8488" name="Rectangle 56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10268" name="Line 57"/>
                <p:cNvSpPr>
                  <a:spLocks noChangeShapeType="1"/>
                </p:cNvSpPr>
                <p:nvPr/>
              </p:nvSpPr>
              <p:spPr bwMode="auto">
                <a:xfrm>
                  <a:off x="2160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aphicFrame>
        <p:nvGraphicFramePr>
          <p:cNvPr id="18490" name="Object 58"/>
          <p:cNvGraphicFramePr>
            <a:graphicFrameLocks noChangeAspect="1"/>
          </p:cNvGraphicFramePr>
          <p:nvPr/>
        </p:nvGraphicFramePr>
        <p:xfrm>
          <a:off x="5257800" y="3733800"/>
          <a:ext cx="21971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4" imgW="926698" imgH="393529" progId="Equation.3">
                  <p:embed/>
                </p:oleObj>
              </mc:Choice>
              <mc:Fallback>
                <p:oleObj name="Формула" r:id="rId4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733800"/>
                        <a:ext cx="21971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04" name="AutoShape 72"/>
          <p:cNvSpPr>
            <a:spLocks/>
          </p:cNvSpPr>
          <p:nvPr/>
        </p:nvSpPr>
        <p:spPr bwMode="auto">
          <a:xfrm rot="5400000">
            <a:off x="6391275" y="3590925"/>
            <a:ext cx="171450" cy="609600"/>
          </a:xfrm>
          <a:prstGeom prst="leftBrace">
            <a:avLst>
              <a:gd name="adj1" fmla="val 29630"/>
              <a:gd name="adj2" fmla="val 50000"/>
            </a:avLst>
          </a:prstGeom>
          <a:noFill/>
          <a:ln w="190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8507" name="Group 75"/>
          <p:cNvGrpSpPr>
            <a:grpSpLocks/>
          </p:cNvGrpSpPr>
          <p:nvPr/>
        </p:nvGrpSpPr>
        <p:grpSpPr bwMode="auto">
          <a:xfrm>
            <a:off x="6324600" y="2590800"/>
            <a:ext cx="1219200" cy="838200"/>
            <a:chOff x="3936" y="1584"/>
            <a:chExt cx="768" cy="528"/>
          </a:xfrm>
        </p:grpSpPr>
        <p:sp>
          <p:nvSpPr>
            <p:cNvPr id="18492" name="AutoShape 60"/>
            <p:cNvSpPr>
              <a:spLocks noChangeArrowheads="1"/>
            </p:cNvSpPr>
            <p:nvPr/>
          </p:nvSpPr>
          <p:spPr bwMode="auto">
            <a:xfrm>
              <a:off x="3936" y="1680"/>
              <a:ext cx="768" cy="432"/>
            </a:xfrm>
            <a:prstGeom prst="wedgeRectCallout">
              <a:avLst>
                <a:gd name="adj1" fmla="val -33074"/>
                <a:gd name="adj2" fmla="val 106019"/>
              </a:avLst>
            </a:prstGeom>
            <a:gradFill rotWithShape="1">
              <a:gsLst>
                <a:gs pos="0">
                  <a:srgbClr val="33CCFF">
                    <a:alpha val="32001"/>
                  </a:srgbClr>
                </a:gs>
                <a:gs pos="100000">
                  <a:srgbClr val="66FFFF">
                    <a:alpha val="28999"/>
                  </a:srgbClr>
                </a:gs>
              </a:gsLst>
              <a:lin ang="5400000" scaled="1"/>
            </a:gradFill>
            <a:ln w="9525">
              <a:solidFill>
                <a:srgbClr val="000000">
                  <a:alpha val="17999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sz="2000">
                  <a:solidFill>
                    <a:srgbClr val="FF0000"/>
                  </a:solidFill>
                </a:rPr>
                <a:t> </a:t>
              </a:r>
              <a:endPara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497" name="Rectangle 65"/>
            <p:cNvSpPr>
              <a:spLocks noChangeArrowheads="1"/>
            </p:cNvSpPr>
            <p:nvPr/>
          </p:nvSpPr>
          <p:spPr bwMode="auto">
            <a:xfrm>
              <a:off x="4400" y="1728"/>
              <a:ext cx="11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98" name="Rectangle 66"/>
            <p:cNvSpPr>
              <a:spLocks noChangeArrowheads="1"/>
            </p:cNvSpPr>
            <p:nvPr/>
          </p:nvSpPr>
          <p:spPr bwMode="auto">
            <a:xfrm>
              <a:off x="4006" y="1740"/>
              <a:ext cx="12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S</a:t>
              </a:r>
              <a:endPara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502" name="Rectangle 70"/>
            <p:cNvSpPr>
              <a:spLocks noChangeArrowheads="1"/>
            </p:cNvSpPr>
            <p:nvPr/>
          </p:nvSpPr>
          <p:spPr bwMode="auto">
            <a:xfrm>
              <a:off x="4237" y="1762"/>
              <a:ext cx="12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=</a:t>
              </a:r>
              <a:endPara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505" name="Rectangle 73"/>
            <p:cNvSpPr>
              <a:spLocks noChangeArrowheads="1"/>
            </p:cNvSpPr>
            <p:nvPr/>
          </p:nvSpPr>
          <p:spPr bwMode="auto">
            <a:xfrm>
              <a:off x="4120" y="1752"/>
              <a:ext cx="19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2800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кв.</a:t>
              </a:r>
              <a:endParaRPr lang="ru-RU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506" name="Rectangle 74"/>
            <p:cNvSpPr>
              <a:spLocks noChangeArrowheads="1"/>
            </p:cNvSpPr>
            <p:nvPr/>
          </p:nvSpPr>
          <p:spPr bwMode="auto">
            <a:xfrm>
              <a:off x="4512" y="1584"/>
              <a:ext cx="8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ru-RU" sz="2800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ru-RU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968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9" grpId="0"/>
      <p:bldP spid="185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1"/>
          <p:cNvSpPr>
            <a:spLocks noChangeArrowheads="1"/>
          </p:cNvSpPr>
          <p:nvPr/>
        </p:nvSpPr>
        <p:spPr bwMode="auto">
          <a:xfrm>
            <a:off x="724099" y="240139"/>
            <a:ext cx="8077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правильної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трикутної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піраміди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 -     .</a:t>
            </a:r>
          </a:p>
        </p:txBody>
      </p:sp>
      <p:sp>
        <p:nvSpPr>
          <p:cNvPr id="614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0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798304"/>
              </p:ext>
            </p:extLst>
          </p:nvPr>
        </p:nvGraphicFramePr>
        <p:xfrm>
          <a:off x="5719763" y="641165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Формула" r:id="rId4" imgW="228600" imgH="228600" progId="Equation.3">
                  <p:embed/>
                </p:oleObj>
              </mc:Choice>
              <mc:Fallback>
                <p:oleObj name="Формула" r:id="rId4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763" y="641165"/>
                        <a:ext cx="45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75" name="Group 39"/>
          <p:cNvGrpSpPr>
            <a:grpSpLocks/>
          </p:cNvGrpSpPr>
          <p:nvPr/>
        </p:nvGrpSpPr>
        <p:grpSpPr bwMode="auto">
          <a:xfrm>
            <a:off x="3419872" y="1600201"/>
            <a:ext cx="1943100" cy="842963"/>
            <a:chOff x="2328" y="816"/>
            <a:chExt cx="1224" cy="531"/>
          </a:xfrm>
        </p:grpSpPr>
        <p:sp>
          <p:nvSpPr>
            <p:cNvPr id="6187" name="Rectangle 40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39999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188" name="Group 41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14378" name="Text Box 4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= </a:t>
                </a:r>
                <a:r>
                  <a:rPr lang="uk-UA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6190" name="Group 43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14380" name="Rectangle 44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4381" name="Rectangle 45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6193" name="Line 46"/>
                <p:cNvSpPr>
                  <a:spLocks noChangeShapeType="1"/>
                </p:cNvSpPr>
                <p:nvPr/>
              </p:nvSpPr>
              <p:spPr bwMode="auto">
                <a:xfrm>
                  <a:off x="2160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aphicFrame>
        <p:nvGraphicFramePr>
          <p:cNvPr id="14383" name="Object 47"/>
          <p:cNvGraphicFramePr>
            <a:graphicFrameLocks noChangeAspect="1"/>
          </p:cNvGraphicFramePr>
          <p:nvPr/>
        </p:nvGraphicFramePr>
        <p:xfrm>
          <a:off x="3551238" y="3048000"/>
          <a:ext cx="370363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Формула" r:id="rId6" imgW="1562100" imgH="393700" progId="Equation.3">
                  <p:embed/>
                </p:oleObj>
              </mc:Choice>
              <mc:Fallback>
                <p:oleObj name="Формула" r:id="rId6" imgW="1562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3048000"/>
                        <a:ext cx="3703637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3" name="Group 49"/>
          <p:cNvGrpSpPr>
            <a:grpSpLocks/>
          </p:cNvGrpSpPr>
          <p:nvPr/>
        </p:nvGrpSpPr>
        <p:grpSpPr bwMode="auto">
          <a:xfrm>
            <a:off x="685800" y="2057400"/>
            <a:ext cx="2362200" cy="2654300"/>
            <a:chOff x="608" y="1232"/>
            <a:chExt cx="2456" cy="2680"/>
          </a:xfrm>
        </p:grpSpPr>
        <p:sp>
          <p:nvSpPr>
            <p:cNvPr id="6183" name="Freeform 50"/>
            <p:cNvSpPr>
              <a:spLocks/>
            </p:cNvSpPr>
            <p:nvPr/>
          </p:nvSpPr>
          <p:spPr bwMode="auto">
            <a:xfrm>
              <a:off x="616" y="3144"/>
              <a:ext cx="2448" cy="120"/>
            </a:xfrm>
            <a:custGeom>
              <a:avLst/>
              <a:gdLst>
                <a:gd name="T0" fmla="*/ 0 w 2448"/>
                <a:gd name="T1" fmla="*/ 120 h 120"/>
                <a:gd name="T2" fmla="*/ 2448 w 2448"/>
                <a:gd name="T3" fmla="*/ 0 h 1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48" h="120">
                  <a:moveTo>
                    <a:pt x="0" y="120"/>
                  </a:moveTo>
                  <a:lnTo>
                    <a:pt x="244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4" name="Freeform 51"/>
            <p:cNvSpPr>
              <a:spLocks/>
            </p:cNvSpPr>
            <p:nvPr/>
          </p:nvSpPr>
          <p:spPr bwMode="auto">
            <a:xfrm>
              <a:off x="608" y="1232"/>
              <a:ext cx="2448" cy="2680"/>
            </a:xfrm>
            <a:custGeom>
              <a:avLst/>
              <a:gdLst>
                <a:gd name="T0" fmla="*/ 0 w 2448"/>
                <a:gd name="T1" fmla="*/ 2040 h 2680"/>
                <a:gd name="T2" fmla="*/ 1664 w 2448"/>
                <a:gd name="T3" fmla="*/ 2680 h 2680"/>
                <a:gd name="T4" fmla="*/ 2448 w 2448"/>
                <a:gd name="T5" fmla="*/ 1912 h 2680"/>
                <a:gd name="T6" fmla="*/ 1328 w 2448"/>
                <a:gd name="T7" fmla="*/ 0 h 2680"/>
                <a:gd name="T8" fmla="*/ 0 w 2448"/>
                <a:gd name="T9" fmla="*/ 2040 h 2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48" h="2680">
                  <a:moveTo>
                    <a:pt x="0" y="2040"/>
                  </a:moveTo>
                  <a:lnTo>
                    <a:pt x="1664" y="2680"/>
                  </a:lnTo>
                  <a:lnTo>
                    <a:pt x="2448" y="1912"/>
                  </a:lnTo>
                  <a:lnTo>
                    <a:pt x="1328" y="0"/>
                  </a:lnTo>
                  <a:lnTo>
                    <a:pt x="0" y="204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5" name="Freeform 52"/>
            <p:cNvSpPr>
              <a:spLocks/>
            </p:cNvSpPr>
            <p:nvPr/>
          </p:nvSpPr>
          <p:spPr bwMode="auto">
            <a:xfrm>
              <a:off x="1880" y="1256"/>
              <a:ext cx="59" cy="2128"/>
            </a:xfrm>
            <a:custGeom>
              <a:avLst/>
              <a:gdLst>
                <a:gd name="T0" fmla="*/ 59 w 59"/>
                <a:gd name="T1" fmla="*/ 0 h 2128"/>
                <a:gd name="T2" fmla="*/ 0 w 59"/>
                <a:gd name="T3" fmla="*/ 2128 h 21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9" h="2128">
                  <a:moveTo>
                    <a:pt x="59" y="0"/>
                  </a:moveTo>
                  <a:lnTo>
                    <a:pt x="0" y="2128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6" name="Freeform 53"/>
            <p:cNvSpPr>
              <a:spLocks/>
            </p:cNvSpPr>
            <p:nvPr/>
          </p:nvSpPr>
          <p:spPr bwMode="auto">
            <a:xfrm>
              <a:off x="1936" y="1248"/>
              <a:ext cx="336" cy="2648"/>
            </a:xfrm>
            <a:custGeom>
              <a:avLst/>
              <a:gdLst>
                <a:gd name="T0" fmla="*/ 336 w 336"/>
                <a:gd name="T1" fmla="*/ 2648 h 2648"/>
                <a:gd name="T2" fmla="*/ 0 w 336"/>
                <a:gd name="T3" fmla="*/ 0 h 26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6" h="2648">
                  <a:moveTo>
                    <a:pt x="336" y="2648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90" name="Rectangle 54"/>
          <p:cNvSpPr>
            <a:spLocks noChangeArrowheads="1"/>
          </p:cNvSpPr>
          <p:nvPr/>
        </p:nvSpPr>
        <p:spPr bwMode="auto">
          <a:xfrm>
            <a:off x="1168400" y="425450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3200" b="1">
              <a:solidFill>
                <a:srgbClr val="CC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6155" name="Object 58"/>
          <p:cNvGraphicFramePr>
            <a:graphicFrameLocks noChangeAspect="1"/>
          </p:cNvGraphicFramePr>
          <p:nvPr/>
        </p:nvGraphicFramePr>
        <p:xfrm>
          <a:off x="1447800" y="2928938"/>
          <a:ext cx="54133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Формула" r:id="rId8" imgW="228600" imgH="228600" progId="Equation.3">
                  <p:embed/>
                </p:oleObj>
              </mc:Choice>
              <mc:Fallback>
                <p:oleObj name="Формула" r:id="rId8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928938"/>
                        <a:ext cx="541338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95" name="Rectangle 59"/>
          <p:cNvSpPr>
            <a:spLocks noChangeArrowheads="1"/>
          </p:cNvSpPr>
          <p:nvPr/>
        </p:nvSpPr>
        <p:spPr bwMode="auto">
          <a:xfrm>
            <a:off x="2667000" y="414813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3200" b="1">
              <a:solidFill>
                <a:srgbClr val="CC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4396" name="Group 60"/>
          <p:cNvGrpSpPr>
            <a:grpSpLocks/>
          </p:cNvGrpSpPr>
          <p:nvPr/>
        </p:nvGrpSpPr>
        <p:grpSpPr bwMode="auto">
          <a:xfrm>
            <a:off x="5638800" y="1676400"/>
            <a:ext cx="2286000" cy="955675"/>
            <a:chOff x="4128" y="2112"/>
            <a:chExt cx="1440" cy="602"/>
          </a:xfrm>
        </p:grpSpPr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4128" y="2112"/>
              <a:ext cx="1440" cy="576"/>
            </a:xfrm>
            <a:prstGeom prst="wedgeRectCallout">
              <a:avLst>
                <a:gd name="adj1" fmla="val -40972"/>
                <a:gd name="adj2" fmla="val 83681"/>
              </a:avLst>
            </a:prstGeom>
            <a:gradFill rotWithShape="1">
              <a:gsLst>
                <a:gs pos="0">
                  <a:srgbClr val="33CCFF">
                    <a:alpha val="36000"/>
                  </a:srgbClr>
                </a:gs>
                <a:gs pos="100000">
                  <a:srgbClr val="66FFFF">
                    <a:alpha val="39999"/>
                  </a:srgbClr>
                </a:gs>
              </a:gsLst>
              <a:lin ang="5400000" scaled="1"/>
            </a:gradFill>
            <a:ln w="9525">
              <a:solidFill>
                <a:srgbClr val="000000">
                  <a:alpha val="30000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sz="2000">
                  <a:solidFill>
                    <a:srgbClr val="FF0000"/>
                  </a:solidFill>
                </a:rPr>
                <a:t> </a:t>
              </a:r>
              <a:endPara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6172" name="Group 62"/>
            <p:cNvGrpSpPr>
              <a:grpSpLocks/>
            </p:cNvGrpSpPr>
            <p:nvPr/>
          </p:nvGrpSpPr>
          <p:grpSpPr bwMode="auto">
            <a:xfrm>
              <a:off x="4128" y="2112"/>
              <a:ext cx="1371" cy="602"/>
              <a:chOff x="4128" y="2112"/>
              <a:chExt cx="1371" cy="602"/>
            </a:xfrm>
          </p:grpSpPr>
          <p:sp>
            <p:nvSpPr>
              <p:cNvPr id="6173" name="AutoShape 63"/>
              <p:cNvSpPr>
                <a:spLocks noChangeAspect="1" noChangeArrowheads="1" noTextEdit="1"/>
              </p:cNvSpPr>
              <p:nvPr/>
            </p:nvSpPr>
            <p:spPr bwMode="auto">
              <a:xfrm>
                <a:off x="4128" y="2112"/>
                <a:ext cx="1371" cy="5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4" name="Line 64"/>
              <p:cNvSpPr>
                <a:spLocks noChangeShapeType="1"/>
              </p:cNvSpPr>
              <p:nvPr/>
            </p:nvSpPr>
            <p:spPr bwMode="auto">
              <a:xfrm>
                <a:off x="4609" y="2413"/>
                <a:ext cx="136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01" name="Rectangle 65"/>
              <p:cNvSpPr>
                <a:spLocks noChangeArrowheads="1"/>
              </p:cNvSpPr>
              <p:nvPr/>
            </p:nvSpPr>
            <p:spPr bwMode="auto">
              <a:xfrm>
                <a:off x="5336" y="2268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ru-RU" sz="28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4402" name="Rectangle 66"/>
              <p:cNvSpPr>
                <a:spLocks noChangeArrowheads="1"/>
              </p:cNvSpPr>
              <p:nvPr/>
            </p:nvSpPr>
            <p:spPr bwMode="auto">
              <a:xfrm>
                <a:off x="4784" y="2268"/>
                <a:ext cx="22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ru-RU" sz="28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ab</a:t>
                </a:r>
                <a:endPara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4403" name="Rectangle 67"/>
              <p:cNvSpPr>
                <a:spLocks noChangeArrowheads="1"/>
              </p:cNvSpPr>
              <p:nvPr/>
            </p:nvSpPr>
            <p:spPr bwMode="auto">
              <a:xfrm>
                <a:off x="4198" y="2268"/>
                <a:ext cx="12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ru-RU" sz="28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</a:t>
                </a:r>
                <a:endPara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4404" name="Rectangle 68"/>
              <p:cNvSpPr>
                <a:spLocks noChangeArrowheads="1"/>
              </p:cNvSpPr>
              <p:nvPr/>
            </p:nvSpPr>
            <p:spPr bwMode="auto">
              <a:xfrm>
                <a:off x="5034" y="2268"/>
                <a:ext cx="27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ru-RU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sin</a:t>
                </a:r>
                <a:endPara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4405" name="Rectangle 69"/>
              <p:cNvSpPr>
                <a:spLocks noChangeArrowheads="1"/>
              </p:cNvSpPr>
              <p:nvPr/>
            </p:nvSpPr>
            <p:spPr bwMode="auto">
              <a:xfrm>
                <a:off x="4624" y="2445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ru-RU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2</a:t>
                </a:r>
                <a:endPara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4406" name="Rectangle 70"/>
              <p:cNvSpPr>
                <a:spLocks noChangeArrowheads="1"/>
              </p:cNvSpPr>
              <p:nvPr/>
            </p:nvSpPr>
            <p:spPr bwMode="auto">
              <a:xfrm>
                <a:off x="4620" y="2126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ru-RU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1</a:t>
                </a:r>
                <a:endPara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4407" name="Rectangle 71"/>
              <p:cNvSpPr>
                <a:spLocks noChangeArrowheads="1"/>
              </p:cNvSpPr>
              <p:nvPr/>
            </p:nvSpPr>
            <p:spPr bwMode="auto">
              <a:xfrm>
                <a:off x="4429" y="2290"/>
                <a:ext cx="128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ru-RU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=</a:t>
                </a:r>
                <a:endPara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182" name="Freeform 72"/>
              <p:cNvSpPr>
                <a:spLocks/>
              </p:cNvSpPr>
              <p:nvPr/>
            </p:nvSpPr>
            <p:spPr bwMode="auto">
              <a:xfrm>
                <a:off x="4320" y="2448"/>
                <a:ext cx="48" cy="48"/>
              </a:xfrm>
              <a:custGeom>
                <a:avLst/>
                <a:gdLst>
                  <a:gd name="T0" fmla="*/ 0 w 144"/>
                  <a:gd name="T1" fmla="*/ 16 h 144"/>
                  <a:gd name="T2" fmla="*/ 11 w 144"/>
                  <a:gd name="T3" fmla="*/ 0 h 144"/>
                  <a:gd name="T4" fmla="*/ 16 w 144"/>
                  <a:gd name="T5" fmla="*/ 16 h 144"/>
                  <a:gd name="T6" fmla="*/ 0 w 144"/>
                  <a:gd name="T7" fmla="*/ 16 h 1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4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44" y="144"/>
                    </a:lnTo>
                    <a:lnTo>
                      <a:pt x="0" y="144"/>
                    </a:lnTo>
                    <a:close/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4409" name="AutoShape 73"/>
          <p:cNvSpPr>
            <a:spLocks/>
          </p:cNvSpPr>
          <p:nvPr/>
        </p:nvSpPr>
        <p:spPr bwMode="auto">
          <a:xfrm rot="5400000">
            <a:off x="5334000" y="2057400"/>
            <a:ext cx="381000" cy="1905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410" name="Object 74"/>
          <p:cNvGraphicFramePr>
            <a:graphicFrameLocks noChangeAspect="1"/>
          </p:cNvGraphicFramePr>
          <p:nvPr/>
        </p:nvGraphicFramePr>
        <p:xfrm>
          <a:off x="3733800" y="4191000"/>
          <a:ext cx="2619375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Формула" r:id="rId10" imgW="1104900" imgH="431800" progId="Equation.3">
                  <p:embed/>
                </p:oleObj>
              </mc:Choice>
              <mc:Fallback>
                <p:oleObj name="Формула" r:id="rId10" imgW="1104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191000"/>
                        <a:ext cx="2619375" cy="102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12" name="Object 76"/>
          <p:cNvGraphicFramePr>
            <a:graphicFrameLocks noChangeAspect="1"/>
          </p:cNvGraphicFramePr>
          <p:nvPr/>
        </p:nvGraphicFramePr>
        <p:xfrm>
          <a:off x="6400800" y="4267200"/>
          <a:ext cx="6318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Формула" r:id="rId12" imgW="266469" imgH="393359" progId="Equation.3">
                  <p:embed/>
                </p:oleObj>
              </mc:Choice>
              <mc:Fallback>
                <p:oleObj name="Формула" r:id="rId12" imgW="266469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6318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423" name="Group 87"/>
          <p:cNvGrpSpPr>
            <a:grpSpLocks/>
          </p:cNvGrpSpPr>
          <p:nvPr/>
        </p:nvGrpSpPr>
        <p:grpSpPr bwMode="auto">
          <a:xfrm>
            <a:off x="6629400" y="1447800"/>
            <a:ext cx="1473200" cy="584200"/>
            <a:chOff x="4176" y="912"/>
            <a:chExt cx="928" cy="368"/>
          </a:xfrm>
        </p:grpSpPr>
        <p:grpSp>
          <p:nvGrpSpPr>
            <p:cNvPr id="6162" name="Group 78"/>
            <p:cNvGrpSpPr>
              <a:grpSpLocks/>
            </p:cNvGrpSpPr>
            <p:nvPr/>
          </p:nvGrpSpPr>
          <p:grpSpPr bwMode="auto">
            <a:xfrm>
              <a:off x="4176" y="912"/>
              <a:ext cx="205" cy="352"/>
              <a:chOff x="3610" y="1112"/>
              <a:chExt cx="205" cy="352"/>
            </a:xfrm>
          </p:grpSpPr>
          <p:sp>
            <p:nvSpPr>
              <p:cNvPr id="14415" name="Rectangle 79"/>
              <p:cNvSpPr>
                <a:spLocks noChangeArrowheads="1"/>
              </p:cNvSpPr>
              <p:nvPr/>
            </p:nvSpPr>
            <p:spPr bwMode="auto">
              <a:xfrm>
                <a:off x="3610" y="111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000" b="1">
                    <a:solidFill>
                      <a:srgbClr val="0066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6170" name="Line 80"/>
              <p:cNvSpPr>
                <a:spLocks noChangeShapeType="1"/>
              </p:cNvSpPr>
              <p:nvPr/>
            </p:nvSpPr>
            <p:spPr bwMode="auto">
              <a:xfrm flipH="1">
                <a:off x="3674" y="1320"/>
                <a:ext cx="48" cy="144"/>
              </a:xfrm>
              <a:prstGeom prst="line">
                <a:avLst/>
              </a:prstGeom>
              <a:noFill/>
              <a:ln w="9525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63" name="Group 81"/>
            <p:cNvGrpSpPr>
              <a:grpSpLocks/>
            </p:cNvGrpSpPr>
            <p:nvPr/>
          </p:nvGrpSpPr>
          <p:grpSpPr bwMode="auto">
            <a:xfrm>
              <a:off x="4320" y="912"/>
              <a:ext cx="205" cy="352"/>
              <a:chOff x="3610" y="1112"/>
              <a:chExt cx="205" cy="352"/>
            </a:xfrm>
          </p:grpSpPr>
          <p:sp>
            <p:nvSpPr>
              <p:cNvPr id="14418" name="Rectangle 82"/>
              <p:cNvSpPr>
                <a:spLocks noChangeArrowheads="1"/>
              </p:cNvSpPr>
              <p:nvPr/>
            </p:nvSpPr>
            <p:spPr bwMode="auto">
              <a:xfrm>
                <a:off x="3610" y="111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000" b="1">
                    <a:solidFill>
                      <a:srgbClr val="0066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6168" name="Line 83"/>
              <p:cNvSpPr>
                <a:spLocks noChangeShapeType="1"/>
              </p:cNvSpPr>
              <p:nvPr/>
            </p:nvSpPr>
            <p:spPr bwMode="auto">
              <a:xfrm flipH="1">
                <a:off x="3674" y="1320"/>
                <a:ext cx="48" cy="144"/>
              </a:xfrm>
              <a:prstGeom prst="line">
                <a:avLst/>
              </a:prstGeom>
              <a:noFill/>
              <a:ln w="9525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64" name="Group 84"/>
            <p:cNvGrpSpPr>
              <a:grpSpLocks/>
            </p:cNvGrpSpPr>
            <p:nvPr/>
          </p:nvGrpSpPr>
          <p:grpSpPr bwMode="auto">
            <a:xfrm>
              <a:off x="4752" y="928"/>
              <a:ext cx="352" cy="352"/>
              <a:chOff x="3610" y="1112"/>
              <a:chExt cx="352" cy="352"/>
            </a:xfrm>
          </p:grpSpPr>
          <p:sp>
            <p:nvSpPr>
              <p:cNvPr id="14421" name="Rectangle 85"/>
              <p:cNvSpPr>
                <a:spLocks noChangeArrowheads="1"/>
              </p:cNvSpPr>
              <p:nvPr/>
            </p:nvSpPr>
            <p:spPr bwMode="auto">
              <a:xfrm>
                <a:off x="3610" y="1112"/>
                <a:ext cx="35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000" b="1">
                    <a:solidFill>
                      <a:srgbClr val="0066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60</a:t>
                </a:r>
                <a:r>
                  <a:rPr lang="ru-RU" sz="2000" b="1" baseline="30000">
                    <a:solidFill>
                      <a:srgbClr val="0066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</a:t>
                </a:r>
                <a:endParaRPr lang="ru-RU" sz="2000" b="1">
                  <a:solidFill>
                    <a:srgbClr val="0066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166" name="Line 86"/>
              <p:cNvSpPr>
                <a:spLocks noChangeShapeType="1"/>
              </p:cNvSpPr>
              <p:nvPr/>
            </p:nvSpPr>
            <p:spPr bwMode="auto">
              <a:xfrm flipH="1">
                <a:off x="3674" y="1320"/>
                <a:ext cx="48" cy="144"/>
              </a:xfrm>
              <a:prstGeom prst="line">
                <a:avLst/>
              </a:prstGeom>
              <a:noFill/>
              <a:ln w="9525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884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441646" y="1705294"/>
            <a:ext cx="3626298" cy="3487863"/>
            <a:chOff x="608" y="1232"/>
            <a:chExt cx="2456" cy="2680"/>
          </a:xfrm>
        </p:grpSpPr>
        <p:sp>
          <p:nvSpPr>
            <p:cNvPr id="12" name="Freeform 50"/>
            <p:cNvSpPr>
              <a:spLocks/>
            </p:cNvSpPr>
            <p:nvPr/>
          </p:nvSpPr>
          <p:spPr bwMode="auto">
            <a:xfrm>
              <a:off x="616" y="3144"/>
              <a:ext cx="2448" cy="120"/>
            </a:xfrm>
            <a:custGeom>
              <a:avLst/>
              <a:gdLst>
                <a:gd name="T0" fmla="*/ 0 w 2448"/>
                <a:gd name="T1" fmla="*/ 120 h 120"/>
                <a:gd name="T2" fmla="*/ 2448 w 2448"/>
                <a:gd name="T3" fmla="*/ 0 h 1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48" h="120">
                  <a:moveTo>
                    <a:pt x="0" y="120"/>
                  </a:moveTo>
                  <a:lnTo>
                    <a:pt x="244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51"/>
            <p:cNvSpPr>
              <a:spLocks/>
            </p:cNvSpPr>
            <p:nvPr/>
          </p:nvSpPr>
          <p:spPr bwMode="auto">
            <a:xfrm>
              <a:off x="608" y="1232"/>
              <a:ext cx="2448" cy="2680"/>
            </a:xfrm>
            <a:custGeom>
              <a:avLst/>
              <a:gdLst>
                <a:gd name="T0" fmla="*/ 0 w 2448"/>
                <a:gd name="T1" fmla="*/ 2040 h 2680"/>
                <a:gd name="T2" fmla="*/ 1664 w 2448"/>
                <a:gd name="T3" fmla="*/ 2680 h 2680"/>
                <a:gd name="T4" fmla="*/ 2448 w 2448"/>
                <a:gd name="T5" fmla="*/ 1912 h 2680"/>
                <a:gd name="T6" fmla="*/ 1328 w 2448"/>
                <a:gd name="T7" fmla="*/ 0 h 2680"/>
                <a:gd name="T8" fmla="*/ 0 w 2448"/>
                <a:gd name="T9" fmla="*/ 2040 h 2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48" h="2680">
                  <a:moveTo>
                    <a:pt x="0" y="2040"/>
                  </a:moveTo>
                  <a:lnTo>
                    <a:pt x="1664" y="2680"/>
                  </a:lnTo>
                  <a:lnTo>
                    <a:pt x="2448" y="1912"/>
                  </a:lnTo>
                  <a:lnTo>
                    <a:pt x="1328" y="0"/>
                  </a:lnTo>
                  <a:lnTo>
                    <a:pt x="0" y="204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53"/>
            <p:cNvSpPr>
              <a:spLocks/>
            </p:cNvSpPr>
            <p:nvPr/>
          </p:nvSpPr>
          <p:spPr bwMode="auto">
            <a:xfrm>
              <a:off x="1936" y="1248"/>
              <a:ext cx="336" cy="2648"/>
            </a:xfrm>
            <a:custGeom>
              <a:avLst/>
              <a:gdLst>
                <a:gd name="T0" fmla="*/ 336 w 336"/>
                <a:gd name="T1" fmla="*/ 2648 h 2648"/>
                <a:gd name="T2" fmla="*/ 0 w 336"/>
                <a:gd name="T3" fmla="*/ 0 h 26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6" h="2648">
                  <a:moveTo>
                    <a:pt x="336" y="2648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54"/>
          <p:cNvSpPr>
            <a:spLocks noChangeArrowheads="1"/>
          </p:cNvSpPr>
          <p:nvPr/>
        </p:nvSpPr>
        <p:spPr bwMode="auto">
          <a:xfrm>
            <a:off x="832879" y="2623603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Times New Roman" pitchFamily="18" charset="0"/>
              </a:rPr>
              <a:t>13</a:t>
            </a:r>
            <a:endParaRPr lang="ru-RU" sz="2400" dirty="0">
              <a:latin typeface="Times New Roman" pitchFamily="18" charset="0"/>
            </a:endParaRPr>
          </a:p>
        </p:txBody>
      </p:sp>
      <p:graphicFrame>
        <p:nvGraphicFramePr>
          <p:cNvPr id="17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1866"/>
              </p:ext>
            </p:extLst>
          </p:nvPr>
        </p:nvGraphicFramePr>
        <p:xfrm>
          <a:off x="1181306" y="4934327"/>
          <a:ext cx="737014" cy="456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Формула" r:id="rId3" imgW="368280" imgH="228600" progId="Equation.3">
                  <p:embed/>
                </p:oleObj>
              </mc:Choice>
              <mc:Fallback>
                <p:oleObj name="Формула" r:id="rId3" imgW="36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306" y="4934327"/>
                        <a:ext cx="737014" cy="45611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Прямая соединительная линия 20"/>
          <p:cNvCxnSpPr>
            <a:stCxn id="13" idx="3"/>
          </p:cNvCxnSpPr>
          <p:nvPr/>
        </p:nvCxnSpPr>
        <p:spPr>
          <a:xfrm>
            <a:off x="2402446" y="1705294"/>
            <a:ext cx="102894" cy="2881126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89912" y="4365992"/>
            <a:ext cx="3058846" cy="287144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1619672" y="4230182"/>
            <a:ext cx="2399906" cy="540627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2473325" y="4509564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1181306" y="4615630"/>
            <a:ext cx="144016" cy="7501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2116685" y="4929058"/>
            <a:ext cx="144016" cy="7501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199004" y="4816058"/>
            <a:ext cx="132842" cy="15050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663206" y="4440741"/>
            <a:ext cx="132842" cy="14567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2358705" y="1690113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289695" y="4424535"/>
            <a:ext cx="43578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067944" y="4158430"/>
            <a:ext cx="350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2776236" y="5288632"/>
            <a:ext cx="40073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2260701" y="1207979"/>
            <a:ext cx="400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Rectangle 11"/>
          <p:cNvSpPr>
            <a:spLocks noChangeArrowheads="1"/>
          </p:cNvSpPr>
          <p:nvPr/>
        </p:nvSpPr>
        <p:spPr bwMode="auto">
          <a:xfrm>
            <a:off x="376933" y="304082"/>
            <a:ext cx="82728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пірамиди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авильний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трикутник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стороною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ребром 13.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піраміди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9" name="Объект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050177"/>
              </p:ext>
            </p:extLst>
          </p:nvPr>
        </p:nvGraphicFramePr>
        <p:xfrm>
          <a:off x="8001991" y="304368"/>
          <a:ext cx="621008" cy="384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Формула" r:id="rId5" imgW="368280" imgH="228600" progId="Equation.3">
                  <p:embed/>
                </p:oleObj>
              </mc:Choice>
              <mc:Fallback>
                <p:oleObj name="Формула" r:id="rId5" imgW="36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991" y="304368"/>
                        <a:ext cx="621008" cy="384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0" name="Group 89"/>
          <p:cNvGrpSpPr>
            <a:grpSpLocks/>
          </p:cNvGrpSpPr>
          <p:nvPr/>
        </p:nvGrpSpPr>
        <p:grpSpPr bwMode="auto">
          <a:xfrm>
            <a:off x="5426739" y="1762121"/>
            <a:ext cx="1943100" cy="842963"/>
            <a:chOff x="2328" y="816"/>
            <a:chExt cx="1224" cy="531"/>
          </a:xfrm>
        </p:grpSpPr>
        <p:sp>
          <p:nvSpPr>
            <p:cNvPr id="81" name="Rectangle 90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16078"/>
              </a:srgbClr>
            </a:solidFill>
            <a:ln w="9525">
              <a:solidFill>
                <a:srgbClr val="FF0000">
                  <a:alpha val="27843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2" name="Group 91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83" name="Text Box 9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16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84" name="Group 93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85" name="Rectangle 94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86" name="Rectangle 95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87" name="Line 96"/>
                <p:cNvSpPr>
                  <a:spLocks noChangeShapeType="1"/>
                </p:cNvSpPr>
                <p:nvPr/>
              </p:nvSpPr>
              <p:spPr bwMode="auto">
                <a:xfrm>
                  <a:off x="2174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612940" y="3145857"/>
                <a:ext cx="1751673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940" y="3145857"/>
                <a:ext cx="1751673" cy="801310"/>
              </a:xfrm>
              <a:prstGeom prst="rect">
                <a:avLst/>
              </a:prstGeom>
              <a:blipFill rotWithShape="1">
                <a:blip r:embed="rId7"/>
                <a:stretch>
                  <a:fillRect l="-7666" b="-113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638340" y="4408119"/>
                <a:ext cx="1751673" cy="7798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ru-RU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340" y="4408119"/>
                <a:ext cx="1751673" cy="779893"/>
              </a:xfrm>
              <a:prstGeom prst="rect">
                <a:avLst/>
              </a:prstGeom>
              <a:blipFill rotWithShape="1">
                <a:blip r:embed="rId8"/>
                <a:stretch>
                  <a:fillRect l="-7666" b="-14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Freeform 37"/>
          <p:cNvSpPr>
            <a:spLocks/>
          </p:cNvSpPr>
          <p:nvPr/>
        </p:nvSpPr>
        <p:spPr bwMode="auto">
          <a:xfrm rot="2639460" flipH="1">
            <a:off x="2500426" y="4337159"/>
            <a:ext cx="239420" cy="174751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536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489912" y="2414498"/>
            <a:ext cx="3626298" cy="3487863"/>
            <a:chOff x="608" y="1232"/>
            <a:chExt cx="2456" cy="2680"/>
          </a:xfrm>
        </p:grpSpPr>
        <p:sp>
          <p:nvSpPr>
            <p:cNvPr id="12" name="Freeform 50"/>
            <p:cNvSpPr>
              <a:spLocks/>
            </p:cNvSpPr>
            <p:nvPr/>
          </p:nvSpPr>
          <p:spPr bwMode="auto">
            <a:xfrm>
              <a:off x="616" y="3144"/>
              <a:ext cx="2448" cy="120"/>
            </a:xfrm>
            <a:custGeom>
              <a:avLst/>
              <a:gdLst>
                <a:gd name="T0" fmla="*/ 0 w 2448"/>
                <a:gd name="T1" fmla="*/ 120 h 120"/>
                <a:gd name="T2" fmla="*/ 2448 w 2448"/>
                <a:gd name="T3" fmla="*/ 0 h 1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48" h="120">
                  <a:moveTo>
                    <a:pt x="0" y="120"/>
                  </a:moveTo>
                  <a:lnTo>
                    <a:pt x="244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51"/>
            <p:cNvSpPr>
              <a:spLocks/>
            </p:cNvSpPr>
            <p:nvPr/>
          </p:nvSpPr>
          <p:spPr bwMode="auto">
            <a:xfrm>
              <a:off x="608" y="1232"/>
              <a:ext cx="2448" cy="2680"/>
            </a:xfrm>
            <a:custGeom>
              <a:avLst/>
              <a:gdLst>
                <a:gd name="T0" fmla="*/ 0 w 2448"/>
                <a:gd name="T1" fmla="*/ 2040 h 2680"/>
                <a:gd name="T2" fmla="*/ 1664 w 2448"/>
                <a:gd name="T3" fmla="*/ 2680 h 2680"/>
                <a:gd name="T4" fmla="*/ 2448 w 2448"/>
                <a:gd name="T5" fmla="*/ 1912 h 2680"/>
                <a:gd name="T6" fmla="*/ 1328 w 2448"/>
                <a:gd name="T7" fmla="*/ 0 h 2680"/>
                <a:gd name="T8" fmla="*/ 0 w 2448"/>
                <a:gd name="T9" fmla="*/ 2040 h 2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48" h="2680">
                  <a:moveTo>
                    <a:pt x="0" y="2040"/>
                  </a:moveTo>
                  <a:lnTo>
                    <a:pt x="1664" y="2680"/>
                  </a:lnTo>
                  <a:lnTo>
                    <a:pt x="2448" y="1912"/>
                  </a:lnTo>
                  <a:lnTo>
                    <a:pt x="1328" y="0"/>
                  </a:lnTo>
                  <a:lnTo>
                    <a:pt x="0" y="204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53"/>
            <p:cNvSpPr>
              <a:spLocks/>
            </p:cNvSpPr>
            <p:nvPr/>
          </p:nvSpPr>
          <p:spPr bwMode="auto">
            <a:xfrm>
              <a:off x="1936" y="1248"/>
              <a:ext cx="336" cy="2648"/>
            </a:xfrm>
            <a:custGeom>
              <a:avLst/>
              <a:gdLst>
                <a:gd name="T0" fmla="*/ 336 w 336"/>
                <a:gd name="T1" fmla="*/ 2648 h 2648"/>
                <a:gd name="T2" fmla="*/ 0 w 336"/>
                <a:gd name="T3" fmla="*/ 0 h 26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6" h="2648">
                  <a:moveTo>
                    <a:pt x="336" y="2648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Rectangle 54"/>
          <p:cNvSpPr>
            <a:spLocks noChangeArrowheads="1"/>
          </p:cNvSpPr>
          <p:nvPr/>
        </p:nvSpPr>
        <p:spPr bwMode="auto">
          <a:xfrm>
            <a:off x="3850693" y="5536171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Times New Roman" pitchFamily="18" charset="0"/>
              </a:rPr>
              <a:t>12</a:t>
            </a:r>
            <a:endParaRPr lang="ru-RU" sz="2400" dirty="0">
              <a:latin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13" idx="3"/>
          </p:cNvCxnSpPr>
          <p:nvPr/>
        </p:nvCxnSpPr>
        <p:spPr>
          <a:xfrm>
            <a:off x="2450712" y="2414498"/>
            <a:ext cx="102894" cy="2881126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8178" y="5075196"/>
            <a:ext cx="3058846" cy="287144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521591" y="5218768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247270" y="5525262"/>
            <a:ext cx="132842" cy="15050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11472" y="5149945"/>
            <a:ext cx="132842" cy="14567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452717" y="2435321"/>
            <a:ext cx="1144306" cy="288951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2406971" y="2399317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116210" y="4867634"/>
            <a:ext cx="350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2824502" y="5997836"/>
            <a:ext cx="40073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29" name="Дуга 28"/>
          <p:cNvSpPr/>
          <p:nvPr/>
        </p:nvSpPr>
        <p:spPr>
          <a:xfrm rot="15335711">
            <a:off x="3333821" y="5110311"/>
            <a:ext cx="526405" cy="504056"/>
          </a:xfrm>
          <a:prstGeom prst="arc">
            <a:avLst>
              <a:gd name="adj1" fmla="val 17619139"/>
              <a:gd name="adj2" fmla="val 21052599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2321223" y="1942665"/>
            <a:ext cx="400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49"/>
          <p:cNvSpPr>
            <a:spLocks noChangeArrowheads="1"/>
          </p:cNvSpPr>
          <p:nvPr/>
        </p:nvSpPr>
        <p:spPr bwMode="auto">
          <a:xfrm>
            <a:off x="2955719" y="4987081"/>
            <a:ext cx="5437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95930" y="553403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95930" y="45254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289695" y="4424535"/>
            <a:ext cx="43578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2375707" y="5187135"/>
            <a:ext cx="4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3574151" y="5187136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11"/>
          <p:cNvSpPr>
            <a:spLocks noChangeArrowheads="1"/>
          </p:cNvSpPr>
          <p:nvPr/>
        </p:nvSpPr>
        <p:spPr bwMode="auto">
          <a:xfrm>
            <a:off x="566867" y="210820"/>
            <a:ext cx="827289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пірамиди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рівнобедрений  трикутник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з основою 12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бічною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стороною 10. Основа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центр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вписаного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основу кола.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грань,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трикутника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нахилена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кутом 60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піраміди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Дуга 37"/>
          <p:cNvSpPr/>
          <p:nvPr/>
        </p:nvSpPr>
        <p:spPr>
          <a:xfrm rot="4668226">
            <a:off x="2322667" y="4106237"/>
            <a:ext cx="1498253" cy="2084081"/>
          </a:xfrm>
          <a:prstGeom prst="arc">
            <a:avLst>
              <a:gd name="adj1" fmla="val 16200000"/>
              <a:gd name="adj2" fmla="val 1171915"/>
            </a:avLst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9" name="Group 89"/>
          <p:cNvGrpSpPr>
            <a:grpSpLocks/>
          </p:cNvGrpSpPr>
          <p:nvPr/>
        </p:nvGrpSpPr>
        <p:grpSpPr bwMode="auto">
          <a:xfrm>
            <a:off x="5447986" y="2156671"/>
            <a:ext cx="1943100" cy="842963"/>
            <a:chOff x="2328" y="816"/>
            <a:chExt cx="1224" cy="531"/>
          </a:xfrm>
        </p:grpSpPr>
        <p:sp>
          <p:nvSpPr>
            <p:cNvPr id="40" name="Rectangle 90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16078"/>
              </a:srgbClr>
            </a:solidFill>
            <a:ln w="9525">
              <a:solidFill>
                <a:srgbClr val="FF0000">
                  <a:alpha val="27843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1" name="Group 91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42" name="Text Box 9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16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3" name="Group 93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44" name="Rectangle 94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45" name="Rectangle 95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46" name="Line 96"/>
                <p:cNvSpPr>
                  <a:spLocks noChangeShapeType="1"/>
                </p:cNvSpPr>
                <p:nvPr/>
              </p:nvSpPr>
              <p:spPr bwMode="auto">
                <a:xfrm>
                  <a:off x="2174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47" name="Freeform 37"/>
          <p:cNvSpPr>
            <a:spLocks/>
          </p:cNvSpPr>
          <p:nvPr/>
        </p:nvSpPr>
        <p:spPr bwMode="auto">
          <a:xfrm rot="2924400" flipH="1">
            <a:off x="2547153" y="5078126"/>
            <a:ext cx="254135" cy="149723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44314" y="3245053"/>
                <a:ext cx="5150444" cy="614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314" y="3245053"/>
                <a:ext cx="5150444" cy="614142"/>
              </a:xfrm>
              <a:prstGeom prst="rect">
                <a:avLst/>
              </a:prstGeom>
              <a:blipFill rotWithShape="1">
                <a:blip r:embed="rId3"/>
                <a:stretch>
                  <a:fillRect l="-2604" t="-990" b="-287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171886" y="4293656"/>
            <a:ext cx="137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= </a:t>
            </a:r>
            <a:r>
              <a:rPr lang="en-US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12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 animBg="1"/>
      <p:bldP spid="31" grpId="0"/>
      <p:bldP spid="35" grpId="0"/>
      <p:bldP spid="36" grpId="0"/>
      <p:bldP spid="49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внобедренный треугольник 10"/>
          <p:cNvSpPr/>
          <p:nvPr/>
        </p:nvSpPr>
        <p:spPr>
          <a:xfrm rot="5610917">
            <a:off x="2216034" y="3682603"/>
            <a:ext cx="1717776" cy="3804969"/>
          </a:xfrm>
          <a:prstGeom prst="triangle">
            <a:avLst>
              <a:gd name="adj" fmla="val 30570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20757509">
            <a:off x="666909" y="3083519"/>
            <a:ext cx="4029963" cy="2829812"/>
          </a:xfrm>
          <a:prstGeom prst="triangle">
            <a:avLst>
              <a:gd name="adj" fmla="val 831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8336611">
            <a:off x="-177855" y="3856830"/>
            <a:ext cx="4365334" cy="899381"/>
          </a:xfrm>
          <a:prstGeom prst="triangle">
            <a:avLst>
              <a:gd name="adj" fmla="val 337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2" idx="2"/>
          </p:cNvCxnSpPr>
          <p:nvPr/>
        </p:nvCxnSpPr>
        <p:spPr>
          <a:xfrm flipV="1">
            <a:off x="1070408" y="4797152"/>
            <a:ext cx="2570898" cy="1562787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2" idx="0"/>
          </p:cNvCxnSpPr>
          <p:nvPr/>
        </p:nvCxnSpPr>
        <p:spPr>
          <a:xfrm>
            <a:off x="3635748" y="2801382"/>
            <a:ext cx="5558" cy="199577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3605302" y="2765378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630392" y="4761148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1494915" y="5576272"/>
            <a:ext cx="5437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Дуга 20"/>
          <p:cNvSpPr/>
          <p:nvPr/>
        </p:nvSpPr>
        <p:spPr>
          <a:xfrm rot="787150">
            <a:off x="1028251" y="5802720"/>
            <a:ext cx="526405" cy="504056"/>
          </a:xfrm>
          <a:prstGeom prst="arc">
            <a:avLst>
              <a:gd name="adj1" fmla="val 17619139"/>
              <a:gd name="adj2" fmla="val 21052599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13566091">
            <a:off x="4413430" y="5174830"/>
            <a:ext cx="526405" cy="504056"/>
          </a:xfrm>
          <a:prstGeom prst="arc">
            <a:avLst>
              <a:gd name="adj1" fmla="val 17619139"/>
              <a:gd name="adj2" fmla="val 21052599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>
            <a:stCxn id="11" idx="4"/>
            <a:endCxn id="12" idx="4"/>
          </p:cNvCxnSpPr>
          <p:nvPr/>
        </p:nvCxnSpPr>
        <p:spPr>
          <a:xfrm flipV="1">
            <a:off x="1123355" y="5382169"/>
            <a:ext cx="3856601" cy="943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580765" y="5976382"/>
            <a:ext cx="43578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5040737" y="5122077"/>
            <a:ext cx="350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724790" y="4269825"/>
            <a:ext cx="40073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3301664" y="2406078"/>
            <a:ext cx="400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549048" y="4147037"/>
            <a:ext cx="132842" cy="15050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123728" y="3801239"/>
            <a:ext cx="132842" cy="15050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4312528" y="4147037"/>
            <a:ext cx="106370" cy="19529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122345" y="5046824"/>
            <a:ext cx="132842" cy="15050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098140" y="5062450"/>
            <a:ext cx="132842" cy="15050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202982" y="5701074"/>
            <a:ext cx="132842" cy="15050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164578" y="5732480"/>
            <a:ext cx="132842" cy="15050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3650438" y="4484406"/>
            <a:ext cx="4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9"/>
          <p:cNvSpPr>
            <a:spLocks noChangeArrowheads="1"/>
          </p:cNvSpPr>
          <p:nvPr/>
        </p:nvSpPr>
        <p:spPr bwMode="auto">
          <a:xfrm>
            <a:off x="3899335" y="5185276"/>
            <a:ext cx="5437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11"/>
          <p:cNvSpPr>
            <a:spLocks noChangeArrowheads="1"/>
          </p:cNvSpPr>
          <p:nvPr/>
        </p:nvSpPr>
        <p:spPr bwMode="auto">
          <a:xfrm>
            <a:off x="390347" y="308369"/>
            <a:ext cx="827289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пірамиди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рівнобедрений  трикутник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з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бічною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стороною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3c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 і кутом при основі 30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Б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ребра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піраміди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ребро,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протилежне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рівнобедреного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трикутника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утворює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 60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піраміди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піраміди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54"/>
          <p:cNvSpPr>
            <a:spLocks noChangeArrowheads="1"/>
          </p:cNvSpPr>
          <p:nvPr/>
        </p:nvSpPr>
        <p:spPr bwMode="auto">
          <a:xfrm>
            <a:off x="3287413" y="580042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Times New Roman" pitchFamily="18" charset="0"/>
              </a:rPr>
              <a:t>3</a:t>
            </a:r>
            <a:endParaRPr lang="ru-RU" sz="2400" dirty="0">
              <a:latin typeface="Times New Roman" pitchFamily="18" charset="0"/>
            </a:endParaRPr>
          </a:p>
        </p:txBody>
      </p:sp>
      <p:cxnSp>
        <p:nvCxnSpPr>
          <p:cNvPr id="48" name="Прямая соединительная линия 47"/>
          <p:cNvCxnSpPr>
            <a:stCxn id="13" idx="0"/>
            <a:endCxn id="13" idx="2"/>
          </p:cNvCxnSpPr>
          <p:nvPr/>
        </p:nvCxnSpPr>
        <p:spPr>
          <a:xfrm flipH="1">
            <a:off x="1099513" y="4622707"/>
            <a:ext cx="125720" cy="1720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37"/>
          <p:cNvSpPr>
            <a:spLocks/>
          </p:cNvSpPr>
          <p:nvPr/>
        </p:nvSpPr>
        <p:spPr bwMode="auto">
          <a:xfrm rot="18231303" flipH="1">
            <a:off x="3324746" y="4623446"/>
            <a:ext cx="379212" cy="115800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3" name="Group 89"/>
          <p:cNvGrpSpPr>
            <a:grpSpLocks/>
          </p:cNvGrpSpPr>
          <p:nvPr/>
        </p:nvGrpSpPr>
        <p:grpSpPr bwMode="auto">
          <a:xfrm>
            <a:off x="5505136" y="2415904"/>
            <a:ext cx="1943100" cy="842963"/>
            <a:chOff x="2328" y="816"/>
            <a:chExt cx="1224" cy="531"/>
          </a:xfrm>
        </p:grpSpPr>
        <p:sp>
          <p:nvSpPr>
            <p:cNvPr id="54" name="Rectangle 90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16078"/>
              </a:srgbClr>
            </a:solidFill>
            <a:ln w="9525">
              <a:solidFill>
                <a:srgbClr val="FF0000">
                  <a:alpha val="27843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5" name="Group 91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56" name="Text Box 9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16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7" name="Group 93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58" name="Rectangle 94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59" name="Rectangle 95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60" name="Line 96"/>
                <p:cNvSpPr>
                  <a:spLocks noChangeShapeType="1"/>
                </p:cNvSpPr>
                <p:nvPr/>
              </p:nvSpPr>
              <p:spPr bwMode="auto">
                <a:xfrm>
                  <a:off x="2174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4652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1050470" y="3304555"/>
            <a:ext cx="22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>.</a:t>
            </a:r>
            <a:endParaRPr lang="ru-RU"/>
          </a:p>
        </p:txBody>
      </p:sp>
      <p:grpSp>
        <p:nvGrpSpPr>
          <p:cNvPr id="12" name="Group 37"/>
          <p:cNvGrpSpPr>
            <a:grpSpLocks/>
          </p:cNvGrpSpPr>
          <p:nvPr/>
        </p:nvGrpSpPr>
        <p:grpSpPr bwMode="auto">
          <a:xfrm>
            <a:off x="387708" y="2571735"/>
            <a:ext cx="5658604" cy="3492500"/>
            <a:chOff x="2784" y="1226"/>
            <a:chExt cx="2880" cy="2488"/>
          </a:xfrm>
        </p:grpSpPr>
        <p:sp>
          <p:nvSpPr>
            <p:cNvPr id="13" name="Freeform 38"/>
            <p:cNvSpPr>
              <a:spLocks/>
            </p:cNvSpPr>
            <p:nvPr/>
          </p:nvSpPr>
          <p:spPr bwMode="auto">
            <a:xfrm>
              <a:off x="2784" y="2920"/>
              <a:ext cx="2880" cy="776"/>
            </a:xfrm>
            <a:custGeom>
              <a:avLst/>
              <a:gdLst>
                <a:gd name="T0" fmla="*/ 2880 w 2880"/>
                <a:gd name="T1" fmla="*/ 8 h 776"/>
                <a:gd name="T2" fmla="*/ 928 w 2880"/>
                <a:gd name="T3" fmla="*/ 0 h 776"/>
                <a:gd name="T4" fmla="*/ 0 w 2880"/>
                <a:gd name="T5" fmla="*/ 776 h 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0" h="776">
                  <a:moveTo>
                    <a:pt x="2880" y="8"/>
                  </a:moveTo>
                  <a:lnTo>
                    <a:pt x="928" y="0"/>
                  </a:lnTo>
                  <a:lnTo>
                    <a:pt x="0" y="776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12157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696" y="1270"/>
              <a:ext cx="512" cy="1658"/>
            </a:xfrm>
            <a:custGeom>
              <a:avLst/>
              <a:gdLst>
                <a:gd name="T0" fmla="*/ 0 w 512"/>
                <a:gd name="T1" fmla="*/ 1658 h 1658"/>
                <a:gd name="T2" fmla="*/ 512 w 512"/>
                <a:gd name="T3" fmla="*/ 0 h 16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2" h="1658">
                  <a:moveTo>
                    <a:pt x="0" y="1658"/>
                  </a:moveTo>
                  <a:lnTo>
                    <a:pt x="512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12157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2784" y="1226"/>
              <a:ext cx="2880" cy="2488"/>
            </a:xfrm>
            <a:custGeom>
              <a:avLst/>
              <a:gdLst>
                <a:gd name="T0" fmla="*/ 1424 w 2880"/>
                <a:gd name="T1" fmla="*/ 2 h 2488"/>
                <a:gd name="T2" fmla="*/ 0 w 2880"/>
                <a:gd name="T3" fmla="*/ 2440 h 2488"/>
                <a:gd name="T4" fmla="*/ 2112 w 2880"/>
                <a:gd name="T5" fmla="*/ 2488 h 2488"/>
                <a:gd name="T6" fmla="*/ 2112 w 2880"/>
                <a:gd name="T7" fmla="*/ 2480 h 2488"/>
                <a:gd name="T8" fmla="*/ 2112 w 2880"/>
                <a:gd name="T9" fmla="*/ 2464 h 2488"/>
                <a:gd name="T10" fmla="*/ 1424 w 2880"/>
                <a:gd name="T11" fmla="*/ 0 h 2488"/>
                <a:gd name="T12" fmla="*/ 2880 w 2880"/>
                <a:gd name="T13" fmla="*/ 1672 h 2488"/>
                <a:gd name="T14" fmla="*/ 2112 w 2880"/>
                <a:gd name="T15" fmla="*/ 2480 h 2488"/>
                <a:gd name="T16" fmla="*/ 2112 w 2880"/>
                <a:gd name="T17" fmla="*/ 2464 h 2488"/>
                <a:gd name="T18" fmla="*/ 2112 w 2880"/>
                <a:gd name="T19" fmla="*/ 2488 h 24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80" h="2488">
                  <a:moveTo>
                    <a:pt x="1424" y="2"/>
                  </a:moveTo>
                  <a:lnTo>
                    <a:pt x="0" y="2440"/>
                  </a:lnTo>
                  <a:lnTo>
                    <a:pt x="2112" y="2488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1424" y="0"/>
                  </a:lnTo>
                  <a:lnTo>
                    <a:pt x="2880" y="1672"/>
                  </a:lnTo>
                  <a:lnTo>
                    <a:pt x="2112" y="2480"/>
                  </a:lnTo>
                  <a:lnTo>
                    <a:pt x="2112" y="2464"/>
                  </a:lnTo>
                  <a:lnTo>
                    <a:pt x="2112" y="2488"/>
                  </a:lnTo>
                </a:path>
              </a:pathLst>
            </a:custGeom>
            <a:solidFill>
              <a:srgbClr val="33CCFF">
                <a:alpha val="1215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" name="Rectangle 47"/>
          <p:cNvSpPr>
            <a:spLocks noChangeArrowheads="1"/>
          </p:cNvSpPr>
          <p:nvPr/>
        </p:nvSpPr>
        <p:spPr bwMode="auto">
          <a:xfrm>
            <a:off x="2682586" y="607604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i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endCxn id="15" idx="2"/>
          </p:cNvCxnSpPr>
          <p:nvPr/>
        </p:nvCxnSpPr>
        <p:spPr>
          <a:xfrm>
            <a:off x="2179599" y="4949667"/>
            <a:ext cx="2357752" cy="111456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5" idx="1"/>
          </p:cNvCxnSpPr>
          <p:nvPr/>
        </p:nvCxnSpPr>
        <p:spPr>
          <a:xfrm flipV="1">
            <a:off x="387708" y="4960897"/>
            <a:ext cx="5572821" cy="1035959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5" idx="5"/>
          </p:cNvCxnSpPr>
          <p:nvPr/>
        </p:nvCxnSpPr>
        <p:spPr>
          <a:xfrm>
            <a:off x="3185573" y="2571735"/>
            <a:ext cx="31437" cy="2907141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3187499" y="5422309"/>
            <a:ext cx="45719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rot="787150">
            <a:off x="714713" y="5575985"/>
            <a:ext cx="526405" cy="504056"/>
          </a:xfrm>
          <a:prstGeom prst="arc">
            <a:avLst>
              <a:gd name="adj1" fmla="val 17619139"/>
              <a:gd name="adj2" fmla="val 21052599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3182130" y="2565854"/>
            <a:ext cx="2106506" cy="292890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9" idx="6"/>
          </p:cNvCxnSpPr>
          <p:nvPr/>
        </p:nvCxnSpPr>
        <p:spPr>
          <a:xfrm>
            <a:off x="3233218" y="5458313"/>
            <a:ext cx="2055418" cy="48638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37"/>
          <p:cNvSpPr>
            <a:spLocks/>
          </p:cNvSpPr>
          <p:nvPr/>
        </p:nvSpPr>
        <p:spPr bwMode="auto">
          <a:xfrm rot="15358548" flipH="1">
            <a:off x="4739215" y="5427485"/>
            <a:ext cx="219175" cy="366891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Дуга 56"/>
          <p:cNvSpPr/>
          <p:nvPr/>
        </p:nvSpPr>
        <p:spPr>
          <a:xfrm rot="13885192">
            <a:off x="5056607" y="5184371"/>
            <a:ext cx="306513" cy="401810"/>
          </a:xfrm>
          <a:prstGeom prst="arc">
            <a:avLst>
              <a:gd name="adj1" fmla="val 16877116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1230126" y="5426265"/>
            <a:ext cx="256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ym typeface="Symbol"/>
              </a:rPr>
              <a:t></a:t>
            </a:r>
            <a:endParaRPr lang="ru-RU" dirty="0"/>
          </a:p>
        </p:txBody>
      </p:sp>
      <p:sp>
        <p:nvSpPr>
          <p:cNvPr id="59" name="Дуга 58"/>
          <p:cNvSpPr/>
          <p:nvPr/>
        </p:nvSpPr>
        <p:spPr>
          <a:xfrm rot="14760552">
            <a:off x="5138822" y="5207760"/>
            <a:ext cx="306513" cy="401810"/>
          </a:xfrm>
          <a:prstGeom prst="arc">
            <a:avLst>
              <a:gd name="adj1" fmla="val 16200000"/>
              <a:gd name="adj2" fmla="val 1943689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00824" y="5145948"/>
                <a:ext cx="421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824" y="5145948"/>
                <a:ext cx="42183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46"/>
          <p:cNvSpPr txBox="1">
            <a:spLocks noChangeArrowheads="1"/>
          </p:cNvSpPr>
          <p:nvPr/>
        </p:nvSpPr>
        <p:spPr bwMode="auto">
          <a:xfrm>
            <a:off x="488538" y="6038968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46"/>
          <p:cNvSpPr txBox="1">
            <a:spLocks noChangeArrowheads="1"/>
          </p:cNvSpPr>
          <p:nvPr/>
        </p:nvSpPr>
        <p:spPr bwMode="auto">
          <a:xfrm>
            <a:off x="1758765" y="4518753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 Box 46"/>
          <p:cNvSpPr txBox="1">
            <a:spLocks noChangeArrowheads="1"/>
          </p:cNvSpPr>
          <p:nvPr/>
        </p:nvSpPr>
        <p:spPr bwMode="auto">
          <a:xfrm>
            <a:off x="6046312" y="4678518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 Box 46"/>
          <p:cNvSpPr txBox="1">
            <a:spLocks noChangeArrowheads="1"/>
          </p:cNvSpPr>
          <p:nvPr/>
        </p:nvSpPr>
        <p:spPr bwMode="auto">
          <a:xfrm>
            <a:off x="4497082" y="6102539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46"/>
          <p:cNvSpPr txBox="1">
            <a:spLocks noChangeArrowheads="1"/>
          </p:cNvSpPr>
          <p:nvPr/>
        </p:nvSpPr>
        <p:spPr bwMode="auto">
          <a:xfrm>
            <a:off x="2825942" y="2132929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3174118" y="2571735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34"/>
              <p:cNvSpPr>
                <a:spLocks noChangeArrowheads="1"/>
              </p:cNvSpPr>
              <p:nvPr/>
            </p:nvSpPr>
            <p:spPr bwMode="auto">
              <a:xfrm>
                <a:off x="294671" y="384569"/>
                <a:ext cx="8290808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Основою піраміди є ромб зі стороною </a:t>
                </a:r>
                <a:r>
                  <a:rPr lang="uk-UA" sz="2400" i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</a:rPr>
                  <a:t> і гострим  кутом 2</a:t>
                </a:r>
                <a:r>
                  <a:rPr lang="uk-UA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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.</a:t>
                </a:r>
              </a:p>
              <a:p>
                <a:pPr algn="ctr"/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Бічні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грані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 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нахилені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 до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площини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основи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під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кутом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𝛽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</a:rPr>
                  <a:t>Обчисліть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об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’</a:t>
                </a:r>
                <a:r>
                  <a:rPr lang="uk-UA" sz="2400" dirty="0">
                    <a:latin typeface="Times New Roman" pitchFamily="18" charset="0"/>
                    <a:cs typeface="Times New Roman" pitchFamily="18" charset="0"/>
                  </a:rPr>
                  <a:t>є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м </a:t>
                </a:r>
                <a:r>
                  <a:rPr lang="ru-RU" sz="2400" dirty="0" err="1" smtClean="0">
                    <a:latin typeface="Times New Roman" pitchFamily="18" charset="0"/>
                    <a:cs typeface="Times New Roman" pitchFamily="18" charset="0"/>
                  </a:rPr>
                  <a:t>піраміди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4671" y="384569"/>
                <a:ext cx="8290808" cy="1200329"/>
              </a:xfrm>
              <a:prstGeom prst="rect">
                <a:avLst/>
              </a:prstGeom>
              <a:blipFill rotWithShape="1">
                <a:blip r:embed="rId3"/>
                <a:stretch>
                  <a:fillRect t="-4061" b="-111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2447060" y="5579564"/>
            <a:ext cx="4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2" name="Group 89"/>
          <p:cNvGrpSpPr>
            <a:grpSpLocks/>
          </p:cNvGrpSpPr>
          <p:nvPr/>
        </p:nvGrpSpPr>
        <p:grpSpPr bwMode="auto">
          <a:xfrm>
            <a:off x="5953742" y="1767269"/>
            <a:ext cx="1943100" cy="842963"/>
            <a:chOff x="2328" y="816"/>
            <a:chExt cx="1224" cy="531"/>
          </a:xfrm>
        </p:grpSpPr>
        <p:sp>
          <p:nvSpPr>
            <p:cNvPr id="73" name="Rectangle 90"/>
            <p:cNvSpPr>
              <a:spLocks noChangeArrowheads="1"/>
            </p:cNvSpPr>
            <p:nvPr/>
          </p:nvSpPr>
          <p:spPr bwMode="auto">
            <a:xfrm>
              <a:off x="2328" y="840"/>
              <a:ext cx="1152" cy="480"/>
            </a:xfrm>
            <a:prstGeom prst="rect">
              <a:avLst/>
            </a:prstGeom>
            <a:solidFill>
              <a:srgbClr val="FF3300">
                <a:alpha val="16078"/>
              </a:srgbClr>
            </a:solidFill>
            <a:ln w="9525">
              <a:solidFill>
                <a:srgbClr val="FF0000">
                  <a:alpha val="27843"/>
                </a:srgb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4" name="Group 91"/>
            <p:cNvGrpSpPr>
              <a:grpSpLocks/>
            </p:cNvGrpSpPr>
            <p:nvPr/>
          </p:nvGrpSpPr>
          <p:grpSpPr bwMode="auto">
            <a:xfrm>
              <a:off x="2400" y="816"/>
              <a:ext cx="1152" cy="531"/>
              <a:chOff x="672" y="152"/>
              <a:chExt cx="1152" cy="531"/>
            </a:xfrm>
          </p:grpSpPr>
          <p:sp>
            <p:nvSpPr>
              <p:cNvPr id="75" name="Text Box 9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16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1" baseline="-25000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b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6" name="Group 93"/>
              <p:cNvGrpSpPr>
                <a:grpSpLocks/>
              </p:cNvGrpSpPr>
              <p:nvPr/>
            </p:nvGrpSpPr>
            <p:grpSpPr bwMode="auto">
              <a:xfrm>
                <a:off x="1056" y="152"/>
                <a:ext cx="229" cy="531"/>
                <a:chOff x="2144" y="672"/>
                <a:chExt cx="229" cy="531"/>
              </a:xfrm>
            </p:grpSpPr>
            <p:sp>
              <p:nvSpPr>
                <p:cNvPr id="77" name="Rectangle 94"/>
                <p:cNvSpPr>
                  <a:spLocks noChangeArrowheads="1"/>
                </p:cNvSpPr>
                <p:nvPr/>
              </p:nvSpPr>
              <p:spPr bwMode="auto">
                <a:xfrm>
                  <a:off x="2144" y="67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78" name="Rectangle 95"/>
                <p:cNvSpPr>
                  <a:spLocks noChangeArrowheads="1"/>
                </p:cNvSpPr>
                <p:nvPr/>
              </p:nvSpPr>
              <p:spPr bwMode="auto">
                <a:xfrm>
                  <a:off x="2160" y="912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>
                          <a:alpha val="16000"/>
                        </a:scheme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79" name="Line 96"/>
                <p:cNvSpPr>
                  <a:spLocks noChangeShapeType="1"/>
                </p:cNvSpPr>
                <p:nvPr/>
              </p:nvSpPr>
              <p:spPr bwMode="auto">
                <a:xfrm>
                  <a:off x="2174" y="928"/>
                  <a:ext cx="192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80" name="Freeform 37"/>
          <p:cNvSpPr>
            <a:spLocks/>
          </p:cNvSpPr>
          <p:nvPr/>
        </p:nvSpPr>
        <p:spPr bwMode="auto">
          <a:xfrm rot="1170776" flipH="1">
            <a:off x="5152505" y="5150284"/>
            <a:ext cx="350208" cy="205801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Text Box 46"/>
          <p:cNvSpPr txBox="1">
            <a:spLocks noChangeArrowheads="1"/>
          </p:cNvSpPr>
          <p:nvPr/>
        </p:nvSpPr>
        <p:spPr bwMode="auto">
          <a:xfrm>
            <a:off x="5327609" y="536634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Freeform 37"/>
          <p:cNvSpPr>
            <a:spLocks/>
          </p:cNvSpPr>
          <p:nvPr/>
        </p:nvSpPr>
        <p:spPr bwMode="auto">
          <a:xfrm rot="19024240" flipH="1">
            <a:off x="2869945" y="5224625"/>
            <a:ext cx="371916" cy="180200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Freeform 37"/>
          <p:cNvSpPr>
            <a:spLocks/>
          </p:cNvSpPr>
          <p:nvPr/>
        </p:nvSpPr>
        <p:spPr bwMode="auto">
          <a:xfrm rot="11212473" flipH="1">
            <a:off x="2986469" y="5519052"/>
            <a:ext cx="447776" cy="112531"/>
          </a:xfrm>
          <a:custGeom>
            <a:avLst/>
            <a:gdLst>
              <a:gd name="T0" fmla="*/ 334 w 334"/>
              <a:gd name="T1" fmla="*/ 104 h 104"/>
              <a:gd name="T2" fmla="*/ 168 w 334"/>
              <a:gd name="T3" fmla="*/ 0 h 104"/>
              <a:gd name="T4" fmla="*/ 0 w 334"/>
              <a:gd name="T5" fmla="*/ 7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" h="104">
                <a:moveTo>
                  <a:pt x="334" y="104"/>
                </a:moveTo>
                <a:lnTo>
                  <a:pt x="168" y="0"/>
                </a:lnTo>
                <a:lnTo>
                  <a:pt x="0" y="7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846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91</TotalTime>
  <Words>609</Words>
  <Application>Microsoft Office PowerPoint</Application>
  <PresentationFormat>Экран (4:3)</PresentationFormat>
  <Paragraphs>173</Paragraphs>
  <Slides>12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Воздушный поток</vt:lpstr>
      <vt:lpstr>Формула</vt:lpstr>
      <vt:lpstr>Об’єм піраміди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Об’єм піраміди</dc:title>
  <cp:lastModifiedBy>Таня</cp:lastModifiedBy>
  <cp:revision>14</cp:revision>
  <dcterms:modified xsi:type="dcterms:W3CDTF">2012-12-16T18:05:51Z</dcterms:modified>
</cp:coreProperties>
</file>