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9" r:id="rId2"/>
    <p:sldId id="263" r:id="rId3"/>
    <p:sldId id="264" r:id="rId4"/>
    <p:sldId id="265" r:id="rId5"/>
    <p:sldId id="266" r:id="rId6"/>
    <p:sldId id="267" r:id="rId7"/>
    <p:sldId id="256" r:id="rId8"/>
    <p:sldId id="257" r:id="rId9"/>
    <p:sldId id="260" r:id="rId10"/>
    <p:sldId id="258" r:id="rId11"/>
    <p:sldId id="261" r:id="rId12"/>
    <p:sldId id="26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1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3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441E4A-F429-4982-85FF-7070262A73D0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F2EA4-96AD-4047-A105-E622A475B6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705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F2EA4-96AD-4047-A105-E622A475B66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6164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75A96-5F36-45DE-A399-33FDABCEA362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004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75A96-5F36-45DE-A399-33FDABCEA362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036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F2EA4-96AD-4047-A105-E622A475B66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2092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75A96-5F36-45DE-A399-33FDABCEA362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7435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F2EA4-96AD-4047-A105-E622A475B66F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6733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F2EA4-96AD-4047-A105-E622A475B66F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83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25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7.png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24.wmf"/><Relationship Id="rId5" Type="http://schemas.openxmlformats.org/officeDocument/2006/relationships/image" Target="../media/image11.wmf"/><Relationship Id="rId15" Type="http://schemas.openxmlformats.org/officeDocument/2006/relationships/image" Target="../media/image26.w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23.wmf"/><Relationship Id="rId14" Type="http://schemas.openxmlformats.org/officeDocument/2006/relationships/oleObject" Target="../embeddings/oleObject1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29.wmf"/><Relationship Id="rId5" Type="http://schemas.openxmlformats.org/officeDocument/2006/relationships/image" Target="../media/image11.wmf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8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31.wmf"/><Relationship Id="rId5" Type="http://schemas.openxmlformats.org/officeDocument/2006/relationships/image" Target="../media/image11.wmf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4.bin"/><Relationship Id="rId9" Type="http://schemas.openxmlformats.org/officeDocument/2006/relationships/image" Target="../media/image30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5.w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5" Type="http://schemas.openxmlformats.org/officeDocument/2006/relationships/image" Target="../media/image16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8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13.wmf"/><Relationship Id="rId1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21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20.wmf"/><Relationship Id="rId5" Type="http://schemas.openxmlformats.org/officeDocument/2006/relationships/image" Target="../media/image11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43808" y="3284984"/>
            <a:ext cx="3594575" cy="882119"/>
          </a:xfrm>
        </p:spPr>
        <p:txBody>
          <a:bodyPr/>
          <a:lstStyle/>
          <a:p>
            <a:pPr algn="ctr"/>
            <a:r>
              <a:rPr lang="en-US" dirty="0" smtClean="0"/>
              <a:t>11 </a:t>
            </a:r>
            <a:r>
              <a:rPr lang="uk-UA" dirty="0" smtClean="0"/>
              <a:t>клас</a:t>
            </a:r>
            <a:endParaRPr lang="en-US" dirty="0" smtClean="0"/>
          </a:p>
          <a:p>
            <a:pPr algn="ctr"/>
            <a:r>
              <a:rPr lang="ru-RU" dirty="0" err="1" smtClean="0"/>
              <a:t>Розв</a:t>
            </a:r>
            <a:r>
              <a:rPr lang="en-US" dirty="0" smtClean="0"/>
              <a:t>’</a:t>
            </a:r>
            <a:r>
              <a:rPr lang="ru-RU" dirty="0" err="1" smtClean="0"/>
              <a:t>язування</a:t>
            </a:r>
            <a:r>
              <a:rPr lang="ru-RU" dirty="0" smtClean="0"/>
              <a:t> задач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632848" cy="1793167"/>
          </a:xfrm>
        </p:spPr>
        <p:txBody>
          <a:bodyPr/>
          <a:lstStyle/>
          <a:p>
            <a:pPr algn="ctr"/>
            <a:r>
              <a:rPr lang="uk-UA" dirty="0" smtClean="0"/>
              <a:t>Об</a:t>
            </a:r>
            <a:r>
              <a:rPr lang="en-US" dirty="0" smtClean="0"/>
              <a:t>’</a:t>
            </a:r>
            <a:r>
              <a:rPr lang="uk-UA" dirty="0" err="1" smtClean="0"/>
              <a:t>єм</a:t>
            </a:r>
            <a:r>
              <a:rPr lang="uk-UA" dirty="0" smtClean="0"/>
              <a:t> циліндра і конуса</a:t>
            </a:r>
            <a:endParaRPr lang="ru-RU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2411760" y="4365104"/>
            <a:ext cx="4608512" cy="1314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dirty="0" smtClean="0"/>
              <a:t>Учитель математики </a:t>
            </a:r>
          </a:p>
          <a:p>
            <a:pPr algn="ctr"/>
            <a:r>
              <a:rPr lang="uk-UA" dirty="0" smtClean="0"/>
              <a:t>Запорізької гімназії №31</a:t>
            </a:r>
          </a:p>
          <a:p>
            <a:pPr algn="ctr"/>
            <a:r>
              <a:rPr lang="uk-UA" dirty="0" err="1" smtClean="0"/>
              <a:t>Євтух</a:t>
            </a:r>
            <a:r>
              <a:rPr lang="uk-UA" dirty="0" smtClean="0"/>
              <a:t>  Т.А.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0530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11"/>
          <p:cNvSpPr>
            <a:spLocks noChangeArrowheads="1"/>
          </p:cNvSpPr>
          <p:nvPr/>
        </p:nvSpPr>
        <p:spPr bwMode="auto">
          <a:xfrm>
            <a:off x="228600" y="163939"/>
            <a:ext cx="868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Цил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ндр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конус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спільну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основу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висоту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 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Знайти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єм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конуса,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єм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циліндра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дорівнює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150. </a:t>
            </a:r>
          </a:p>
        </p:txBody>
      </p:sp>
      <p:sp>
        <p:nvSpPr>
          <p:cNvPr id="20493" name="Oval 13"/>
          <p:cNvSpPr>
            <a:spLocks noChangeArrowheads="1"/>
          </p:cNvSpPr>
          <p:nvPr/>
        </p:nvSpPr>
        <p:spPr bwMode="auto">
          <a:xfrm>
            <a:off x="711200" y="3289300"/>
            <a:ext cx="2209800" cy="762000"/>
          </a:xfrm>
          <a:prstGeom prst="ellipse">
            <a:avLst/>
          </a:prstGeom>
          <a:gradFill rotWithShape="1">
            <a:gsLst>
              <a:gs pos="0">
                <a:schemeClr val="bg1">
                  <a:alpha val="60001"/>
                </a:schemeClr>
              </a:gs>
              <a:gs pos="100000">
                <a:schemeClr val="accent1">
                  <a:alpha val="79999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7173" name="Group 14"/>
          <p:cNvGrpSpPr>
            <a:grpSpLocks/>
          </p:cNvGrpSpPr>
          <p:nvPr/>
        </p:nvGrpSpPr>
        <p:grpSpPr bwMode="auto">
          <a:xfrm>
            <a:off x="685800" y="5181600"/>
            <a:ext cx="2286000" cy="1101725"/>
            <a:chOff x="288" y="3263"/>
            <a:chExt cx="1440" cy="694"/>
          </a:xfrm>
        </p:grpSpPr>
        <p:sp>
          <p:nvSpPr>
            <p:cNvPr id="7222" name="Rectangle 15"/>
            <p:cNvSpPr>
              <a:spLocks noChangeArrowheads="1"/>
            </p:cNvSpPr>
            <p:nvPr/>
          </p:nvSpPr>
          <p:spPr bwMode="auto">
            <a:xfrm>
              <a:off x="288" y="3312"/>
              <a:ext cx="1440" cy="624"/>
            </a:xfrm>
            <a:prstGeom prst="rect">
              <a:avLst/>
            </a:prstGeom>
            <a:solidFill>
              <a:srgbClr val="FF3300">
                <a:alpha val="39999"/>
              </a:srgbClr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7223" name="Object 16"/>
            <p:cNvGraphicFramePr>
              <a:graphicFrameLocks noChangeAspect="1"/>
            </p:cNvGraphicFramePr>
            <p:nvPr/>
          </p:nvGraphicFramePr>
          <p:xfrm>
            <a:off x="301" y="3263"/>
            <a:ext cx="1412" cy="6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22" name="Формула" r:id="rId4" imgW="799753" imgH="393529" progId="Equation.3">
                    <p:embed/>
                  </p:oleObj>
                </mc:Choice>
                <mc:Fallback>
                  <p:oleObj name="Формула" r:id="rId4" imgW="799753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1" y="3263"/>
                          <a:ext cx="1412" cy="69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0518" name="Object 38"/>
          <p:cNvGraphicFramePr>
            <a:graphicFrameLocks noChangeAspect="1"/>
          </p:cNvGraphicFramePr>
          <p:nvPr/>
        </p:nvGraphicFramePr>
        <p:xfrm>
          <a:off x="3849688" y="1509713"/>
          <a:ext cx="842962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3" name="Формула" r:id="rId6" imgW="355292" imgH="444114" progId="Equation.3">
                  <p:embed/>
                </p:oleObj>
              </mc:Choice>
              <mc:Fallback>
                <p:oleObj name="Формула" r:id="rId6" imgW="355292" imgH="44411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9688" y="1509713"/>
                        <a:ext cx="842962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9" name="AutoShape 39"/>
          <p:cNvSpPr>
            <a:spLocks noChangeArrowheads="1"/>
          </p:cNvSpPr>
          <p:nvPr/>
        </p:nvSpPr>
        <p:spPr bwMode="auto">
          <a:xfrm>
            <a:off x="3886200" y="2971800"/>
            <a:ext cx="4143375" cy="457200"/>
          </a:xfrm>
          <a:prstGeom prst="wedgeRectCallout">
            <a:avLst>
              <a:gd name="adj1" fmla="val -39023"/>
              <a:gd name="adj2" fmla="val -163194"/>
            </a:avLst>
          </a:prstGeom>
          <a:gradFill rotWithShape="1">
            <a:gsLst>
              <a:gs pos="0">
                <a:srgbClr val="33CCFF">
                  <a:alpha val="47000"/>
                </a:srgbClr>
              </a:gs>
              <a:gs pos="100000">
                <a:srgbClr val="66FFFF">
                  <a:alpha val="46001"/>
                </a:srgbClr>
              </a:gs>
            </a:gsLst>
            <a:lin ang="5400000" scaled="1"/>
          </a:gradFill>
          <a:ln w="9525">
            <a:solidFill>
              <a:srgbClr val="0099FF">
                <a:alpha val="57001"/>
              </a:srgb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ru-RU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Знайдемо</a:t>
            </a: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відношення</a:t>
            </a: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об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ru-RU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ємів</a:t>
            </a:r>
            <a:endParaRPr lang="ru-RU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20" name="Object 40"/>
          <p:cNvGraphicFramePr>
            <a:graphicFrameLocks noChangeAspect="1"/>
          </p:cNvGraphicFramePr>
          <p:nvPr/>
        </p:nvGraphicFramePr>
        <p:xfrm>
          <a:off x="4724400" y="1066800"/>
          <a:ext cx="1233488" cy="1446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4" name="Формула" r:id="rId8" imgW="520474" imgH="609336" progId="Equation.3">
                  <p:embed/>
                </p:oleObj>
              </mc:Choice>
              <mc:Fallback>
                <p:oleObj name="Формула" r:id="rId8" imgW="520474" imgH="6093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066800"/>
                        <a:ext cx="1233488" cy="1446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177" name="Group 41"/>
          <p:cNvGrpSpPr>
            <a:grpSpLocks/>
          </p:cNvGrpSpPr>
          <p:nvPr/>
        </p:nvGrpSpPr>
        <p:grpSpPr bwMode="auto">
          <a:xfrm>
            <a:off x="685800" y="4343400"/>
            <a:ext cx="1981200" cy="639763"/>
            <a:chOff x="1776" y="1056"/>
            <a:chExt cx="1248" cy="403"/>
          </a:xfrm>
        </p:grpSpPr>
        <p:sp>
          <p:nvSpPr>
            <p:cNvPr id="7220" name="Rectangle 42"/>
            <p:cNvSpPr>
              <a:spLocks noChangeArrowheads="1"/>
            </p:cNvSpPr>
            <p:nvPr/>
          </p:nvSpPr>
          <p:spPr bwMode="auto">
            <a:xfrm>
              <a:off x="1776" y="1056"/>
              <a:ext cx="1248" cy="384"/>
            </a:xfrm>
            <a:prstGeom prst="rect">
              <a:avLst/>
            </a:prstGeom>
            <a:solidFill>
              <a:srgbClr val="FF3300">
                <a:alpha val="39999"/>
              </a:srgbClr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7221" name="Object 43"/>
            <p:cNvGraphicFramePr>
              <a:graphicFrameLocks noChangeAspect="1"/>
            </p:cNvGraphicFramePr>
            <p:nvPr/>
          </p:nvGraphicFramePr>
          <p:xfrm>
            <a:off x="1872" y="1056"/>
            <a:ext cx="1053" cy="4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25" name="Формула" r:id="rId10" imgW="596900" imgH="228600" progId="Equation.3">
                    <p:embed/>
                  </p:oleObj>
                </mc:Choice>
                <mc:Fallback>
                  <p:oleObj name="Формула" r:id="rId10" imgW="5969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72" y="1056"/>
                          <a:ext cx="1053" cy="40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524" name="Group 44"/>
          <p:cNvGrpSpPr>
            <a:grpSpLocks/>
          </p:cNvGrpSpPr>
          <p:nvPr/>
        </p:nvGrpSpPr>
        <p:grpSpPr bwMode="auto">
          <a:xfrm>
            <a:off x="4953000" y="1295400"/>
            <a:ext cx="317500" cy="1130300"/>
            <a:chOff x="3120" y="816"/>
            <a:chExt cx="200" cy="712"/>
          </a:xfrm>
        </p:grpSpPr>
        <p:sp>
          <p:nvSpPr>
            <p:cNvPr id="7218" name="Freeform 45"/>
            <p:cNvSpPr>
              <a:spLocks/>
            </p:cNvSpPr>
            <p:nvPr/>
          </p:nvSpPr>
          <p:spPr bwMode="auto">
            <a:xfrm flipH="1">
              <a:off x="3216" y="816"/>
              <a:ext cx="104" cy="280"/>
            </a:xfrm>
            <a:custGeom>
              <a:avLst/>
              <a:gdLst>
                <a:gd name="T0" fmla="*/ 49 w 152"/>
                <a:gd name="T1" fmla="*/ 0 h 232"/>
                <a:gd name="T2" fmla="*/ 0 w 152"/>
                <a:gd name="T3" fmla="*/ 408 h 2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2" h="232">
                  <a:moveTo>
                    <a:pt x="152" y="0"/>
                  </a:moveTo>
                  <a:cubicBezTo>
                    <a:pt x="127" y="40"/>
                    <a:pt x="32" y="184"/>
                    <a:pt x="0" y="232"/>
                  </a:cubicBez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19" name="Freeform 46"/>
            <p:cNvSpPr>
              <a:spLocks/>
            </p:cNvSpPr>
            <p:nvPr/>
          </p:nvSpPr>
          <p:spPr bwMode="auto">
            <a:xfrm flipH="1">
              <a:off x="3120" y="1296"/>
              <a:ext cx="152" cy="232"/>
            </a:xfrm>
            <a:custGeom>
              <a:avLst/>
              <a:gdLst>
                <a:gd name="T0" fmla="*/ 152 w 152"/>
                <a:gd name="T1" fmla="*/ 0 h 232"/>
                <a:gd name="T2" fmla="*/ 0 w 152"/>
                <a:gd name="T3" fmla="*/ 232 h 2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2" h="232">
                  <a:moveTo>
                    <a:pt x="152" y="0"/>
                  </a:moveTo>
                  <a:cubicBezTo>
                    <a:pt x="127" y="40"/>
                    <a:pt x="32" y="184"/>
                    <a:pt x="0" y="232"/>
                  </a:cubicBez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20527" name="Object 47"/>
          <p:cNvGraphicFramePr>
            <a:graphicFrameLocks noChangeAspect="1"/>
          </p:cNvGraphicFramePr>
          <p:nvPr/>
        </p:nvGraphicFramePr>
        <p:xfrm>
          <a:off x="5943600" y="1447800"/>
          <a:ext cx="360363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6" name="Формула" r:id="rId12" imgW="152334" imgH="393529" progId="Equation.3">
                  <p:embed/>
                </p:oleObj>
              </mc:Choice>
              <mc:Fallback>
                <p:oleObj name="Формула" r:id="rId12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1447800"/>
                        <a:ext cx="360363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528" name="Group 48"/>
          <p:cNvGrpSpPr>
            <a:grpSpLocks/>
          </p:cNvGrpSpPr>
          <p:nvPr/>
        </p:nvGrpSpPr>
        <p:grpSpPr bwMode="auto">
          <a:xfrm>
            <a:off x="5257800" y="1447800"/>
            <a:ext cx="393700" cy="977900"/>
            <a:chOff x="3312" y="912"/>
            <a:chExt cx="248" cy="616"/>
          </a:xfrm>
        </p:grpSpPr>
        <p:sp>
          <p:nvSpPr>
            <p:cNvPr id="7216" name="Freeform 49"/>
            <p:cNvSpPr>
              <a:spLocks/>
            </p:cNvSpPr>
            <p:nvPr/>
          </p:nvSpPr>
          <p:spPr bwMode="auto">
            <a:xfrm flipH="1">
              <a:off x="3312" y="1296"/>
              <a:ext cx="152" cy="232"/>
            </a:xfrm>
            <a:custGeom>
              <a:avLst/>
              <a:gdLst>
                <a:gd name="T0" fmla="*/ 152 w 152"/>
                <a:gd name="T1" fmla="*/ 0 h 232"/>
                <a:gd name="T2" fmla="*/ 0 w 152"/>
                <a:gd name="T3" fmla="*/ 232 h 2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2" h="232">
                  <a:moveTo>
                    <a:pt x="152" y="0"/>
                  </a:moveTo>
                  <a:cubicBezTo>
                    <a:pt x="127" y="40"/>
                    <a:pt x="32" y="184"/>
                    <a:pt x="0" y="232"/>
                  </a:cubicBez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17" name="Freeform 50"/>
            <p:cNvSpPr>
              <a:spLocks/>
            </p:cNvSpPr>
            <p:nvPr/>
          </p:nvSpPr>
          <p:spPr bwMode="auto">
            <a:xfrm flipH="1">
              <a:off x="3408" y="912"/>
              <a:ext cx="152" cy="232"/>
            </a:xfrm>
            <a:custGeom>
              <a:avLst/>
              <a:gdLst>
                <a:gd name="T0" fmla="*/ 152 w 152"/>
                <a:gd name="T1" fmla="*/ 0 h 232"/>
                <a:gd name="T2" fmla="*/ 0 w 152"/>
                <a:gd name="T3" fmla="*/ 232 h 2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2" h="232">
                  <a:moveTo>
                    <a:pt x="152" y="0"/>
                  </a:moveTo>
                  <a:cubicBezTo>
                    <a:pt x="127" y="40"/>
                    <a:pt x="32" y="184"/>
                    <a:pt x="0" y="232"/>
                  </a:cubicBez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20531" name="Object 51"/>
          <p:cNvGraphicFramePr>
            <a:graphicFrameLocks noChangeAspect="1"/>
          </p:cNvGraphicFramePr>
          <p:nvPr/>
        </p:nvGraphicFramePr>
        <p:xfrm>
          <a:off x="4419600" y="3733800"/>
          <a:ext cx="1173163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7" name="Формула" r:id="rId14" imgW="495085" imgH="444307" progId="Equation.3">
                  <p:embed/>
                </p:oleObj>
              </mc:Choice>
              <mc:Fallback>
                <p:oleObj name="Формула" r:id="rId14" imgW="495085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733800"/>
                        <a:ext cx="1173163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2" name="Rectangle 52"/>
          <p:cNvSpPr>
            <a:spLocks noChangeArrowheads="1"/>
          </p:cNvSpPr>
          <p:nvPr/>
        </p:nvSpPr>
        <p:spPr bwMode="auto">
          <a:xfrm>
            <a:off x="3962400" y="4419600"/>
            <a:ext cx="49244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150</a:t>
            </a:r>
          </a:p>
        </p:txBody>
      </p:sp>
      <p:grpSp>
        <p:nvGrpSpPr>
          <p:cNvPr id="20545" name="Group 65"/>
          <p:cNvGrpSpPr>
            <a:grpSpLocks/>
          </p:cNvGrpSpPr>
          <p:nvPr/>
        </p:nvGrpSpPr>
        <p:grpSpPr bwMode="auto">
          <a:xfrm>
            <a:off x="4279900" y="4886325"/>
            <a:ext cx="1308100" cy="831850"/>
            <a:chOff x="2696" y="3096"/>
            <a:chExt cx="824" cy="524"/>
          </a:xfrm>
        </p:grpSpPr>
        <p:sp>
          <p:nvSpPr>
            <p:cNvPr id="20534" name="Rectangle 54"/>
            <p:cNvSpPr>
              <a:spLocks noChangeArrowheads="1"/>
            </p:cNvSpPr>
            <p:nvPr/>
          </p:nvSpPr>
          <p:spPr bwMode="auto">
            <a:xfrm>
              <a:off x="3288" y="3104"/>
              <a:ext cx="19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000" b="1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20535" name="Rectangle 55"/>
            <p:cNvSpPr>
              <a:spLocks noChangeArrowheads="1"/>
            </p:cNvSpPr>
            <p:nvPr/>
          </p:nvSpPr>
          <p:spPr bwMode="auto">
            <a:xfrm>
              <a:off x="2720" y="3096"/>
              <a:ext cx="29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 dirty="0" err="1" smtClean="0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b="1" baseline="-25000" dirty="0" err="1" smtClean="0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ru-RU" b="1" baseline="-25000" dirty="0" smtClean="0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.</a:t>
              </a:r>
              <a:endParaRPr lang="ru-RU" b="1" baseline="-25000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36" name="Rectangle 56"/>
            <p:cNvSpPr>
              <a:spLocks noChangeArrowheads="1"/>
            </p:cNvSpPr>
            <p:nvPr/>
          </p:nvSpPr>
          <p:spPr bwMode="auto">
            <a:xfrm>
              <a:off x="2696" y="3368"/>
              <a:ext cx="359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000" b="1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150</a:t>
              </a:r>
            </a:p>
          </p:txBody>
        </p:sp>
        <p:sp>
          <p:nvSpPr>
            <p:cNvPr id="20537" name="Rectangle 57"/>
            <p:cNvSpPr>
              <a:spLocks noChangeArrowheads="1"/>
            </p:cNvSpPr>
            <p:nvPr/>
          </p:nvSpPr>
          <p:spPr bwMode="auto">
            <a:xfrm>
              <a:off x="3248" y="3312"/>
              <a:ext cx="25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b="1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b="1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sz="2000" b="1" i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13" name="Line 58"/>
            <p:cNvSpPr>
              <a:spLocks noChangeShapeType="1"/>
            </p:cNvSpPr>
            <p:nvPr/>
          </p:nvSpPr>
          <p:spPr bwMode="auto">
            <a:xfrm>
              <a:off x="2752" y="3351"/>
              <a:ext cx="240" cy="1"/>
            </a:xfrm>
            <a:prstGeom prst="line">
              <a:avLst/>
            </a:prstGeom>
            <a:noFill/>
            <a:ln w="19050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14" name="Line 59"/>
            <p:cNvSpPr>
              <a:spLocks noChangeShapeType="1"/>
            </p:cNvSpPr>
            <p:nvPr/>
          </p:nvSpPr>
          <p:spPr bwMode="auto">
            <a:xfrm>
              <a:off x="3280" y="3343"/>
              <a:ext cx="240" cy="1"/>
            </a:xfrm>
            <a:prstGeom prst="line">
              <a:avLst/>
            </a:prstGeom>
            <a:noFill/>
            <a:ln w="19050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40" name="Rectangle 60"/>
            <p:cNvSpPr>
              <a:spLocks noChangeArrowheads="1"/>
            </p:cNvSpPr>
            <p:nvPr/>
          </p:nvSpPr>
          <p:spPr bwMode="auto">
            <a:xfrm>
              <a:off x="3048" y="3239"/>
              <a:ext cx="19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b="1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16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7184" name="Picture 61" descr="B9_5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0" t="3125" r="6250" b="3125"/>
          <a:stretch>
            <a:fillRect/>
          </a:stretch>
        </p:blipFill>
        <p:spPr bwMode="auto">
          <a:xfrm>
            <a:off x="533400" y="1371600"/>
            <a:ext cx="2560638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42" name="Group 62"/>
          <p:cNvGrpSpPr>
            <a:grpSpLocks/>
          </p:cNvGrpSpPr>
          <p:nvPr/>
        </p:nvGrpSpPr>
        <p:grpSpPr bwMode="auto">
          <a:xfrm>
            <a:off x="1816100" y="1828800"/>
            <a:ext cx="1106488" cy="1828800"/>
            <a:chOff x="1144" y="1152"/>
            <a:chExt cx="697" cy="1152"/>
          </a:xfrm>
        </p:grpSpPr>
        <p:sp>
          <p:nvSpPr>
            <p:cNvPr id="7207" name="Line 63"/>
            <p:cNvSpPr>
              <a:spLocks noChangeShapeType="1"/>
            </p:cNvSpPr>
            <p:nvPr/>
          </p:nvSpPr>
          <p:spPr bwMode="auto">
            <a:xfrm>
              <a:off x="1144" y="1152"/>
              <a:ext cx="1" cy="115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08" name="Line 64"/>
            <p:cNvSpPr>
              <a:spLocks noChangeShapeType="1"/>
            </p:cNvSpPr>
            <p:nvPr/>
          </p:nvSpPr>
          <p:spPr bwMode="auto">
            <a:xfrm>
              <a:off x="1840" y="1152"/>
              <a:ext cx="1" cy="115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94149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0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0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35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5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20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0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35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" dur="1000" fill="hold"/>
                                        <p:tgtEl>
                                          <p:spTgt spid="20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20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20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20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20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0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3" grpId="0" animBg="1"/>
      <p:bldP spid="20493" grpId="1" animBg="1"/>
      <p:bldP spid="20519" grpId="0" animBg="1"/>
      <p:bldP spid="205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11"/>
          <p:cNvSpPr>
            <a:spLocks noChangeArrowheads="1"/>
          </p:cNvSpPr>
          <p:nvPr/>
        </p:nvSpPr>
        <p:spPr bwMode="auto">
          <a:xfrm>
            <a:off x="228600" y="163939"/>
            <a:ext cx="868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Діаметр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конуса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дорівнює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6, а кут при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вершині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осьового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перерізу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дорівнює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90°.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Обчислити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єм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конуса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8446" name="Freeform 14"/>
          <p:cNvSpPr>
            <a:spLocks/>
          </p:cNvSpPr>
          <p:nvPr/>
        </p:nvSpPr>
        <p:spPr bwMode="auto">
          <a:xfrm>
            <a:off x="381000" y="1562100"/>
            <a:ext cx="3517900" cy="1892300"/>
          </a:xfrm>
          <a:custGeom>
            <a:avLst/>
            <a:gdLst>
              <a:gd name="T0" fmla="*/ 0 w 2216"/>
              <a:gd name="T1" fmla="*/ 2147483647 h 1192"/>
              <a:gd name="T2" fmla="*/ 2147483647 w 2216"/>
              <a:gd name="T3" fmla="*/ 2147483647 h 1192"/>
              <a:gd name="T4" fmla="*/ 2147483647 w 2216"/>
              <a:gd name="T5" fmla="*/ 0 h 1192"/>
              <a:gd name="T6" fmla="*/ 2147483647 w 2216"/>
              <a:gd name="T7" fmla="*/ 2147483647 h 1192"/>
              <a:gd name="T8" fmla="*/ 2147483647 w 2216"/>
              <a:gd name="T9" fmla="*/ 2147483647 h 1192"/>
              <a:gd name="T10" fmla="*/ 2147483647 w 2216"/>
              <a:gd name="T11" fmla="*/ 2147483647 h 1192"/>
              <a:gd name="T12" fmla="*/ 0 w 2216"/>
              <a:gd name="T13" fmla="*/ 2147483647 h 119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216" h="1192">
                <a:moveTo>
                  <a:pt x="0" y="1184"/>
                </a:moveTo>
                <a:lnTo>
                  <a:pt x="1096" y="8"/>
                </a:lnTo>
                <a:lnTo>
                  <a:pt x="1072" y="0"/>
                </a:lnTo>
                <a:lnTo>
                  <a:pt x="1088" y="8"/>
                </a:lnTo>
                <a:lnTo>
                  <a:pt x="2152" y="1104"/>
                </a:lnTo>
                <a:lnTo>
                  <a:pt x="2216" y="1192"/>
                </a:lnTo>
                <a:lnTo>
                  <a:pt x="0" y="1184"/>
                </a:lnTo>
                <a:close/>
              </a:path>
            </a:pathLst>
          </a:custGeom>
          <a:gradFill rotWithShape="0">
            <a:gsLst>
              <a:gs pos="0">
                <a:srgbClr val="66FFFF">
                  <a:alpha val="46001"/>
                </a:srgbClr>
              </a:gs>
              <a:gs pos="100000">
                <a:srgbClr val="00C5C0">
                  <a:alpha val="26999"/>
                </a:srgb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9222" name="Group 68"/>
          <p:cNvGrpSpPr>
            <a:grpSpLocks/>
          </p:cNvGrpSpPr>
          <p:nvPr/>
        </p:nvGrpSpPr>
        <p:grpSpPr bwMode="auto">
          <a:xfrm>
            <a:off x="406400" y="3086100"/>
            <a:ext cx="3505200" cy="762000"/>
            <a:chOff x="261" y="2068"/>
            <a:chExt cx="2448" cy="1146"/>
          </a:xfrm>
        </p:grpSpPr>
        <p:sp>
          <p:nvSpPr>
            <p:cNvPr id="9265" name="Arc 16"/>
            <p:cNvSpPr>
              <a:spLocks/>
            </p:cNvSpPr>
            <p:nvPr/>
          </p:nvSpPr>
          <p:spPr bwMode="auto">
            <a:xfrm rot="5400000">
              <a:off x="1058" y="1564"/>
              <a:ext cx="853" cy="2448"/>
            </a:xfrm>
            <a:custGeom>
              <a:avLst/>
              <a:gdLst>
                <a:gd name="T0" fmla="*/ 0 w 31845"/>
                <a:gd name="T1" fmla="*/ 0 h 43200"/>
                <a:gd name="T2" fmla="*/ 0 w 31845"/>
                <a:gd name="T3" fmla="*/ 8 h 43200"/>
                <a:gd name="T4" fmla="*/ 0 w 31845"/>
                <a:gd name="T5" fmla="*/ 4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1845" h="43200" fill="none" extrusionOk="0">
                  <a:moveTo>
                    <a:pt x="0" y="2584"/>
                  </a:moveTo>
                  <a:cubicBezTo>
                    <a:pt x="3148" y="887"/>
                    <a:pt x="6668" y="-1"/>
                    <a:pt x="10245" y="0"/>
                  </a:cubicBezTo>
                  <a:cubicBezTo>
                    <a:pt x="22174" y="0"/>
                    <a:pt x="31845" y="9670"/>
                    <a:pt x="31845" y="21600"/>
                  </a:cubicBezTo>
                  <a:cubicBezTo>
                    <a:pt x="31845" y="33529"/>
                    <a:pt x="22174" y="43200"/>
                    <a:pt x="10245" y="43200"/>
                  </a:cubicBezTo>
                  <a:cubicBezTo>
                    <a:pt x="7256" y="43200"/>
                    <a:pt x="4300" y="42579"/>
                    <a:pt x="1564" y="41378"/>
                  </a:cubicBezTo>
                </a:path>
                <a:path w="31845" h="43200" stroke="0" extrusionOk="0">
                  <a:moveTo>
                    <a:pt x="0" y="2584"/>
                  </a:moveTo>
                  <a:cubicBezTo>
                    <a:pt x="3148" y="887"/>
                    <a:pt x="6668" y="-1"/>
                    <a:pt x="10245" y="0"/>
                  </a:cubicBezTo>
                  <a:cubicBezTo>
                    <a:pt x="22174" y="0"/>
                    <a:pt x="31845" y="9670"/>
                    <a:pt x="31845" y="21600"/>
                  </a:cubicBezTo>
                  <a:cubicBezTo>
                    <a:pt x="31845" y="33529"/>
                    <a:pt x="22174" y="43200"/>
                    <a:pt x="10245" y="43200"/>
                  </a:cubicBezTo>
                  <a:cubicBezTo>
                    <a:pt x="7256" y="43200"/>
                    <a:pt x="4300" y="42579"/>
                    <a:pt x="1564" y="41378"/>
                  </a:cubicBezTo>
                  <a:lnTo>
                    <a:pt x="10245" y="21600"/>
                  </a:lnTo>
                  <a:lnTo>
                    <a:pt x="0" y="2584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66" name="Arc 17"/>
            <p:cNvSpPr>
              <a:spLocks/>
            </p:cNvSpPr>
            <p:nvPr/>
          </p:nvSpPr>
          <p:spPr bwMode="auto">
            <a:xfrm rot="16200000" flipV="1">
              <a:off x="1178" y="1181"/>
              <a:ext cx="529" cy="2303"/>
            </a:xfrm>
            <a:custGeom>
              <a:avLst/>
              <a:gdLst>
                <a:gd name="T0" fmla="*/ 0 w 21600"/>
                <a:gd name="T1" fmla="*/ 0 h 40947"/>
                <a:gd name="T2" fmla="*/ 0 w 21600"/>
                <a:gd name="T3" fmla="*/ 7 h 40947"/>
                <a:gd name="T4" fmla="*/ 0 w 21600"/>
                <a:gd name="T5" fmla="*/ 3 h 4094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0947" fill="none" extrusionOk="0">
                  <a:moveTo>
                    <a:pt x="8880" y="0"/>
                  </a:moveTo>
                  <a:cubicBezTo>
                    <a:pt x="16622" y="3492"/>
                    <a:pt x="21600" y="11196"/>
                    <a:pt x="21600" y="19690"/>
                  </a:cubicBezTo>
                  <a:cubicBezTo>
                    <a:pt x="21600" y="30140"/>
                    <a:pt x="14117" y="39092"/>
                    <a:pt x="3833" y="40947"/>
                  </a:cubicBezTo>
                </a:path>
                <a:path w="21600" h="40947" stroke="0" extrusionOk="0">
                  <a:moveTo>
                    <a:pt x="8880" y="0"/>
                  </a:moveTo>
                  <a:cubicBezTo>
                    <a:pt x="16622" y="3492"/>
                    <a:pt x="21600" y="11196"/>
                    <a:pt x="21600" y="19690"/>
                  </a:cubicBezTo>
                  <a:cubicBezTo>
                    <a:pt x="21600" y="30140"/>
                    <a:pt x="14117" y="39092"/>
                    <a:pt x="3833" y="40947"/>
                  </a:cubicBezTo>
                  <a:lnTo>
                    <a:pt x="0" y="19690"/>
                  </a:lnTo>
                  <a:lnTo>
                    <a:pt x="888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9223" name="Freeform 18"/>
          <p:cNvSpPr>
            <a:spLocks/>
          </p:cNvSpPr>
          <p:nvPr/>
        </p:nvSpPr>
        <p:spPr bwMode="auto">
          <a:xfrm>
            <a:off x="393700" y="1574800"/>
            <a:ext cx="3505200" cy="1854200"/>
          </a:xfrm>
          <a:custGeom>
            <a:avLst/>
            <a:gdLst>
              <a:gd name="T0" fmla="*/ 2147483647 w 2208"/>
              <a:gd name="T1" fmla="*/ 2147483647 h 1168"/>
              <a:gd name="T2" fmla="*/ 2147483647 w 2208"/>
              <a:gd name="T3" fmla="*/ 0 h 1168"/>
              <a:gd name="T4" fmla="*/ 0 w 2208"/>
              <a:gd name="T5" fmla="*/ 2147483647 h 116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8" h="1168">
                <a:moveTo>
                  <a:pt x="2208" y="1160"/>
                </a:moveTo>
                <a:lnTo>
                  <a:pt x="1080" y="0"/>
                </a:lnTo>
                <a:lnTo>
                  <a:pt x="0" y="116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4" name="Freeform 19"/>
          <p:cNvSpPr>
            <a:spLocks/>
          </p:cNvSpPr>
          <p:nvPr/>
        </p:nvSpPr>
        <p:spPr bwMode="auto">
          <a:xfrm>
            <a:off x="2095500" y="1587500"/>
            <a:ext cx="1588" cy="1854200"/>
          </a:xfrm>
          <a:custGeom>
            <a:avLst/>
            <a:gdLst>
              <a:gd name="T0" fmla="*/ 0 w 1"/>
              <a:gd name="T1" fmla="*/ 0 h 1168"/>
              <a:gd name="T2" fmla="*/ 0 w 1"/>
              <a:gd name="T3" fmla="*/ 2147483647 h 116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168">
                <a:moveTo>
                  <a:pt x="0" y="0"/>
                </a:moveTo>
                <a:lnTo>
                  <a:pt x="0" y="1168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57" name="Freeform 25"/>
          <p:cNvSpPr>
            <a:spLocks/>
          </p:cNvSpPr>
          <p:nvPr/>
        </p:nvSpPr>
        <p:spPr bwMode="auto">
          <a:xfrm>
            <a:off x="2082800" y="3276600"/>
            <a:ext cx="190500" cy="177800"/>
          </a:xfrm>
          <a:custGeom>
            <a:avLst/>
            <a:gdLst>
              <a:gd name="T0" fmla="*/ 0 w 120"/>
              <a:gd name="T1" fmla="*/ 0 h 112"/>
              <a:gd name="T2" fmla="*/ 2147483647 w 120"/>
              <a:gd name="T3" fmla="*/ 2147483647 h 112"/>
              <a:gd name="T4" fmla="*/ 2147483647 w 120"/>
              <a:gd name="T5" fmla="*/ 2147483647 h 11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20" h="112">
                <a:moveTo>
                  <a:pt x="0" y="0"/>
                </a:moveTo>
                <a:lnTo>
                  <a:pt x="120" y="8"/>
                </a:lnTo>
                <a:lnTo>
                  <a:pt x="120" y="112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6" name="Freeform 28"/>
          <p:cNvSpPr>
            <a:spLocks/>
          </p:cNvSpPr>
          <p:nvPr/>
        </p:nvSpPr>
        <p:spPr bwMode="auto">
          <a:xfrm>
            <a:off x="406400" y="3441700"/>
            <a:ext cx="3505200" cy="1588"/>
          </a:xfrm>
          <a:custGeom>
            <a:avLst/>
            <a:gdLst>
              <a:gd name="T0" fmla="*/ 2147483647 w 2208"/>
              <a:gd name="T1" fmla="*/ 0 h 1"/>
              <a:gd name="T2" fmla="*/ 0 w 2208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208" h="1">
                <a:moveTo>
                  <a:pt x="2208" y="0"/>
                </a:move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61" name="Text Box 29"/>
          <p:cNvSpPr txBox="1">
            <a:spLocks noChangeArrowheads="1"/>
          </p:cNvSpPr>
          <p:nvPr/>
        </p:nvSpPr>
        <p:spPr bwMode="auto">
          <a:xfrm>
            <a:off x="2082800" y="1905000"/>
            <a:ext cx="4873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600" b="1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45</a:t>
            </a:r>
            <a:r>
              <a:rPr lang="ru-RU" sz="1600" b="1" baseline="3000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0</a:t>
            </a:r>
            <a:endParaRPr lang="ru-RU" sz="1600" b="1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grpSp>
        <p:nvGrpSpPr>
          <p:cNvPr id="18462" name="Group 30"/>
          <p:cNvGrpSpPr>
            <a:grpSpLocks/>
          </p:cNvGrpSpPr>
          <p:nvPr/>
        </p:nvGrpSpPr>
        <p:grpSpPr bwMode="auto">
          <a:xfrm>
            <a:off x="4826000" y="1143000"/>
            <a:ext cx="2286000" cy="1101725"/>
            <a:chOff x="288" y="3263"/>
            <a:chExt cx="1440" cy="694"/>
          </a:xfrm>
        </p:grpSpPr>
        <p:sp>
          <p:nvSpPr>
            <p:cNvPr id="9263" name="Rectangle 31"/>
            <p:cNvSpPr>
              <a:spLocks noChangeArrowheads="1"/>
            </p:cNvSpPr>
            <p:nvPr/>
          </p:nvSpPr>
          <p:spPr bwMode="auto">
            <a:xfrm>
              <a:off x="288" y="3312"/>
              <a:ext cx="1440" cy="624"/>
            </a:xfrm>
            <a:prstGeom prst="rect">
              <a:avLst/>
            </a:prstGeom>
            <a:solidFill>
              <a:srgbClr val="FF3300">
                <a:alpha val="39999"/>
              </a:srgbClr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9264" name="Object 32"/>
            <p:cNvGraphicFramePr>
              <a:graphicFrameLocks noChangeAspect="1"/>
            </p:cNvGraphicFramePr>
            <p:nvPr/>
          </p:nvGraphicFramePr>
          <p:xfrm>
            <a:off x="301" y="3263"/>
            <a:ext cx="1412" cy="6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38" name="Формула" r:id="rId4" imgW="799753" imgH="393529" progId="Equation.3">
                    <p:embed/>
                  </p:oleObj>
                </mc:Choice>
                <mc:Fallback>
                  <p:oleObj name="Формула" r:id="rId4" imgW="799753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1" y="3263"/>
                          <a:ext cx="1412" cy="6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8486" name="Object 54"/>
          <p:cNvGraphicFramePr>
            <a:graphicFrameLocks noChangeAspect="1"/>
          </p:cNvGraphicFramePr>
          <p:nvPr/>
        </p:nvGraphicFramePr>
        <p:xfrm>
          <a:off x="5283200" y="2438400"/>
          <a:ext cx="16002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9" name="Формула" r:id="rId6" imgW="583947" imgH="241195" progId="Equation.3">
                  <p:embed/>
                </p:oleObj>
              </mc:Choice>
              <mc:Fallback>
                <p:oleObj name="Формула" r:id="rId6" imgW="583947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3200" y="2438400"/>
                        <a:ext cx="1600200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91" name="Object 59"/>
          <p:cNvGraphicFramePr>
            <a:graphicFrameLocks noChangeAspect="1"/>
          </p:cNvGraphicFramePr>
          <p:nvPr/>
        </p:nvGraphicFramePr>
        <p:xfrm>
          <a:off x="5445125" y="3113088"/>
          <a:ext cx="2570163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0" name="Формула" r:id="rId8" imgW="1002865" imgH="241195" progId="Equation.3">
                  <p:embed/>
                </p:oleObj>
              </mc:Choice>
              <mc:Fallback>
                <p:oleObj name="Формула" r:id="rId8" imgW="1002865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25" y="3113088"/>
                        <a:ext cx="2570163" cy="617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92" name="Object 60"/>
          <p:cNvGraphicFramePr>
            <a:graphicFrameLocks noChangeAspect="1"/>
          </p:cNvGraphicFramePr>
          <p:nvPr/>
        </p:nvGraphicFramePr>
        <p:xfrm>
          <a:off x="5153025" y="3792538"/>
          <a:ext cx="3155950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1" name="Формула" r:id="rId10" imgW="1231366" imgH="393529" progId="Equation.3">
                  <p:embed/>
                </p:oleObj>
              </mc:Choice>
              <mc:Fallback>
                <p:oleObj name="Формула" r:id="rId10" imgW="123136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3025" y="3792538"/>
                        <a:ext cx="3155950" cy="100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97" name="Freeform 65"/>
          <p:cNvSpPr>
            <a:spLocks/>
          </p:cNvSpPr>
          <p:nvPr/>
        </p:nvSpPr>
        <p:spPr bwMode="auto">
          <a:xfrm>
            <a:off x="1854200" y="1828800"/>
            <a:ext cx="495300" cy="241300"/>
          </a:xfrm>
          <a:custGeom>
            <a:avLst/>
            <a:gdLst>
              <a:gd name="T0" fmla="*/ 0 w 312"/>
              <a:gd name="T1" fmla="*/ 2147483647 h 152"/>
              <a:gd name="T2" fmla="*/ 2147483647 w 312"/>
              <a:gd name="T3" fmla="*/ 2147483647 h 152"/>
              <a:gd name="T4" fmla="*/ 2147483647 w 312"/>
              <a:gd name="T5" fmla="*/ 0 h 1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12" h="152">
                <a:moveTo>
                  <a:pt x="0" y="8"/>
                </a:moveTo>
                <a:lnTo>
                  <a:pt x="144" y="152"/>
                </a:lnTo>
                <a:lnTo>
                  <a:pt x="312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8506" name="Group 74"/>
          <p:cNvGrpSpPr>
            <a:grpSpLocks/>
          </p:cNvGrpSpPr>
          <p:nvPr/>
        </p:nvGrpSpPr>
        <p:grpSpPr bwMode="auto">
          <a:xfrm>
            <a:off x="381000" y="4038600"/>
            <a:ext cx="3556000" cy="396875"/>
            <a:chOff x="240" y="2496"/>
            <a:chExt cx="2240" cy="250"/>
          </a:xfrm>
        </p:grpSpPr>
        <p:sp>
          <p:nvSpPr>
            <p:cNvPr id="18490" name="Text Box 58"/>
            <p:cNvSpPr txBox="1">
              <a:spLocks noChangeArrowheads="1"/>
            </p:cNvSpPr>
            <p:nvPr/>
          </p:nvSpPr>
          <p:spPr bwMode="auto">
            <a:xfrm>
              <a:off x="1216" y="2496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0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6</a:t>
              </a:r>
            </a:p>
          </p:txBody>
        </p:sp>
        <p:sp>
          <p:nvSpPr>
            <p:cNvPr id="9262" name="Freeform 70"/>
            <p:cNvSpPr>
              <a:spLocks/>
            </p:cNvSpPr>
            <p:nvPr/>
          </p:nvSpPr>
          <p:spPr bwMode="auto">
            <a:xfrm>
              <a:off x="240" y="2496"/>
              <a:ext cx="2240" cy="16"/>
            </a:xfrm>
            <a:custGeom>
              <a:avLst/>
              <a:gdLst>
                <a:gd name="T0" fmla="*/ 0 w 2240"/>
                <a:gd name="T1" fmla="*/ 0 h 16"/>
                <a:gd name="T2" fmla="*/ 2240 w 2240"/>
                <a:gd name="T3" fmla="*/ 16 h 1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240" h="16">
                  <a:moveTo>
                    <a:pt x="0" y="0"/>
                  </a:moveTo>
                  <a:lnTo>
                    <a:pt x="2240" y="16"/>
                  </a:lnTo>
                </a:path>
              </a:pathLst>
            </a:custGeom>
            <a:noFill/>
            <a:ln w="12700" cmpd="sng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8504" name="Text Box 72"/>
          <p:cNvSpPr txBox="1">
            <a:spLocks noChangeArrowheads="1"/>
          </p:cNvSpPr>
          <p:nvPr/>
        </p:nvSpPr>
        <p:spPr bwMode="auto">
          <a:xfrm>
            <a:off x="2768600" y="3387725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3</a:t>
            </a:r>
          </a:p>
        </p:txBody>
      </p:sp>
      <p:sp>
        <p:nvSpPr>
          <p:cNvPr id="18505" name="Text Box 73"/>
          <p:cNvSpPr txBox="1">
            <a:spLocks noChangeArrowheads="1"/>
          </p:cNvSpPr>
          <p:nvPr/>
        </p:nvSpPr>
        <p:spPr bwMode="auto">
          <a:xfrm>
            <a:off x="2755900" y="33655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3</a:t>
            </a:r>
          </a:p>
        </p:txBody>
      </p:sp>
      <p:sp>
        <p:nvSpPr>
          <p:cNvPr id="18507" name="Text Box 75"/>
          <p:cNvSpPr txBox="1">
            <a:spLocks noChangeArrowheads="1"/>
          </p:cNvSpPr>
          <p:nvPr/>
        </p:nvSpPr>
        <p:spPr bwMode="auto">
          <a:xfrm>
            <a:off x="2082800" y="1905000"/>
            <a:ext cx="4873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600" b="1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45</a:t>
            </a:r>
            <a:r>
              <a:rPr lang="ru-RU" sz="1600" b="1" baseline="3000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0</a:t>
            </a:r>
            <a:endParaRPr lang="ru-RU" sz="1600" b="1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502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50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5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50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5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50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5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50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50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50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5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50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5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50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5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50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50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49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4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49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4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49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4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49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49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50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5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50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5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50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5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50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50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8333 0.11111 L 0.13333 0.17778 " pathEditMode="relative" ptsTypes="AAA">
                                      <p:cBhvr>
                                        <p:cTn id="124" dur="2000" fill="hold"/>
                                        <p:tgtEl>
                                          <p:spTgt spid="185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6667 -0.08889 L -0.10834 -0.14444 " pathEditMode="relative" ptsTypes="AAA">
                                      <p:cBhvr>
                                        <p:cTn id="128" dur="2000" fill="hold"/>
                                        <p:tgtEl>
                                          <p:spTgt spid="185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18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18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18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6" grpId="0" animBg="1"/>
      <p:bldP spid="18457" grpId="0" animBg="1"/>
      <p:bldP spid="18461" grpId="0"/>
      <p:bldP spid="18497" grpId="0" animBg="1"/>
      <p:bldP spid="18504" grpId="0"/>
      <p:bldP spid="18505" grpId="0"/>
      <p:bldP spid="18505" grpId="1"/>
      <p:bldP spid="18507" grpId="0"/>
      <p:bldP spid="18507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19" name="Text Box 59"/>
          <p:cNvSpPr txBox="1">
            <a:spLocks noChangeArrowheads="1"/>
          </p:cNvSpPr>
          <p:nvPr/>
        </p:nvSpPr>
        <p:spPr bwMode="auto">
          <a:xfrm>
            <a:off x="1752600" y="28194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6</a:t>
            </a:r>
          </a:p>
        </p:txBody>
      </p:sp>
      <p:sp>
        <p:nvSpPr>
          <p:cNvPr id="10244" name="Rectangle 11"/>
          <p:cNvSpPr>
            <a:spLocks noChangeArrowheads="1"/>
          </p:cNvSpPr>
          <p:nvPr/>
        </p:nvSpPr>
        <p:spPr bwMode="auto">
          <a:xfrm>
            <a:off x="228600" y="55473"/>
            <a:ext cx="8686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  Конус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утворюється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обертанням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рівнобедреного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прямокутного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трикутника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АВС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навколо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катета,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дорівнює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6.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Знайти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єм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75" name="Freeform 15"/>
          <p:cNvSpPr>
            <a:spLocks/>
          </p:cNvSpPr>
          <p:nvPr/>
        </p:nvSpPr>
        <p:spPr bwMode="auto">
          <a:xfrm>
            <a:off x="2082800" y="2095500"/>
            <a:ext cx="1816100" cy="1892300"/>
          </a:xfrm>
          <a:custGeom>
            <a:avLst/>
            <a:gdLst>
              <a:gd name="T0" fmla="*/ 2147483647 w 1144"/>
              <a:gd name="T1" fmla="*/ 2147483647 h 1192"/>
              <a:gd name="T2" fmla="*/ 2147483647 w 1144"/>
              <a:gd name="T3" fmla="*/ 2147483647 h 1192"/>
              <a:gd name="T4" fmla="*/ 0 w 1144"/>
              <a:gd name="T5" fmla="*/ 0 h 1192"/>
              <a:gd name="T6" fmla="*/ 2147483647 w 1144"/>
              <a:gd name="T7" fmla="*/ 2147483647 h 1192"/>
              <a:gd name="T8" fmla="*/ 2147483647 w 1144"/>
              <a:gd name="T9" fmla="*/ 2147483647 h 1192"/>
              <a:gd name="T10" fmla="*/ 2147483647 w 1144"/>
              <a:gd name="T11" fmla="*/ 2147483647 h 1192"/>
              <a:gd name="T12" fmla="*/ 2147483647 w 1144"/>
              <a:gd name="T13" fmla="*/ 2147483647 h 119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144" h="1192">
                <a:moveTo>
                  <a:pt x="13" y="1188"/>
                </a:moveTo>
                <a:lnTo>
                  <a:pt x="24" y="8"/>
                </a:lnTo>
                <a:lnTo>
                  <a:pt x="0" y="0"/>
                </a:lnTo>
                <a:lnTo>
                  <a:pt x="16" y="8"/>
                </a:lnTo>
                <a:lnTo>
                  <a:pt x="1080" y="1104"/>
                </a:lnTo>
                <a:lnTo>
                  <a:pt x="1144" y="1192"/>
                </a:lnTo>
                <a:lnTo>
                  <a:pt x="13" y="1188"/>
                </a:lnTo>
                <a:close/>
              </a:path>
            </a:pathLst>
          </a:custGeom>
          <a:gradFill rotWithShape="0">
            <a:gsLst>
              <a:gs pos="0">
                <a:srgbClr val="66FFFF">
                  <a:alpha val="46001"/>
                </a:srgbClr>
              </a:gs>
              <a:gs pos="100000">
                <a:srgbClr val="00C5C0">
                  <a:alpha val="26999"/>
                </a:srgb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0247" name="Group 16"/>
          <p:cNvGrpSpPr>
            <a:grpSpLocks/>
          </p:cNvGrpSpPr>
          <p:nvPr/>
        </p:nvGrpSpPr>
        <p:grpSpPr bwMode="auto">
          <a:xfrm>
            <a:off x="406400" y="3619500"/>
            <a:ext cx="3505200" cy="762000"/>
            <a:chOff x="261" y="2068"/>
            <a:chExt cx="2448" cy="1146"/>
          </a:xfrm>
        </p:grpSpPr>
        <p:sp>
          <p:nvSpPr>
            <p:cNvPr id="10293" name="Arc 17"/>
            <p:cNvSpPr>
              <a:spLocks/>
            </p:cNvSpPr>
            <p:nvPr/>
          </p:nvSpPr>
          <p:spPr bwMode="auto">
            <a:xfrm rot="5400000">
              <a:off x="1058" y="1564"/>
              <a:ext cx="853" cy="2448"/>
            </a:xfrm>
            <a:custGeom>
              <a:avLst/>
              <a:gdLst>
                <a:gd name="T0" fmla="*/ 0 w 31845"/>
                <a:gd name="T1" fmla="*/ 0 h 43200"/>
                <a:gd name="T2" fmla="*/ 0 w 31845"/>
                <a:gd name="T3" fmla="*/ 8 h 43200"/>
                <a:gd name="T4" fmla="*/ 0 w 31845"/>
                <a:gd name="T5" fmla="*/ 4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1845" h="43200" fill="none" extrusionOk="0">
                  <a:moveTo>
                    <a:pt x="0" y="2584"/>
                  </a:moveTo>
                  <a:cubicBezTo>
                    <a:pt x="3148" y="887"/>
                    <a:pt x="6668" y="-1"/>
                    <a:pt x="10245" y="0"/>
                  </a:cubicBezTo>
                  <a:cubicBezTo>
                    <a:pt x="22174" y="0"/>
                    <a:pt x="31845" y="9670"/>
                    <a:pt x="31845" y="21600"/>
                  </a:cubicBezTo>
                  <a:cubicBezTo>
                    <a:pt x="31845" y="33529"/>
                    <a:pt x="22174" y="43200"/>
                    <a:pt x="10245" y="43200"/>
                  </a:cubicBezTo>
                  <a:cubicBezTo>
                    <a:pt x="7256" y="43200"/>
                    <a:pt x="4300" y="42579"/>
                    <a:pt x="1564" y="41378"/>
                  </a:cubicBezTo>
                </a:path>
                <a:path w="31845" h="43200" stroke="0" extrusionOk="0">
                  <a:moveTo>
                    <a:pt x="0" y="2584"/>
                  </a:moveTo>
                  <a:cubicBezTo>
                    <a:pt x="3148" y="887"/>
                    <a:pt x="6668" y="-1"/>
                    <a:pt x="10245" y="0"/>
                  </a:cubicBezTo>
                  <a:cubicBezTo>
                    <a:pt x="22174" y="0"/>
                    <a:pt x="31845" y="9670"/>
                    <a:pt x="31845" y="21600"/>
                  </a:cubicBezTo>
                  <a:cubicBezTo>
                    <a:pt x="31845" y="33529"/>
                    <a:pt x="22174" y="43200"/>
                    <a:pt x="10245" y="43200"/>
                  </a:cubicBezTo>
                  <a:cubicBezTo>
                    <a:pt x="7256" y="43200"/>
                    <a:pt x="4300" y="42579"/>
                    <a:pt x="1564" y="41378"/>
                  </a:cubicBezTo>
                  <a:lnTo>
                    <a:pt x="10245" y="21600"/>
                  </a:lnTo>
                  <a:lnTo>
                    <a:pt x="0" y="2584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94" name="Arc 18"/>
            <p:cNvSpPr>
              <a:spLocks/>
            </p:cNvSpPr>
            <p:nvPr/>
          </p:nvSpPr>
          <p:spPr bwMode="auto">
            <a:xfrm rot="16200000" flipV="1">
              <a:off x="1178" y="1181"/>
              <a:ext cx="529" cy="2303"/>
            </a:xfrm>
            <a:custGeom>
              <a:avLst/>
              <a:gdLst>
                <a:gd name="T0" fmla="*/ 0 w 21600"/>
                <a:gd name="T1" fmla="*/ 0 h 40947"/>
                <a:gd name="T2" fmla="*/ 0 w 21600"/>
                <a:gd name="T3" fmla="*/ 7 h 40947"/>
                <a:gd name="T4" fmla="*/ 0 w 21600"/>
                <a:gd name="T5" fmla="*/ 3 h 4094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0947" fill="none" extrusionOk="0">
                  <a:moveTo>
                    <a:pt x="8880" y="0"/>
                  </a:moveTo>
                  <a:cubicBezTo>
                    <a:pt x="16622" y="3492"/>
                    <a:pt x="21600" y="11196"/>
                    <a:pt x="21600" y="19690"/>
                  </a:cubicBezTo>
                  <a:cubicBezTo>
                    <a:pt x="21600" y="30140"/>
                    <a:pt x="14117" y="39092"/>
                    <a:pt x="3833" y="40947"/>
                  </a:cubicBezTo>
                </a:path>
                <a:path w="21600" h="40947" stroke="0" extrusionOk="0">
                  <a:moveTo>
                    <a:pt x="8880" y="0"/>
                  </a:moveTo>
                  <a:cubicBezTo>
                    <a:pt x="16622" y="3492"/>
                    <a:pt x="21600" y="11196"/>
                    <a:pt x="21600" y="19690"/>
                  </a:cubicBezTo>
                  <a:cubicBezTo>
                    <a:pt x="21600" y="30140"/>
                    <a:pt x="14117" y="39092"/>
                    <a:pt x="3833" y="40947"/>
                  </a:cubicBezTo>
                  <a:lnTo>
                    <a:pt x="0" y="19690"/>
                  </a:lnTo>
                  <a:lnTo>
                    <a:pt x="888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248" name="Freeform 19"/>
          <p:cNvSpPr>
            <a:spLocks/>
          </p:cNvSpPr>
          <p:nvPr/>
        </p:nvSpPr>
        <p:spPr bwMode="auto">
          <a:xfrm>
            <a:off x="393700" y="2108200"/>
            <a:ext cx="3505200" cy="1854200"/>
          </a:xfrm>
          <a:custGeom>
            <a:avLst/>
            <a:gdLst>
              <a:gd name="T0" fmla="*/ 2147483647 w 2208"/>
              <a:gd name="T1" fmla="*/ 2147483647 h 1168"/>
              <a:gd name="T2" fmla="*/ 2147483647 w 2208"/>
              <a:gd name="T3" fmla="*/ 0 h 1168"/>
              <a:gd name="T4" fmla="*/ 0 w 2208"/>
              <a:gd name="T5" fmla="*/ 2147483647 h 116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8" h="1168">
                <a:moveTo>
                  <a:pt x="2208" y="1160"/>
                </a:moveTo>
                <a:lnTo>
                  <a:pt x="1080" y="0"/>
                </a:lnTo>
                <a:lnTo>
                  <a:pt x="0" y="116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9" name="Freeform 20"/>
          <p:cNvSpPr>
            <a:spLocks/>
          </p:cNvSpPr>
          <p:nvPr/>
        </p:nvSpPr>
        <p:spPr bwMode="auto">
          <a:xfrm>
            <a:off x="2095500" y="2120900"/>
            <a:ext cx="1588" cy="1854200"/>
          </a:xfrm>
          <a:custGeom>
            <a:avLst/>
            <a:gdLst>
              <a:gd name="T0" fmla="*/ 0 w 1"/>
              <a:gd name="T1" fmla="*/ 0 h 1168"/>
              <a:gd name="T2" fmla="*/ 0 w 1"/>
              <a:gd name="T3" fmla="*/ 2147483647 h 116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168">
                <a:moveTo>
                  <a:pt x="0" y="0"/>
                </a:moveTo>
                <a:lnTo>
                  <a:pt x="0" y="1168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81" name="Freeform 21"/>
          <p:cNvSpPr>
            <a:spLocks/>
          </p:cNvSpPr>
          <p:nvPr/>
        </p:nvSpPr>
        <p:spPr bwMode="auto">
          <a:xfrm>
            <a:off x="2082800" y="3810000"/>
            <a:ext cx="190500" cy="177800"/>
          </a:xfrm>
          <a:custGeom>
            <a:avLst/>
            <a:gdLst>
              <a:gd name="T0" fmla="*/ 0 w 120"/>
              <a:gd name="T1" fmla="*/ 0 h 112"/>
              <a:gd name="T2" fmla="*/ 2147483647 w 120"/>
              <a:gd name="T3" fmla="*/ 2147483647 h 112"/>
              <a:gd name="T4" fmla="*/ 2147483647 w 120"/>
              <a:gd name="T5" fmla="*/ 2147483647 h 11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20" h="112">
                <a:moveTo>
                  <a:pt x="0" y="0"/>
                </a:moveTo>
                <a:lnTo>
                  <a:pt x="120" y="8"/>
                </a:lnTo>
                <a:lnTo>
                  <a:pt x="120" y="112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1" name="Freeform 22"/>
          <p:cNvSpPr>
            <a:spLocks/>
          </p:cNvSpPr>
          <p:nvPr/>
        </p:nvSpPr>
        <p:spPr bwMode="auto">
          <a:xfrm>
            <a:off x="406400" y="3975100"/>
            <a:ext cx="3505200" cy="1588"/>
          </a:xfrm>
          <a:custGeom>
            <a:avLst/>
            <a:gdLst>
              <a:gd name="T0" fmla="*/ 2147483647 w 2208"/>
              <a:gd name="T1" fmla="*/ 0 h 1"/>
              <a:gd name="T2" fmla="*/ 0 w 2208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208" h="1">
                <a:moveTo>
                  <a:pt x="2208" y="0"/>
                </a:move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5384" name="Group 24"/>
          <p:cNvGrpSpPr>
            <a:grpSpLocks/>
          </p:cNvGrpSpPr>
          <p:nvPr/>
        </p:nvGrpSpPr>
        <p:grpSpPr bwMode="auto">
          <a:xfrm>
            <a:off x="4826000" y="1143000"/>
            <a:ext cx="2286000" cy="1101725"/>
            <a:chOff x="288" y="3263"/>
            <a:chExt cx="1440" cy="694"/>
          </a:xfrm>
        </p:grpSpPr>
        <p:sp>
          <p:nvSpPr>
            <p:cNvPr id="10291" name="Rectangle 25"/>
            <p:cNvSpPr>
              <a:spLocks noChangeArrowheads="1"/>
            </p:cNvSpPr>
            <p:nvPr/>
          </p:nvSpPr>
          <p:spPr bwMode="auto">
            <a:xfrm>
              <a:off x="288" y="3312"/>
              <a:ext cx="1440" cy="624"/>
            </a:xfrm>
            <a:prstGeom prst="rect">
              <a:avLst/>
            </a:prstGeom>
            <a:solidFill>
              <a:srgbClr val="FF3300">
                <a:alpha val="39999"/>
              </a:srgbClr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0292" name="Object 26"/>
            <p:cNvGraphicFramePr>
              <a:graphicFrameLocks noChangeAspect="1"/>
            </p:cNvGraphicFramePr>
            <p:nvPr/>
          </p:nvGraphicFramePr>
          <p:xfrm>
            <a:off x="301" y="3263"/>
            <a:ext cx="1412" cy="6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8" name="Формула" r:id="rId4" imgW="799753" imgH="393529" progId="Equation.3">
                    <p:embed/>
                  </p:oleObj>
                </mc:Choice>
                <mc:Fallback>
                  <p:oleObj name="Формула" r:id="rId4" imgW="799753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1" y="3263"/>
                          <a:ext cx="1412" cy="6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5408" name="Object 48"/>
          <p:cNvGraphicFramePr>
            <a:graphicFrameLocks noChangeAspect="1"/>
          </p:cNvGraphicFramePr>
          <p:nvPr/>
        </p:nvGraphicFramePr>
        <p:xfrm>
          <a:off x="5283200" y="2438400"/>
          <a:ext cx="16002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9" name="Формула" r:id="rId6" imgW="583947" imgH="241195" progId="Equation.3">
                  <p:embed/>
                </p:oleObj>
              </mc:Choice>
              <mc:Fallback>
                <p:oleObj name="Формула" r:id="rId6" imgW="583947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3200" y="2438400"/>
                        <a:ext cx="1600200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09" name="Object 49"/>
          <p:cNvGraphicFramePr>
            <a:graphicFrameLocks noChangeAspect="1"/>
          </p:cNvGraphicFramePr>
          <p:nvPr/>
        </p:nvGraphicFramePr>
        <p:xfrm>
          <a:off x="5334000" y="3200400"/>
          <a:ext cx="2763838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0" name="Формула" r:id="rId8" imgW="1079032" imgH="241195" progId="Equation.3">
                  <p:embed/>
                </p:oleObj>
              </mc:Choice>
              <mc:Fallback>
                <p:oleObj name="Формула" r:id="rId8" imgW="1079032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200400"/>
                        <a:ext cx="2763838" cy="617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10" name="Object 50"/>
          <p:cNvGraphicFramePr>
            <a:graphicFrameLocks noChangeAspect="1"/>
          </p:cNvGraphicFramePr>
          <p:nvPr/>
        </p:nvGraphicFramePr>
        <p:xfrm>
          <a:off x="4970463" y="3810000"/>
          <a:ext cx="3579812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1" name="Формула" r:id="rId10" imgW="1396394" imgH="393529" progId="Equation.3">
                  <p:embed/>
                </p:oleObj>
              </mc:Choice>
              <mc:Fallback>
                <p:oleObj name="Формула" r:id="rId10" imgW="139639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0463" y="3810000"/>
                        <a:ext cx="3579812" cy="1008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18" name="Text Box 58"/>
          <p:cNvSpPr txBox="1">
            <a:spLocks noChangeArrowheads="1"/>
          </p:cNvSpPr>
          <p:nvPr/>
        </p:nvSpPr>
        <p:spPr bwMode="auto">
          <a:xfrm>
            <a:off x="1752600" y="2828925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6</a:t>
            </a:r>
          </a:p>
        </p:txBody>
      </p:sp>
      <p:sp>
        <p:nvSpPr>
          <p:cNvPr id="15421" name="Text Box 61"/>
          <p:cNvSpPr txBox="1">
            <a:spLocks noChangeArrowheads="1"/>
          </p:cNvSpPr>
          <p:nvPr/>
        </p:nvSpPr>
        <p:spPr bwMode="auto">
          <a:xfrm>
            <a:off x="1981200" y="16002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А</a:t>
            </a:r>
          </a:p>
        </p:txBody>
      </p:sp>
      <p:sp>
        <p:nvSpPr>
          <p:cNvPr id="15422" name="Text Box 62"/>
          <p:cNvSpPr txBox="1">
            <a:spLocks noChangeArrowheads="1"/>
          </p:cNvSpPr>
          <p:nvPr/>
        </p:nvSpPr>
        <p:spPr bwMode="auto">
          <a:xfrm>
            <a:off x="3962400" y="38862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В</a:t>
            </a:r>
          </a:p>
        </p:txBody>
      </p:sp>
      <p:sp>
        <p:nvSpPr>
          <p:cNvPr id="15423" name="Text Box 63"/>
          <p:cNvSpPr txBox="1">
            <a:spLocks noChangeArrowheads="1"/>
          </p:cNvSpPr>
          <p:nvPr/>
        </p:nvSpPr>
        <p:spPr bwMode="auto">
          <a:xfrm>
            <a:off x="1905000" y="3962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С</a:t>
            </a:r>
          </a:p>
        </p:txBody>
      </p:sp>
      <p:grpSp>
        <p:nvGrpSpPr>
          <p:cNvPr id="15430" name="Group 70"/>
          <p:cNvGrpSpPr>
            <a:grpSpLocks/>
          </p:cNvGrpSpPr>
          <p:nvPr/>
        </p:nvGrpSpPr>
        <p:grpSpPr bwMode="auto">
          <a:xfrm>
            <a:off x="1981200" y="3048000"/>
            <a:ext cx="1068388" cy="1066800"/>
            <a:chOff x="1248" y="1584"/>
            <a:chExt cx="673" cy="672"/>
          </a:xfrm>
        </p:grpSpPr>
        <p:grpSp>
          <p:nvGrpSpPr>
            <p:cNvPr id="10265" name="Group 66"/>
            <p:cNvGrpSpPr>
              <a:grpSpLocks/>
            </p:cNvGrpSpPr>
            <p:nvPr/>
          </p:nvGrpSpPr>
          <p:grpSpPr bwMode="auto">
            <a:xfrm>
              <a:off x="1248" y="1584"/>
              <a:ext cx="144" cy="49"/>
              <a:chOff x="1536" y="2880"/>
              <a:chExt cx="144" cy="49"/>
            </a:xfrm>
          </p:grpSpPr>
          <p:sp>
            <p:nvSpPr>
              <p:cNvPr id="10269" name="Line 64"/>
              <p:cNvSpPr>
                <a:spLocks noChangeShapeType="1"/>
              </p:cNvSpPr>
              <p:nvPr/>
            </p:nvSpPr>
            <p:spPr bwMode="auto">
              <a:xfrm>
                <a:off x="1536" y="2880"/>
                <a:ext cx="144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70" name="Line 65"/>
              <p:cNvSpPr>
                <a:spLocks noChangeShapeType="1"/>
              </p:cNvSpPr>
              <p:nvPr/>
            </p:nvSpPr>
            <p:spPr bwMode="auto">
              <a:xfrm>
                <a:off x="1536" y="2928"/>
                <a:ext cx="144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0266" name="Group 67"/>
            <p:cNvGrpSpPr>
              <a:grpSpLocks/>
            </p:cNvGrpSpPr>
            <p:nvPr/>
          </p:nvGrpSpPr>
          <p:grpSpPr bwMode="auto">
            <a:xfrm rot="5400000">
              <a:off x="1825" y="2159"/>
              <a:ext cx="144" cy="49"/>
              <a:chOff x="1536" y="2880"/>
              <a:chExt cx="144" cy="49"/>
            </a:xfrm>
          </p:grpSpPr>
          <p:sp>
            <p:nvSpPr>
              <p:cNvPr id="10267" name="Line 68"/>
              <p:cNvSpPr>
                <a:spLocks noChangeShapeType="1"/>
              </p:cNvSpPr>
              <p:nvPr/>
            </p:nvSpPr>
            <p:spPr bwMode="auto">
              <a:xfrm>
                <a:off x="1536" y="2880"/>
                <a:ext cx="144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68" name="Line 69"/>
              <p:cNvSpPr>
                <a:spLocks noChangeShapeType="1"/>
              </p:cNvSpPr>
              <p:nvPr/>
            </p:nvSpPr>
            <p:spPr bwMode="auto">
              <a:xfrm>
                <a:off x="1536" y="2928"/>
                <a:ext cx="144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7615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4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4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4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4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4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4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4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4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4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4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4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4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4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4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4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4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48148E-6 L 0.06771 0.10254 L 0.11632 0.17106 " pathEditMode="relative" rAng="0" ptsTypes="AAA">
                                      <p:cBhvr>
                                        <p:cTn id="84" dur="2000" fill="hold"/>
                                        <p:tgtEl>
                                          <p:spTgt spid="154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16" y="8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5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15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5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19" grpId="0"/>
      <p:bldP spid="15419" grpId="1"/>
      <p:bldP spid="15375" grpId="0" animBg="1"/>
      <p:bldP spid="15381" grpId="0" animBg="1"/>
      <p:bldP spid="154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58"/>
          <p:cNvGrpSpPr>
            <a:grpSpLocks/>
          </p:cNvGrpSpPr>
          <p:nvPr/>
        </p:nvGrpSpPr>
        <p:grpSpPr bwMode="auto">
          <a:xfrm>
            <a:off x="1573213" y="3429000"/>
            <a:ext cx="622300" cy="1871663"/>
            <a:chOff x="7549842" y="3429000"/>
            <a:chExt cx="622558" cy="1872208"/>
          </a:xfrm>
        </p:grpSpPr>
        <p:cxnSp>
          <p:nvCxnSpPr>
            <p:cNvPr id="60" name="Прямая соединительная линия 59"/>
            <p:cNvCxnSpPr/>
            <p:nvPr/>
          </p:nvCxnSpPr>
          <p:spPr>
            <a:xfrm>
              <a:off x="7549842" y="3429000"/>
              <a:ext cx="622558" cy="0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/>
            <p:nvPr/>
          </p:nvCxnSpPr>
          <p:spPr>
            <a:xfrm>
              <a:off x="7560959" y="3429000"/>
              <a:ext cx="0" cy="187220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Группа 52"/>
          <p:cNvGrpSpPr>
            <a:grpSpLocks/>
          </p:cNvGrpSpPr>
          <p:nvPr/>
        </p:nvGrpSpPr>
        <p:grpSpPr bwMode="auto">
          <a:xfrm>
            <a:off x="3302000" y="3429000"/>
            <a:ext cx="622300" cy="1871663"/>
            <a:chOff x="7549842" y="3429000"/>
            <a:chExt cx="622558" cy="1872208"/>
          </a:xfrm>
        </p:grpSpPr>
        <p:cxnSp>
          <p:nvCxnSpPr>
            <p:cNvPr id="54" name="Прямая соединительная линия 53"/>
            <p:cNvCxnSpPr/>
            <p:nvPr/>
          </p:nvCxnSpPr>
          <p:spPr>
            <a:xfrm>
              <a:off x="7549842" y="3429000"/>
              <a:ext cx="622558" cy="0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>
              <a:off x="7560960" y="3429000"/>
              <a:ext cx="0" cy="187220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Группа 45"/>
          <p:cNvGrpSpPr>
            <a:grpSpLocks/>
          </p:cNvGrpSpPr>
          <p:nvPr/>
        </p:nvGrpSpPr>
        <p:grpSpPr bwMode="auto">
          <a:xfrm>
            <a:off x="5029200" y="3429000"/>
            <a:ext cx="622300" cy="1871663"/>
            <a:chOff x="7549842" y="3429000"/>
            <a:chExt cx="622558" cy="1872208"/>
          </a:xfrm>
        </p:grpSpPr>
        <p:cxnSp>
          <p:nvCxnSpPr>
            <p:cNvPr id="47" name="Прямая соединительная линия 46"/>
            <p:cNvCxnSpPr/>
            <p:nvPr/>
          </p:nvCxnSpPr>
          <p:spPr>
            <a:xfrm>
              <a:off x="7549842" y="3429000"/>
              <a:ext cx="622558" cy="0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>
              <a:off x="7560960" y="3429000"/>
              <a:ext cx="0" cy="187220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43"/>
          <p:cNvGrpSpPr>
            <a:grpSpLocks/>
          </p:cNvGrpSpPr>
          <p:nvPr/>
        </p:nvGrpSpPr>
        <p:grpSpPr bwMode="auto">
          <a:xfrm>
            <a:off x="7550150" y="3429000"/>
            <a:ext cx="622300" cy="1871663"/>
            <a:chOff x="7549842" y="3429000"/>
            <a:chExt cx="622558" cy="1872208"/>
          </a:xfrm>
        </p:grpSpPr>
        <p:cxnSp>
          <p:nvCxnSpPr>
            <p:cNvPr id="29" name="Прямая соединительная линия 28"/>
            <p:cNvCxnSpPr/>
            <p:nvPr/>
          </p:nvCxnSpPr>
          <p:spPr>
            <a:xfrm>
              <a:off x="7549842" y="3429000"/>
              <a:ext cx="622558" cy="0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>
              <a:off x="7560960" y="3429000"/>
              <a:ext cx="0" cy="187220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54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2288" y="3224213"/>
            <a:ext cx="1371600" cy="322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1338" y="3213100"/>
            <a:ext cx="1373187" cy="323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3213100"/>
            <a:ext cx="1373187" cy="323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50" y="3224213"/>
            <a:ext cx="1373188" cy="323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Группа 44"/>
          <p:cNvGrpSpPr>
            <a:grpSpLocks/>
          </p:cNvGrpSpPr>
          <p:nvPr/>
        </p:nvGrpSpPr>
        <p:grpSpPr bwMode="auto">
          <a:xfrm>
            <a:off x="7138988" y="2924175"/>
            <a:ext cx="874712" cy="1716088"/>
            <a:chOff x="7138924" y="2924944"/>
            <a:chExt cx="874386" cy="1715998"/>
          </a:xfrm>
        </p:grpSpPr>
        <p:sp>
          <p:nvSpPr>
            <p:cNvPr id="2070" name="TextBox 41"/>
            <p:cNvSpPr txBox="1">
              <a:spLocks noChangeArrowheads="1"/>
            </p:cNvSpPr>
            <p:nvPr/>
          </p:nvSpPr>
          <p:spPr bwMode="auto">
            <a:xfrm>
              <a:off x="7138924" y="3933056"/>
              <a:ext cx="503664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sz="4000">
                  <a:solidFill>
                    <a:srgbClr val="00B050"/>
                  </a:solidFill>
                </a:rPr>
                <a:t>H</a:t>
              </a:r>
              <a:endParaRPr lang="ru-RU" sz="4000">
                <a:solidFill>
                  <a:srgbClr val="00B050"/>
                </a:solidFill>
              </a:endParaRPr>
            </a:p>
          </p:txBody>
        </p:sp>
        <p:sp>
          <p:nvSpPr>
            <p:cNvPr id="2071" name="TextBox 42"/>
            <p:cNvSpPr txBox="1">
              <a:spLocks noChangeArrowheads="1"/>
            </p:cNvSpPr>
            <p:nvPr/>
          </p:nvSpPr>
          <p:spPr bwMode="auto">
            <a:xfrm>
              <a:off x="7668344" y="2924944"/>
              <a:ext cx="34496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sz="3600">
                  <a:solidFill>
                    <a:srgbClr val="00B050"/>
                  </a:solidFill>
                </a:rPr>
                <a:t>r</a:t>
              </a:r>
              <a:endParaRPr lang="ru-RU" sz="3600">
                <a:solidFill>
                  <a:srgbClr val="00B050"/>
                </a:solidFill>
              </a:endParaRPr>
            </a:p>
          </p:txBody>
        </p:sp>
      </p:grpSp>
      <p:grpSp>
        <p:nvGrpSpPr>
          <p:cNvPr id="11" name="Группа 48"/>
          <p:cNvGrpSpPr>
            <a:grpSpLocks/>
          </p:cNvGrpSpPr>
          <p:nvPr/>
        </p:nvGrpSpPr>
        <p:grpSpPr bwMode="auto">
          <a:xfrm>
            <a:off x="4618038" y="2924175"/>
            <a:ext cx="874712" cy="1441450"/>
            <a:chOff x="7138924" y="2924944"/>
            <a:chExt cx="874386" cy="1440160"/>
          </a:xfrm>
        </p:grpSpPr>
        <p:sp>
          <p:nvSpPr>
            <p:cNvPr id="2068" name="TextBox 49"/>
            <p:cNvSpPr txBox="1">
              <a:spLocks noChangeArrowheads="1"/>
            </p:cNvSpPr>
            <p:nvPr/>
          </p:nvSpPr>
          <p:spPr bwMode="auto">
            <a:xfrm>
              <a:off x="7138924" y="3657218"/>
              <a:ext cx="503664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sz="4000">
                  <a:solidFill>
                    <a:srgbClr val="00B050"/>
                  </a:solidFill>
                </a:rPr>
                <a:t>H</a:t>
              </a:r>
              <a:endParaRPr lang="ru-RU" sz="4000">
                <a:solidFill>
                  <a:srgbClr val="00B050"/>
                </a:solidFill>
              </a:endParaRPr>
            </a:p>
          </p:txBody>
        </p:sp>
        <p:sp>
          <p:nvSpPr>
            <p:cNvPr id="2069" name="TextBox 50"/>
            <p:cNvSpPr txBox="1">
              <a:spLocks noChangeArrowheads="1"/>
            </p:cNvSpPr>
            <p:nvPr/>
          </p:nvSpPr>
          <p:spPr bwMode="auto">
            <a:xfrm>
              <a:off x="7668344" y="2924944"/>
              <a:ext cx="34496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sz="3600">
                  <a:solidFill>
                    <a:srgbClr val="00B050"/>
                  </a:solidFill>
                </a:rPr>
                <a:t>r</a:t>
              </a:r>
              <a:endParaRPr lang="ru-RU" sz="3600">
                <a:solidFill>
                  <a:srgbClr val="00B050"/>
                </a:solidFill>
              </a:endParaRPr>
            </a:p>
          </p:txBody>
        </p:sp>
      </p:grpSp>
      <p:grpSp>
        <p:nvGrpSpPr>
          <p:cNvPr id="12" name="Группа 55"/>
          <p:cNvGrpSpPr>
            <a:grpSpLocks/>
          </p:cNvGrpSpPr>
          <p:nvPr/>
        </p:nvGrpSpPr>
        <p:grpSpPr bwMode="auto">
          <a:xfrm>
            <a:off x="2890838" y="2924175"/>
            <a:ext cx="874712" cy="1441450"/>
            <a:chOff x="7138924" y="2924944"/>
            <a:chExt cx="874386" cy="1440160"/>
          </a:xfrm>
        </p:grpSpPr>
        <p:sp>
          <p:nvSpPr>
            <p:cNvPr id="2066" name="TextBox 56"/>
            <p:cNvSpPr txBox="1">
              <a:spLocks noChangeArrowheads="1"/>
            </p:cNvSpPr>
            <p:nvPr/>
          </p:nvSpPr>
          <p:spPr bwMode="auto">
            <a:xfrm>
              <a:off x="7138924" y="3657218"/>
              <a:ext cx="503664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sz="4000">
                  <a:solidFill>
                    <a:srgbClr val="00B050"/>
                  </a:solidFill>
                </a:rPr>
                <a:t>H</a:t>
              </a:r>
              <a:endParaRPr lang="ru-RU" sz="4000">
                <a:solidFill>
                  <a:srgbClr val="00B050"/>
                </a:solidFill>
              </a:endParaRPr>
            </a:p>
          </p:txBody>
        </p:sp>
        <p:sp>
          <p:nvSpPr>
            <p:cNvPr id="2067" name="TextBox 57"/>
            <p:cNvSpPr txBox="1">
              <a:spLocks noChangeArrowheads="1"/>
            </p:cNvSpPr>
            <p:nvPr/>
          </p:nvSpPr>
          <p:spPr bwMode="auto">
            <a:xfrm>
              <a:off x="7668344" y="2924944"/>
              <a:ext cx="34496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sz="3600">
                  <a:solidFill>
                    <a:srgbClr val="00B050"/>
                  </a:solidFill>
                </a:rPr>
                <a:t>r</a:t>
              </a:r>
              <a:endParaRPr lang="ru-RU" sz="3600">
                <a:solidFill>
                  <a:srgbClr val="00B050"/>
                </a:solidFill>
              </a:endParaRPr>
            </a:p>
          </p:txBody>
        </p:sp>
      </p:grpSp>
      <p:grpSp>
        <p:nvGrpSpPr>
          <p:cNvPr id="13" name="Группа 61"/>
          <p:cNvGrpSpPr>
            <a:grpSpLocks/>
          </p:cNvGrpSpPr>
          <p:nvPr/>
        </p:nvGrpSpPr>
        <p:grpSpPr bwMode="auto">
          <a:xfrm>
            <a:off x="1162050" y="2924175"/>
            <a:ext cx="874713" cy="1441450"/>
            <a:chOff x="7138924" y="2924944"/>
            <a:chExt cx="874386" cy="1440160"/>
          </a:xfrm>
        </p:grpSpPr>
        <p:sp>
          <p:nvSpPr>
            <p:cNvPr id="2064" name="TextBox 62"/>
            <p:cNvSpPr txBox="1">
              <a:spLocks noChangeArrowheads="1"/>
            </p:cNvSpPr>
            <p:nvPr/>
          </p:nvSpPr>
          <p:spPr bwMode="auto">
            <a:xfrm>
              <a:off x="7138924" y="3657218"/>
              <a:ext cx="503664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sz="4000">
                  <a:solidFill>
                    <a:srgbClr val="00B050"/>
                  </a:solidFill>
                </a:rPr>
                <a:t>H</a:t>
              </a:r>
              <a:endParaRPr lang="ru-RU" sz="4000">
                <a:solidFill>
                  <a:srgbClr val="00B050"/>
                </a:solidFill>
              </a:endParaRPr>
            </a:p>
          </p:txBody>
        </p:sp>
        <p:sp>
          <p:nvSpPr>
            <p:cNvPr id="2065" name="TextBox 63"/>
            <p:cNvSpPr txBox="1">
              <a:spLocks noChangeArrowheads="1"/>
            </p:cNvSpPr>
            <p:nvPr/>
          </p:nvSpPr>
          <p:spPr bwMode="auto">
            <a:xfrm>
              <a:off x="7668344" y="2924944"/>
              <a:ext cx="34496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sz="3600">
                  <a:solidFill>
                    <a:srgbClr val="00B050"/>
                  </a:solidFill>
                </a:rPr>
                <a:t>r</a:t>
              </a:r>
              <a:endParaRPr lang="ru-RU" sz="3600">
                <a:solidFill>
                  <a:srgbClr val="00B050"/>
                </a:solidFill>
              </a:endParaRPr>
            </a:p>
          </p:txBody>
        </p:sp>
      </p:grpSp>
      <p:sp>
        <p:nvSpPr>
          <p:cNvPr id="89" name="TextBox 8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105277" y="1115333"/>
            <a:ext cx="3178691" cy="1017523"/>
          </a:xfrm>
          <a:prstGeom prst="rect">
            <a:avLst/>
          </a:prstGeom>
          <a:blipFill rotWithShape="1">
            <a:blip r:embed="rId4" cstate="print"/>
            <a:stretch>
              <a:fillRect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91" name="TextBox 9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004048" y="1340768"/>
            <a:ext cx="3251339" cy="638829"/>
          </a:xfrm>
          <a:prstGeom prst="rect">
            <a:avLst/>
          </a:prstGeom>
          <a:blipFill rotWithShape="1">
            <a:blip r:embed="rId5" cstate="print"/>
            <a:stretch>
              <a:fillRect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194803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6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6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6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6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50" y="3081338"/>
            <a:ext cx="1373188" cy="323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50" y="3224213"/>
            <a:ext cx="1373188" cy="323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1338" y="3068638"/>
            <a:ext cx="1373187" cy="323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3068638"/>
            <a:ext cx="1373187" cy="323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1338" y="3213100"/>
            <a:ext cx="1373187" cy="323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3213100"/>
            <a:ext cx="1373187" cy="323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2288" y="3224213"/>
            <a:ext cx="1371600" cy="322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22472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738" y="1328738"/>
            <a:ext cx="3230562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300" y="4311650"/>
            <a:ext cx="1452563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938" y="3225800"/>
            <a:ext cx="1371600" cy="322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3214688"/>
            <a:ext cx="1373187" cy="322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2925" y="3213100"/>
            <a:ext cx="1371600" cy="322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2288" y="3224213"/>
            <a:ext cx="1371600" cy="322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9820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13506E-6 L 0.02049 -0.36077 L 0.13733 -0.50439 L 0.25938 -0.53376 C 0.28438 -0.53376 0.41528 -0.50069 0.42951 -0.50971 L 0.50972 -0.41096 " pathEditMode="relative" rAng="0" ptsTypes="FAFfFF">
                                      <p:cBhvr>
                                        <p:cTn id="10" dur="18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48600" y="-26688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animRot by="5400000">
                                      <p:cBhvr>
                                        <p:cTn id="12" dur="9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22" presetClass="exit" presetSubtype="8" fill="hold" nodeType="withEffect">
                                  <p:stCondLst>
                                    <p:cond delay="27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6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7" presetClass="path" presetSubtype="0" accel="50000" decel="50000" fill="hold" nodeType="withEffect">
                                  <p:stCondLst>
                                    <p:cond delay="4200"/>
                                  </p:stCondLst>
                                  <p:childTnLst>
                                    <p:animMotion origin="layout" path="M -0.00035 1.73913E-6 L -0.18559 -0.08233 C -0.17153 -0.07331 -0.41268 -0.07031 -0.3908 -0.07031 L -0.50504 0.00069 L -0.5415 0.12164 L -0.52969 0.26873 L -0.51285 0.41235 " pathEditMode="relative" rAng="0" ptsTypes="FfFFAAF">
                                      <p:cBhvr>
                                        <p:cTn id="2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06600" y="164890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8" presetClass="emph" presetSubtype="0" fill="hold" nodeType="withEffect">
                                  <p:stCondLst>
                                    <p:cond delay="4300"/>
                                  </p:stCondLst>
                                  <p:childTnLst>
                                    <p:animRot by="-5400000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300" y="4311650"/>
            <a:ext cx="1452563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338" y="3908425"/>
            <a:ext cx="1352550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2288" y="3224213"/>
            <a:ext cx="1371600" cy="322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5488" y="1316038"/>
            <a:ext cx="3228975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3214688"/>
            <a:ext cx="1373187" cy="322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Рисунок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2925" y="3213100"/>
            <a:ext cx="1371600" cy="322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Рисунок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25" y="3225800"/>
            <a:ext cx="1371600" cy="322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308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73636E-6 C 3.61111E-6 0.00023 0.00642 -0.35084 0.00642 -0.35061 L 0.0559 -0.48035 L 0.16493 -0.50972 L 0.17274 -0.51504 L 0.30937 -0.41097 " pathEditMode="relative" rAng="0" ptsTypes="fFFFAf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6900" y="-25740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animRot by="5400000">
                                      <p:cBhvr>
                                        <p:cTn id="12" dur="9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22" presetClass="exit" presetSubtype="8" fill="hold" nodeType="withEffect">
                                  <p:stCondLst>
                                    <p:cond delay="27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22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7" presetClass="path" presetSubtype="0" accel="50000" decel="50000" fill="hold" nodeType="withEffect">
                                  <p:stCondLst>
                                    <p:cond delay="4200"/>
                                  </p:stCondLst>
                                  <p:childTnLst>
                                    <p:animMotion origin="layout" path="M -0.00035 1.87789E-6 L -0.18559 -0.08233 C -0.17153 -0.07331 -0.28281 -0.07701 -0.26094 -0.07701 L -0.32847 0.00416 L -0.34792 0.12188 L -0.3276 0.28469 L -0.3125 0.40934 " pathEditMode="relative" rAng="0" ptsTypes="FfFFAAF">
                                      <p:cBhvr>
                                        <p:cTn id="2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7800" y="163510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8" presetClass="emph" presetSubtype="0" fill="hold" nodeType="withEffect">
                                  <p:stCondLst>
                                    <p:cond delay="4100"/>
                                  </p:stCondLst>
                                  <p:childTnLst>
                                    <p:animRot by="-5400000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338" y="3908425"/>
            <a:ext cx="1352550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8188" y="1292225"/>
            <a:ext cx="3228975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3214688"/>
            <a:ext cx="1371600" cy="322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Рисунок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25" y="3225800"/>
            <a:ext cx="1371600" cy="322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Рисунок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200" y="3203575"/>
            <a:ext cx="1371600" cy="322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238" y="3284538"/>
            <a:ext cx="1423987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Рисунок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2288" y="3224213"/>
            <a:ext cx="1371600" cy="323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5321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73636E-6 L -0.0059 -0.1568 C -0.00017 -0.21555 0.01302 -0.30967 0.03437 -0.35222 C 0.05573 -0.39478 0.10417 -0.4001 0.12257 -0.41282 " pathEditMode="relative" rAng="0" ptsTypes="FasF">
                                      <p:cBhvr>
                                        <p:cTn id="10" dur="1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3300" y="-20652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Rot by="5400000">
                                      <p:cBhvr>
                                        <p:cTn id="12" dur="9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22" presetClass="exit" presetSubtype="8" fill="hold" nodeType="withEffect">
                                  <p:stCondLst>
                                    <p:cond delay="21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8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7" presetClass="path" presetSubtype="0" accel="50000" decel="50000" fill="hold" nodeType="withEffect">
                                  <p:stCondLst>
                                    <p:cond delay="3600"/>
                                  </p:stCondLst>
                                  <p:childTnLst>
                                    <p:animMotion origin="layout" path="M -0.00034 8.88067E-7 C -0.01666 0.00578 -0.07621 0.00763 -0.09878 0.03492 C -0.12135 0.06221 -0.13229 0.10361 -0.13628 0.16443 L -0.12309 0.41073 " pathEditMode="relative" rAng="0" ptsTypes="fsAf">
                                      <p:cBhvr>
                                        <p:cTn id="2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0600" y="205370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8" presetClass="emph" presetSubtype="0" fill="hold" nodeType="withEffect">
                                  <p:stCondLst>
                                    <p:cond delay="3900"/>
                                  </p:stCondLst>
                                  <p:childTnLst>
                                    <p:animRot by="-5400000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54038" y="275423"/>
            <a:ext cx="8229600" cy="153645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Площина, паралельна осі циліндра, відтинає від кола основи дугу 120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і віддалена  від осі на відстань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а.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Діагональ  утвореного  перерізу  дорівнює 4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Обчисліть об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єм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циліндра.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Freeform 2"/>
          <p:cNvSpPr>
            <a:spLocks/>
          </p:cNvSpPr>
          <p:nvPr/>
        </p:nvSpPr>
        <p:spPr bwMode="auto">
          <a:xfrm>
            <a:off x="1112838" y="2417763"/>
            <a:ext cx="1236662" cy="3779837"/>
          </a:xfrm>
          <a:custGeom>
            <a:avLst/>
            <a:gdLst>
              <a:gd name="T0" fmla="*/ 731 w 779"/>
              <a:gd name="T1" fmla="*/ 2381 h 2381"/>
              <a:gd name="T2" fmla="*/ 779 w 779"/>
              <a:gd name="T3" fmla="*/ 724 h 2381"/>
              <a:gd name="T4" fmla="*/ 0 w 779"/>
              <a:gd name="T5" fmla="*/ 0 h 2381"/>
              <a:gd name="T6" fmla="*/ 31 w 779"/>
              <a:gd name="T7" fmla="*/ 1682 h 2381"/>
              <a:gd name="T8" fmla="*/ 731 w 779"/>
              <a:gd name="T9" fmla="*/ 2381 h 23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79" h="2381">
                <a:moveTo>
                  <a:pt x="731" y="2381"/>
                </a:moveTo>
                <a:lnTo>
                  <a:pt x="779" y="724"/>
                </a:lnTo>
                <a:lnTo>
                  <a:pt x="0" y="0"/>
                </a:lnTo>
                <a:lnTo>
                  <a:pt x="31" y="1682"/>
                </a:lnTo>
                <a:lnTo>
                  <a:pt x="731" y="2381"/>
                </a:lnTo>
                <a:close/>
              </a:path>
            </a:pathLst>
          </a:custGeom>
          <a:gradFill rotWithShape="0">
            <a:gsLst>
              <a:gs pos="0">
                <a:srgbClr val="66FFFF"/>
              </a:gs>
              <a:gs pos="100000">
                <a:srgbClr val="00C5C0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Freeform 3"/>
          <p:cNvSpPr>
            <a:spLocks/>
          </p:cNvSpPr>
          <p:nvPr/>
        </p:nvSpPr>
        <p:spPr bwMode="auto">
          <a:xfrm>
            <a:off x="762000" y="2819400"/>
            <a:ext cx="3906838" cy="3403600"/>
          </a:xfrm>
          <a:custGeom>
            <a:avLst/>
            <a:gdLst>
              <a:gd name="T0" fmla="*/ 10 w 1895"/>
              <a:gd name="T1" fmla="*/ 64 h 1824"/>
              <a:gd name="T2" fmla="*/ 122 w 1895"/>
              <a:gd name="T3" fmla="*/ 196 h 1824"/>
              <a:gd name="T4" fmla="*/ 354 w 1895"/>
              <a:gd name="T5" fmla="*/ 312 h 1824"/>
              <a:gd name="T6" fmla="*/ 548 w 1895"/>
              <a:gd name="T7" fmla="*/ 366 h 1824"/>
              <a:gd name="T8" fmla="*/ 874 w 1895"/>
              <a:gd name="T9" fmla="*/ 400 h 1824"/>
              <a:gd name="T10" fmla="*/ 1342 w 1895"/>
              <a:gd name="T11" fmla="*/ 366 h 1824"/>
              <a:gd name="T12" fmla="*/ 1646 w 1895"/>
              <a:gd name="T13" fmla="*/ 270 h 1824"/>
              <a:gd name="T14" fmla="*/ 1824 w 1895"/>
              <a:gd name="T15" fmla="*/ 150 h 1824"/>
              <a:gd name="T16" fmla="*/ 1876 w 1895"/>
              <a:gd name="T17" fmla="*/ 64 h 1824"/>
              <a:gd name="T18" fmla="*/ 1882 w 1895"/>
              <a:gd name="T19" fmla="*/ 16 h 1824"/>
              <a:gd name="T20" fmla="*/ 1882 w 1895"/>
              <a:gd name="T21" fmla="*/ 160 h 1824"/>
              <a:gd name="T22" fmla="*/ 1882 w 1895"/>
              <a:gd name="T23" fmla="*/ 640 h 1824"/>
              <a:gd name="T24" fmla="*/ 1882 w 1895"/>
              <a:gd name="T25" fmla="*/ 1264 h 1824"/>
              <a:gd name="T26" fmla="*/ 1882 w 1895"/>
              <a:gd name="T27" fmla="*/ 1456 h 1824"/>
              <a:gd name="T28" fmla="*/ 1806 w 1895"/>
              <a:gd name="T29" fmla="*/ 1584 h 1824"/>
              <a:gd name="T30" fmla="*/ 1560 w 1895"/>
              <a:gd name="T31" fmla="*/ 1722 h 1824"/>
              <a:gd name="T32" fmla="*/ 1174 w 1895"/>
              <a:gd name="T33" fmla="*/ 1802 h 1824"/>
              <a:gd name="T34" fmla="*/ 778 w 1895"/>
              <a:gd name="T35" fmla="*/ 1812 h 1824"/>
              <a:gd name="T36" fmla="*/ 352 w 1895"/>
              <a:gd name="T37" fmla="*/ 1732 h 1824"/>
              <a:gd name="T38" fmla="*/ 158 w 1895"/>
              <a:gd name="T39" fmla="*/ 1642 h 1824"/>
              <a:gd name="T40" fmla="*/ 58 w 1895"/>
              <a:gd name="T41" fmla="*/ 1552 h 1824"/>
              <a:gd name="T42" fmla="*/ 8 w 1895"/>
              <a:gd name="T43" fmla="*/ 1450 h 1824"/>
              <a:gd name="T44" fmla="*/ 10 w 1895"/>
              <a:gd name="T45" fmla="*/ 1360 h 1824"/>
              <a:gd name="T46" fmla="*/ 10 w 1895"/>
              <a:gd name="T47" fmla="*/ 1024 h 1824"/>
              <a:gd name="T48" fmla="*/ 10 w 1895"/>
              <a:gd name="T49" fmla="*/ 448 h 1824"/>
              <a:gd name="T50" fmla="*/ 10 w 1895"/>
              <a:gd name="T51" fmla="*/ 16 h 18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895" h="1824">
                <a:moveTo>
                  <a:pt x="10" y="64"/>
                </a:moveTo>
                <a:cubicBezTo>
                  <a:pt x="29" y="86"/>
                  <a:pt x="65" y="155"/>
                  <a:pt x="122" y="196"/>
                </a:cubicBezTo>
                <a:cubicBezTo>
                  <a:pt x="179" y="237"/>
                  <a:pt x="283" y="284"/>
                  <a:pt x="354" y="312"/>
                </a:cubicBezTo>
                <a:cubicBezTo>
                  <a:pt x="425" y="340"/>
                  <a:pt x="461" y="351"/>
                  <a:pt x="548" y="366"/>
                </a:cubicBezTo>
                <a:cubicBezTo>
                  <a:pt x="635" y="381"/>
                  <a:pt x="742" y="400"/>
                  <a:pt x="874" y="400"/>
                </a:cubicBezTo>
                <a:cubicBezTo>
                  <a:pt x="1006" y="400"/>
                  <a:pt x="1213" y="388"/>
                  <a:pt x="1342" y="366"/>
                </a:cubicBezTo>
                <a:cubicBezTo>
                  <a:pt x="1471" y="344"/>
                  <a:pt x="1566" y="306"/>
                  <a:pt x="1646" y="270"/>
                </a:cubicBezTo>
                <a:cubicBezTo>
                  <a:pt x="1726" y="234"/>
                  <a:pt x="1786" y="184"/>
                  <a:pt x="1824" y="150"/>
                </a:cubicBezTo>
                <a:cubicBezTo>
                  <a:pt x="1862" y="116"/>
                  <a:pt x="1866" y="86"/>
                  <a:pt x="1876" y="64"/>
                </a:cubicBezTo>
                <a:cubicBezTo>
                  <a:pt x="1886" y="42"/>
                  <a:pt x="1881" y="0"/>
                  <a:pt x="1882" y="16"/>
                </a:cubicBezTo>
                <a:cubicBezTo>
                  <a:pt x="1883" y="32"/>
                  <a:pt x="1882" y="56"/>
                  <a:pt x="1882" y="160"/>
                </a:cubicBezTo>
                <a:cubicBezTo>
                  <a:pt x="1882" y="264"/>
                  <a:pt x="1882" y="456"/>
                  <a:pt x="1882" y="640"/>
                </a:cubicBezTo>
                <a:cubicBezTo>
                  <a:pt x="1882" y="824"/>
                  <a:pt x="1882" y="1128"/>
                  <a:pt x="1882" y="1264"/>
                </a:cubicBezTo>
                <a:cubicBezTo>
                  <a:pt x="1882" y="1400"/>
                  <a:pt x="1895" y="1403"/>
                  <a:pt x="1882" y="1456"/>
                </a:cubicBezTo>
                <a:cubicBezTo>
                  <a:pt x="1869" y="1509"/>
                  <a:pt x="1860" y="1540"/>
                  <a:pt x="1806" y="1584"/>
                </a:cubicBezTo>
                <a:cubicBezTo>
                  <a:pt x="1752" y="1628"/>
                  <a:pt x="1665" y="1686"/>
                  <a:pt x="1560" y="1722"/>
                </a:cubicBezTo>
                <a:cubicBezTo>
                  <a:pt x="1455" y="1758"/>
                  <a:pt x="1304" y="1787"/>
                  <a:pt x="1174" y="1802"/>
                </a:cubicBezTo>
                <a:cubicBezTo>
                  <a:pt x="1044" y="1817"/>
                  <a:pt x="915" y="1824"/>
                  <a:pt x="778" y="1812"/>
                </a:cubicBezTo>
                <a:cubicBezTo>
                  <a:pt x="641" y="1800"/>
                  <a:pt x="455" y="1760"/>
                  <a:pt x="352" y="1732"/>
                </a:cubicBezTo>
                <a:cubicBezTo>
                  <a:pt x="249" y="1704"/>
                  <a:pt x="207" y="1672"/>
                  <a:pt x="158" y="1642"/>
                </a:cubicBezTo>
                <a:cubicBezTo>
                  <a:pt x="109" y="1612"/>
                  <a:pt x="83" y="1584"/>
                  <a:pt x="58" y="1552"/>
                </a:cubicBezTo>
                <a:cubicBezTo>
                  <a:pt x="33" y="1520"/>
                  <a:pt x="16" y="1482"/>
                  <a:pt x="8" y="1450"/>
                </a:cubicBezTo>
                <a:cubicBezTo>
                  <a:pt x="0" y="1418"/>
                  <a:pt x="10" y="1431"/>
                  <a:pt x="10" y="1360"/>
                </a:cubicBezTo>
                <a:cubicBezTo>
                  <a:pt x="10" y="1289"/>
                  <a:pt x="10" y="1176"/>
                  <a:pt x="10" y="1024"/>
                </a:cubicBezTo>
                <a:cubicBezTo>
                  <a:pt x="10" y="872"/>
                  <a:pt x="10" y="616"/>
                  <a:pt x="10" y="448"/>
                </a:cubicBezTo>
                <a:cubicBezTo>
                  <a:pt x="10" y="280"/>
                  <a:pt x="10" y="148"/>
                  <a:pt x="10" y="16"/>
                </a:cubicBezTo>
              </a:path>
            </a:pathLst>
          </a:custGeom>
          <a:gradFill rotWithShape="1">
            <a:gsLst>
              <a:gs pos="0">
                <a:schemeClr val="accent1">
                  <a:alpha val="41000"/>
                </a:schemeClr>
              </a:gs>
              <a:gs pos="50000">
                <a:schemeClr val="bg1">
                  <a:alpha val="37000"/>
                </a:schemeClr>
              </a:gs>
              <a:gs pos="100000">
                <a:schemeClr val="accent1">
                  <a:alpha val="41000"/>
                </a:schemeClr>
              </a:gs>
            </a:gsLst>
            <a:lin ang="0" scaled="1"/>
          </a:gra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2590802" y="2514600"/>
            <a:ext cx="585788" cy="3128963"/>
            <a:chOff x="1440" y="1872"/>
            <a:chExt cx="369" cy="1971"/>
          </a:xfrm>
        </p:grpSpPr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440" y="3552"/>
              <a:ext cx="25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O</a:t>
              </a:r>
              <a:endParaRPr lang="ru-RU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1488" y="1872"/>
              <a:ext cx="32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ru-RU" sz="2400" baseline="-25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2133600" y="6172200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</a:t>
            </a: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914400" y="1981200"/>
            <a:ext cx="4074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2665413" y="2819400"/>
            <a:ext cx="14287" cy="2717800"/>
          </a:xfrm>
          <a:custGeom>
            <a:avLst/>
            <a:gdLst>
              <a:gd name="T0" fmla="*/ 7 w 7"/>
              <a:gd name="T1" fmla="*/ 0 h 1456"/>
              <a:gd name="T2" fmla="*/ 0 w 7"/>
              <a:gd name="T3" fmla="*/ 1456 h 145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" h="1456">
                <a:moveTo>
                  <a:pt x="7" y="0"/>
                </a:moveTo>
                <a:lnTo>
                  <a:pt x="0" y="1456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1" name="Group 20"/>
          <p:cNvGrpSpPr>
            <a:grpSpLocks/>
          </p:cNvGrpSpPr>
          <p:nvPr/>
        </p:nvGrpSpPr>
        <p:grpSpPr bwMode="auto">
          <a:xfrm>
            <a:off x="782638" y="4772025"/>
            <a:ext cx="3859212" cy="1436688"/>
            <a:chOff x="912" y="3214"/>
            <a:chExt cx="1872" cy="962"/>
          </a:xfrm>
        </p:grpSpPr>
        <p:sp>
          <p:nvSpPr>
            <p:cNvPr id="22" name="Arc 21"/>
            <p:cNvSpPr>
              <a:spLocks/>
            </p:cNvSpPr>
            <p:nvPr/>
          </p:nvSpPr>
          <p:spPr bwMode="auto">
            <a:xfrm rot="5400000">
              <a:off x="1607" y="2999"/>
              <a:ext cx="482" cy="1872"/>
            </a:xfrm>
            <a:custGeom>
              <a:avLst/>
              <a:gdLst>
                <a:gd name="G0" fmla="+- 96 0 0"/>
                <a:gd name="G1" fmla="+- 21600 0 0"/>
                <a:gd name="G2" fmla="+- 21600 0 0"/>
                <a:gd name="T0" fmla="*/ 96 w 21696"/>
                <a:gd name="T1" fmla="*/ 0 h 43200"/>
                <a:gd name="T2" fmla="*/ 0 w 21696"/>
                <a:gd name="T3" fmla="*/ 43200 h 43200"/>
                <a:gd name="T4" fmla="*/ 96 w 21696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96" h="43200" fill="none" extrusionOk="0">
                  <a:moveTo>
                    <a:pt x="95" y="0"/>
                  </a:moveTo>
                  <a:cubicBezTo>
                    <a:pt x="12025" y="0"/>
                    <a:pt x="21696" y="9670"/>
                    <a:pt x="21696" y="21600"/>
                  </a:cubicBezTo>
                  <a:cubicBezTo>
                    <a:pt x="21696" y="33529"/>
                    <a:pt x="12025" y="43200"/>
                    <a:pt x="96" y="43200"/>
                  </a:cubicBezTo>
                  <a:cubicBezTo>
                    <a:pt x="64" y="43200"/>
                    <a:pt x="32" y="43199"/>
                    <a:pt x="0" y="43199"/>
                  </a:cubicBezTo>
                </a:path>
                <a:path w="21696" h="43200" stroke="0" extrusionOk="0">
                  <a:moveTo>
                    <a:pt x="95" y="0"/>
                  </a:moveTo>
                  <a:cubicBezTo>
                    <a:pt x="12025" y="0"/>
                    <a:pt x="21696" y="9670"/>
                    <a:pt x="21696" y="21600"/>
                  </a:cubicBezTo>
                  <a:cubicBezTo>
                    <a:pt x="21696" y="33529"/>
                    <a:pt x="12025" y="43200"/>
                    <a:pt x="96" y="43200"/>
                  </a:cubicBezTo>
                  <a:cubicBezTo>
                    <a:pt x="64" y="43200"/>
                    <a:pt x="32" y="43199"/>
                    <a:pt x="0" y="43199"/>
                  </a:cubicBezTo>
                  <a:lnTo>
                    <a:pt x="96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3" name="Arc 22"/>
            <p:cNvSpPr>
              <a:spLocks/>
            </p:cNvSpPr>
            <p:nvPr/>
          </p:nvSpPr>
          <p:spPr bwMode="auto">
            <a:xfrm rot="16200000" flipV="1">
              <a:off x="1607" y="2519"/>
              <a:ext cx="482" cy="1872"/>
            </a:xfrm>
            <a:custGeom>
              <a:avLst/>
              <a:gdLst>
                <a:gd name="G0" fmla="+- 96 0 0"/>
                <a:gd name="G1" fmla="+- 21600 0 0"/>
                <a:gd name="G2" fmla="+- 21600 0 0"/>
                <a:gd name="T0" fmla="*/ 96 w 21696"/>
                <a:gd name="T1" fmla="*/ 0 h 43200"/>
                <a:gd name="T2" fmla="*/ 0 w 21696"/>
                <a:gd name="T3" fmla="*/ 43200 h 43200"/>
                <a:gd name="T4" fmla="*/ 96 w 21696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96" h="43200" fill="none" extrusionOk="0">
                  <a:moveTo>
                    <a:pt x="95" y="0"/>
                  </a:moveTo>
                  <a:cubicBezTo>
                    <a:pt x="12025" y="0"/>
                    <a:pt x="21696" y="9670"/>
                    <a:pt x="21696" y="21600"/>
                  </a:cubicBezTo>
                  <a:cubicBezTo>
                    <a:pt x="21696" y="33529"/>
                    <a:pt x="12025" y="43200"/>
                    <a:pt x="96" y="43200"/>
                  </a:cubicBezTo>
                  <a:cubicBezTo>
                    <a:pt x="64" y="43200"/>
                    <a:pt x="32" y="43199"/>
                    <a:pt x="0" y="43199"/>
                  </a:cubicBezTo>
                </a:path>
                <a:path w="21696" h="43200" stroke="0" extrusionOk="0">
                  <a:moveTo>
                    <a:pt x="95" y="0"/>
                  </a:moveTo>
                  <a:cubicBezTo>
                    <a:pt x="12025" y="0"/>
                    <a:pt x="21696" y="9670"/>
                    <a:pt x="21696" y="21600"/>
                  </a:cubicBezTo>
                  <a:cubicBezTo>
                    <a:pt x="21696" y="33529"/>
                    <a:pt x="12025" y="43200"/>
                    <a:pt x="96" y="43200"/>
                  </a:cubicBezTo>
                  <a:cubicBezTo>
                    <a:pt x="64" y="43200"/>
                    <a:pt x="32" y="43199"/>
                    <a:pt x="0" y="43199"/>
                  </a:cubicBezTo>
                  <a:lnTo>
                    <a:pt x="96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4" name="Line 23"/>
          <p:cNvSpPr>
            <a:spLocks noChangeShapeType="1"/>
          </p:cNvSpPr>
          <p:nvPr/>
        </p:nvSpPr>
        <p:spPr bwMode="auto">
          <a:xfrm>
            <a:off x="782638" y="2849563"/>
            <a:ext cx="1587" cy="2687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Line 24"/>
          <p:cNvSpPr>
            <a:spLocks noChangeShapeType="1"/>
          </p:cNvSpPr>
          <p:nvPr/>
        </p:nvSpPr>
        <p:spPr bwMode="auto">
          <a:xfrm>
            <a:off x="4641850" y="2909888"/>
            <a:ext cx="1588" cy="2686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Freeform 26"/>
          <p:cNvSpPr>
            <a:spLocks/>
          </p:cNvSpPr>
          <p:nvPr/>
        </p:nvSpPr>
        <p:spPr bwMode="auto">
          <a:xfrm>
            <a:off x="1128713" y="2446338"/>
            <a:ext cx="1104900" cy="3716337"/>
          </a:xfrm>
          <a:custGeom>
            <a:avLst/>
            <a:gdLst>
              <a:gd name="T0" fmla="*/ 0 w 536"/>
              <a:gd name="T1" fmla="*/ 0 h 1992"/>
              <a:gd name="T2" fmla="*/ 8 w 536"/>
              <a:gd name="T3" fmla="*/ 1408 h 1992"/>
              <a:gd name="T4" fmla="*/ 536 w 536"/>
              <a:gd name="T5" fmla="*/ 1992 h 19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36" h="1992">
                <a:moveTo>
                  <a:pt x="0" y="0"/>
                </a:moveTo>
                <a:lnTo>
                  <a:pt x="8" y="1408"/>
                </a:lnTo>
                <a:lnTo>
                  <a:pt x="536" y="1992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Freeform 27"/>
          <p:cNvSpPr>
            <a:spLocks/>
          </p:cNvSpPr>
          <p:nvPr/>
        </p:nvSpPr>
        <p:spPr bwMode="auto">
          <a:xfrm>
            <a:off x="1146175" y="2432050"/>
            <a:ext cx="1187450" cy="3746500"/>
          </a:xfrm>
          <a:custGeom>
            <a:avLst/>
            <a:gdLst>
              <a:gd name="T0" fmla="*/ 0 w 576"/>
              <a:gd name="T1" fmla="*/ 0 h 2008"/>
              <a:gd name="T2" fmla="*/ 576 w 576"/>
              <a:gd name="T3" fmla="*/ 600 h 2008"/>
              <a:gd name="T4" fmla="*/ 552 w 576"/>
              <a:gd name="T5" fmla="*/ 2008 h 2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6" h="2008">
                <a:moveTo>
                  <a:pt x="0" y="0"/>
                </a:moveTo>
                <a:lnTo>
                  <a:pt x="576" y="600"/>
                </a:lnTo>
                <a:lnTo>
                  <a:pt x="552" y="200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Arc 28"/>
          <p:cNvSpPr>
            <a:spLocks/>
          </p:cNvSpPr>
          <p:nvPr/>
        </p:nvSpPr>
        <p:spPr bwMode="auto">
          <a:xfrm rot="5400000">
            <a:off x="1998662" y="919957"/>
            <a:ext cx="1433513" cy="3859212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22905 w 43200"/>
              <a:gd name="T1" fmla="*/ 39 h 43200"/>
              <a:gd name="T2" fmla="*/ 22498 w 43200"/>
              <a:gd name="T3" fmla="*/ 19 h 43200"/>
              <a:gd name="T4" fmla="*/ 21600 w 4320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43200" fill="none" extrusionOk="0">
                <a:moveTo>
                  <a:pt x="22904" y="39"/>
                </a:moveTo>
                <a:cubicBezTo>
                  <a:pt x="34306" y="729"/>
                  <a:pt x="43200" y="10177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99" y="-1"/>
                  <a:pt x="22198" y="6"/>
                  <a:pt x="22498" y="18"/>
                </a:cubicBezTo>
              </a:path>
              <a:path w="43200" h="43200" stroke="0" extrusionOk="0">
                <a:moveTo>
                  <a:pt x="22904" y="39"/>
                </a:moveTo>
                <a:cubicBezTo>
                  <a:pt x="34306" y="729"/>
                  <a:pt x="43200" y="10177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99" y="-1"/>
                  <a:pt x="22198" y="6"/>
                  <a:pt x="22498" y="18"/>
                </a:cubicBezTo>
                <a:lnTo>
                  <a:pt x="21600" y="21600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alpha val="36000"/>
                </a:schemeClr>
              </a:gs>
              <a:gs pos="100000">
                <a:schemeClr val="accent1">
                  <a:alpha val="42000"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Freeform 29"/>
          <p:cNvSpPr>
            <a:spLocks/>
          </p:cNvSpPr>
          <p:nvPr/>
        </p:nvSpPr>
        <p:spPr bwMode="auto">
          <a:xfrm>
            <a:off x="1143000" y="2438400"/>
            <a:ext cx="1552575" cy="1112838"/>
          </a:xfrm>
          <a:custGeom>
            <a:avLst/>
            <a:gdLst>
              <a:gd name="T0" fmla="*/ 750 w 978"/>
              <a:gd name="T1" fmla="*/ 701 h 701"/>
              <a:gd name="T2" fmla="*/ 978 w 978"/>
              <a:gd name="T3" fmla="*/ 241 h 701"/>
              <a:gd name="T4" fmla="*/ 0 w 978"/>
              <a:gd name="T5" fmla="*/ 0 h 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78" h="701">
                <a:moveTo>
                  <a:pt x="750" y="701"/>
                </a:moveTo>
                <a:lnTo>
                  <a:pt x="978" y="241"/>
                </a:ln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0" name="Group 30"/>
          <p:cNvGrpSpPr>
            <a:grpSpLocks/>
          </p:cNvGrpSpPr>
          <p:nvPr/>
        </p:nvGrpSpPr>
        <p:grpSpPr bwMode="auto">
          <a:xfrm>
            <a:off x="1920875" y="2536825"/>
            <a:ext cx="636588" cy="693738"/>
            <a:chOff x="1258" y="1406"/>
            <a:chExt cx="401" cy="437"/>
          </a:xfrm>
        </p:grpSpPr>
        <p:sp>
          <p:nvSpPr>
            <p:cNvPr id="31" name="Freeform 31"/>
            <p:cNvSpPr>
              <a:spLocks/>
            </p:cNvSpPr>
            <p:nvPr/>
          </p:nvSpPr>
          <p:spPr bwMode="auto">
            <a:xfrm>
              <a:off x="1258" y="1406"/>
              <a:ext cx="1" cy="103"/>
            </a:xfrm>
            <a:custGeom>
              <a:avLst/>
              <a:gdLst>
                <a:gd name="T0" fmla="*/ 0 w 1"/>
                <a:gd name="T1" fmla="*/ 0 h 88"/>
                <a:gd name="T2" fmla="*/ 0 w 1"/>
                <a:gd name="T3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88">
                  <a:moveTo>
                    <a:pt x="0" y="0"/>
                  </a:moveTo>
                  <a:cubicBezTo>
                    <a:pt x="0" y="29"/>
                    <a:pt x="0" y="59"/>
                    <a:pt x="0" y="88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2" name="Freeform 32"/>
            <p:cNvSpPr>
              <a:spLocks/>
            </p:cNvSpPr>
            <p:nvPr/>
          </p:nvSpPr>
          <p:spPr bwMode="auto">
            <a:xfrm rot="6958464">
              <a:off x="1602" y="1782"/>
              <a:ext cx="1" cy="114"/>
            </a:xfrm>
            <a:custGeom>
              <a:avLst/>
              <a:gdLst>
                <a:gd name="T0" fmla="*/ 0 w 1"/>
                <a:gd name="T1" fmla="*/ 0 h 88"/>
                <a:gd name="T2" fmla="*/ 0 w 1"/>
                <a:gd name="T3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88">
                  <a:moveTo>
                    <a:pt x="0" y="0"/>
                  </a:moveTo>
                  <a:cubicBezTo>
                    <a:pt x="0" y="29"/>
                    <a:pt x="0" y="59"/>
                    <a:pt x="0" y="88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3" name="Text Box 33"/>
          <p:cNvSpPr txBox="1">
            <a:spLocks noChangeArrowheads="1"/>
          </p:cNvSpPr>
          <p:nvPr/>
        </p:nvSpPr>
        <p:spPr bwMode="auto">
          <a:xfrm>
            <a:off x="2286000" y="3505200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</a:t>
            </a:r>
          </a:p>
        </p:txBody>
      </p:sp>
      <p:grpSp>
        <p:nvGrpSpPr>
          <p:cNvPr id="34" name="Group 34"/>
          <p:cNvGrpSpPr>
            <a:grpSpLocks/>
          </p:cNvGrpSpPr>
          <p:nvPr/>
        </p:nvGrpSpPr>
        <p:grpSpPr bwMode="auto">
          <a:xfrm>
            <a:off x="1376363" y="2670177"/>
            <a:ext cx="1303337" cy="687388"/>
            <a:chOff x="915" y="1490"/>
            <a:chExt cx="821" cy="433"/>
          </a:xfrm>
        </p:grpSpPr>
        <p:grpSp>
          <p:nvGrpSpPr>
            <p:cNvPr id="35" name="Group 35"/>
            <p:cNvGrpSpPr>
              <a:grpSpLocks/>
            </p:cNvGrpSpPr>
            <p:nvPr/>
          </p:nvGrpSpPr>
          <p:grpSpPr bwMode="auto">
            <a:xfrm>
              <a:off x="915" y="1490"/>
              <a:ext cx="436" cy="377"/>
              <a:chOff x="915" y="1490"/>
              <a:chExt cx="436" cy="377"/>
            </a:xfrm>
          </p:grpSpPr>
          <p:grpSp>
            <p:nvGrpSpPr>
              <p:cNvPr id="40" name="Group 36"/>
              <p:cNvGrpSpPr>
                <a:grpSpLocks/>
              </p:cNvGrpSpPr>
              <p:nvPr/>
            </p:nvGrpSpPr>
            <p:grpSpPr bwMode="auto">
              <a:xfrm>
                <a:off x="915" y="1490"/>
                <a:ext cx="145" cy="94"/>
                <a:chOff x="1200" y="2160"/>
                <a:chExt cx="112" cy="80"/>
              </a:xfrm>
            </p:grpSpPr>
            <p:sp>
              <p:nvSpPr>
                <p:cNvPr id="44" name="Line 37"/>
                <p:cNvSpPr>
                  <a:spLocks noChangeShapeType="1"/>
                </p:cNvSpPr>
                <p:nvPr/>
              </p:nvSpPr>
              <p:spPr bwMode="auto">
                <a:xfrm flipH="1">
                  <a:off x="1200" y="2160"/>
                  <a:ext cx="96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45" name="Line 38"/>
                <p:cNvSpPr>
                  <a:spLocks noChangeShapeType="1"/>
                </p:cNvSpPr>
                <p:nvPr/>
              </p:nvSpPr>
              <p:spPr bwMode="auto">
                <a:xfrm flipH="1">
                  <a:off x="1216" y="2192"/>
                  <a:ext cx="96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grpSp>
            <p:nvGrpSpPr>
              <p:cNvPr id="41" name="Group 39"/>
              <p:cNvGrpSpPr>
                <a:grpSpLocks/>
              </p:cNvGrpSpPr>
              <p:nvPr/>
            </p:nvGrpSpPr>
            <p:grpSpPr bwMode="auto">
              <a:xfrm>
                <a:off x="1206" y="1772"/>
                <a:ext cx="145" cy="95"/>
                <a:chOff x="1200" y="2160"/>
                <a:chExt cx="112" cy="80"/>
              </a:xfrm>
            </p:grpSpPr>
            <p:sp>
              <p:nvSpPr>
                <p:cNvPr id="42" name="Line 40"/>
                <p:cNvSpPr>
                  <a:spLocks noChangeShapeType="1"/>
                </p:cNvSpPr>
                <p:nvPr/>
              </p:nvSpPr>
              <p:spPr bwMode="auto">
                <a:xfrm flipH="1">
                  <a:off x="1200" y="2160"/>
                  <a:ext cx="96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43" name="Line 41"/>
                <p:cNvSpPr>
                  <a:spLocks noChangeShapeType="1"/>
                </p:cNvSpPr>
                <p:nvPr/>
              </p:nvSpPr>
              <p:spPr bwMode="auto">
                <a:xfrm flipH="1">
                  <a:off x="1216" y="2192"/>
                  <a:ext cx="96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</p:grpSp>
        <p:grpSp>
          <p:nvGrpSpPr>
            <p:cNvPr id="36" name="Group 42"/>
            <p:cNvGrpSpPr>
              <a:grpSpLocks/>
            </p:cNvGrpSpPr>
            <p:nvPr/>
          </p:nvGrpSpPr>
          <p:grpSpPr bwMode="auto">
            <a:xfrm>
              <a:off x="960" y="1584"/>
              <a:ext cx="776" cy="339"/>
              <a:chOff x="960" y="1584"/>
              <a:chExt cx="776" cy="339"/>
            </a:xfrm>
          </p:grpSpPr>
          <p:sp>
            <p:nvSpPr>
              <p:cNvPr id="37" name="Freeform 43"/>
              <p:cNvSpPr>
                <a:spLocks/>
              </p:cNvSpPr>
              <p:nvPr/>
            </p:nvSpPr>
            <p:spPr bwMode="auto">
              <a:xfrm>
                <a:off x="1128" y="1584"/>
                <a:ext cx="608" cy="94"/>
              </a:xfrm>
              <a:custGeom>
                <a:avLst/>
                <a:gdLst>
                  <a:gd name="T0" fmla="*/ 468 w 468"/>
                  <a:gd name="T1" fmla="*/ 0 h 80"/>
                  <a:gd name="T2" fmla="*/ 0 w 468"/>
                  <a:gd name="T3" fmla="*/ 8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68" h="80">
                    <a:moveTo>
                      <a:pt x="468" y="0"/>
                    </a:moveTo>
                    <a:lnTo>
                      <a:pt x="0" y="8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8" name="Freeform 44"/>
              <p:cNvSpPr>
                <a:spLocks/>
              </p:cNvSpPr>
              <p:nvPr/>
            </p:nvSpPr>
            <p:spPr bwMode="auto">
              <a:xfrm>
                <a:off x="1193" y="1660"/>
                <a:ext cx="93" cy="75"/>
              </a:xfrm>
              <a:custGeom>
                <a:avLst/>
                <a:gdLst>
                  <a:gd name="T0" fmla="*/ 26 w 72"/>
                  <a:gd name="T1" fmla="*/ 0 h 64"/>
                  <a:gd name="T2" fmla="*/ 72 w 72"/>
                  <a:gd name="T3" fmla="*/ 54 h 64"/>
                  <a:gd name="T4" fmla="*/ 0 w 72"/>
                  <a:gd name="T5" fmla="*/ 64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2" h="64">
                    <a:moveTo>
                      <a:pt x="26" y="0"/>
                    </a:moveTo>
                    <a:lnTo>
                      <a:pt x="72" y="54"/>
                    </a:lnTo>
                    <a:lnTo>
                      <a:pt x="0" y="64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9" name="Text Box 45"/>
              <p:cNvSpPr txBox="1">
                <a:spLocks noChangeArrowheads="1"/>
              </p:cNvSpPr>
              <p:nvPr/>
            </p:nvSpPr>
            <p:spPr bwMode="auto">
              <a:xfrm>
                <a:off x="960" y="1632"/>
                <a:ext cx="246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ru-RU" sz="2400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К</a:t>
                </a:r>
              </a:p>
            </p:txBody>
          </p:sp>
        </p:grpSp>
      </p:grpSp>
      <p:grpSp>
        <p:nvGrpSpPr>
          <p:cNvPr id="46" name="Group 48"/>
          <p:cNvGrpSpPr>
            <a:grpSpLocks/>
          </p:cNvGrpSpPr>
          <p:nvPr/>
        </p:nvGrpSpPr>
        <p:grpSpPr bwMode="auto">
          <a:xfrm>
            <a:off x="757238" y="2438401"/>
            <a:ext cx="1571626" cy="1169988"/>
            <a:chOff x="525" y="1344"/>
            <a:chExt cx="990" cy="737"/>
          </a:xfrm>
        </p:grpSpPr>
        <p:sp>
          <p:nvSpPr>
            <p:cNvPr id="47" name="Freeform 46"/>
            <p:cNvSpPr>
              <a:spLocks/>
            </p:cNvSpPr>
            <p:nvPr/>
          </p:nvSpPr>
          <p:spPr bwMode="auto">
            <a:xfrm>
              <a:off x="538" y="1344"/>
              <a:ext cx="977" cy="702"/>
            </a:xfrm>
            <a:custGeom>
              <a:avLst/>
              <a:gdLst>
                <a:gd name="T0" fmla="*/ 230 w 977"/>
                <a:gd name="T1" fmla="*/ 0 h 702"/>
                <a:gd name="T2" fmla="*/ 86 w 977"/>
                <a:gd name="T3" fmla="*/ 96 h 702"/>
                <a:gd name="T4" fmla="*/ 5 w 977"/>
                <a:gd name="T5" fmla="*/ 237 h 702"/>
                <a:gd name="T6" fmla="*/ 53 w 977"/>
                <a:gd name="T7" fmla="*/ 381 h 702"/>
                <a:gd name="T8" fmla="*/ 224 w 977"/>
                <a:gd name="T9" fmla="*/ 519 h 702"/>
                <a:gd name="T10" fmla="*/ 518 w 977"/>
                <a:gd name="T11" fmla="*/ 630 h 702"/>
                <a:gd name="T12" fmla="*/ 812 w 977"/>
                <a:gd name="T13" fmla="*/ 690 h 702"/>
                <a:gd name="T14" fmla="*/ 977 w 977"/>
                <a:gd name="T15" fmla="*/ 702 h 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77" h="702">
                  <a:moveTo>
                    <a:pt x="230" y="0"/>
                  </a:moveTo>
                  <a:cubicBezTo>
                    <a:pt x="178" y="28"/>
                    <a:pt x="124" y="56"/>
                    <a:pt x="86" y="96"/>
                  </a:cubicBezTo>
                  <a:cubicBezTo>
                    <a:pt x="48" y="136"/>
                    <a:pt x="10" y="190"/>
                    <a:pt x="5" y="237"/>
                  </a:cubicBezTo>
                  <a:cubicBezTo>
                    <a:pt x="0" y="284"/>
                    <a:pt x="17" y="334"/>
                    <a:pt x="53" y="381"/>
                  </a:cubicBezTo>
                  <a:cubicBezTo>
                    <a:pt x="89" y="428"/>
                    <a:pt x="146" y="478"/>
                    <a:pt x="224" y="519"/>
                  </a:cubicBezTo>
                  <a:cubicBezTo>
                    <a:pt x="302" y="560"/>
                    <a:pt x="420" y="601"/>
                    <a:pt x="518" y="630"/>
                  </a:cubicBezTo>
                  <a:cubicBezTo>
                    <a:pt x="616" y="659"/>
                    <a:pt x="736" y="678"/>
                    <a:pt x="812" y="690"/>
                  </a:cubicBezTo>
                  <a:cubicBezTo>
                    <a:pt x="888" y="702"/>
                    <a:pt x="943" y="700"/>
                    <a:pt x="977" y="702"/>
                  </a:cubicBez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8" name="Text Box 47"/>
            <p:cNvSpPr txBox="1">
              <a:spLocks noChangeArrowheads="1"/>
            </p:cNvSpPr>
            <p:nvPr/>
          </p:nvSpPr>
          <p:spPr bwMode="auto">
            <a:xfrm rot="1625480">
              <a:off x="525" y="1829"/>
              <a:ext cx="41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0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120</a:t>
              </a:r>
              <a:r>
                <a:rPr lang="ru-RU" sz="2000" baseline="300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0</a:t>
              </a:r>
              <a:endParaRPr lang="ru-RU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9" name="Oval 50"/>
          <p:cNvSpPr>
            <a:spLocks noChangeArrowheads="1"/>
          </p:cNvSpPr>
          <p:nvPr/>
        </p:nvSpPr>
        <p:spPr bwMode="auto">
          <a:xfrm>
            <a:off x="1104900" y="2400300"/>
            <a:ext cx="76200" cy="76200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Oval 51"/>
          <p:cNvSpPr>
            <a:spLocks noChangeArrowheads="1"/>
          </p:cNvSpPr>
          <p:nvPr/>
        </p:nvSpPr>
        <p:spPr bwMode="auto">
          <a:xfrm>
            <a:off x="2298700" y="3517900"/>
            <a:ext cx="76200" cy="76200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2" name="Прямая соединительная линия 51"/>
          <p:cNvCxnSpPr>
            <a:stCxn id="49" idx="4"/>
          </p:cNvCxnSpPr>
          <p:nvPr/>
        </p:nvCxnSpPr>
        <p:spPr>
          <a:xfrm>
            <a:off x="1143000" y="2476500"/>
            <a:ext cx="1143000" cy="3732213"/>
          </a:xfrm>
          <a:prstGeom prst="line">
            <a:avLst/>
          </a:prstGeom>
          <a:ln w="285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 Box 33"/>
          <p:cNvSpPr txBox="1">
            <a:spLocks noChangeArrowheads="1"/>
          </p:cNvSpPr>
          <p:nvPr/>
        </p:nvSpPr>
        <p:spPr bwMode="auto">
          <a:xfrm>
            <a:off x="1679442" y="3791248"/>
            <a:ext cx="4748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4а</a:t>
            </a:r>
            <a:endParaRPr lang="ru-RU" sz="24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 Box 33"/>
          <p:cNvSpPr txBox="1">
            <a:spLocks noChangeArrowheads="1"/>
          </p:cNvSpPr>
          <p:nvPr/>
        </p:nvSpPr>
        <p:spPr bwMode="auto">
          <a:xfrm>
            <a:off x="2040233" y="2738250"/>
            <a:ext cx="3209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а</a:t>
            </a:r>
            <a:endParaRPr lang="ru-RU" sz="24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538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49" grpId="0" animBg="1"/>
      <p:bldP spid="50" grpId="0" animBg="1"/>
      <p:bldP spid="51" grpId="0"/>
      <p:bldP spid="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1" name="Freeform 17"/>
          <p:cNvSpPr>
            <a:spLocks/>
          </p:cNvSpPr>
          <p:nvPr/>
        </p:nvSpPr>
        <p:spPr bwMode="auto">
          <a:xfrm>
            <a:off x="2320925" y="1447800"/>
            <a:ext cx="1460500" cy="3340100"/>
          </a:xfrm>
          <a:custGeom>
            <a:avLst/>
            <a:gdLst>
              <a:gd name="T0" fmla="*/ 2147483647 w 920"/>
              <a:gd name="T1" fmla="*/ 2147483647 h 2104"/>
              <a:gd name="T2" fmla="*/ 0 w 920"/>
              <a:gd name="T3" fmla="*/ 0 h 2104"/>
              <a:gd name="T4" fmla="*/ 0 w 920"/>
              <a:gd name="T5" fmla="*/ 0 h 2104"/>
              <a:gd name="T6" fmla="*/ 2147483647 w 920"/>
              <a:gd name="T7" fmla="*/ 2147483647 h 2104"/>
              <a:gd name="T8" fmla="*/ 2147483647 w 920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0" h="2104">
                <a:moveTo>
                  <a:pt x="2" y="1712"/>
                </a:moveTo>
                <a:lnTo>
                  <a:pt x="0" y="0"/>
                </a:lnTo>
                <a:lnTo>
                  <a:pt x="920" y="2104"/>
                </a:lnTo>
                <a:lnTo>
                  <a:pt x="2" y="1712"/>
                </a:lnTo>
                <a:close/>
              </a:path>
            </a:pathLst>
          </a:custGeom>
          <a:gradFill rotWithShape="0">
            <a:gsLst>
              <a:gs pos="0">
                <a:srgbClr val="66FFFF">
                  <a:alpha val="46001"/>
                </a:srgbClr>
              </a:gs>
              <a:gs pos="100000">
                <a:srgbClr val="00C5C0">
                  <a:alpha val="26999"/>
                </a:srgb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96" name="Freeform 32"/>
          <p:cNvSpPr>
            <a:spLocks/>
          </p:cNvSpPr>
          <p:nvPr/>
        </p:nvSpPr>
        <p:spPr bwMode="auto">
          <a:xfrm>
            <a:off x="381000" y="1447800"/>
            <a:ext cx="3978275" cy="3640138"/>
          </a:xfrm>
          <a:custGeom>
            <a:avLst/>
            <a:gdLst>
              <a:gd name="T0" fmla="*/ 1194 w 2506"/>
              <a:gd name="T1" fmla="*/ 5 h 2293"/>
              <a:gd name="T2" fmla="*/ 1264 w 2506"/>
              <a:gd name="T3" fmla="*/ 89 h 2293"/>
              <a:gd name="T4" fmla="*/ 1424 w 2506"/>
              <a:gd name="T5" fmla="*/ 311 h 2293"/>
              <a:gd name="T6" fmla="*/ 2335 w 2506"/>
              <a:gd name="T7" fmla="*/ 1458 h 2293"/>
              <a:gd name="T8" fmla="*/ 2453 w 2506"/>
              <a:gd name="T9" fmla="*/ 1757 h 2293"/>
              <a:gd name="T10" fmla="*/ 2335 w 2506"/>
              <a:gd name="T11" fmla="*/ 1971 h 2293"/>
              <a:gd name="T12" fmla="*/ 2046 w 2506"/>
              <a:gd name="T13" fmla="*/ 2152 h 2293"/>
              <a:gd name="T14" fmla="*/ 1510 w 2506"/>
              <a:gd name="T15" fmla="*/ 2272 h 2293"/>
              <a:gd name="T16" fmla="*/ 1046 w 2506"/>
              <a:gd name="T17" fmla="*/ 2280 h 2293"/>
              <a:gd name="T18" fmla="*/ 614 w 2506"/>
              <a:gd name="T19" fmla="*/ 2216 h 2293"/>
              <a:gd name="T20" fmla="*/ 254 w 2506"/>
              <a:gd name="T21" fmla="*/ 2048 h 2293"/>
              <a:gd name="T22" fmla="*/ 85 w 2506"/>
              <a:gd name="T23" fmla="*/ 1914 h 2293"/>
              <a:gd name="T24" fmla="*/ 19 w 2506"/>
              <a:gd name="T25" fmla="*/ 1737 h 2293"/>
              <a:gd name="T26" fmla="*/ 35 w 2506"/>
              <a:gd name="T27" fmla="*/ 1624 h 2293"/>
              <a:gd name="T28" fmla="*/ 228 w 2506"/>
              <a:gd name="T29" fmla="*/ 1340 h 2293"/>
              <a:gd name="T30" fmla="*/ 742 w 2506"/>
              <a:gd name="T31" fmla="*/ 651 h 2293"/>
              <a:gd name="T32" fmla="*/ 1116 w 2506"/>
              <a:gd name="T33" fmla="*/ 107 h 2293"/>
              <a:gd name="T34" fmla="*/ 1194 w 2506"/>
              <a:gd name="T35" fmla="*/ 5 h 2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506" h="2293">
                <a:moveTo>
                  <a:pt x="1194" y="5"/>
                </a:moveTo>
                <a:cubicBezTo>
                  <a:pt x="1218" y="2"/>
                  <a:pt x="1225" y="38"/>
                  <a:pt x="1264" y="89"/>
                </a:cubicBezTo>
                <a:cubicBezTo>
                  <a:pt x="1302" y="139"/>
                  <a:pt x="1246" y="83"/>
                  <a:pt x="1424" y="311"/>
                </a:cubicBezTo>
                <a:cubicBezTo>
                  <a:pt x="1602" y="539"/>
                  <a:pt x="2164" y="1217"/>
                  <a:pt x="2335" y="1458"/>
                </a:cubicBezTo>
                <a:cubicBezTo>
                  <a:pt x="2506" y="1699"/>
                  <a:pt x="2453" y="1672"/>
                  <a:pt x="2453" y="1757"/>
                </a:cubicBezTo>
                <a:cubicBezTo>
                  <a:pt x="2453" y="1842"/>
                  <a:pt x="2403" y="1905"/>
                  <a:pt x="2335" y="1971"/>
                </a:cubicBezTo>
                <a:cubicBezTo>
                  <a:pt x="2267" y="2037"/>
                  <a:pt x="2183" y="2102"/>
                  <a:pt x="2046" y="2152"/>
                </a:cubicBezTo>
                <a:cubicBezTo>
                  <a:pt x="1909" y="2202"/>
                  <a:pt x="1677" y="2251"/>
                  <a:pt x="1510" y="2272"/>
                </a:cubicBezTo>
                <a:cubicBezTo>
                  <a:pt x="1343" y="2293"/>
                  <a:pt x="1195" y="2289"/>
                  <a:pt x="1046" y="2280"/>
                </a:cubicBezTo>
                <a:cubicBezTo>
                  <a:pt x="897" y="2271"/>
                  <a:pt x="746" y="2255"/>
                  <a:pt x="614" y="2216"/>
                </a:cubicBezTo>
                <a:cubicBezTo>
                  <a:pt x="482" y="2177"/>
                  <a:pt x="342" y="2098"/>
                  <a:pt x="254" y="2048"/>
                </a:cubicBezTo>
                <a:cubicBezTo>
                  <a:pt x="166" y="1998"/>
                  <a:pt x="124" y="1966"/>
                  <a:pt x="85" y="1914"/>
                </a:cubicBezTo>
                <a:cubicBezTo>
                  <a:pt x="46" y="1862"/>
                  <a:pt x="27" y="1785"/>
                  <a:pt x="19" y="1737"/>
                </a:cubicBezTo>
                <a:cubicBezTo>
                  <a:pt x="11" y="1689"/>
                  <a:pt x="0" y="1690"/>
                  <a:pt x="35" y="1624"/>
                </a:cubicBezTo>
                <a:cubicBezTo>
                  <a:pt x="70" y="1558"/>
                  <a:pt x="111" y="1502"/>
                  <a:pt x="228" y="1340"/>
                </a:cubicBezTo>
                <a:cubicBezTo>
                  <a:pt x="346" y="1178"/>
                  <a:pt x="594" y="856"/>
                  <a:pt x="742" y="651"/>
                </a:cubicBezTo>
                <a:cubicBezTo>
                  <a:pt x="889" y="446"/>
                  <a:pt x="1040" y="214"/>
                  <a:pt x="1116" y="107"/>
                </a:cubicBezTo>
                <a:cubicBezTo>
                  <a:pt x="1191" y="0"/>
                  <a:pt x="1178" y="27"/>
                  <a:pt x="1194" y="5"/>
                </a:cubicBezTo>
                <a:close/>
              </a:path>
            </a:pathLst>
          </a:custGeom>
          <a:gradFill rotWithShape="1">
            <a:gsLst>
              <a:gs pos="0">
                <a:schemeClr val="accent1">
                  <a:alpha val="27000"/>
                </a:schemeClr>
              </a:gs>
              <a:gs pos="50000">
                <a:schemeClr val="bg1">
                  <a:alpha val="25999"/>
                </a:schemeClr>
              </a:gs>
              <a:gs pos="100000">
                <a:schemeClr val="accent1">
                  <a:alpha val="27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101" name="Rectangle 13"/>
          <p:cNvSpPr>
            <a:spLocks noChangeArrowheads="1"/>
          </p:cNvSpPr>
          <p:nvPr/>
        </p:nvSpPr>
        <p:spPr bwMode="auto">
          <a:xfrm>
            <a:off x="242014" y="237391"/>
            <a:ext cx="868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Знайти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єм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V конуса,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твірна якого дорівнює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2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нахилена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площини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кутом 30</a:t>
            </a:r>
            <a:r>
              <a:rPr lang="ru-RU" sz="2400" baseline="30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2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04" name="Arc 19"/>
          <p:cNvSpPr>
            <a:spLocks/>
          </p:cNvSpPr>
          <p:nvPr/>
        </p:nvSpPr>
        <p:spPr bwMode="auto">
          <a:xfrm rot="5400000">
            <a:off x="1743868" y="2545557"/>
            <a:ext cx="1204913" cy="3886200"/>
          </a:xfrm>
          <a:custGeom>
            <a:avLst/>
            <a:gdLst>
              <a:gd name="T0" fmla="*/ 0 w 28356"/>
              <a:gd name="T1" fmla="*/ 789140318 h 43200"/>
              <a:gd name="T2" fmla="*/ 133807552 w 28356"/>
              <a:gd name="T3" fmla="*/ 2147483647 h 43200"/>
              <a:gd name="T4" fmla="*/ 518347913 w 28356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8356" h="43200" fill="none" extrusionOk="0">
                <a:moveTo>
                  <a:pt x="-1" y="1083"/>
                </a:moveTo>
                <a:cubicBezTo>
                  <a:pt x="2180" y="365"/>
                  <a:pt x="4460" y="-1"/>
                  <a:pt x="6756" y="0"/>
                </a:cubicBezTo>
                <a:cubicBezTo>
                  <a:pt x="18685" y="0"/>
                  <a:pt x="28356" y="9670"/>
                  <a:pt x="28356" y="21600"/>
                </a:cubicBezTo>
                <a:cubicBezTo>
                  <a:pt x="28356" y="33529"/>
                  <a:pt x="18685" y="43200"/>
                  <a:pt x="6756" y="43200"/>
                </a:cubicBezTo>
                <a:cubicBezTo>
                  <a:pt x="5068" y="43200"/>
                  <a:pt x="3385" y="43002"/>
                  <a:pt x="1744" y="42610"/>
                </a:cubicBezTo>
              </a:path>
              <a:path w="28356" h="43200" stroke="0" extrusionOk="0">
                <a:moveTo>
                  <a:pt x="-1" y="1083"/>
                </a:moveTo>
                <a:cubicBezTo>
                  <a:pt x="2180" y="365"/>
                  <a:pt x="4460" y="-1"/>
                  <a:pt x="6756" y="0"/>
                </a:cubicBezTo>
                <a:cubicBezTo>
                  <a:pt x="18685" y="0"/>
                  <a:pt x="28356" y="9670"/>
                  <a:pt x="28356" y="21600"/>
                </a:cubicBezTo>
                <a:cubicBezTo>
                  <a:pt x="28356" y="33529"/>
                  <a:pt x="18685" y="43200"/>
                  <a:pt x="6756" y="43200"/>
                </a:cubicBezTo>
                <a:cubicBezTo>
                  <a:pt x="5068" y="43200"/>
                  <a:pt x="3385" y="43002"/>
                  <a:pt x="1744" y="42610"/>
                </a:cubicBezTo>
                <a:lnTo>
                  <a:pt x="6756" y="21600"/>
                </a:lnTo>
                <a:lnTo>
                  <a:pt x="-1" y="1083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05" name="Arc 20"/>
          <p:cNvSpPr>
            <a:spLocks/>
          </p:cNvSpPr>
          <p:nvPr/>
        </p:nvSpPr>
        <p:spPr bwMode="auto">
          <a:xfrm rot="16200000" flipV="1">
            <a:off x="1870075" y="1874838"/>
            <a:ext cx="839788" cy="3656012"/>
          </a:xfrm>
          <a:custGeom>
            <a:avLst/>
            <a:gdLst>
              <a:gd name="T0" fmla="*/ 521926726 w 21600"/>
              <a:gd name="T1" fmla="*/ 0 h 40947"/>
              <a:gd name="T2" fmla="*/ 225260534 w 21600"/>
              <a:gd name="T3" fmla="*/ 2147483647 h 40947"/>
              <a:gd name="T4" fmla="*/ 0 w 21600"/>
              <a:gd name="T5" fmla="*/ 2147483647 h 4094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0947" fill="none" extrusionOk="0">
                <a:moveTo>
                  <a:pt x="8880" y="0"/>
                </a:moveTo>
                <a:cubicBezTo>
                  <a:pt x="16622" y="3492"/>
                  <a:pt x="21600" y="11196"/>
                  <a:pt x="21600" y="19690"/>
                </a:cubicBezTo>
                <a:cubicBezTo>
                  <a:pt x="21600" y="30140"/>
                  <a:pt x="14117" y="39092"/>
                  <a:pt x="3833" y="40947"/>
                </a:cubicBezTo>
              </a:path>
              <a:path w="21600" h="40947" stroke="0" extrusionOk="0">
                <a:moveTo>
                  <a:pt x="8880" y="0"/>
                </a:moveTo>
                <a:cubicBezTo>
                  <a:pt x="16622" y="3492"/>
                  <a:pt x="21600" y="11196"/>
                  <a:pt x="21600" y="19690"/>
                </a:cubicBezTo>
                <a:cubicBezTo>
                  <a:pt x="21600" y="30140"/>
                  <a:pt x="14117" y="39092"/>
                  <a:pt x="3833" y="40947"/>
                </a:cubicBezTo>
                <a:lnTo>
                  <a:pt x="0" y="19690"/>
                </a:lnTo>
                <a:lnTo>
                  <a:pt x="888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06" name="Freeform 21"/>
          <p:cNvSpPr>
            <a:spLocks/>
          </p:cNvSpPr>
          <p:nvPr/>
        </p:nvSpPr>
        <p:spPr bwMode="auto">
          <a:xfrm>
            <a:off x="468313" y="1447800"/>
            <a:ext cx="3733800" cy="2495550"/>
          </a:xfrm>
          <a:custGeom>
            <a:avLst/>
            <a:gdLst>
              <a:gd name="T0" fmla="*/ 2147483647 w 2352"/>
              <a:gd name="T1" fmla="*/ 2147483647 h 1572"/>
              <a:gd name="T2" fmla="*/ 2147483647 w 2352"/>
              <a:gd name="T3" fmla="*/ 0 h 1572"/>
              <a:gd name="T4" fmla="*/ 0 w 2352"/>
              <a:gd name="T5" fmla="*/ 2147483647 h 157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352" h="1572">
                <a:moveTo>
                  <a:pt x="2352" y="1545"/>
                </a:moveTo>
                <a:lnTo>
                  <a:pt x="1159" y="0"/>
                </a:lnTo>
                <a:lnTo>
                  <a:pt x="0" y="1572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7" name="Freeform 23"/>
          <p:cNvSpPr>
            <a:spLocks/>
          </p:cNvSpPr>
          <p:nvPr/>
        </p:nvSpPr>
        <p:spPr bwMode="auto">
          <a:xfrm>
            <a:off x="2306638" y="1447800"/>
            <a:ext cx="14287" cy="2717800"/>
          </a:xfrm>
          <a:custGeom>
            <a:avLst/>
            <a:gdLst>
              <a:gd name="T0" fmla="*/ 2147483647 w 7"/>
              <a:gd name="T1" fmla="*/ 0 h 1456"/>
              <a:gd name="T2" fmla="*/ 0 w 7"/>
              <a:gd name="T3" fmla="*/ 2147483647 h 145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7" h="1456">
                <a:moveTo>
                  <a:pt x="7" y="0"/>
                </a:moveTo>
                <a:lnTo>
                  <a:pt x="0" y="1456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2117725" y="10922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1863725" y="4114800"/>
            <a:ext cx="420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</a:t>
            </a:r>
          </a:p>
        </p:txBody>
      </p:sp>
      <p:grpSp>
        <p:nvGrpSpPr>
          <p:cNvPr id="11333" name="Group 69"/>
          <p:cNvGrpSpPr>
            <a:grpSpLocks/>
          </p:cNvGrpSpPr>
          <p:nvPr/>
        </p:nvGrpSpPr>
        <p:grpSpPr bwMode="auto">
          <a:xfrm>
            <a:off x="2320925" y="1447800"/>
            <a:ext cx="1473200" cy="3352800"/>
            <a:chOff x="1462" y="912"/>
            <a:chExt cx="928" cy="2112"/>
          </a:xfrm>
        </p:grpSpPr>
        <p:sp>
          <p:nvSpPr>
            <p:cNvPr id="4151" name="Freeform 18"/>
            <p:cNvSpPr>
              <a:spLocks/>
            </p:cNvSpPr>
            <p:nvPr/>
          </p:nvSpPr>
          <p:spPr bwMode="auto">
            <a:xfrm>
              <a:off x="1462" y="912"/>
              <a:ext cx="928" cy="2112"/>
            </a:xfrm>
            <a:custGeom>
              <a:avLst/>
              <a:gdLst>
                <a:gd name="T0" fmla="*/ 928 w 928"/>
                <a:gd name="T1" fmla="*/ 2112 h 2112"/>
                <a:gd name="T2" fmla="*/ 0 w 928"/>
                <a:gd name="T3" fmla="*/ 0 h 2112"/>
                <a:gd name="T4" fmla="*/ 0 w 928"/>
                <a:gd name="T5" fmla="*/ 8 h 21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28" h="2112">
                  <a:moveTo>
                    <a:pt x="928" y="2112"/>
                  </a:moveTo>
                  <a:lnTo>
                    <a:pt x="0" y="0"/>
                  </a:lnTo>
                  <a:lnTo>
                    <a:pt x="0" y="8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0" name="Text Box 26"/>
            <p:cNvSpPr txBox="1">
              <a:spLocks noChangeArrowheads="1"/>
            </p:cNvSpPr>
            <p:nvPr/>
          </p:nvSpPr>
          <p:spPr bwMode="auto">
            <a:xfrm>
              <a:off x="1920" y="1824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0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2</a:t>
              </a:r>
            </a:p>
          </p:txBody>
        </p:sp>
      </p:grpSp>
      <p:sp>
        <p:nvSpPr>
          <p:cNvPr id="11295" name="Freeform 31"/>
          <p:cNvSpPr>
            <a:spLocks/>
          </p:cNvSpPr>
          <p:nvPr/>
        </p:nvSpPr>
        <p:spPr bwMode="auto">
          <a:xfrm>
            <a:off x="2320925" y="3886200"/>
            <a:ext cx="241300" cy="393700"/>
          </a:xfrm>
          <a:custGeom>
            <a:avLst/>
            <a:gdLst>
              <a:gd name="T0" fmla="*/ 0 w 152"/>
              <a:gd name="T1" fmla="*/ 0 h 248"/>
              <a:gd name="T2" fmla="*/ 2147483647 w 152"/>
              <a:gd name="T3" fmla="*/ 2147483647 h 248"/>
              <a:gd name="T4" fmla="*/ 2147483647 w 152"/>
              <a:gd name="T5" fmla="*/ 2147483647 h 24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2" h="248">
                <a:moveTo>
                  <a:pt x="0" y="0"/>
                </a:moveTo>
                <a:lnTo>
                  <a:pt x="152" y="72"/>
                </a:lnTo>
                <a:lnTo>
                  <a:pt x="152" y="24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1334" name="Group 70"/>
          <p:cNvGrpSpPr>
            <a:grpSpLocks/>
          </p:cNvGrpSpPr>
          <p:nvPr/>
        </p:nvGrpSpPr>
        <p:grpSpPr bwMode="auto">
          <a:xfrm>
            <a:off x="2295525" y="4152900"/>
            <a:ext cx="1954213" cy="1028700"/>
            <a:chOff x="1446" y="2616"/>
            <a:chExt cx="1231" cy="648"/>
          </a:xfrm>
        </p:grpSpPr>
        <p:sp>
          <p:nvSpPr>
            <p:cNvPr id="11292" name="Text Box 28"/>
            <p:cNvSpPr txBox="1">
              <a:spLocks noChangeArrowheads="1"/>
            </p:cNvSpPr>
            <p:nvPr/>
          </p:nvSpPr>
          <p:spPr bwMode="auto">
            <a:xfrm>
              <a:off x="2422" y="2976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4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С</a:t>
              </a:r>
            </a:p>
          </p:txBody>
        </p:sp>
        <p:sp>
          <p:nvSpPr>
            <p:cNvPr id="4149" name="Freeform 29"/>
            <p:cNvSpPr>
              <a:spLocks/>
            </p:cNvSpPr>
            <p:nvPr/>
          </p:nvSpPr>
          <p:spPr bwMode="auto">
            <a:xfrm>
              <a:off x="1446" y="2616"/>
              <a:ext cx="944" cy="400"/>
            </a:xfrm>
            <a:custGeom>
              <a:avLst/>
              <a:gdLst>
                <a:gd name="T0" fmla="*/ 944 w 944"/>
                <a:gd name="T1" fmla="*/ 400 h 400"/>
                <a:gd name="T2" fmla="*/ 0 w 944"/>
                <a:gd name="T3" fmla="*/ 0 h 40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44" h="400">
                  <a:moveTo>
                    <a:pt x="944" y="400"/>
                  </a:move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dash"/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7" name="Text Box 33"/>
            <p:cNvSpPr txBox="1">
              <a:spLocks noChangeArrowheads="1"/>
            </p:cNvSpPr>
            <p:nvPr/>
          </p:nvSpPr>
          <p:spPr bwMode="auto">
            <a:xfrm>
              <a:off x="2024" y="2712"/>
              <a:ext cx="30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16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30</a:t>
              </a:r>
              <a:r>
                <a:rPr lang="ru-RU" sz="1600" b="1" baseline="30000"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0</a:t>
              </a:r>
              <a:endParaRPr lang="ru-RU" sz="1600" b="1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endParaRPr>
            </a:p>
          </p:txBody>
        </p:sp>
      </p:grpSp>
      <p:grpSp>
        <p:nvGrpSpPr>
          <p:cNvPr id="4113" name="Group 34"/>
          <p:cNvGrpSpPr>
            <a:grpSpLocks/>
          </p:cNvGrpSpPr>
          <p:nvPr/>
        </p:nvGrpSpPr>
        <p:grpSpPr bwMode="auto">
          <a:xfrm>
            <a:off x="3456781" y="1290748"/>
            <a:ext cx="2286000" cy="1101725"/>
            <a:chOff x="288" y="3263"/>
            <a:chExt cx="1440" cy="694"/>
          </a:xfrm>
        </p:grpSpPr>
        <p:sp>
          <p:nvSpPr>
            <p:cNvPr id="4146" name="Rectangle 35"/>
            <p:cNvSpPr>
              <a:spLocks noChangeArrowheads="1"/>
            </p:cNvSpPr>
            <p:nvPr/>
          </p:nvSpPr>
          <p:spPr bwMode="auto">
            <a:xfrm>
              <a:off x="288" y="3312"/>
              <a:ext cx="1440" cy="624"/>
            </a:xfrm>
            <a:prstGeom prst="rect">
              <a:avLst/>
            </a:prstGeom>
            <a:solidFill>
              <a:srgbClr val="FF3300">
                <a:alpha val="39999"/>
              </a:srgbClr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4147" name="Object 36"/>
            <p:cNvGraphicFramePr>
              <a:graphicFrameLocks noChangeAspect="1"/>
            </p:cNvGraphicFramePr>
            <p:nvPr/>
          </p:nvGraphicFramePr>
          <p:xfrm>
            <a:off x="301" y="3263"/>
            <a:ext cx="1412" cy="6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2" name="Формула" r:id="rId4" imgW="799753" imgH="393529" progId="Equation.3">
                    <p:embed/>
                  </p:oleObj>
                </mc:Choice>
                <mc:Fallback>
                  <p:oleObj name="Формула" r:id="rId4" imgW="799753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1" y="3263"/>
                          <a:ext cx="1412" cy="69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1322" name="Object 58"/>
          <p:cNvGraphicFramePr>
            <a:graphicFrameLocks noChangeAspect="1"/>
          </p:cNvGraphicFramePr>
          <p:nvPr/>
        </p:nvGraphicFramePr>
        <p:xfrm>
          <a:off x="4572000" y="3657600"/>
          <a:ext cx="16002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3" name="Формула" r:id="rId6" imgW="583947" imgH="241195" progId="Equation.3">
                  <p:embed/>
                </p:oleObj>
              </mc:Choice>
              <mc:Fallback>
                <p:oleObj name="Формула" r:id="rId6" imgW="583947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657600"/>
                        <a:ext cx="16002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23" name="Object 59"/>
          <p:cNvGraphicFramePr>
            <a:graphicFrameLocks noChangeAspect="1"/>
          </p:cNvGraphicFramePr>
          <p:nvPr/>
        </p:nvGraphicFramePr>
        <p:xfrm>
          <a:off x="6791325" y="1068388"/>
          <a:ext cx="1893888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4" name="Формула" r:id="rId8" imgW="876300" imgH="609600" progId="Equation.3">
                  <p:embed/>
                </p:oleObj>
              </mc:Choice>
              <mc:Fallback>
                <p:oleObj name="Формула" r:id="rId8" imgW="876300" imgH="60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1325" y="1068388"/>
                        <a:ext cx="1893888" cy="1314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24" name="Object 60"/>
          <p:cNvGraphicFramePr>
            <a:graphicFrameLocks noChangeAspect="1"/>
          </p:cNvGraphicFramePr>
          <p:nvPr/>
        </p:nvGraphicFramePr>
        <p:xfrm>
          <a:off x="6705600" y="2362200"/>
          <a:ext cx="1447800" cy="963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5" name="Формула" r:id="rId10" imgW="647700" imgH="431800" progId="Equation.3">
                  <p:embed/>
                </p:oleObj>
              </mc:Choice>
              <mc:Fallback>
                <p:oleObj name="Формула" r:id="rId10" imgW="6477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2362200"/>
                        <a:ext cx="1447800" cy="963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25" name="Object 61"/>
          <p:cNvGraphicFramePr>
            <a:graphicFrameLocks noChangeAspect="1"/>
          </p:cNvGraphicFramePr>
          <p:nvPr/>
        </p:nvGraphicFramePr>
        <p:xfrm>
          <a:off x="2590800" y="4394200"/>
          <a:ext cx="473075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" name="Формула" r:id="rId12" imgW="228600" imgH="228600" progId="Equation.3">
                  <p:embed/>
                </p:oleObj>
              </mc:Choice>
              <mc:Fallback>
                <p:oleObj name="Формула" r:id="rId12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394200"/>
                        <a:ext cx="473075" cy="471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26" name="Text Box 62"/>
          <p:cNvSpPr txBox="1">
            <a:spLocks noChangeArrowheads="1"/>
          </p:cNvSpPr>
          <p:nvPr/>
        </p:nvSpPr>
        <p:spPr bwMode="auto">
          <a:xfrm>
            <a:off x="1981200" y="28194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1</a:t>
            </a:r>
          </a:p>
        </p:txBody>
      </p:sp>
      <p:graphicFrame>
        <p:nvGraphicFramePr>
          <p:cNvPr id="11327" name="Object 63"/>
          <p:cNvGraphicFramePr>
            <a:graphicFrameLocks noChangeAspect="1"/>
          </p:cNvGraphicFramePr>
          <p:nvPr/>
        </p:nvGraphicFramePr>
        <p:xfrm>
          <a:off x="4572000" y="4267200"/>
          <a:ext cx="2895600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" name="Формула" r:id="rId14" imgW="1129810" imgH="291973" progId="Equation.3">
                  <p:embed/>
                </p:oleObj>
              </mc:Choice>
              <mc:Fallback>
                <p:oleObj name="Формула" r:id="rId14" imgW="1129810" imgH="29197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267200"/>
                        <a:ext cx="2895600" cy="747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28" name="Object 64"/>
          <p:cNvGraphicFramePr>
            <a:graphicFrameLocks noChangeAspect="1"/>
          </p:cNvGraphicFramePr>
          <p:nvPr/>
        </p:nvGraphicFramePr>
        <p:xfrm>
          <a:off x="4572000" y="5011738"/>
          <a:ext cx="2895600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" name="Формула" r:id="rId16" imgW="1129810" imgH="393529" progId="Equation.3">
                  <p:embed/>
                </p:oleObj>
              </mc:Choice>
              <mc:Fallback>
                <p:oleObj name="Формула" r:id="rId16" imgW="1129810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5011738"/>
                        <a:ext cx="2895600" cy="1008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31" name="Object 67"/>
          <p:cNvGraphicFramePr>
            <a:graphicFrameLocks noChangeAspect="1"/>
          </p:cNvGraphicFramePr>
          <p:nvPr/>
        </p:nvGraphicFramePr>
        <p:xfrm>
          <a:off x="6781800" y="3352800"/>
          <a:ext cx="1335088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" name="Формула" r:id="rId18" imgW="596900" imgH="228600" progId="Equation.3">
                  <p:embed/>
                </p:oleObj>
              </mc:Choice>
              <mc:Fallback>
                <p:oleObj name="Формула" r:id="rId18" imgW="5969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3352800"/>
                        <a:ext cx="1335088" cy="509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3713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3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3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3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3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3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3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3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3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1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1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1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3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3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3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3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3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3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3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3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1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1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1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1" grpId="0" animBg="1"/>
      <p:bldP spid="11295" grpId="0" animBg="1"/>
      <p:bldP spid="113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11"/>
          <p:cNvSpPr>
            <a:spLocks noChangeArrowheads="1"/>
          </p:cNvSpPr>
          <p:nvPr/>
        </p:nvSpPr>
        <p:spPr bwMode="auto">
          <a:xfrm>
            <a:off x="228600" y="260648"/>
            <a:ext cx="8686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Висота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конуса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дорівнює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6,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твірна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 10.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Знайти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7423" name="Freeform 15"/>
          <p:cNvSpPr>
            <a:spLocks/>
          </p:cNvSpPr>
          <p:nvPr/>
        </p:nvSpPr>
        <p:spPr bwMode="auto">
          <a:xfrm>
            <a:off x="2320925" y="1447800"/>
            <a:ext cx="1460500" cy="3340100"/>
          </a:xfrm>
          <a:custGeom>
            <a:avLst/>
            <a:gdLst>
              <a:gd name="T0" fmla="*/ 2147483647 w 920"/>
              <a:gd name="T1" fmla="*/ 2147483647 h 2104"/>
              <a:gd name="T2" fmla="*/ 0 w 920"/>
              <a:gd name="T3" fmla="*/ 0 h 2104"/>
              <a:gd name="T4" fmla="*/ 0 w 920"/>
              <a:gd name="T5" fmla="*/ 0 h 2104"/>
              <a:gd name="T6" fmla="*/ 2147483647 w 920"/>
              <a:gd name="T7" fmla="*/ 2147483647 h 2104"/>
              <a:gd name="T8" fmla="*/ 2147483647 w 920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0" h="2104">
                <a:moveTo>
                  <a:pt x="2" y="1712"/>
                </a:moveTo>
                <a:lnTo>
                  <a:pt x="0" y="0"/>
                </a:lnTo>
                <a:lnTo>
                  <a:pt x="920" y="2104"/>
                </a:lnTo>
                <a:lnTo>
                  <a:pt x="2" y="1712"/>
                </a:lnTo>
                <a:close/>
              </a:path>
            </a:pathLst>
          </a:custGeom>
          <a:gradFill rotWithShape="0">
            <a:gsLst>
              <a:gs pos="0">
                <a:srgbClr val="66FFFF">
                  <a:alpha val="46001"/>
                </a:srgbClr>
              </a:gs>
              <a:gs pos="100000">
                <a:srgbClr val="00C5C0">
                  <a:alpha val="26999"/>
                </a:srgb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4" name="Freeform 16"/>
          <p:cNvSpPr>
            <a:spLocks/>
          </p:cNvSpPr>
          <p:nvPr/>
        </p:nvSpPr>
        <p:spPr bwMode="auto">
          <a:xfrm>
            <a:off x="381000" y="1447800"/>
            <a:ext cx="3978275" cy="3640138"/>
          </a:xfrm>
          <a:custGeom>
            <a:avLst/>
            <a:gdLst>
              <a:gd name="T0" fmla="*/ 1194 w 2506"/>
              <a:gd name="T1" fmla="*/ 5 h 2293"/>
              <a:gd name="T2" fmla="*/ 1264 w 2506"/>
              <a:gd name="T3" fmla="*/ 89 h 2293"/>
              <a:gd name="T4" fmla="*/ 1424 w 2506"/>
              <a:gd name="T5" fmla="*/ 311 h 2293"/>
              <a:gd name="T6" fmla="*/ 2335 w 2506"/>
              <a:gd name="T7" fmla="*/ 1458 h 2293"/>
              <a:gd name="T8" fmla="*/ 2453 w 2506"/>
              <a:gd name="T9" fmla="*/ 1757 h 2293"/>
              <a:gd name="T10" fmla="*/ 2335 w 2506"/>
              <a:gd name="T11" fmla="*/ 1971 h 2293"/>
              <a:gd name="T12" fmla="*/ 2046 w 2506"/>
              <a:gd name="T13" fmla="*/ 2152 h 2293"/>
              <a:gd name="T14" fmla="*/ 1510 w 2506"/>
              <a:gd name="T15" fmla="*/ 2272 h 2293"/>
              <a:gd name="T16" fmla="*/ 1046 w 2506"/>
              <a:gd name="T17" fmla="*/ 2280 h 2293"/>
              <a:gd name="T18" fmla="*/ 614 w 2506"/>
              <a:gd name="T19" fmla="*/ 2216 h 2293"/>
              <a:gd name="T20" fmla="*/ 254 w 2506"/>
              <a:gd name="T21" fmla="*/ 2048 h 2293"/>
              <a:gd name="T22" fmla="*/ 85 w 2506"/>
              <a:gd name="T23" fmla="*/ 1914 h 2293"/>
              <a:gd name="T24" fmla="*/ 19 w 2506"/>
              <a:gd name="T25" fmla="*/ 1737 h 2293"/>
              <a:gd name="T26" fmla="*/ 35 w 2506"/>
              <a:gd name="T27" fmla="*/ 1624 h 2293"/>
              <a:gd name="T28" fmla="*/ 228 w 2506"/>
              <a:gd name="T29" fmla="*/ 1340 h 2293"/>
              <a:gd name="T30" fmla="*/ 742 w 2506"/>
              <a:gd name="T31" fmla="*/ 651 h 2293"/>
              <a:gd name="T32" fmla="*/ 1116 w 2506"/>
              <a:gd name="T33" fmla="*/ 107 h 2293"/>
              <a:gd name="T34" fmla="*/ 1194 w 2506"/>
              <a:gd name="T35" fmla="*/ 5 h 2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506" h="2293">
                <a:moveTo>
                  <a:pt x="1194" y="5"/>
                </a:moveTo>
                <a:cubicBezTo>
                  <a:pt x="1218" y="2"/>
                  <a:pt x="1225" y="38"/>
                  <a:pt x="1264" y="89"/>
                </a:cubicBezTo>
                <a:cubicBezTo>
                  <a:pt x="1302" y="139"/>
                  <a:pt x="1246" y="83"/>
                  <a:pt x="1424" y="311"/>
                </a:cubicBezTo>
                <a:cubicBezTo>
                  <a:pt x="1602" y="539"/>
                  <a:pt x="2164" y="1217"/>
                  <a:pt x="2335" y="1458"/>
                </a:cubicBezTo>
                <a:cubicBezTo>
                  <a:pt x="2506" y="1699"/>
                  <a:pt x="2453" y="1672"/>
                  <a:pt x="2453" y="1757"/>
                </a:cubicBezTo>
                <a:cubicBezTo>
                  <a:pt x="2453" y="1842"/>
                  <a:pt x="2403" y="1905"/>
                  <a:pt x="2335" y="1971"/>
                </a:cubicBezTo>
                <a:cubicBezTo>
                  <a:pt x="2267" y="2037"/>
                  <a:pt x="2183" y="2102"/>
                  <a:pt x="2046" y="2152"/>
                </a:cubicBezTo>
                <a:cubicBezTo>
                  <a:pt x="1909" y="2202"/>
                  <a:pt x="1677" y="2251"/>
                  <a:pt x="1510" y="2272"/>
                </a:cubicBezTo>
                <a:cubicBezTo>
                  <a:pt x="1343" y="2293"/>
                  <a:pt x="1195" y="2289"/>
                  <a:pt x="1046" y="2280"/>
                </a:cubicBezTo>
                <a:cubicBezTo>
                  <a:pt x="897" y="2271"/>
                  <a:pt x="746" y="2255"/>
                  <a:pt x="614" y="2216"/>
                </a:cubicBezTo>
                <a:cubicBezTo>
                  <a:pt x="482" y="2177"/>
                  <a:pt x="342" y="2098"/>
                  <a:pt x="254" y="2048"/>
                </a:cubicBezTo>
                <a:cubicBezTo>
                  <a:pt x="166" y="1998"/>
                  <a:pt x="124" y="1966"/>
                  <a:pt x="85" y="1914"/>
                </a:cubicBezTo>
                <a:cubicBezTo>
                  <a:pt x="46" y="1862"/>
                  <a:pt x="27" y="1785"/>
                  <a:pt x="19" y="1737"/>
                </a:cubicBezTo>
                <a:cubicBezTo>
                  <a:pt x="11" y="1689"/>
                  <a:pt x="0" y="1690"/>
                  <a:pt x="35" y="1624"/>
                </a:cubicBezTo>
                <a:cubicBezTo>
                  <a:pt x="70" y="1558"/>
                  <a:pt x="111" y="1502"/>
                  <a:pt x="228" y="1340"/>
                </a:cubicBezTo>
                <a:cubicBezTo>
                  <a:pt x="346" y="1178"/>
                  <a:pt x="594" y="856"/>
                  <a:pt x="742" y="651"/>
                </a:cubicBezTo>
                <a:cubicBezTo>
                  <a:pt x="889" y="446"/>
                  <a:pt x="1040" y="214"/>
                  <a:pt x="1116" y="107"/>
                </a:cubicBezTo>
                <a:cubicBezTo>
                  <a:pt x="1191" y="0"/>
                  <a:pt x="1178" y="27"/>
                  <a:pt x="1194" y="5"/>
                </a:cubicBezTo>
                <a:close/>
              </a:path>
            </a:pathLst>
          </a:custGeom>
          <a:gradFill rotWithShape="1">
            <a:gsLst>
              <a:gs pos="0">
                <a:schemeClr val="accent1">
                  <a:alpha val="27000"/>
                </a:schemeClr>
              </a:gs>
              <a:gs pos="50000">
                <a:schemeClr val="bg1">
                  <a:alpha val="25999"/>
                </a:schemeClr>
              </a:gs>
              <a:gs pos="100000">
                <a:schemeClr val="accent1">
                  <a:alpha val="27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200" name="Arc 17"/>
          <p:cNvSpPr>
            <a:spLocks/>
          </p:cNvSpPr>
          <p:nvPr/>
        </p:nvSpPr>
        <p:spPr bwMode="auto">
          <a:xfrm rot="5400000">
            <a:off x="1743868" y="2545557"/>
            <a:ext cx="1204913" cy="3886200"/>
          </a:xfrm>
          <a:custGeom>
            <a:avLst/>
            <a:gdLst>
              <a:gd name="T0" fmla="*/ 0 w 28356"/>
              <a:gd name="T1" fmla="*/ 789140318 h 43200"/>
              <a:gd name="T2" fmla="*/ 133807552 w 28356"/>
              <a:gd name="T3" fmla="*/ 2147483647 h 43200"/>
              <a:gd name="T4" fmla="*/ 518347913 w 28356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8356" h="43200" fill="none" extrusionOk="0">
                <a:moveTo>
                  <a:pt x="-1" y="1083"/>
                </a:moveTo>
                <a:cubicBezTo>
                  <a:pt x="2180" y="365"/>
                  <a:pt x="4460" y="-1"/>
                  <a:pt x="6756" y="0"/>
                </a:cubicBezTo>
                <a:cubicBezTo>
                  <a:pt x="18685" y="0"/>
                  <a:pt x="28356" y="9670"/>
                  <a:pt x="28356" y="21600"/>
                </a:cubicBezTo>
                <a:cubicBezTo>
                  <a:pt x="28356" y="33529"/>
                  <a:pt x="18685" y="43200"/>
                  <a:pt x="6756" y="43200"/>
                </a:cubicBezTo>
                <a:cubicBezTo>
                  <a:pt x="5068" y="43200"/>
                  <a:pt x="3385" y="43002"/>
                  <a:pt x="1744" y="42610"/>
                </a:cubicBezTo>
              </a:path>
              <a:path w="28356" h="43200" stroke="0" extrusionOk="0">
                <a:moveTo>
                  <a:pt x="-1" y="1083"/>
                </a:moveTo>
                <a:cubicBezTo>
                  <a:pt x="2180" y="365"/>
                  <a:pt x="4460" y="-1"/>
                  <a:pt x="6756" y="0"/>
                </a:cubicBezTo>
                <a:cubicBezTo>
                  <a:pt x="18685" y="0"/>
                  <a:pt x="28356" y="9670"/>
                  <a:pt x="28356" y="21600"/>
                </a:cubicBezTo>
                <a:cubicBezTo>
                  <a:pt x="28356" y="33529"/>
                  <a:pt x="18685" y="43200"/>
                  <a:pt x="6756" y="43200"/>
                </a:cubicBezTo>
                <a:cubicBezTo>
                  <a:pt x="5068" y="43200"/>
                  <a:pt x="3385" y="43002"/>
                  <a:pt x="1744" y="42610"/>
                </a:cubicBezTo>
                <a:lnTo>
                  <a:pt x="6756" y="21600"/>
                </a:lnTo>
                <a:lnTo>
                  <a:pt x="-1" y="1083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01" name="Arc 18"/>
          <p:cNvSpPr>
            <a:spLocks/>
          </p:cNvSpPr>
          <p:nvPr/>
        </p:nvSpPr>
        <p:spPr bwMode="auto">
          <a:xfrm rot="16200000" flipV="1">
            <a:off x="1870075" y="1874838"/>
            <a:ext cx="839788" cy="3656012"/>
          </a:xfrm>
          <a:custGeom>
            <a:avLst/>
            <a:gdLst>
              <a:gd name="T0" fmla="*/ 521926726 w 21600"/>
              <a:gd name="T1" fmla="*/ 0 h 40947"/>
              <a:gd name="T2" fmla="*/ 225260534 w 21600"/>
              <a:gd name="T3" fmla="*/ 2147483647 h 40947"/>
              <a:gd name="T4" fmla="*/ 0 w 21600"/>
              <a:gd name="T5" fmla="*/ 2147483647 h 4094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0947" fill="none" extrusionOk="0">
                <a:moveTo>
                  <a:pt x="8880" y="0"/>
                </a:moveTo>
                <a:cubicBezTo>
                  <a:pt x="16622" y="3492"/>
                  <a:pt x="21600" y="11196"/>
                  <a:pt x="21600" y="19690"/>
                </a:cubicBezTo>
                <a:cubicBezTo>
                  <a:pt x="21600" y="30140"/>
                  <a:pt x="14117" y="39092"/>
                  <a:pt x="3833" y="40947"/>
                </a:cubicBezTo>
              </a:path>
              <a:path w="21600" h="40947" stroke="0" extrusionOk="0">
                <a:moveTo>
                  <a:pt x="8880" y="0"/>
                </a:moveTo>
                <a:cubicBezTo>
                  <a:pt x="16622" y="3492"/>
                  <a:pt x="21600" y="11196"/>
                  <a:pt x="21600" y="19690"/>
                </a:cubicBezTo>
                <a:cubicBezTo>
                  <a:pt x="21600" y="30140"/>
                  <a:pt x="14117" y="39092"/>
                  <a:pt x="3833" y="40947"/>
                </a:cubicBezTo>
                <a:lnTo>
                  <a:pt x="0" y="19690"/>
                </a:lnTo>
                <a:lnTo>
                  <a:pt x="888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02" name="Freeform 19"/>
          <p:cNvSpPr>
            <a:spLocks/>
          </p:cNvSpPr>
          <p:nvPr/>
        </p:nvSpPr>
        <p:spPr bwMode="auto">
          <a:xfrm>
            <a:off x="468313" y="1447800"/>
            <a:ext cx="3733800" cy="2495550"/>
          </a:xfrm>
          <a:custGeom>
            <a:avLst/>
            <a:gdLst>
              <a:gd name="T0" fmla="*/ 2147483647 w 2352"/>
              <a:gd name="T1" fmla="*/ 2147483647 h 1572"/>
              <a:gd name="T2" fmla="*/ 2147483647 w 2352"/>
              <a:gd name="T3" fmla="*/ 0 h 1572"/>
              <a:gd name="T4" fmla="*/ 0 w 2352"/>
              <a:gd name="T5" fmla="*/ 2147483647 h 157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352" h="1572">
                <a:moveTo>
                  <a:pt x="2352" y="1545"/>
                </a:moveTo>
                <a:lnTo>
                  <a:pt x="1159" y="0"/>
                </a:lnTo>
                <a:lnTo>
                  <a:pt x="0" y="1572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3" name="Freeform 20"/>
          <p:cNvSpPr>
            <a:spLocks/>
          </p:cNvSpPr>
          <p:nvPr/>
        </p:nvSpPr>
        <p:spPr bwMode="auto">
          <a:xfrm>
            <a:off x="2306638" y="1447800"/>
            <a:ext cx="14287" cy="2717800"/>
          </a:xfrm>
          <a:custGeom>
            <a:avLst/>
            <a:gdLst>
              <a:gd name="T0" fmla="*/ 2147483647 w 7"/>
              <a:gd name="T1" fmla="*/ 0 h 1456"/>
              <a:gd name="T2" fmla="*/ 0 w 7"/>
              <a:gd name="T3" fmla="*/ 2147483647 h 145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7" h="1456">
                <a:moveTo>
                  <a:pt x="7" y="0"/>
                </a:moveTo>
                <a:lnTo>
                  <a:pt x="0" y="1456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2133600" y="9906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А</a:t>
            </a: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1863725" y="4114800"/>
            <a:ext cx="420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О</a:t>
            </a:r>
          </a:p>
        </p:txBody>
      </p:sp>
      <p:grpSp>
        <p:nvGrpSpPr>
          <p:cNvPr id="17431" name="Group 23"/>
          <p:cNvGrpSpPr>
            <a:grpSpLocks/>
          </p:cNvGrpSpPr>
          <p:nvPr/>
        </p:nvGrpSpPr>
        <p:grpSpPr bwMode="auto">
          <a:xfrm>
            <a:off x="2320925" y="1447800"/>
            <a:ext cx="1473200" cy="3352800"/>
            <a:chOff x="1462" y="912"/>
            <a:chExt cx="928" cy="2112"/>
          </a:xfrm>
        </p:grpSpPr>
        <p:sp>
          <p:nvSpPr>
            <p:cNvPr id="8244" name="Freeform 24"/>
            <p:cNvSpPr>
              <a:spLocks/>
            </p:cNvSpPr>
            <p:nvPr/>
          </p:nvSpPr>
          <p:spPr bwMode="auto">
            <a:xfrm>
              <a:off x="1462" y="912"/>
              <a:ext cx="928" cy="2112"/>
            </a:xfrm>
            <a:custGeom>
              <a:avLst/>
              <a:gdLst>
                <a:gd name="T0" fmla="*/ 928 w 928"/>
                <a:gd name="T1" fmla="*/ 2112 h 2112"/>
                <a:gd name="T2" fmla="*/ 0 w 928"/>
                <a:gd name="T3" fmla="*/ 0 h 2112"/>
                <a:gd name="T4" fmla="*/ 0 w 928"/>
                <a:gd name="T5" fmla="*/ 8 h 21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28" h="2112">
                  <a:moveTo>
                    <a:pt x="928" y="2112"/>
                  </a:moveTo>
                  <a:lnTo>
                    <a:pt x="0" y="0"/>
                  </a:lnTo>
                  <a:lnTo>
                    <a:pt x="0" y="8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33" name="Text Box 25"/>
            <p:cNvSpPr txBox="1">
              <a:spLocks noChangeArrowheads="1"/>
            </p:cNvSpPr>
            <p:nvPr/>
          </p:nvSpPr>
          <p:spPr bwMode="auto">
            <a:xfrm>
              <a:off x="1920" y="1824"/>
              <a:ext cx="2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0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10</a:t>
              </a:r>
            </a:p>
          </p:txBody>
        </p:sp>
      </p:grpSp>
      <p:sp>
        <p:nvSpPr>
          <p:cNvPr id="17434" name="Freeform 26"/>
          <p:cNvSpPr>
            <a:spLocks/>
          </p:cNvSpPr>
          <p:nvPr/>
        </p:nvSpPr>
        <p:spPr bwMode="auto">
          <a:xfrm>
            <a:off x="2320925" y="3886200"/>
            <a:ext cx="241300" cy="393700"/>
          </a:xfrm>
          <a:custGeom>
            <a:avLst/>
            <a:gdLst>
              <a:gd name="T0" fmla="*/ 0 w 152"/>
              <a:gd name="T1" fmla="*/ 0 h 248"/>
              <a:gd name="T2" fmla="*/ 2147483647 w 152"/>
              <a:gd name="T3" fmla="*/ 2147483647 h 248"/>
              <a:gd name="T4" fmla="*/ 2147483647 w 152"/>
              <a:gd name="T5" fmla="*/ 2147483647 h 24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2" h="248">
                <a:moveTo>
                  <a:pt x="0" y="0"/>
                </a:moveTo>
                <a:lnTo>
                  <a:pt x="152" y="72"/>
                </a:lnTo>
                <a:lnTo>
                  <a:pt x="152" y="24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7435" name="Group 27"/>
          <p:cNvGrpSpPr>
            <a:grpSpLocks/>
          </p:cNvGrpSpPr>
          <p:nvPr/>
        </p:nvGrpSpPr>
        <p:grpSpPr bwMode="auto">
          <a:xfrm>
            <a:off x="2295525" y="4152900"/>
            <a:ext cx="1954213" cy="1028700"/>
            <a:chOff x="1446" y="2616"/>
            <a:chExt cx="1231" cy="648"/>
          </a:xfrm>
        </p:grpSpPr>
        <p:sp>
          <p:nvSpPr>
            <p:cNvPr id="17436" name="Text Box 28"/>
            <p:cNvSpPr txBox="1">
              <a:spLocks noChangeArrowheads="1"/>
            </p:cNvSpPr>
            <p:nvPr/>
          </p:nvSpPr>
          <p:spPr bwMode="auto">
            <a:xfrm>
              <a:off x="2422" y="2976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4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С</a:t>
              </a:r>
            </a:p>
          </p:txBody>
        </p:sp>
        <p:sp>
          <p:nvSpPr>
            <p:cNvPr id="8242" name="Freeform 29"/>
            <p:cNvSpPr>
              <a:spLocks/>
            </p:cNvSpPr>
            <p:nvPr/>
          </p:nvSpPr>
          <p:spPr bwMode="auto">
            <a:xfrm>
              <a:off x="1446" y="2616"/>
              <a:ext cx="944" cy="400"/>
            </a:xfrm>
            <a:custGeom>
              <a:avLst/>
              <a:gdLst>
                <a:gd name="T0" fmla="*/ 944 w 944"/>
                <a:gd name="T1" fmla="*/ 400 h 400"/>
                <a:gd name="T2" fmla="*/ 0 w 944"/>
                <a:gd name="T3" fmla="*/ 0 h 40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44" h="400">
                  <a:moveTo>
                    <a:pt x="944" y="400"/>
                  </a:move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dash"/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38" name="Text Box 30"/>
            <p:cNvSpPr txBox="1">
              <a:spLocks noChangeArrowheads="1"/>
            </p:cNvSpPr>
            <p:nvPr/>
          </p:nvSpPr>
          <p:spPr bwMode="auto">
            <a:xfrm>
              <a:off x="2024" y="2712"/>
              <a:ext cx="15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16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 </a:t>
              </a:r>
            </a:p>
          </p:txBody>
        </p:sp>
      </p:grpSp>
      <p:grpSp>
        <p:nvGrpSpPr>
          <p:cNvPr id="8209" name="Group 31"/>
          <p:cNvGrpSpPr>
            <a:grpSpLocks/>
          </p:cNvGrpSpPr>
          <p:nvPr/>
        </p:nvGrpSpPr>
        <p:grpSpPr bwMode="auto">
          <a:xfrm>
            <a:off x="3429000" y="990600"/>
            <a:ext cx="2286000" cy="1101725"/>
            <a:chOff x="288" y="3263"/>
            <a:chExt cx="1440" cy="694"/>
          </a:xfrm>
        </p:grpSpPr>
        <p:sp>
          <p:nvSpPr>
            <p:cNvPr id="8239" name="Rectangle 32"/>
            <p:cNvSpPr>
              <a:spLocks noChangeArrowheads="1"/>
            </p:cNvSpPr>
            <p:nvPr/>
          </p:nvSpPr>
          <p:spPr bwMode="auto">
            <a:xfrm>
              <a:off x="288" y="3312"/>
              <a:ext cx="1440" cy="624"/>
            </a:xfrm>
            <a:prstGeom prst="rect">
              <a:avLst/>
            </a:prstGeom>
            <a:solidFill>
              <a:srgbClr val="FF3300">
                <a:alpha val="39999"/>
              </a:srgbClr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8240" name="Object 33"/>
            <p:cNvGraphicFramePr>
              <a:graphicFrameLocks noChangeAspect="1"/>
            </p:cNvGraphicFramePr>
            <p:nvPr/>
          </p:nvGraphicFramePr>
          <p:xfrm>
            <a:off x="301" y="3263"/>
            <a:ext cx="1412" cy="6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4" name="Формула" r:id="rId4" imgW="799753" imgH="393529" progId="Equation.3">
                    <p:embed/>
                  </p:oleObj>
                </mc:Choice>
                <mc:Fallback>
                  <p:oleObj name="Формула" r:id="rId4" imgW="799753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1" y="3263"/>
                          <a:ext cx="1412" cy="6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7463" name="Object 55"/>
          <p:cNvGraphicFramePr>
            <a:graphicFrameLocks noChangeAspect="1"/>
          </p:cNvGraphicFramePr>
          <p:nvPr/>
        </p:nvGraphicFramePr>
        <p:xfrm>
          <a:off x="4648200" y="2379663"/>
          <a:ext cx="16002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Формула" r:id="rId6" imgW="583947" imgH="241195" progId="Equation.3">
                  <p:embed/>
                </p:oleObj>
              </mc:Choice>
              <mc:Fallback>
                <p:oleObj name="Формула" r:id="rId6" imgW="583947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379663"/>
                        <a:ext cx="1600200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66" name="Object 58"/>
          <p:cNvGraphicFramePr>
            <a:graphicFrameLocks noChangeAspect="1"/>
          </p:cNvGraphicFramePr>
          <p:nvPr/>
        </p:nvGraphicFramePr>
        <p:xfrm>
          <a:off x="2708275" y="4446588"/>
          <a:ext cx="236538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Формула" r:id="rId8" imgW="114102" imgH="177492" progId="Equation.3">
                  <p:embed/>
                </p:oleObj>
              </mc:Choice>
              <mc:Fallback>
                <p:oleObj name="Формула" r:id="rId8" imgW="114102" imgH="17749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8275" y="4446588"/>
                        <a:ext cx="236538" cy="366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67" name="Text Box 59"/>
          <p:cNvSpPr txBox="1">
            <a:spLocks noChangeArrowheads="1"/>
          </p:cNvSpPr>
          <p:nvPr/>
        </p:nvSpPr>
        <p:spPr bwMode="auto">
          <a:xfrm>
            <a:off x="1981200" y="28194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6</a:t>
            </a:r>
          </a:p>
        </p:txBody>
      </p:sp>
      <p:graphicFrame>
        <p:nvGraphicFramePr>
          <p:cNvPr id="17468" name="Object 60"/>
          <p:cNvGraphicFramePr>
            <a:graphicFrameLocks noChangeAspect="1"/>
          </p:cNvGraphicFramePr>
          <p:nvPr/>
        </p:nvGraphicFramePr>
        <p:xfrm>
          <a:off x="4648200" y="3048000"/>
          <a:ext cx="2635250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Формула" r:id="rId10" imgW="1028254" imgH="241195" progId="Equation.3">
                  <p:embed/>
                </p:oleObj>
              </mc:Choice>
              <mc:Fallback>
                <p:oleObj name="Формула" r:id="rId10" imgW="1028254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048000"/>
                        <a:ext cx="2635250" cy="617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69" name="Object 61"/>
          <p:cNvGraphicFramePr>
            <a:graphicFrameLocks noChangeAspect="1"/>
          </p:cNvGraphicFramePr>
          <p:nvPr/>
        </p:nvGraphicFramePr>
        <p:xfrm>
          <a:off x="4495800" y="3810000"/>
          <a:ext cx="3741738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Формула" r:id="rId12" imgW="1459866" imgH="393529" progId="Equation.3">
                  <p:embed/>
                </p:oleObj>
              </mc:Choice>
              <mc:Fallback>
                <p:oleObj name="Формула" r:id="rId12" imgW="145986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3810000"/>
                        <a:ext cx="3741738" cy="1008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5805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7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4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4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4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4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4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4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4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4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7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7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7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3" grpId="0" animBg="1"/>
      <p:bldP spid="17434" grpId="0" animBg="1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26</TotalTime>
  <Words>205</Words>
  <Application>Microsoft Office PowerPoint</Application>
  <PresentationFormat>Экран (4:3)</PresentationFormat>
  <Paragraphs>68</Paragraphs>
  <Slides>12</Slides>
  <Notes>7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Воздушный поток</vt:lpstr>
      <vt:lpstr>Формула</vt:lpstr>
      <vt:lpstr>Об’єм циліндра і конуса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Таня</cp:lastModifiedBy>
  <cp:revision>10</cp:revision>
  <dcterms:modified xsi:type="dcterms:W3CDTF">2012-12-16T18:54:21Z</dcterms:modified>
</cp:coreProperties>
</file>