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1"/>
  </p:notesMasterIdLst>
  <p:sldIdLst>
    <p:sldId id="256" r:id="rId5"/>
    <p:sldId id="257" r:id="rId6"/>
    <p:sldId id="264" r:id="rId7"/>
    <p:sldId id="259" r:id="rId8"/>
    <p:sldId id="261" r:id="rId9"/>
    <p:sldId id="265" r:id="rId10"/>
    <p:sldId id="266" r:id="rId11"/>
    <p:sldId id="263" r:id="rId12"/>
    <p:sldId id="283" r:id="rId13"/>
    <p:sldId id="267" r:id="rId14"/>
    <p:sldId id="269" r:id="rId15"/>
    <p:sldId id="273" r:id="rId16"/>
    <p:sldId id="280" r:id="rId17"/>
    <p:sldId id="282" r:id="rId18"/>
    <p:sldId id="275" r:id="rId19"/>
    <p:sldId id="281" r:id="rId20"/>
    <p:sldId id="274" r:id="rId21"/>
    <p:sldId id="286" r:id="rId22"/>
    <p:sldId id="276" r:id="rId23"/>
    <p:sldId id="277" r:id="rId24"/>
    <p:sldId id="278" r:id="rId25"/>
    <p:sldId id="279" r:id="rId26"/>
    <p:sldId id="284" r:id="rId27"/>
    <p:sldId id="268" r:id="rId28"/>
    <p:sldId id="271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F2BE9-EF63-40E6-AB48-3F663372FCC6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09A76-A8D5-46FF-AB98-79F5F5864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66E3E-8594-40A6-9B90-E5F6A332149C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66E3E-8594-40A6-9B90-E5F6A332149C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187B24-7288-460F-A88E-D1382D694DA9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DCCA3-05B7-4A22-8DEB-30236AFF891B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83FD4E-2F80-44BE-8F7F-0C71EC27BBA0}" type="slidenum">
              <a:rPr lang="ru-RU"/>
              <a:pPr/>
              <a:t>8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9A76-A8D5-46FF-AB98-79F5F5864B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10" tIns="45706" rIns="91410" bIns="45706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8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10" tIns="45706" rIns="91410" bIns="45706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2"/>
            <a:ext cx="6480048" cy="2301240"/>
          </a:xfrm>
        </p:spPr>
        <p:txBody>
          <a:bodyPr rIns="45706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3" y="1544812"/>
            <a:ext cx="6480048" cy="1752600"/>
          </a:xfrm>
        </p:spPr>
        <p:txBody>
          <a:bodyPr tIns="0" rIns="45706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059" indent="0" algn="ctr">
              <a:buNone/>
            </a:lvl2pPr>
            <a:lvl3pPr marL="914116" indent="0" algn="ctr">
              <a:buNone/>
            </a:lvl3pPr>
            <a:lvl4pPr marL="1371174" indent="0" algn="ctr">
              <a:buNone/>
            </a:lvl4pPr>
            <a:lvl5pPr marL="1828231" indent="0" algn="ctr">
              <a:buNone/>
            </a:lvl5pPr>
            <a:lvl6pPr marL="2285289" indent="0" algn="ctr">
              <a:buNone/>
            </a:lvl6pPr>
            <a:lvl7pPr marL="2742346" indent="0" algn="ctr">
              <a:buNone/>
            </a:lvl7pPr>
            <a:lvl8pPr marL="3199404" indent="0" algn="ctr">
              <a:buNone/>
            </a:lvl8pPr>
            <a:lvl9pPr marL="365646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F5000D-38EB-40CF-A0B5-E492C819F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0C8C94-FC47-42D1-93D2-6B0353F04F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F7E238-0C06-4B50-A9A5-865762B19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D192F2-335A-4C8A-81CB-3790A190F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A17422-4A9E-4699-8308-F51A52117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885F25-CC24-48E8-BA23-3FFC1BC98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51AF39-CA19-4766-81C1-0442446CE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F9FD40-B597-4016-8B87-68C7D6E9A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6D9168-255A-42B6-B80A-095D888A7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92050-858E-417A-A1D4-CA3419DBF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46C8B7-CFAF-4A70-84AB-823E09753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F5000D-38EB-40CF-A0B5-E492C819F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0C8C94-FC47-42D1-93D2-6B0353F04F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F7E238-0C06-4B50-A9A5-865762B19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D192F2-335A-4C8A-81CB-3790A190F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A17422-4A9E-4699-8308-F51A52117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885F25-CC24-48E8-BA23-3FFC1BC98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51AF39-CA19-4766-81C1-0442446CE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10" tIns="45706" rIns="91410" bIns="45706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8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10" tIns="45706" rIns="91410" bIns="45706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583840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2485800"/>
            <a:ext cx="6629400" cy="1066688"/>
          </a:xfrm>
        </p:spPr>
        <p:txBody>
          <a:bodyPr lIns="45706" tIns="0" rIns="45706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F9FD40-B597-4016-8B87-68C7D6E9A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6D9168-255A-42B6-B80A-095D888A7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92050-858E-417A-A1D4-CA3419DBF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46C8B7-CFAF-4A70-84AB-823E09753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0CCF-C098-4082-9419-9B4EEDA8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B920-B048-45C4-A5F0-C011D5BB9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4ACE-5519-4A51-949B-585BF06D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FC19-5271-4A60-B1BC-41921348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9D489-19CA-4BAE-85D7-4EA183FDC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3F0F-86C7-4089-882F-B7701C32E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3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D9AC-8078-40A6-AECC-E2D23613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A72F-109B-41CE-8173-5B7C463F5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DB02-B4DF-48B2-9601-FE5422FC3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F451-E681-4135-B487-8EDCDD61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4317-871A-4902-8531-0606F006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7"/>
            <a:ext cx="2743200" cy="914400"/>
          </a:xfrm>
        </p:spPr>
        <p:txBody>
          <a:bodyPr lIns="45706" tIns="0" rIns="45706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7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10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06" rIns="45706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7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10" tIns="45706" rIns="91410" bIns="45706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10" tIns="45706" rIns="91410" bIns="45706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06" tIns="45706" rIns="45706" bIns="45706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7467600" cy="4525963"/>
          </a:xfrm>
          <a:prstGeom prst="rect">
            <a:avLst/>
          </a:prstGeom>
        </p:spPr>
        <p:txBody>
          <a:bodyPr vert="horz" lIns="91410" tIns="45706" rIns="91410" bIns="4570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7"/>
            <a:ext cx="2133600" cy="365125"/>
          </a:xfrm>
          <a:prstGeom prst="rect">
            <a:avLst/>
          </a:prstGeom>
        </p:spPr>
        <p:txBody>
          <a:bodyPr vert="horz" lIns="91410" tIns="45706" rIns="91410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7"/>
            <a:ext cx="2895600" cy="365125"/>
          </a:xfrm>
          <a:prstGeom prst="rect">
            <a:avLst/>
          </a:prstGeom>
        </p:spPr>
        <p:txBody>
          <a:bodyPr vert="horz" lIns="0" tIns="45706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493" indent="-38392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151" indent="-274234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27" indent="-25595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762" indent="-23767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008" indent="-182823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255" indent="-182823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643" indent="-182823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030" indent="-182823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994" indent="-182823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2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399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399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446" algn="l"/>
                <a:tab pos="1312888" algn="l"/>
                <a:tab pos="1969337" algn="l"/>
                <a:tab pos="262578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4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399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09ABF747-EC95-464C-BEDC-FF5F9FEA44B9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20" indent="-259124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491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09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5687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28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4882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948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407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948" indent="-310948" algn="l" defTabSz="407399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20" indent="-259124" algn="l" defTabSz="407399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491" indent="-207299" algn="l" defTabSz="407399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090" indent="-207299" algn="l" defTabSz="407399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687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28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882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480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07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09ABF747-EC95-464C-BEDC-FF5F9FEA44B9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6CAE4C28-5084-4F37-9062-56C0A1854B41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package" Target="../embeddings/Microsoft_Word_Document8.docx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6.docx"/><Relationship Id="rId11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10" Type="http://schemas.openxmlformats.org/officeDocument/2006/relationships/package" Target="../embeddings/Microsoft_Word_Document7.docx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9.docx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10.docx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emf"/><Relationship Id="rId4" Type="http://schemas.openxmlformats.org/officeDocument/2006/relationships/image" Target="../media/image20.gif"/><Relationship Id="rId9" Type="http://schemas.openxmlformats.org/officeDocument/2006/relationships/package" Target="../embeddings/Microsoft_Word_Document11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2.docx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4" Type="http://schemas.openxmlformats.org/officeDocument/2006/relationships/image" Target="../media/image21.jpeg"/><Relationship Id="rId9" Type="http://schemas.openxmlformats.org/officeDocument/2006/relationships/package" Target="../embeddings/Microsoft_Word_Document13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4.docx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emf"/><Relationship Id="rId12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15.docx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emf"/><Relationship Id="rId4" Type="http://schemas.openxmlformats.org/officeDocument/2006/relationships/image" Target="../media/image25.png"/><Relationship Id="rId9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18.docx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19.docx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9.emf"/><Relationship Id="rId4" Type="http://schemas.openxmlformats.org/officeDocument/2006/relationships/image" Target="../media/image25.png"/><Relationship Id="rId9" Type="http://schemas.openxmlformats.org/officeDocument/2006/relationships/package" Target="../embeddings/Microsoft_Word_Document20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21.docx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2.docx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23.docx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1.emf"/><Relationship Id="rId4" Type="http://schemas.openxmlformats.org/officeDocument/2006/relationships/image" Target="../media/image3.jpeg"/><Relationship Id="rId9" Type="http://schemas.openxmlformats.org/officeDocument/2006/relationships/package" Target="../embeddings/Microsoft_Word_Document24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25.docx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4" Type="http://schemas.openxmlformats.org/officeDocument/2006/relationships/image" Target="../media/image3.jpeg"/><Relationship Id="rId9" Type="http://schemas.openxmlformats.org/officeDocument/2006/relationships/package" Target="../embeddings/Microsoft_Word_Document26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27.docx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28.docx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4.docx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4" Type="http://schemas.openxmlformats.org/officeDocument/2006/relationships/image" Target="../media/image11.png"/><Relationship Id="rId9" Type="http://schemas.openxmlformats.org/officeDocument/2006/relationships/package" Target="../embeddings/Microsoft_Word_Document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59" y="332656"/>
            <a:ext cx="6336707" cy="594005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РОЗДІЛ 4. Поняття про перетворення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фігур</a:t>
            </a:r>
          </a:p>
          <a:p>
            <a:endPara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Тема: Переміщення та його властивості</a:t>
            </a:r>
          </a:p>
          <a:p>
            <a:endParaRPr lang="uk-UA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Мета: сформулювати поняття переміщення; домогтися засвоєння властивостей переміщення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0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23528" y="620688"/>
          <a:ext cx="7615238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Документ" r:id="rId6" imgW="8482477" imgH="2278162" progId="Word.Document.12">
                  <p:embed/>
                </p:oleObj>
              </mc:Choice>
              <mc:Fallback>
                <p:oleObj name="Документ" r:id="rId6" imgW="8482477" imgH="227816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20688"/>
                        <a:ext cx="7615238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8" cstate="print"/>
          <a:srcRect b="11041"/>
          <a:stretch>
            <a:fillRect/>
          </a:stretch>
        </p:blipFill>
        <p:spPr bwMode="auto">
          <a:xfrm>
            <a:off x="611560" y="2636912"/>
            <a:ext cx="36382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72000" y="2852936"/>
          <a:ext cx="365760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Документ" r:id="rId10" imgW="3690810" imgH="3249642" progId="Word.Document.12">
                  <p:embed/>
                </p:oleObj>
              </mc:Choice>
              <mc:Fallback>
                <p:oleObj name="Документ" r:id="rId10" imgW="3690810" imgH="324964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936"/>
                        <a:ext cx="3657600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CC"/>
                </a:solidFill>
              </a:rPr>
              <a:t>Р</a:t>
            </a:r>
            <a:endParaRPr lang="ru-RU" b="1" dirty="0">
              <a:solidFill>
                <a:srgbClr val="0000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 flipV="1">
            <a:off x="1763688" y="3429000"/>
            <a:ext cx="288032" cy="72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1403648" y="4149080"/>
            <a:ext cx="648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1403648" y="3429000"/>
            <a:ext cx="360040" cy="72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619672" y="3789040"/>
          <a:ext cx="4937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Документ" r:id="rId13" imgW="493765" imgH="346854" progId="Word.Document.12">
                  <p:embed/>
                </p:oleObj>
              </mc:Choice>
              <mc:Fallback>
                <p:oleObj name="Документ" r:id="rId13" imgW="493765" imgH="34685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789040"/>
                        <a:ext cx="4937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3528" y="61653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Виконати завдання </a:t>
            </a:r>
            <a:r>
              <a:rPr lang="uk-UA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б)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та </a:t>
            </a:r>
            <a:r>
              <a:rPr lang="uk-UA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в)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письмово в зошиті!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0739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Означення переміщення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23528" y="90872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Times New Roman"/>
              </a:rPr>
              <a:t>Розглянемо два відрізки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і </a:t>
            </a:r>
            <a:r>
              <a:rPr lang="en-US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ON</a:t>
            </a:r>
            <a:r>
              <a:rPr lang="ru-RU" sz="2000" i="1" dirty="0" smtClean="0">
                <a:latin typeface="Times New Roman"/>
                <a:ea typeface="Times New Roman"/>
              </a:rPr>
              <a:t>, </a:t>
            </a:r>
            <a:r>
              <a:rPr lang="uk-UA" sz="2000" dirty="0" smtClean="0">
                <a:latin typeface="Times New Roman"/>
                <a:ea typeface="Times New Roman"/>
              </a:rPr>
              <a:t>які мають однакову довжину. Задамо перетворення відрізка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на відрізок </a:t>
            </a:r>
            <a:r>
              <a:rPr lang="en-US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ON</a:t>
            </a:r>
            <a:r>
              <a:rPr lang="uk-UA" sz="2000" i="1" dirty="0" smtClean="0">
                <a:latin typeface="Times New Roman"/>
                <a:ea typeface="Times New Roman"/>
              </a:rPr>
              <a:t>. </a:t>
            </a:r>
            <a:r>
              <a:rPr lang="uk-UA" sz="2000" dirty="0" smtClean="0">
                <a:latin typeface="Times New Roman"/>
                <a:ea typeface="Times New Roman"/>
              </a:rPr>
              <a:t>Для цього на прямих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і </a:t>
            </a:r>
            <a:r>
              <a:rPr lang="en-US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ON</a:t>
            </a:r>
            <a:r>
              <a:rPr lang="en-US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введемо координати, вибравши однакові одиничні відрізки і спільний початок координат </a:t>
            </a:r>
            <a:r>
              <a:rPr lang="uk-UA" sz="2000" i="1" dirty="0" smtClean="0">
                <a:latin typeface="Times New Roman"/>
                <a:ea typeface="Times New Roman"/>
              </a:rPr>
              <a:t>О </a:t>
            </a:r>
            <a:r>
              <a:rPr lang="uk-UA" sz="2000" dirty="0" smtClean="0">
                <a:latin typeface="Times New Roman"/>
                <a:ea typeface="Times New Roman"/>
              </a:rPr>
              <a:t>(вибравши додатний напрям — промені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і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ON</a:t>
            </a:r>
            <a:r>
              <a:rPr lang="uk-UA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)</a:t>
            </a:r>
            <a:r>
              <a:rPr lang="uk-UA" sz="2000" i="1" dirty="0" smtClean="0">
                <a:latin typeface="Times New Roman"/>
                <a:ea typeface="Times New Roman"/>
              </a:rPr>
              <a:t>. </a:t>
            </a:r>
            <a:r>
              <a:rPr lang="uk-UA" sz="2000" dirty="0" smtClean="0">
                <a:latin typeface="Times New Roman"/>
                <a:ea typeface="Times New Roman"/>
              </a:rPr>
              <a:t>Поставимо у відповідність кожній точці </a:t>
            </a:r>
            <a:r>
              <a:rPr lang="en-US" sz="2000" i="1" dirty="0" smtClean="0">
                <a:latin typeface="Times New Roman"/>
                <a:ea typeface="Times New Roman"/>
              </a:rPr>
              <a:t>X </a:t>
            </a:r>
            <a:r>
              <a:rPr lang="uk-UA" sz="2000" dirty="0" smtClean="0">
                <a:latin typeface="Times New Roman"/>
                <a:ea typeface="Times New Roman"/>
              </a:rPr>
              <a:t>відрізка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точку </a:t>
            </a:r>
            <a:r>
              <a:rPr lang="en-US" sz="2000" i="1" dirty="0" smtClean="0">
                <a:latin typeface="Times New Roman"/>
                <a:ea typeface="Times New Roman"/>
              </a:rPr>
              <a:t>X </a:t>
            </a:r>
            <a:r>
              <a:rPr lang="uk-UA" sz="2000" dirty="0" smtClean="0">
                <a:latin typeface="Times New Roman"/>
                <a:ea typeface="Times New Roman"/>
              </a:rPr>
              <a:t>відрізка </a:t>
            </a:r>
            <a:r>
              <a:rPr lang="en-US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ON</a:t>
            </a:r>
            <a:r>
              <a:rPr lang="uk-UA" sz="2000" i="1" dirty="0" smtClean="0">
                <a:latin typeface="Times New Roman"/>
                <a:ea typeface="Times New Roman"/>
              </a:rPr>
              <a:t>, </a:t>
            </a:r>
            <a:r>
              <a:rPr lang="uk-UA" sz="2000" dirty="0" smtClean="0">
                <a:latin typeface="Times New Roman"/>
                <a:ea typeface="Times New Roman"/>
              </a:rPr>
              <a:t>яка має ту саму координату, що і точка </a:t>
            </a:r>
            <a:r>
              <a:rPr lang="en-US" sz="2000" i="1" dirty="0" smtClean="0">
                <a:latin typeface="Times New Roman"/>
                <a:ea typeface="Times New Roman"/>
              </a:rPr>
              <a:t>X</a:t>
            </a:r>
            <a:r>
              <a:rPr lang="uk-UA" sz="2000" i="1" dirty="0" smtClean="0">
                <a:latin typeface="Times New Roman"/>
                <a:ea typeface="Times New Roman"/>
              </a:rPr>
              <a:t>. </a:t>
            </a:r>
            <a:r>
              <a:rPr lang="uk-UA" sz="2000" dirty="0" smtClean="0">
                <a:latin typeface="Times New Roman"/>
                <a:ea typeface="Times New Roman"/>
              </a:rPr>
              <a:t>Одержимо перетворення відрізка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на відрізок </a:t>
            </a:r>
            <a:r>
              <a:rPr lang="en-US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ON</a:t>
            </a:r>
            <a:r>
              <a:rPr lang="uk-UA" sz="2000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Для будь яких точок </a:t>
            </a:r>
            <a:r>
              <a:rPr lang="uk-UA" sz="2000" i="1" dirty="0" smtClean="0">
                <a:latin typeface="Times New Roman"/>
                <a:ea typeface="Times New Roman"/>
              </a:rPr>
              <a:t>А і В </a:t>
            </a:r>
            <a:r>
              <a:rPr lang="uk-UA" sz="2000" dirty="0" smtClean="0">
                <a:latin typeface="Times New Roman"/>
                <a:ea typeface="Times New Roman"/>
              </a:rPr>
              <a:t>відрізка </a:t>
            </a:r>
            <a:r>
              <a:rPr lang="uk-UA" sz="2000" i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ОМ</a:t>
            </a:r>
            <a:r>
              <a:rPr lang="uk-UA" sz="2000" i="1" dirty="0" smtClean="0"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</a:rPr>
              <a:t>відстань між образами </a:t>
            </a:r>
            <a:r>
              <a:rPr lang="uk-UA" sz="2000" i="1" dirty="0" smtClean="0">
                <a:latin typeface="Times New Roman"/>
                <a:ea typeface="Times New Roman"/>
              </a:rPr>
              <a:t>А </a:t>
            </a:r>
            <a:r>
              <a:rPr lang="uk-UA" sz="2000" dirty="0" smtClean="0">
                <a:latin typeface="Times New Roman"/>
                <a:ea typeface="Times New Roman"/>
              </a:rPr>
              <a:t>і</a:t>
            </a:r>
            <a:r>
              <a:rPr lang="uk-UA" sz="2000" i="1" dirty="0" smtClean="0">
                <a:latin typeface="Times New Roman"/>
                <a:ea typeface="Times New Roman"/>
              </a:rPr>
              <a:t> В </a:t>
            </a:r>
            <a:r>
              <a:rPr lang="uk-UA" sz="2000" dirty="0" smtClean="0">
                <a:latin typeface="Times New Roman"/>
                <a:ea typeface="Times New Roman"/>
              </a:rPr>
              <a:t>дорівнює </a:t>
            </a:r>
            <a:r>
              <a:rPr lang="uk-UA" sz="2000" i="1" dirty="0" smtClean="0">
                <a:latin typeface="Times New Roman"/>
                <a:ea typeface="Times New Roman"/>
              </a:rPr>
              <a:t>АВ.</a:t>
            </a: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 b="20659"/>
          <a:stretch>
            <a:fillRect/>
          </a:stretch>
        </p:blipFill>
        <p:spPr bwMode="auto">
          <a:xfrm>
            <a:off x="2339752" y="3429000"/>
            <a:ext cx="3744416" cy="31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0739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Означення переміщення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90575" y="1289050"/>
          <a:ext cx="7443788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Документ" r:id="rId6" imgW="7443925" imgH="2265872" progId="Word.Document.12">
                  <p:embed/>
                </p:oleObj>
              </mc:Choice>
              <mc:Fallback>
                <p:oleObj name="Документ" r:id="rId6" imgW="7443925" imgH="226587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289050"/>
                        <a:ext cx="7443788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1653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Записати у зошит і вивчити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напам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ять!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8" cstate="print"/>
          <a:srcRect b="20142"/>
          <a:stretch>
            <a:fillRect/>
          </a:stretch>
        </p:blipFill>
        <p:spPr bwMode="auto">
          <a:xfrm>
            <a:off x="2555776" y="3501008"/>
            <a:ext cx="3672408" cy="24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Приклади переміщення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Саня\Desktop\символ 2013 года\6000006_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92896"/>
            <a:ext cx="2952328" cy="3287198"/>
          </a:xfrm>
          <a:prstGeom prst="rect">
            <a:avLst/>
          </a:prstGeom>
          <a:noFill/>
        </p:spPr>
      </p:pic>
      <p:pic>
        <p:nvPicPr>
          <p:cNvPr id="5" name="Picture 2" descr="C:\Users\Саня\Desktop\символ 2013 года\6000006_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2952328" cy="328719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 bwMode="auto">
          <a:xfrm flipV="1">
            <a:off x="3635896" y="3284984"/>
            <a:ext cx="2088232" cy="16561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2627784" y="2564904"/>
          <a:ext cx="5857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Документ" r:id="rId6" imgW="585243" imgH="730370" progId="Word.Document.12">
                  <p:embed/>
                </p:oleObj>
              </mc:Choice>
              <mc:Fallback>
                <p:oleObj name="Документ" r:id="rId6" imgW="585243" imgH="73037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564904"/>
                        <a:ext cx="5857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7164288" y="836712"/>
          <a:ext cx="5857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Документ" r:id="rId9" imgW="585243" imgH="730370" progId="Word.Document.12">
                  <p:embed/>
                </p:oleObj>
              </mc:Choice>
              <mc:Fallback>
                <p:oleObj name="Документ" r:id="rId9" imgW="585243" imgH="73037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836712"/>
                        <a:ext cx="5857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Приклади переміщення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6019" name="Picture 3" descr="C:\Users\Саня\Desktop\Картинки для гімназії\332249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53284">
            <a:off x="5300215" y="727437"/>
            <a:ext cx="2906837" cy="3344148"/>
          </a:xfrm>
          <a:prstGeom prst="rect">
            <a:avLst/>
          </a:prstGeom>
          <a:noFill/>
        </p:spPr>
      </p:pic>
      <p:pic>
        <p:nvPicPr>
          <p:cNvPr id="5" name="Picture 3" descr="C:\Users\Саня\Desktop\Картинки для гімназії\332249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20145">
            <a:off x="425342" y="1594772"/>
            <a:ext cx="2906837" cy="334414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2843808" y="1916832"/>
            <a:ext cx="23762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2411413" y="1196752"/>
          <a:ext cx="585787" cy="73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Документ" r:id="rId6" imgW="585243" imgH="730370" progId="Word.Document.12">
                  <p:embed/>
                </p:oleObj>
              </mc:Choice>
              <mc:Fallback>
                <p:oleObj name="Документ" r:id="rId6" imgW="585243" imgH="73037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96752"/>
                        <a:ext cx="585787" cy="730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6948264" y="620688"/>
          <a:ext cx="585787" cy="73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Документ" r:id="rId9" imgW="585243" imgH="730370" progId="Word.Document.12">
                  <p:embed/>
                </p:oleObj>
              </mc:Choice>
              <mc:Fallback>
                <p:oleObj name="Документ" r:id="rId9" imgW="585243" imgH="73037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620688"/>
                        <a:ext cx="585787" cy="730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73075" y="411163"/>
          <a:ext cx="7558088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Документ" r:id="rId6" imgW="7509779" imgH="4284874" progId="Word.Document.12">
                  <p:embed/>
                </p:oleObj>
              </mc:Choice>
              <mc:Fallback>
                <p:oleObj name="Документ" r:id="rId6" imgW="7509779" imgH="42848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11163"/>
                        <a:ext cx="7558088" cy="431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8" cstate="print"/>
          <a:srcRect b="16996"/>
          <a:stretch>
            <a:fillRect/>
          </a:stretch>
        </p:blipFill>
        <p:spPr bwMode="auto">
          <a:xfrm>
            <a:off x="1907704" y="4725144"/>
            <a:ext cx="4896544" cy="19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Приклади переміщення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7042" name="Picture 2" descr="C:\Users\Саня\Desktop\Картинки для гімназії\i_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6971">
            <a:off x="1270209" y="2620895"/>
            <a:ext cx="4503340" cy="1914947"/>
          </a:xfrm>
          <a:prstGeom prst="rect">
            <a:avLst/>
          </a:prstGeom>
          <a:noFill/>
        </p:spPr>
      </p:pic>
      <p:pic>
        <p:nvPicPr>
          <p:cNvPr id="4" name="Picture 2" descr="C:\Users\Саня\Desktop\Картинки для гімназії\i_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15617">
            <a:off x="-941570" y="957759"/>
            <a:ext cx="4503340" cy="1914947"/>
          </a:xfrm>
          <a:prstGeom prst="rect">
            <a:avLst/>
          </a:prstGeom>
          <a:noFill/>
        </p:spPr>
      </p:pic>
      <p:pic>
        <p:nvPicPr>
          <p:cNvPr id="5" name="Picture 2" descr="C:\Users\Саня\Desktop\Картинки для гімназії\i_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05718">
            <a:off x="3978052" y="4079254"/>
            <a:ext cx="4503340" cy="191494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1907704" y="2708920"/>
            <a:ext cx="792088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>
            <a:off x="4211960" y="4077072"/>
            <a:ext cx="1152128" cy="5040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1835696" y="980728"/>
          <a:ext cx="5857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Документ" r:id="rId6" imgW="585243" imgH="730370" progId="Word.Document.12">
                  <p:embed/>
                </p:oleObj>
              </mc:Choice>
              <mc:Fallback>
                <p:oleObj name="Документ" r:id="rId6" imgW="585243" imgH="73037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80728"/>
                        <a:ext cx="5857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779912" y="2420888"/>
          <a:ext cx="5857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Документ" r:id="rId9" imgW="585243" imgH="730370" progId="Word.Document.12">
                  <p:embed/>
                </p:oleObj>
              </mc:Choice>
              <mc:Fallback>
                <p:oleObj name="Документ" r:id="rId9" imgW="585243" imgH="73037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420888"/>
                        <a:ext cx="5857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6444208" y="3789040"/>
          <a:ext cx="5699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" name="Документ" r:id="rId12" imgW="585243" imgH="730370" progId="Word.Document.12">
                  <p:embed/>
                </p:oleObj>
              </mc:Choice>
              <mc:Fallback>
                <p:oleObj name="Документ" r:id="rId12" imgW="585243" imgH="73037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789040"/>
                        <a:ext cx="56991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0739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uk-UA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Рівні фігури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93750" y="1289050"/>
          <a:ext cx="73755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Документ" r:id="rId6" imgW="7502989" imgH="1759789" progId="Word.Document.12">
                  <p:embed/>
                </p:oleObj>
              </mc:Choice>
              <mc:Fallback>
                <p:oleObj name="Документ" r:id="rId6" imgW="7502989" imgH="175978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289050"/>
                        <a:ext cx="7375525" cy="164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1653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Записати у зошит і вивчити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напам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ять!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8" cstate="print"/>
          <a:srcRect b="20142"/>
          <a:stretch>
            <a:fillRect/>
          </a:stretch>
        </p:blipFill>
        <p:spPr bwMode="auto">
          <a:xfrm>
            <a:off x="2555776" y="3140968"/>
            <a:ext cx="3672408" cy="24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28926" y="1071546"/>
            <a:ext cx="3032316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Рівні фігури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7042" name="Picture 2" descr="C:\Users\Саня\Desktop\Картинки для гімназії\i_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6971">
            <a:off x="3646472" y="3518910"/>
            <a:ext cx="4503340" cy="1914947"/>
          </a:xfrm>
          <a:prstGeom prst="rect">
            <a:avLst/>
          </a:prstGeom>
          <a:noFill/>
        </p:spPr>
      </p:pic>
      <p:pic>
        <p:nvPicPr>
          <p:cNvPr id="4" name="Picture 2" descr="C:\Users\Саня\Desktop\Картинки для гімназії\i_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15617">
            <a:off x="-473010" y="2846498"/>
            <a:ext cx="4503340" cy="191494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2857488" y="3857628"/>
            <a:ext cx="2143140" cy="214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1571604" y="2285992"/>
          <a:ext cx="5857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8" name="Документ" r:id="rId6" imgW="585243" imgH="730370" progId="Word.Document.12">
                  <p:embed/>
                </p:oleObj>
              </mc:Choice>
              <mc:Fallback>
                <p:oleObj name="Документ" r:id="rId6" imgW="585243" imgH="7303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285992"/>
                        <a:ext cx="5857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5500694" y="2857496"/>
          <a:ext cx="5857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Документ" r:id="rId9" imgW="585243" imgH="730370" progId="Word.Document.12">
                  <p:embed/>
                </p:oleObj>
              </mc:Choice>
              <mc:Fallback>
                <p:oleObj name="Документ" r:id="rId9" imgW="585243" imgH="73037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2857496"/>
                        <a:ext cx="5857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5138" y="330200"/>
          <a:ext cx="7539037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Документ" r:id="rId6" imgW="7502989" imgH="4423554" progId="Word.Document.12">
                  <p:embed/>
                </p:oleObj>
              </mc:Choice>
              <mc:Fallback>
                <p:oleObj name="Документ" r:id="rId6" imgW="7502989" imgH="442355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30200"/>
                        <a:ext cx="7539037" cy="445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585789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Записати у зошит теорему з доведенням і вивчити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напам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ять!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8" cstate="print"/>
          <a:srcRect b="21200"/>
          <a:stretch>
            <a:fillRect/>
          </a:stretch>
        </p:blipFill>
        <p:spPr bwMode="auto">
          <a:xfrm>
            <a:off x="5364088" y="4437112"/>
            <a:ext cx="2435721" cy="17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Теми розділу: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755" indent="-514191">
              <a:buFont typeface="+mj-lt"/>
              <a:buAutoNum type="arabicPeriod"/>
            </a:pPr>
            <a:r>
              <a:rPr lang="uk-UA" dirty="0" smtClean="0"/>
              <a:t>Переміщення та його властивості.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/>
              <a:t>Симетрія (відносно точки, відносно прямої).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/>
              <a:t>Поворот та його властивості.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/>
              <a:t>Паралельне перенесення та його властивості.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/>
              <a:t>Перетворення подібності та його властивості.</a:t>
            </a:r>
            <a:r>
              <a:rPr lang="ru-RU" dirty="0" smtClean="0"/>
              <a:t> </a:t>
            </a:r>
            <a:r>
              <a:rPr lang="ru-RU" dirty="0" err="1" smtClean="0"/>
              <a:t>Гомотетія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Властивості переміщення</a:t>
            </a:r>
          </a:p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6875" y="1295400"/>
          <a:ext cx="7786688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Документ" r:id="rId6" imgW="7615609" imgH="3935661" progId="Word.Document.12">
                  <p:embed/>
                </p:oleObj>
              </mc:Choice>
              <mc:Fallback>
                <p:oleObj name="Документ" r:id="rId6" imgW="7615609" imgH="393566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95400"/>
                        <a:ext cx="7786688" cy="402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1653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Записати у зошит і вивчити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напам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ять!!!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Завдання 1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5536" y="1196752"/>
          <a:ext cx="74644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Документ" r:id="rId6" imgW="8636379" imgH="1868338" progId="Word.Document.12">
                  <p:embed/>
                </p:oleObj>
              </mc:Choice>
              <mc:Fallback>
                <p:oleObj name="Документ" r:id="rId6" imgW="8636379" imgH="1868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7464425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14363" y="3567113"/>
          <a:ext cx="735965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Документ" r:id="rId9" imgW="7618237" imgH="1434860" progId="Word.Document.12">
                  <p:embed/>
                </p:oleObj>
              </mc:Choice>
              <mc:Fallback>
                <p:oleObj name="Документ" r:id="rId9" imgW="7618237" imgH="143486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3567113"/>
                        <a:ext cx="7359650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Завдання 2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0525" y="1198563"/>
          <a:ext cx="78390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Документ" r:id="rId6" imgW="9384049" imgH="2278452" progId="Word.Document.12">
                  <p:embed/>
                </p:oleObj>
              </mc:Choice>
              <mc:Fallback>
                <p:oleObj name="Документ" r:id="rId6" imgW="9384049" imgH="227845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198563"/>
                        <a:ext cx="783907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9552" y="3356992"/>
          <a:ext cx="7780337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Документ" r:id="rId9" imgW="8052577" imgH="2675986" progId="Word.Document.12">
                  <p:embed/>
                </p:oleObj>
              </mc:Choice>
              <mc:Fallback>
                <p:oleObj name="Документ" r:id="rId9" imgW="8052577" imgH="2675986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356992"/>
                        <a:ext cx="7780337" cy="256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Виконати завдання </a:t>
            </a:r>
            <a:r>
              <a:rPr lang="uk-UA" sz="24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(письмово в зошиті)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7544" y="1772816"/>
          <a:ext cx="804862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1" name="Документ" r:id="rId6" imgW="9657762" imgH="2260121" progId="Word.Document.12">
                  <p:embed/>
                </p:oleObj>
              </mc:Choice>
              <mc:Fallback>
                <p:oleObj name="Документ" r:id="rId6" imgW="9657762" imgH="226012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72816"/>
                        <a:ext cx="8048625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51520" y="476672"/>
          <a:ext cx="7959725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Документ" r:id="rId5" imgW="8236974" imgH="3532876" progId="Word.Document.12">
                  <p:embed/>
                </p:oleObj>
              </mc:Choice>
              <mc:Fallback>
                <p:oleObj name="Документ" r:id="rId5" imgW="8236974" imgH="353287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76672"/>
                        <a:ext cx="7959725" cy="311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8772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ці запитання на наступному уроці ви маєте усно давати відповідь!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Саня\Desktop\символ 2013 года\6000006_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40063"/>
            <a:ext cx="3429000" cy="381793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5746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 Опрацювати параграф 17 підручника і дану презентацію.</a:t>
            </a:r>
          </a:p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 Виконати завдання, які містяться у презентації (</a:t>
            </a:r>
            <a:r>
              <a:rPr lang="uk-UA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письмово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).</a:t>
            </a:r>
          </a:p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3. Виконати завдання з підручника с. 116, № 566-570 (</a:t>
            </a:r>
            <a:r>
              <a:rPr lang="uk-UA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усно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 descr="http://vvedenska107.kiev.ua/images/pro-gimnasiu/gerb-flag-gimn/ger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5892" name="AutoShape 4" descr="http://vvedenska107.kiev.ua/images/pro-gimnasiu/gerb-flag-gimn/ger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2214554"/>
            <a:ext cx="6383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Презентацію підготувала </a:t>
            </a:r>
          </a:p>
          <a:p>
            <a:pPr algn="ctr"/>
            <a:r>
              <a:rPr lang="uk-UA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математики </a:t>
            </a:r>
          </a:p>
          <a:p>
            <a:pPr algn="ctr"/>
            <a:r>
              <a:rPr lang="uk-UA" sz="2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омунального закладу «НСЗШ № 23»</a:t>
            </a:r>
          </a:p>
          <a:p>
            <a:pPr algn="ctr"/>
            <a:r>
              <a:rPr lang="uk-UA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Росол</a:t>
            </a:r>
            <a:r>
              <a:rPr lang="uk-UA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Олена </a:t>
            </a:r>
            <a:r>
              <a:rPr lang="uk-UA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Антоліївна</a:t>
            </a:r>
            <a:endParaRPr lang="ru-RU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357166"/>
            <a:ext cx="6480048" cy="2301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uk-UA" sz="400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1</a:t>
            </a:r>
          </a:p>
          <a:p>
            <a:pPr marL="0" marR="0" lvl="0" indent="0" algn="ctr" defTabSz="407526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Переміщення та його властивості</a:t>
            </a:r>
            <a:endParaRPr kumimoji="0" lang="ru-RU" sz="4000" b="1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18864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Тему записати у зошит!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67600" cy="1143000"/>
          </a:xfrm>
        </p:spPr>
        <p:txBody>
          <a:bodyPr/>
          <a:lstStyle/>
          <a:p>
            <a:r>
              <a:rPr lang="uk-UA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вивчення теми:</a:t>
            </a:r>
            <a:endParaRPr lang="ru-RU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7467600" cy="2476872"/>
          </a:xfrm>
        </p:spPr>
        <p:txBody>
          <a:bodyPr>
            <a:normAutofit/>
          </a:bodyPr>
          <a:lstStyle/>
          <a:p>
            <a:pPr marL="550755" indent="-514191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Поняття про перетворення фігур.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Означення переміщення.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Рівні фігури.</a:t>
            </a:r>
          </a:p>
          <a:p>
            <a:pPr marL="550755" indent="-514191">
              <a:buFont typeface="+mj-lt"/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Властивості переміщення.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40739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Поняття про перетворення фігур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39552" y="1124744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курсі алгебри ви вивчали поняття функції, тож згадаємо його.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723900" algn="just"/>
            <a:r>
              <a:rPr lang="uk-UA" sz="28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це відповідність (залежність) між двома множинами, при якій кожному значенню змінної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першої множини відповідає єдине значення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другої множини.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72390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Аналогом функції в геометрії є поняття </a:t>
            </a:r>
            <a:r>
              <a:rPr lang="uk-UA" sz="2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геометричного перетворення фігур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Розглянемо приклади.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Приклад 1.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39552" y="1052736"/>
          <a:ext cx="74803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Документ" r:id="rId6" imgW="7609954" imgH="3207948" progId="Word.Document.12">
                  <p:embed/>
                </p:oleObj>
              </mc:Choice>
              <mc:Fallback>
                <p:oleObj name="Документ" r:id="rId6" imgW="7609954" imgH="320794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7480300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8" cstate="print"/>
          <a:srcRect b="16234"/>
          <a:stretch>
            <a:fillRect/>
          </a:stretch>
        </p:blipFill>
        <p:spPr bwMode="auto">
          <a:xfrm>
            <a:off x="4499992" y="3573016"/>
            <a:ext cx="2448272" cy="29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Приклад 2.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20675" y="1050925"/>
          <a:ext cx="77263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Документ" r:id="rId6" imgW="8058969" imgH="3189355" progId="Word.Document.12">
                  <p:embed/>
                </p:oleObj>
              </mc:Choice>
              <mc:Fallback>
                <p:oleObj name="Документ" r:id="rId6" imgW="8058969" imgH="318935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050925"/>
                        <a:ext cx="772636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8" cstate="print"/>
          <a:srcRect b="14951"/>
          <a:stretch>
            <a:fillRect/>
          </a:stretch>
        </p:blipFill>
        <p:spPr bwMode="auto">
          <a:xfrm>
            <a:off x="4355976" y="3501008"/>
            <a:ext cx="2952328" cy="30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1653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Записати у зошит і вивчити </a:t>
            </a:r>
            <a:r>
              <a:rPr lang="uk-U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напам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ять!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33400" y="609600"/>
          <a:ext cx="7467600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Документ" r:id="rId5" imgW="7662790" imgH="4043665" progId="Word.Document.12">
                  <p:embed/>
                </p:oleObj>
              </mc:Choice>
              <mc:Fallback>
                <p:oleObj name="Документ" r:id="rId5" imgW="7662790" imgH="4043665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7467600" cy="393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79928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4000" b="1" i="1" noProof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Приклад перетворення</a:t>
            </a:r>
            <a:endParaRPr kumimoji="0" 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347864" y="3356992"/>
            <a:ext cx="252028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8066" name="Picture 2" descr="C:\Users\Саня\Desktop\Картинки для гімназії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3456384" cy="3456384"/>
          </a:xfrm>
          <a:prstGeom prst="rect">
            <a:avLst/>
          </a:prstGeom>
          <a:noFill/>
        </p:spPr>
      </p:pic>
      <p:pic>
        <p:nvPicPr>
          <p:cNvPr id="9" name="Picture 2" descr="C:\Users\Саня\Desktop\Картинки для гімназії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456384" cy="3456384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411760" y="1196752"/>
          <a:ext cx="5857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Документ" r:id="rId6" imgW="585243" imgH="730370" progId="Word.Document.12">
                  <p:embed/>
                </p:oleObj>
              </mc:Choice>
              <mc:Fallback>
                <p:oleObj name="Документ" r:id="rId6" imgW="585243" imgH="730370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96752"/>
                        <a:ext cx="58578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7164288" y="1196752"/>
          <a:ext cx="5857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Документ" r:id="rId9" imgW="585243" imgH="730370" progId="Word.Document.12">
                  <p:embed/>
                </p:oleObj>
              </mc:Choice>
              <mc:Fallback>
                <p:oleObj name="Документ" r:id="rId9" imgW="585243" imgH="73037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196752"/>
                        <a:ext cx="58578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я">
      <a:dk1>
        <a:srgbClr val="000000"/>
      </a:dk1>
      <a:lt1>
        <a:sysClr val="window" lastClr="FFFFFF"/>
      </a:lt1>
      <a:dk2>
        <a:srgbClr val="0070C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305</TotalTime>
  <Words>440</Words>
  <Application>Microsoft Office PowerPoint</Application>
  <PresentationFormat>Экран (4:3)</PresentationFormat>
  <Paragraphs>83</Paragraphs>
  <Slides>26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Техническая</vt:lpstr>
      <vt:lpstr>Тема Office</vt:lpstr>
      <vt:lpstr>1_Тема Office</vt:lpstr>
      <vt:lpstr>2_Тема Office</vt:lpstr>
      <vt:lpstr>Документ</vt:lpstr>
      <vt:lpstr>Презентация PowerPoint</vt:lpstr>
      <vt:lpstr>Теми розділу:</vt:lpstr>
      <vt:lpstr>Презентация PowerPoint</vt:lpstr>
      <vt:lpstr>План вивчення теми: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Переміщення та його властивості</dc:title>
  <dc:creator>Юлюська</dc:creator>
  <cp:lastModifiedBy>Net</cp:lastModifiedBy>
  <cp:revision>94</cp:revision>
  <dcterms:created xsi:type="dcterms:W3CDTF">2013-01-27T11:26:56Z</dcterms:created>
  <dcterms:modified xsi:type="dcterms:W3CDTF">2014-01-10T09:14:23Z</dcterms:modified>
</cp:coreProperties>
</file>