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84" r:id="rId5"/>
    <p:sldId id="285" r:id="rId6"/>
    <p:sldId id="259" r:id="rId7"/>
    <p:sldId id="260" r:id="rId8"/>
    <p:sldId id="270" r:id="rId9"/>
    <p:sldId id="271" r:id="rId10"/>
    <p:sldId id="272" r:id="rId11"/>
    <p:sldId id="273" r:id="rId12"/>
    <p:sldId id="274" r:id="rId13"/>
    <p:sldId id="268" r:id="rId14"/>
    <p:sldId id="269" r:id="rId15"/>
    <p:sldId id="275" r:id="rId16"/>
    <p:sldId id="276" r:id="rId17"/>
    <p:sldId id="281" r:id="rId18"/>
    <p:sldId id="277" r:id="rId19"/>
    <p:sldId id="278" r:id="rId20"/>
    <p:sldId id="279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8F393-47EC-4BED-9042-92F40B7E30F9}" type="datetimeFigureOut">
              <a:rPr lang="ru-RU" smtClean="0"/>
              <a:pPr/>
              <a:t>02.10.2011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6226-F813-4B64-B552-E5A2B3A73D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6226-F813-4B64-B552-E5A2B3A73D41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Методична розробка вчителя математики </a:t>
            </a:r>
            <a:b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Новобузької ЗОШ І – ІІ ст. № 4 Миколаївської обл. </a:t>
            </a:r>
            <a:b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6053" y="2209801"/>
            <a:ext cx="789190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 трикутників</a:t>
            </a:r>
          </a:p>
          <a:p>
            <a:pPr algn="ctr"/>
            <a:r>
              <a:rPr lang="uk-UA" sz="66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algn="ctr"/>
            <a:r>
              <a:rPr lang="uk-UA" sz="44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Віртуальна екскурсія </a:t>
            </a:r>
          </a:p>
          <a:p>
            <a:pPr algn="ctr"/>
            <a:r>
              <a:rPr lang="uk-UA" sz="44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мережі Інтернет</a:t>
            </a:r>
          </a:p>
          <a:p>
            <a:pPr algn="ctr"/>
            <a:endParaRPr lang="ru-RU" sz="44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Рівносторонні трикутники </a:t>
            </a:r>
            <a: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це трикутники, у яких всі сторони однакової довжини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22437"/>
            <a:ext cx="3733800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</a:t>
            </a:r>
          </a:p>
          <a:p>
            <a:pPr algn="ctr">
              <a:buNone/>
            </a:pPr>
            <a:r>
              <a:rPr lang="uk-UA" dirty="0" smtClean="0"/>
              <a:t> 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 час гри в більярд кулі розкладають у вигляді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рівностороннього трикутника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А втримати їх в такому положенні допомагає спеціальна трикутна рамка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bily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49784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Тупокутні трикутники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це трикутники, в яких один тупий кут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Подібні тупокутні трикутники зустрічаються під час розв'язування задач в курсі математики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33600" y="4648200"/>
            <a:ext cx="21336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609600" y="3429000"/>
            <a:ext cx="1524000" cy="1219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9600" y="3429000"/>
            <a:ext cx="3657600" cy="1219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Гострокутні трикутники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це трикутники, в яких всі кути гострі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В основу символу людської чакри покладено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гострокутний трикутник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трикутник 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2281" y="1981200"/>
            <a:ext cx="4114800" cy="4114800"/>
          </a:xfrm>
        </p:spPr>
      </p:pic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Прямокутний трикутник </a:t>
            </a:r>
            <a: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це трикутник, у якого один з кутів дорівнює</a:t>
            </a:r>
            <a:b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90 градусів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uk-UA" dirty="0" smtClean="0">
                <a:latin typeface="Arial" charset="0"/>
              </a:rPr>
              <a:t>    </a:t>
            </a:r>
          </a:p>
          <a:p>
            <a:pPr algn="ctr">
              <a:buNone/>
            </a:pPr>
            <a:r>
              <a:rPr kumimoji="1"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Властивості </a:t>
            </a:r>
            <a:r>
              <a:rPr kumimoji="1"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прямокутного трикутника </a:t>
            </a:r>
            <a:r>
              <a:rPr kumimoji="1"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широко використовуються в практиці. Так, щоб закріпити стовп електромережі в вертикальному положенні , до нього кріплять підпору.</a:t>
            </a:r>
            <a:r>
              <a:rPr kumimoji="1"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0097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8706" y="1722438"/>
            <a:ext cx="3937587" cy="452596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Трикутники в нашому житті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Трикутники роблять високовольтну лінію електропередач більш стійкою.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76446"/>
            <a:ext cx="3255699" cy="52291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Трикутники в нашому житті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Трикутник Паскаля</a:t>
            </a: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Блез Паскаль</a:t>
            </a: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(1623 - 1662)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tr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4038600" cy="3276600"/>
          </a:xfrm>
          <a:prstGeom prst="rect">
            <a:avLst/>
          </a:prstGeom>
          <a:noFill/>
        </p:spPr>
      </p:pic>
      <p:pic>
        <p:nvPicPr>
          <p:cNvPr id="6" name="Рисунок 5" descr="Паска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438400"/>
            <a:ext cx="1971675" cy="23241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Трикутники в нашому житті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Серія “ Неймовірні трикутники ”</a:t>
            </a: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Трикутник Пенроуза </a:t>
            </a: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 трибар</a:t>
            </a: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page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74" t="17960" r="8223" b="21352"/>
          <a:stretch>
            <a:fillRect/>
          </a:stretch>
        </p:blipFill>
        <p:spPr bwMode="auto">
          <a:xfrm>
            <a:off x="114382" y="1676400"/>
            <a:ext cx="4423331" cy="4191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Бермудський трикутник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4495799"/>
            <a:ext cx="8382000" cy="17526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Це назва, що зазвичай вживається на території площею 4000 квадратних кілометрів і що на карті формує уявний трикутник. Існує інформація, що в цих межах за незвичайних обставин зникають судна та літаки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t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t="62122" r="3981"/>
          <a:stretch>
            <a:fillRect/>
          </a:stretch>
        </p:blipFill>
        <p:spPr bwMode="auto">
          <a:xfrm>
            <a:off x="990600" y="1066800"/>
            <a:ext cx="6705600" cy="357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Трикутники в нашому житті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Серія “ Неймовірні трикутники ”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Неймовірні геометричні фігури завжди надихали художників, композиторів та митців слова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triangl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4711" y="1905000"/>
            <a:ext cx="4467122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Трикутники в нашому житті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</a:t>
            </a: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Кам'яний трикутник зроблений руками первісних людей доводить, що з цим поняттям були знайомі навіть найдавніші люди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ston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28" y="1828800"/>
            <a:ext cx="4574466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 уроку: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Розглянути види трикутників;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Узагальнити знання учнів по знаходженню периметра трикутника;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Довести дітям важливість вивчення даної теми, використанням її під час будівельних робіт;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Розвивати в учнів пошукові здібності, інтерес до предмету, вміння виступати перед аудиторією, словниковий запас;</a:t>
            </a:r>
          </a:p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Виховувати вміння слухати один одного, дискутувати, дотримуючись правил дискусії.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Трикутник полярний, характеристичний….. Математика нараховує величезну кількість трикутників. </a:t>
            </a:r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457200" y="2743200"/>
          <a:ext cx="2286000" cy="571500"/>
        </p:xfrm>
        <a:graphic>
          <a:graphicData uri="http://schemas.openxmlformats.org/presentationml/2006/ole">
            <p:oleObj spid="_x0000_s1026" name="Формула" r:id="rId3" imgW="660240" imgH="1648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" y="3657600"/>
          <a:ext cx="1752600" cy="543400"/>
        </p:xfrm>
        <a:graphic>
          <a:graphicData uri="http://schemas.openxmlformats.org/presentationml/2006/ole">
            <p:oleObj spid="_x0000_s1027" name="Формула" r:id="rId4" imgW="533160" imgH="1648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4800" y="1752600"/>
            <a:ext cx="8686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сиву давнину разом з астрономією виникла й нова наука – тригонометрія. Слово тригонометрія походить від грецьких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“ трикутник</a:t>
            </a:r>
          </a:p>
          <a:p>
            <a:endParaRPr lang="uk-U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“ міряю ”</a:t>
            </a:r>
          </a:p>
          <a:p>
            <a:endParaRPr lang="uk-U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що дослівно перекладається, як </a:t>
            </a:r>
          </a:p>
          <a:p>
            <a:r>
              <a:rPr lang="uk-UA" sz="40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наука про вимірювання трикутників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Трикутники є…..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45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Види</a:t>
                      </a:r>
                      <a:r>
                        <a:rPr lang="uk-UA" baseline="0" dirty="0" smtClean="0"/>
                        <a:t> трикутників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 довжиною сторін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 величиною найбільшого кута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Різносторонні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Тупокутні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Рівнобедрені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Гострокутні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Рівносторонні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Прямокутні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Трикутники в нашому житті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Трикутник Паскаля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Кам'яний трикутник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Трикутник Пенроуза або трибар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Полярний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Характеристичний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Бермудський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Сьогодні на уроці ми…..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Я дізнався…..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Я поглибив……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Мені сподобалося…..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Мене здивувало…..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Мене вразило….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Я вирішив дізнатися більше про….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Я вважаю дану тему…..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Дані знання мені допоможуть під час…..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Дякую за урок!</a:t>
            </a: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І бажаю вам досягти гарних результатів за допомогою трикутника успіху!</a:t>
            </a: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рикутник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286000"/>
            <a:ext cx="7543800" cy="43053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Епіграф уроку:</a:t>
            </a:r>
            <a:endParaRPr lang="ru-RU" sz="6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solidFill>
                  <a:srgbClr val="C00000"/>
                </a:solidFill>
                <a:latin typeface="Monotype Corsiva" pitchFamily="66" charset="0"/>
              </a:rPr>
              <a:t>Для того, щоб удосконалювати свій розум, треба знати для чого мені потрібні ці знання.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Знайди помилку в розв'язанні № 367</a:t>
            </a:r>
          </a:p>
          <a:p>
            <a:pPr marL="578358" indent="-514350">
              <a:buClr>
                <a:srgbClr val="FFFF00"/>
              </a:buClr>
              <a:buAutoNum type="arabicParenR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+ 4 = 12 (см) – ІІ сторона</a:t>
            </a:r>
          </a:p>
          <a:p>
            <a:pPr marL="578358" indent="-514350">
              <a:buClr>
                <a:srgbClr val="FFFF00"/>
              </a:buClr>
              <a:buAutoNum type="arabicParenR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2(12 + 8) = 40 (см) – периметр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Відповідь: Р = 40 см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Взаємоперевірка з дошкою</a:t>
            </a:r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FFFF00"/>
              </a:buClr>
              <a:buAutoNum type="arabicParenR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(42 + 14) • 2 = 112 (см) – периметр прямокутника</a:t>
            </a:r>
          </a:p>
          <a:p>
            <a:pPr marL="578358" indent="-514350">
              <a:buClr>
                <a:srgbClr val="FFFF00"/>
              </a:buClr>
              <a:buAutoNum type="arabicParenR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112 : 4 = 28 (см) – сторона квадрата</a:t>
            </a:r>
          </a:p>
          <a:p>
            <a:pPr marL="578358" indent="-514350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Відповідь: </a:t>
            </a:r>
            <a:r>
              <a:rPr lang="uk-UA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28 см</a:t>
            </a:r>
          </a:p>
        </p:txBody>
      </p:sp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Бліц – турнір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“ Що я знаю про трикутник? ”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Периметр квадрата 80 см. Чому дорівнює сторона квадрата?</a:t>
            </a:r>
          </a:p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Щоб огородити земельну ділянку квадратної форми, необхідно уздовж кожної сторони встановити 5 стовпчиків, причому у вершинах квадрата обов'язково має бути по одному стовпчику. Скільки знадобиться стовпчиків?</a:t>
            </a:r>
          </a:p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Боксерський ринг має форму квадрата, сторона якого становить 7 м. Ринг огороджено потрійним канатом. Скільки метрів канату потрібно, щоб огородити ринг?</a:t>
            </a:r>
          </a:p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Сторона квадрату дорівнює 12 см. Чому дорівнює периметр такого квадрату?</a:t>
            </a:r>
          </a:p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Знайдіть периметр прямокутника, якщо його ширина дорівнює 6 см, а довжина - 8 см.</a:t>
            </a:r>
          </a:p>
          <a:p>
            <a:pPr marL="578358" indent="-514350">
              <a:buAutoNum type="arabicPeriod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Периметр прямокутника 36 см, а ширина – 11 см. Чому дорівнює довжина прямокутника?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399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4500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Види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 трикутників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За довжиною сторін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За величиною найбільшого кута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Трикутники в нашому житті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Лента лицом вверх 3"/>
          <p:cNvSpPr/>
          <p:nvPr/>
        </p:nvSpPr>
        <p:spPr>
          <a:xfrm>
            <a:off x="228600" y="228600"/>
            <a:ext cx="8763000" cy="1600200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Трикутник – це фігура, яка має три сторони, три кути та три вершини, які не лежать на одній прямій і з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uk-UA" dirty="0" smtClean="0">
                <a:solidFill>
                  <a:srgbClr val="C00000"/>
                </a:solidFill>
              </a:rPr>
              <a:t>єднані між собою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Різносторонні трикутники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це трикутники, у яких всі сторони різної довжини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722437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 час побудови гробниць використовували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різносторонні трикутники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Трикутник,  який </a:t>
            </a: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 бачите називали    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єгипетським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Пирамиды Египт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038600" cy="2764197"/>
          </a:xfrm>
          <a:prstGeom prst="rect">
            <a:avLst/>
          </a:prstGeom>
          <a:noFill/>
        </p:spPr>
      </p:pic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3581400" y="2743200"/>
            <a:ext cx="138112" cy="3800475"/>
            <a:chOff x="336" y="864"/>
            <a:chExt cx="114" cy="3174"/>
          </a:xfrm>
        </p:grpSpPr>
        <p:grpSp>
          <p:nvGrpSpPr>
            <p:cNvPr id="7" name="Group 178"/>
            <p:cNvGrpSpPr>
              <a:grpSpLocks/>
            </p:cNvGrpSpPr>
            <p:nvPr/>
          </p:nvGrpSpPr>
          <p:grpSpPr bwMode="auto">
            <a:xfrm rot="16200000" flipH="1" flipV="1">
              <a:off x="-158" y="3431"/>
              <a:ext cx="1101" cy="114"/>
              <a:chOff x="2122" y="922"/>
              <a:chExt cx="1378" cy="134"/>
            </a:xfrm>
          </p:grpSpPr>
          <p:sp>
            <p:nvSpPr>
              <p:cNvPr id="94" name="Freeform 179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95" name="Group 180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33" name="Freeform 1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34" name="Freeform 1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35" name="Freeform 1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96" name="Group 184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28" name="Freeform 18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29" name="Group 18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30" name="Freeform 18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31" name="Freeform 18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32" name="Freeform 18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97" name="Group 190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23" name="Freeform 19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24" name="Group 19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25" name="Freeform 19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6" name="Freeform 19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7" name="Freeform 19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98" name="Group 196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18" name="Freeform 19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19" name="Group 19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20" name="Freeform 19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1" name="Freeform 20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22" name="Freeform 20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99" name="Group 202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13" name="Freeform 20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14" name="Group 20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15" name="Freeform 20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6" name="Freeform 20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7" name="Freeform 20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00" name="Group 208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08" name="Freeform 20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09" name="Group 21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10" name="Freeform 21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1" name="Freeform 21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2" name="Freeform 21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01" name="Group 214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03" name="Freeform 21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04" name="Group 21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05" name="Freeform 21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Freeform 21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Freeform 21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102" name="Freeform 220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" name="Group 221"/>
            <p:cNvGrpSpPr>
              <a:grpSpLocks/>
            </p:cNvGrpSpPr>
            <p:nvPr/>
          </p:nvGrpSpPr>
          <p:grpSpPr bwMode="auto">
            <a:xfrm rot="16200000" flipH="1" flipV="1">
              <a:off x="-158" y="2394"/>
              <a:ext cx="1102" cy="114"/>
              <a:chOff x="2122" y="922"/>
              <a:chExt cx="1378" cy="134"/>
            </a:xfrm>
          </p:grpSpPr>
          <p:sp>
            <p:nvSpPr>
              <p:cNvPr id="52" name="Freeform 222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3" name="Group 223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91" name="Freeform 22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2" name="Freeform 22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3" name="Freeform 22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54" name="Group 227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86" name="Freeform 22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87" name="Group 22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88" name="Freeform 23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9" name="Freeform 23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0" name="Freeform 23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5" name="Group 233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81" name="Freeform 23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82" name="Group 23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83" name="Freeform 23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4" name="Freeform 23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5" name="Freeform 23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6" name="Group 239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76" name="Freeform 24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77" name="Group 24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78" name="Freeform 24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9" name="Freeform 24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0" name="Freeform 24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" name="Group 245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71" name="Freeform 24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72" name="Group 24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73" name="Freeform 24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4" name="Freeform 24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5" name="Freeform 25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8" name="Group 251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66" name="Freeform 25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7" name="Group 25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8" name="Freeform 25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9" name="Freeform 25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70" name="Freeform 25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9" name="Group 257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61" name="Freeform 25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2" name="Group 25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3" name="Freeform 26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4" name="Freeform 26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5" name="Freeform 26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60" name="Freeform 263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9" name="Group 264"/>
            <p:cNvGrpSpPr>
              <a:grpSpLocks/>
            </p:cNvGrpSpPr>
            <p:nvPr/>
          </p:nvGrpSpPr>
          <p:grpSpPr bwMode="auto">
            <a:xfrm rot="16200000" flipH="1" flipV="1">
              <a:off x="-158" y="1358"/>
              <a:ext cx="1102" cy="114"/>
              <a:chOff x="2122" y="922"/>
              <a:chExt cx="1378" cy="134"/>
            </a:xfrm>
          </p:grpSpPr>
          <p:sp>
            <p:nvSpPr>
              <p:cNvPr id="10" name="Freeform 265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1" name="Group 266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49" name="Freeform 26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0" name="Freeform 26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1" name="Freeform 26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12" name="Group 270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44" name="Freeform 27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5" name="Group 27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6" name="Freeform 27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Freeform 27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" name="Freeform 27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3" name="Group 276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39" name="Freeform 27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0" name="Group 27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1" name="Freeform 27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2" name="Freeform 28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3" name="Freeform 28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4" name="Group 282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34" name="Freeform 28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5" name="Group 28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36" name="Freeform 28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7" name="Freeform 28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8" name="Freeform 28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5" name="Group 288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9" name="Freeform 28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0" name="Group 29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31" name="Freeform 29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2" name="Freeform 29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3" name="Freeform 29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6" name="Group 294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4" name="Freeform 29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5" name="Group 29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6" name="Freeform 29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7" name="Freeform 29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" name="Freeform 29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17" name="Group 300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" name="Freeform 3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0" name="Group 3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1" name="Freeform 3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2" name="Freeform 3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3" name="Freeform 3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18" name="Freeform 306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136" name="Group 5"/>
          <p:cNvGrpSpPr>
            <a:grpSpLocks/>
          </p:cNvGrpSpPr>
          <p:nvPr/>
        </p:nvGrpSpPr>
        <p:grpSpPr bwMode="auto">
          <a:xfrm>
            <a:off x="3657600" y="6477000"/>
            <a:ext cx="1422400" cy="128587"/>
            <a:chOff x="2122" y="922"/>
            <a:chExt cx="1378" cy="134"/>
          </a:xfrm>
        </p:grpSpPr>
        <p:sp>
          <p:nvSpPr>
            <p:cNvPr id="137" name="Freeform 6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38" name="Group 7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176" name="Freeform 8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7" name="Freeform 9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8" name="Freeform 10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39" name="Group 11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171" name="Freeform 1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72" name="Group 1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73" name="Freeform 1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74" name="Freeform 1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75" name="Freeform 1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40" name="Group 17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166" name="Freeform 1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67" name="Group 1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68" name="Freeform 2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9" name="Freeform 2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70" name="Freeform 2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41" name="Group 23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161" name="Freeform 24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62" name="Group 25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63" name="Freeform 2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4" name="Freeform 2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5" name="Freeform 2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42" name="Group 29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56" name="Freeform 3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57" name="Group 3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58" name="Freeform 3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9" name="Freeform 3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0" name="Freeform 3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43" name="Group 35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51" name="Freeform 3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52" name="Group 3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53" name="Freeform 3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4" name="Freeform 3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5" name="Freeform 4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44" name="Group 41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46" name="Freeform 4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47" name="Group 4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48" name="Freeform 4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49" name="Freeform 4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0" name="Freeform 4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145" name="Freeform 47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79" name="Group 48"/>
          <p:cNvGrpSpPr>
            <a:grpSpLocks/>
          </p:cNvGrpSpPr>
          <p:nvPr/>
        </p:nvGrpSpPr>
        <p:grpSpPr bwMode="auto">
          <a:xfrm>
            <a:off x="5029200" y="6477000"/>
            <a:ext cx="1423988" cy="128587"/>
            <a:chOff x="2122" y="922"/>
            <a:chExt cx="1378" cy="134"/>
          </a:xfrm>
        </p:grpSpPr>
        <p:sp>
          <p:nvSpPr>
            <p:cNvPr id="180" name="Freeform 49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81" name="Group 50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19" name="Freeform 51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0" name="Freeform 52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1" name="Freeform 53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82" name="Group 54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14" name="Freeform 5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5" name="Group 5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16" name="Freeform 5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17" name="Freeform 5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18" name="Freeform 5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83" name="Group 60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09" name="Freeform 6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0" name="Group 6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11" name="Freeform 6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12" name="Freeform 6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13" name="Freeform 6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84" name="Group 66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04" name="Freeform 6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05" name="Group 6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6" name="Freeform 6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07" name="Freeform 7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08" name="Freeform 7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85" name="Group 72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99" name="Freeform 7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00" name="Group 7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1" name="Freeform 7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02" name="Freeform 7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03" name="Freeform 7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86" name="Group 78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94" name="Freeform 7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95" name="Group 8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6" name="Freeform 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97" name="Freeform 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98" name="Freeform 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87" name="Group 84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89" name="Freeform 8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90" name="Group 8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1" name="Freeform 8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92" name="Freeform 8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93" name="Freeform 8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188" name="Freeform 90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22" name="Group 48"/>
          <p:cNvGrpSpPr>
            <a:grpSpLocks/>
          </p:cNvGrpSpPr>
          <p:nvPr/>
        </p:nvGrpSpPr>
        <p:grpSpPr bwMode="auto">
          <a:xfrm>
            <a:off x="6400800" y="6477000"/>
            <a:ext cx="1423988" cy="128587"/>
            <a:chOff x="2122" y="922"/>
            <a:chExt cx="1378" cy="134"/>
          </a:xfrm>
        </p:grpSpPr>
        <p:sp>
          <p:nvSpPr>
            <p:cNvPr id="223" name="Freeform 49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224" name="Group 50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62" name="Freeform 51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3" name="Freeform 52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4" name="Freeform 53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25" name="Group 54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57" name="Freeform 5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58" name="Group 5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59" name="Freeform 5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0" name="Freeform 5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1" name="Freeform 5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26" name="Group 60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52" name="Freeform 6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53" name="Group 6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54" name="Freeform 6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5" name="Freeform 6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6" name="Freeform 6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27" name="Group 66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47" name="Freeform 6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48" name="Group 6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49" name="Freeform 6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0" name="Freeform 7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1" name="Freeform 7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28" name="Group 72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42" name="Freeform 7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43" name="Group 7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44" name="Freeform 7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5" name="Freeform 7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6" name="Freeform 7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29" name="Group 78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37" name="Freeform 7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38" name="Group 8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39" name="Freeform 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0" name="Freeform 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1" name="Freeform 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30" name="Group 84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32" name="Freeform 8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33" name="Group 8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34" name="Freeform 8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5" name="Freeform 8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6" name="Freeform 8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231" name="Freeform 90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65" name="Group 48"/>
          <p:cNvGrpSpPr>
            <a:grpSpLocks/>
          </p:cNvGrpSpPr>
          <p:nvPr/>
        </p:nvGrpSpPr>
        <p:grpSpPr bwMode="auto">
          <a:xfrm>
            <a:off x="7720012" y="6477000"/>
            <a:ext cx="1423988" cy="128587"/>
            <a:chOff x="2122" y="922"/>
            <a:chExt cx="1378" cy="134"/>
          </a:xfrm>
        </p:grpSpPr>
        <p:sp>
          <p:nvSpPr>
            <p:cNvPr id="266" name="Freeform 49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267" name="Group 50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305" name="Freeform 51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6" name="Freeform 52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7" name="Freeform 53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68" name="Group 54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300" name="Freeform 5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01" name="Group 5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302" name="Freeform 5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3" name="Freeform 5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4" name="Freeform 5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69" name="Group 60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95" name="Freeform 6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96" name="Group 6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97" name="Freeform 6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8" name="Freeform 6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9" name="Freeform 6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70" name="Group 66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90" name="Freeform 6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91" name="Group 6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92" name="Freeform 6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3" name="Freeform 7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4" name="Freeform 7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71" name="Group 72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85" name="Freeform 7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86" name="Group 7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87" name="Freeform 7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8" name="Freeform 7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9" name="Freeform 7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72" name="Group 78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80" name="Freeform 7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81" name="Group 8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82" name="Freeform 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3" name="Freeform 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4" name="Freeform 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273" name="Group 84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75" name="Freeform 8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/>
                <a:ahLst/>
                <a:cxnLst>
                  <a:cxn ang="0">
                    <a:pos x="624" y="45"/>
                  </a:cxn>
                  <a:cxn ang="0">
                    <a:pos x="368" y="29"/>
                  </a:cxn>
                  <a:cxn ang="0">
                    <a:pos x="272" y="221"/>
                  </a:cxn>
                  <a:cxn ang="0">
                    <a:pos x="400" y="445"/>
                  </a:cxn>
                  <a:cxn ang="0">
                    <a:pos x="368" y="653"/>
                  </a:cxn>
                  <a:cxn ang="0">
                    <a:pos x="160" y="701"/>
                  </a:cxn>
                  <a:cxn ang="0">
                    <a:pos x="0" y="621"/>
                  </a:cxn>
                </a:cxnLst>
                <a:rect l="0" t="0" r="r" b="b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76" name="Group 8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77" name="Freeform 8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8" name="Freeform 8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9" name="Freeform 8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sp>
          <p:nvSpPr>
            <p:cNvPr id="274" name="Freeform 90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/>
              <a:ahLst/>
              <a:cxnLst>
                <a:cxn ang="0">
                  <a:pos x="82" y="88"/>
                </a:cxn>
                <a:cxn ang="0">
                  <a:pos x="85" y="88"/>
                </a:cxn>
                <a:cxn ang="0">
                  <a:pos x="100" y="100"/>
                </a:cxn>
                <a:cxn ang="0">
                  <a:pos x="67" y="130"/>
                </a:cxn>
                <a:cxn ang="0">
                  <a:pos x="25" y="109"/>
                </a:cxn>
                <a:cxn ang="0">
                  <a:pos x="4" y="61"/>
                </a:cxn>
                <a:cxn ang="0">
                  <a:pos x="5" y="24"/>
                </a:cxn>
                <a:cxn ang="0">
                  <a:pos x="31" y="4"/>
                </a:cxn>
                <a:cxn ang="0">
                  <a:pos x="46" y="4"/>
                </a:cxn>
                <a:cxn ang="0">
                  <a:pos x="79" y="25"/>
                </a:cxn>
                <a:cxn ang="0">
                  <a:pos x="82" y="70"/>
                </a:cxn>
                <a:cxn ang="0">
                  <a:pos x="68" y="85"/>
                </a:cxn>
                <a:cxn ang="0">
                  <a:pos x="82" y="67"/>
                </a:cxn>
              </a:cxnLst>
              <a:rect l="0" t="0" r="r" b="b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38" name="Group 307"/>
          <p:cNvGrpSpPr>
            <a:grpSpLocks/>
          </p:cNvGrpSpPr>
          <p:nvPr/>
        </p:nvGrpSpPr>
        <p:grpSpPr bwMode="auto">
          <a:xfrm>
            <a:off x="3505200" y="3124200"/>
            <a:ext cx="5783263" cy="3117850"/>
            <a:chOff x="240" y="1152"/>
            <a:chExt cx="4774" cy="2603"/>
          </a:xfrm>
        </p:grpSpPr>
        <p:grpSp>
          <p:nvGrpSpPr>
            <p:cNvPr id="439" name="Group 308"/>
            <p:cNvGrpSpPr>
              <a:grpSpLocks/>
            </p:cNvGrpSpPr>
            <p:nvPr/>
          </p:nvGrpSpPr>
          <p:grpSpPr bwMode="auto">
            <a:xfrm rot="12872968" flipH="1" flipV="1">
              <a:off x="3840" y="3648"/>
              <a:ext cx="1174" cy="107"/>
              <a:chOff x="2122" y="922"/>
              <a:chExt cx="1378" cy="134"/>
            </a:xfrm>
          </p:grpSpPr>
          <p:sp>
            <p:nvSpPr>
              <p:cNvPr id="612" name="Freeform 309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613" name="Group 310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651" name="Freeform 31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52" name="Freeform 31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53" name="Freeform 31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614" name="Group 314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646" name="Freeform 31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47" name="Group 31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48" name="Freeform 31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49" name="Freeform 31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50" name="Freeform 31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15" name="Group 320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641" name="Freeform 32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42" name="Group 32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43" name="Freeform 32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44" name="Freeform 32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45" name="Freeform 32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16" name="Group 326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636" name="Freeform 32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37" name="Group 32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38" name="Freeform 32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39" name="Freeform 33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40" name="Freeform 33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17" name="Group 332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631" name="Freeform 33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32" name="Group 33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33" name="Freeform 33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34" name="Freeform 33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35" name="Freeform 33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18" name="Group 338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626" name="Freeform 33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27" name="Group 34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28" name="Freeform 34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29" name="Freeform 34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30" name="Freeform 34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619" name="Group 344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621" name="Freeform 34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22" name="Group 34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23" name="Freeform 34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24" name="Freeform 34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25" name="Freeform 34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620" name="Freeform 350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40" name="Group 351"/>
            <p:cNvGrpSpPr>
              <a:grpSpLocks/>
            </p:cNvGrpSpPr>
            <p:nvPr/>
          </p:nvGrpSpPr>
          <p:grpSpPr bwMode="auto">
            <a:xfrm rot="12872968" flipH="1" flipV="1">
              <a:off x="2928" y="3024"/>
              <a:ext cx="1174" cy="107"/>
              <a:chOff x="2122" y="922"/>
              <a:chExt cx="1378" cy="134"/>
            </a:xfrm>
          </p:grpSpPr>
          <p:sp>
            <p:nvSpPr>
              <p:cNvPr id="570" name="Freeform 352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71" name="Group 353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609" name="Freeform 35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10" name="Freeform 35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11" name="Freeform 35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572" name="Group 357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604" name="Freeform 35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05" name="Group 35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06" name="Freeform 36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7" name="Freeform 36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8" name="Freeform 36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3" name="Group 363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599" name="Freeform 36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600" name="Group 36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601" name="Freeform 36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2" name="Freeform 36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3" name="Freeform 36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4" name="Group 369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594" name="Freeform 37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95" name="Group 37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96" name="Freeform 37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7" name="Freeform 37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8" name="Freeform 37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5" name="Group 375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589" name="Freeform 37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90" name="Group 37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91" name="Freeform 37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2" name="Freeform 37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3" name="Freeform 38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6" name="Group 381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584" name="Freeform 38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85" name="Group 38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86" name="Freeform 38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7" name="Freeform 38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8" name="Freeform 38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77" name="Group 387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579" name="Freeform 38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80" name="Group 38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81" name="Freeform 39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2" name="Freeform 39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3" name="Freeform 39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578" name="Freeform 393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41" name="Group 394"/>
            <p:cNvGrpSpPr>
              <a:grpSpLocks/>
            </p:cNvGrpSpPr>
            <p:nvPr/>
          </p:nvGrpSpPr>
          <p:grpSpPr bwMode="auto">
            <a:xfrm rot="12872968" flipH="1" flipV="1">
              <a:off x="2016" y="2389"/>
              <a:ext cx="1174" cy="107"/>
              <a:chOff x="2122" y="922"/>
              <a:chExt cx="1378" cy="134"/>
            </a:xfrm>
          </p:grpSpPr>
          <p:sp>
            <p:nvSpPr>
              <p:cNvPr id="528" name="Freeform 395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529" name="Group 396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567" name="Freeform 39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68" name="Freeform 39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69" name="Freeform 39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530" name="Group 400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562" name="Freeform 4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63" name="Group 4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64" name="Freeform 4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5" name="Freeform 4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6" name="Freeform 4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31" name="Group 406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557" name="Freeform 40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58" name="Group 40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59" name="Freeform 40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0" name="Freeform 41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1" name="Freeform 41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32" name="Group 412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552" name="Freeform 41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53" name="Group 41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54" name="Freeform 41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5" name="Freeform 41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6" name="Freeform 41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33" name="Group 418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547" name="Freeform 41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48" name="Group 42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49" name="Freeform 42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0" name="Freeform 42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1" name="Freeform 42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34" name="Group 424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542" name="Freeform 42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43" name="Group 42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44" name="Freeform 42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5" name="Freeform 42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6" name="Freeform 42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535" name="Group 430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537" name="Freeform 43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38" name="Group 43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39" name="Freeform 43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0" name="Freeform 43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1" name="Freeform 43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536" name="Freeform 436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42" name="Group 437"/>
            <p:cNvGrpSpPr>
              <a:grpSpLocks/>
            </p:cNvGrpSpPr>
            <p:nvPr/>
          </p:nvGrpSpPr>
          <p:grpSpPr bwMode="auto">
            <a:xfrm rot="12872968" flipH="1" flipV="1">
              <a:off x="1104" y="1765"/>
              <a:ext cx="1174" cy="107"/>
              <a:chOff x="2122" y="922"/>
              <a:chExt cx="1378" cy="134"/>
            </a:xfrm>
          </p:grpSpPr>
          <p:sp>
            <p:nvSpPr>
              <p:cNvPr id="486" name="Freeform 438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87" name="Group 439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525" name="Freeform 44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26" name="Freeform 44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27" name="Freeform 44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488" name="Group 443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520" name="Freeform 44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21" name="Group 44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22" name="Freeform 44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3" name="Freeform 44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4" name="Freeform 44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89" name="Group 449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515" name="Freeform 45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16" name="Group 45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17" name="Freeform 45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8" name="Freeform 45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9" name="Freeform 45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90" name="Group 455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510" name="Freeform 45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11" name="Group 45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12" name="Freeform 45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3" name="Freeform 45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4" name="Freeform 46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91" name="Group 461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505" name="Freeform 46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06" name="Group 46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07" name="Freeform 46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08" name="Freeform 46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09" name="Freeform 46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92" name="Group 467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500" name="Freeform 46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01" name="Group 46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502" name="Freeform 47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03" name="Freeform 47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04" name="Freeform 47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93" name="Group 473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495" name="Freeform 47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96" name="Group 47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97" name="Freeform 47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98" name="Freeform 47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99" name="Freeform 47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494" name="Freeform 479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443" name="Group 480"/>
            <p:cNvGrpSpPr>
              <a:grpSpLocks/>
            </p:cNvGrpSpPr>
            <p:nvPr/>
          </p:nvGrpSpPr>
          <p:grpSpPr bwMode="auto">
            <a:xfrm rot="12872968" flipH="1" flipV="1">
              <a:off x="240" y="1152"/>
              <a:ext cx="1174" cy="107"/>
              <a:chOff x="2122" y="922"/>
              <a:chExt cx="1378" cy="134"/>
            </a:xfrm>
          </p:grpSpPr>
          <p:sp>
            <p:nvSpPr>
              <p:cNvPr id="444" name="Freeform 481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45" name="Group 482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483" name="Freeform 48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84" name="Freeform 48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85" name="Freeform 48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446" name="Group 486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478" name="Freeform 48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79" name="Group 48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80" name="Freeform 48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1" name="Freeform 49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2" name="Freeform 49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47" name="Group 492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473" name="Freeform 49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74" name="Group 49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75" name="Freeform 49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6" name="Freeform 49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7" name="Freeform 49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48" name="Group 498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468" name="Freeform 49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69" name="Group 50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70" name="Freeform 50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1" name="Freeform 50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2" name="Freeform 50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49" name="Group 504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463" name="Freeform 50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64" name="Group 50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65" name="Freeform 50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6" name="Freeform 50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7" name="Freeform 50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50" name="Group 510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458" name="Freeform 51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59" name="Group 51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60" name="Freeform 51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1" name="Freeform 51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2" name="Freeform 51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51" name="Group 516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453" name="Freeform 51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/>
                  <a:ahLst/>
                  <a:cxnLst>
                    <a:cxn ang="0">
                      <a:pos x="624" y="45"/>
                    </a:cxn>
                    <a:cxn ang="0">
                      <a:pos x="368" y="29"/>
                    </a:cxn>
                    <a:cxn ang="0">
                      <a:pos x="272" y="221"/>
                    </a:cxn>
                    <a:cxn ang="0">
                      <a:pos x="400" y="445"/>
                    </a:cxn>
                    <a:cxn ang="0">
                      <a:pos x="368" y="653"/>
                    </a:cxn>
                    <a:cxn ang="0">
                      <a:pos x="160" y="701"/>
                    </a:cxn>
                    <a:cxn ang="0">
                      <a:pos x="0" y="621"/>
                    </a:cxn>
                  </a:cxnLst>
                  <a:rect l="0" t="0" r="r" b="b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 cstate="print"/>
                  <a:srcRect/>
                  <a:tile tx="0" ty="0" sx="100000" sy="100000" flip="none" algn="tl"/>
                </a:blip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454" name="Group 51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455" name="Freeform 51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6" name="Freeform 52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7" name="Freeform 52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/>
                    <a:ahLst/>
                    <a:cxnLst>
                      <a:cxn ang="0">
                        <a:pos x="624" y="45"/>
                      </a:cxn>
                      <a:cxn ang="0">
                        <a:pos x="368" y="29"/>
                      </a:cxn>
                      <a:cxn ang="0">
                        <a:pos x="272" y="221"/>
                      </a:cxn>
                      <a:cxn ang="0">
                        <a:pos x="400" y="445"/>
                      </a:cxn>
                      <a:cxn ang="0">
                        <a:pos x="368" y="653"/>
                      </a:cxn>
                      <a:cxn ang="0">
                        <a:pos x="160" y="701"/>
                      </a:cxn>
                      <a:cxn ang="0">
                        <a:pos x="0" y="621"/>
                      </a:cxn>
                    </a:cxnLst>
                    <a:rect l="0" t="0" r="r" b="b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452" name="Freeform 522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/>
                <a:ahLst/>
                <a:cxnLst>
                  <a:cxn ang="0">
                    <a:pos x="82" y="88"/>
                  </a:cxn>
                  <a:cxn ang="0">
                    <a:pos x="85" y="88"/>
                  </a:cxn>
                  <a:cxn ang="0">
                    <a:pos x="100" y="100"/>
                  </a:cxn>
                  <a:cxn ang="0">
                    <a:pos x="67" y="130"/>
                  </a:cxn>
                  <a:cxn ang="0">
                    <a:pos x="25" y="109"/>
                  </a:cxn>
                  <a:cxn ang="0">
                    <a:pos x="4" y="61"/>
                  </a:cxn>
                  <a:cxn ang="0">
                    <a:pos x="5" y="24"/>
                  </a:cxn>
                  <a:cxn ang="0">
                    <a:pos x="31" y="4"/>
                  </a:cxn>
                  <a:cxn ang="0">
                    <a:pos x="46" y="4"/>
                  </a:cxn>
                  <a:cxn ang="0">
                    <a:pos x="79" y="25"/>
                  </a:cxn>
                  <a:cxn ang="0">
                    <a:pos x="82" y="70"/>
                  </a:cxn>
                  <a:cxn ang="0">
                    <a:pos x="68" y="85"/>
                  </a:cxn>
                  <a:cxn ang="0">
                    <a:pos x="82" y="67"/>
                  </a:cxn>
                </a:cxnLst>
                <a:rect l="0" t="0" r="r" b="b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</p:grpSp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Рівнобедрені трикутники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це трикутники, у яких бічні сторони рівні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endParaRPr lang="uk-UA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Під час спорудження мостів використовують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рівнобедрені трикутники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які слугують підтримкою для опори моста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0cb3a23f21c51348bac73ca14235693c11895208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4528" t="-1541" b="11425"/>
          <a:stretch>
            <a:fillRect/>
          </a:stretch>
        </p:blipFill>
        <p:spPr bwMode="auto">
          <a:xfrm>
            <a:off x="4686300" y="1828800"/>
            <a:ext cx="43815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</TotalTime>
  <Words>746</Words>
  <Application>Microsoft Office PowerPoint</Application>
  <PresentationFormat>Экран (4:3)</PresentationFormat>
  <Paragraphs>128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Яркая</vt:lpstr>
      <vt:lpstr>Формула</vt:lpstr>
      <vt:lpstr>Методична розробка вчителя математики  Новобузької ЗОШ І – ІІ ст. № 4 Миколаївської обл.  Рафальської Оксани Дмитрівни</vt:lpstr>
      <vt:lpstr>Мета уроку:</vt:lpstr>
      <vt:lpstr>     Епіграф уроку:</vt:lpstr>
      <vt:lpstr>Перевірка домашнього завдання</vt:lpstr>
      <vt:lpstr>Перевірка домашнього завдання</vt:lpstr>
      <vt:lpstr>Бліц – турнір  “ Що я знаю про трикутник? ”</vt:lpstr>
      <vt:lpstr>Слайд 7</vt:lpstr>
      <vt:lpstr>Різносторонні трикутники – це трикутники, у яких всі сторони різної довжини</vt:lpstr>
      <vt:lpstr>Рівнобедрені трикутники – це трикутники, у яких бічні сторони рівні </vt:lpstr>
      <vt:lpstr>Рівносторонні трикутники – це трикутники, у яких всі сторони однакової довжини</vt:lpstr>
      <vt:lpstr>Тупокутні трикутники - це трикутники, в яких один тупий кут</vt:lpstr>
      <vt:lpstr>Гострокутні трикутники – це трикутники, в яких всі кути гострі</vt:lpstr>
      <vt:lpstr>Прямокутний трикутник – це трикутник, у якого один з кутів дорівнює  90 градусів</vt:lpstr>
      <vt:lpstr>Трикутники в нашому житті</vt:lpstr>
      <vt:lpstr>Трикутники в нашому житті</vt:lpstr>
      <vt:lpstr>Трикутники в нашому житті</vt:lpstr>
      <vt:lpstr>Бермудський трикутник</vt:lpstr>
      <vt:lpstr>Трикутники в нашому житті</vt:lpstr>
      <vt:lpstr>Трикутники в нашому житті</vt:lpstr>
      <vt:lpstr> Трикутник полярний, характеристичний….. Математика нараховує величезну кількість трикутників.  </vt:lpstr>
      <vt:lpstr>Трикутники є…..</vt:lpstr>
      <vt:lpstr>Рефлексія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Методична розробка вчителя математики  Новобузької ЗОШ І – ІІ ст. № 4 Миколаївської обл.  Рафальської Оксани Дмитрівни</dc:title>
  <cp:lastModifiedBy>1</cp:lastModifiedBy>
  <cp:revision>19</cp:revision>
  <dcterms:modified xsi:type="dcterms:W3CDTF">2011-10-02T09:21:23Z</dcterms:modified>
</cp:coreProperties>
</file>