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84" r:id="rId5"/>
    <p:sldId id="285" r:id="rId6"/>
    <p:sldId id="259" r:id="rId7"/>
    <p:sldId id="260" r:id="rId8"/>
    <p:sldId id="270" r:id="rId9"/>
    <p:sldId id="271" r:id="rId10"/>
    <p:sldId id="272" r:id="rId11"/>
    <p:sldId id="273" r:id="rId12"/>
    <p:sldId id="274" r:id="rId13"/>
    <p:sldId id="268" r:id="rId14"/>
    <p:sldId id="269" r:id="rId15"/>
    <p:sldId id="275" r:id="rId16"/>
    <p:sldId id="276" r:id="rId17"/>
    <p:sldId id="281" r:id="rId18"/>
    <p:sldId id="277" r:id="rId19"/>
    <p:sldId id="278" r:id="rId20"/>
    <p:sldId id="279" r:id="rId21"/>
    <p:sldId id="280" r:id="rId22"/>
    <p:sldId id="282" r:id="rId23"/>
    <p:sldId id="283" r:id="rId2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B8F393-47EC-4BED-9042-92F40B7E30F9}" type="datetimeFigureOut">
              <a:rPr lang="ru-RU" smtClean="0"/>
              <a:pPr/>
              <a:t>02.10.2011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D6226-F813-4B64-B552-E5A2B3A73D4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D6226-F813-4B64-B552-E5A2B3A73D41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10/2/2011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Методична розробка вчителя математики </a:t>
            </a:r>
            <a:b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Новобузької ЗОШ І – ІІ ст. № 4 Миколаївської обл. </a:t>
            </a:r>
            <a:b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Рафальської Оксани Дмитрівни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6053" y="2209801"/>
            <a:ext cx="7891904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6600" b="1" dirty="0" smtClean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Види трикутників</a:t>
            </a:r>
          </a:p>
          <a:p>
            <a:pPr algn="ctr"/>
            <a:r>
              <a:rPr lang="uk-UA" sz="6600" b="1" dirty="0" smtClean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 клас</a:t>
            </a:r>
          </a:p>
          <a:p>
            <a:pPr algn="ctr"/>
            <a:r>
              <a:rPr lang="uk-UA" sz="4400" b="1" cap="none" spc="0" dirty="0" smtClean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Віртуальна екскурсія </a:t>
            </a:r>
          </a:p>
          <a:p>
            <a:pPr algn="ctr"/>
            <a:r>
              <a:rPr lang="uk-UA" sz="4400" b="1" cap="none" spc="0" dirty="0" smtClean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мережі Інтернет</a:t>
            </a:r>
          </a:p>
          <a:p>
            <a:pPr algn="ctr"/>
            <a:endParaRPr lang="ru-RU" sz="4400" b="1" cap="none" spc="0" dirty="0">
              <a:ln w="11430">
                <a:solidFill>
                  <a:srgbClr val="FF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Рівносторонні трикутники </a:t>
            </a:r>
            <a:r>
              <a:rPr lang="uk-UA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це трикутники, у яких всі сторони однакової довжини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0" y="1722437"/>
            <a:ext cx="3733800" cy="4525963"/>
          </a:xfrm>
        </p:spPr>
        <p:txBody>
          <a:bodyPr/>
          <a:lstStyle/>
          <a:p>
            <a:pPr algn="ctr">
              <a:buNone/>
            </a:pPr>
            <a:r>
              <a:rPr lang="uk-UA" dirty="0" smtClean="0"/>
              <a:t>  </a:t>
            </a:r>
          </a:p>
          <a:p>
            <a:pPr algn="ctr">
              <a:buNone/>
            </a:pPr>
            <a:r>
              <a:rPr lang="uk-UA" dirty="0" smtClean="0"/>
              <a:t> 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Під час гри в більярд кулі розкладають у вигляді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рівностороннього трикутника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А втримати їх в такому положенні допомагає спеціальна трикутна рамка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 descr="bilyard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81200"/>
            <a:ext cx="4978400" cy="373380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Тупокутні трикутники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це трикутники, в яких один тупий кут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/>
              <a:t>    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Подібні тупокутні трикутники зустрічаються під час розв'язування задач в курсі математики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133600" y="4648200"/>
            <a:ext cx="2133600" cy="0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 flipV="1">
            <a:off x="609600" y="3429000"/>
            <a:ext cx="1524000" cy="1219200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609600" y="3429000"/>
            <a:ext cx="3657600" cy="1219200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Гострокутні трикутники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це трикутники, в яких всі кути гострі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В основу символу людської чакри покладено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гострокутний трикутник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трикутник 3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72281" y="1981200"/>
            <a:ext cx="4114800" cy="4114800"/>
          </a:xfrm>
        </p:spPr>
      </p:pic>
    </p:spTree>
  </p:cSld>
  <p:clrMapOvr>
    <a:masterClrMapping/>
  </p:clrMapOvr>
  <p:transition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Прямокутний трикутник </a:t>
            </a:r>
            <a:r>
              <a:rPr lang="uk-UA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це трикутник, у якого один з кутів дорівнює</a:t>
            </a:r>
            <a:br>
              <a:rPr lang="uk-UA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90 градусів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kumimoji="1" lang="uk-UA" dirty="0" smtClean="0">
                <a:latin typeface="Arial" charset="0"/>
              </a:rPr>
              <a:t>    </a:t>
            </a:r>
          </a:p>
          <a:p>
            <a:pPr algn="ctr">
              <a:buNone/>
            </a:pPr>
            <a:r>
              <a:rPr kumimoji="1"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Властивості </a:t>
            </a:r>
            <a:r>
              <a:rPr kumimoji="1"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прямокутного трикутника </a:t>
            </a:r>
            <a:r>
              <a:rPr kumimoji="1"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широко використовуються в практиці. Так, щоб закріпити стовп електромережі в вертикальному положенні , до нього кріплять підпору.</a:t>
            </a:r>
            <a:r>
              <a:rPr kumimoji="1"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Picture 2" descr="0097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8706" y="1722438"/>
            <a:ext cx="3937587" cy="4525962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Трикутники в нашому житті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Трикутники роблять високовольтну лінію електропередач більш стійкою.</a:t>
            </a:r>
            <a:endParaRPr lang="ru-RU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476446"/>
            <a:ext cx="3255699" cy="522915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Трикутники в нашому житті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Трикутник Паскаля</a:t>
            </a:r>
          </a:p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Блез Паскаль</a:t>
            </a:r>
          </a:p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(1623 - 1662)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tr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286000"/>
            <a:ext cx="4038600" cy="3276600"/>
          </a:xfrm>
          <a:prstGeom prst="rect">
            <a:avLst/>
          </a:prstGeom>
          <a:noFill/>
        </p:spPr>
      </p:pic>
      <p:pic>
        <p:nvPicPr>
          <p:cNvPr id="6" name="Рисунок 5" descr="Паскаль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2438400"/>
            <a:ext cx="1971675" cy="2324100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Трикутники в нашому житті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Серія “ Неймовірні трикутники ”</a:t>
            </a:r>
          </a:p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Трикутник Пенроуза </a:t>
            </a:r>
          </a:p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або трибар</a:t>
            </a:r>
          </a:p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page1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374" t="17960" r="8223" b="21352"/>
          <a:stretch>
            <a:fillRect/>
          </a:stretch>
        </p:blipFill>
        <p:spPr bwMode="auto">
          <a:xfrm>
            <a:off x="114382" y="1676400"/>
            <a:ext cx="4423331" cy="4191000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</p:spPr>
      </p:pic>
    </p:spTree>
  </p:cSld>
  <p:clrMapOvr>
    <a:masterClrMapping/>
  </p:clrMapOvr>
  <p:transition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2790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Бермудський трикутник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04800" y="4495799"/>
            <a:ext cx="8382000" cy="175260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/>
              <a:t>    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Це назва, що зазвичай вживається на території площею 4000 квадратних кілометрів і що на карті формує уявний трикутник. Існує інформація, що в цих межах за незвичайних обставин зникають судна та літаки 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t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 t="62122" r="3981"/>
          <a:stretch>
            <a:fillRect/>
          </a:stretch>
        </p:blipFill>
        <p:spPr bwMode="auto">
          <a:xfrm>
            <a:off x="990600" y="1066800"/>
            <a:ext cx="6705600" cy="357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amond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Трикутники в нашому житті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Серія “ Неймовірні трикутники ”</a:t>
            </a:r>
          </a:p>
          <a:p>
            <a:pPr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Неймовірні геометричні фігури завжди надихали художників, композиторів та митців слова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triangle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64711" y="1905000"/>
            <a:ext cx="4467122" cy="44196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Трикутники в нашому житті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/>
              <a:t>   </a:t>
            </a:r>
          </a:p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Кам'яний трикутник зроблений руками первісних людей доводить, що з цим поняттям були знайомі навіть найдавніші люди 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stone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728" y="1828800"/>
            <a:ext cx="4574466" cy="40386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80306"/>
          </a:xfrm>
        </p:spPr>
        <p:txBody>
          <a:bodyPr>
            <a:normAutofit/>
          </a:bodyPr>
          <a:lstStyle/>
          <a:p>
            <a:r>
              <a:rPr lang="uk-UA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Мета уроку:</a:t>
            </a:r>
            <a:endParaRPr lang="ru-RU" sz="6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83208"/>
          </a:xfrm>
        </p:spPr>
        <p:txBody>
          <a:bodyPr>
            <a:normAutofit lnSpcReduction="10000"/>
          </a:bodyPr>
          <a:lstStyle/>
          <a:p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Розглянути види трикутників;</a:t>
            </a:r>
          </a:p>
          <a:p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Узагальнити знання учнів по знаходженню периметра трикутника;</a:t>
            </a:r>
          </a:p>
          <a:p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Довести дітям важливість вивчення даної теми, використанням її під час будівельних робіт;</a:t>
            </a:r>
          </a:p>
          <a:p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Розвивати в учнів пошукові здібності, інтерес до предмету, вміння виступати перед аудиторією, словниковий запас;</a:t>
            </a:r>
          </a:p>
          <a:p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Виховувати вміння слухати один одного, дискутувати, дотримуючись правил дискусії. 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l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Трикутник полярний, характеристичний….. Математика нараховує величезну кількість трикутників. </a:t>
            </a:r>
            <a:r>
              <a:rPr lang="ru-RU" dirty="0" smtClean="0">
                <a:latin typeface="Arial" charset="0"/>
              </a:rPr>
              <a:t/>
            </a:r>
            <a:br>
              <a:rPr lang="ru-RU" dirty="0" smtClean="0">
                <a:latin typeface="Arial" charset="0"/>
              </a:rPr>
            </a:br>
            <a:endParaRPr lang="ru-RU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idx="1"/>
          </p:nvPr>
        </p:nvGraphicFramePr>
        <p:xfrm>
          <a:off x="457200" y="2743200"/>
          <a:ext cx="2286000" cy="571500"/>
        </p:xfrm>
        <a:graphic>
          <a:graphicData uri="http://schemas.openxmlformats.org/presentationml/2006/ole">
            <p:oleObj spid="_x0000_s1026" name="Формула" r:id="rId3" imgW="660240" imgH="1648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09600" y="3657600"/>
          <a:ext cx="1752600" cy="543400"/>
        </p:xfrm>
        <a:graphic>
          <a:graphicData uri="http://schemas.openxmlformats.org/presentationml/2006/ole">
            <p:oleObj spid="_x0000_s1027" name="Формула" r:id="rId4" imgW="533160" imgH="16488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04800" y="1752600"/>
            <a:ext cx="86868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 </a:t>
            </a:r>
            <a: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сиву давнину разом з астрономією виникла й нова наука – тригонометрія. Слово тригонометрія походить від грецьких</a:t>
            </a:r>
          </a:p>
          <a:p>
            <a: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</a:p>
          <a:p>
            <a: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“ трикутник</a:t>
            </a:r>
          </a:p>
          <a:p>
            <a:endParaRPr lang="uk-UA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“ міряю ”</a:t>
            </a:r>
          </a:p>
          <a:p>
            <a:endParaRPr lang="uk-UA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що дослівно перекладається, як </a:t>
            </a:r>
          </a:p>
          <a:p>
            <a:r>
              <a:rPr lang="uk-UA" sz="4000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наука про вимірювання трикутників</a:t>
            </a:r>
            <a:endParaRPr lang="ru-RU" sz="40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Трикутники є…..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47800"/>
          <a:ext cx="8229600" cy="44500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Види</a:t>
                      </a:r>
                      <a:r>
                        <a:rPr lang="uk-UA" baseline="0" dirty="0" smtClean="0"/>
                        <a:t> трикутників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 довжиною сторін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 величиною найбільшого кута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Різносторонні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Тупокутні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Рівнобедрені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Гострокутні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Рівносторонні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Прямокутні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Трикутники в нашому житті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Трикутник Паскаля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Кам'яний трикутник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Трикутник Пенроуза або трибар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Полярний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Характеристичний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Бермудський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ircl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2790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Рефлексія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5608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</a:rPr>
              <a:t>Сьогодні на уроці ми…..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</a:rPr>
              <a:t>Я дізнався…..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</a:rPr>
              <a:t>Я поглибив……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</a:rPr>
              <a:t>Мені сподобалося…..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</a:rPr>
              <a:t>Мене здивувало…..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</a:rPr>
              <a:t>Мене вразило….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</a:rPr>
              <a:t>Я вирішив дізнатися більше про….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</a:rPr>
              <a:t>Я вважаю дану тему…..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</a:rPr>
              <a:t>Дані знання мені допоможуть під час…..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strips dir="r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21408"/>
          </a:xfrm>
        </p:spPr>
        <p:txBody>
          <a:bodyPr/>
          <a:lstStyle/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Дякую за урок!</a:t>
            </a:r>
          </a:p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І бажаю вам досягти гарних результатів за допомогою трикутника успіху!</a:t>
            </a:r>
          </a:p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Трикутник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2286000"/>
            <a:ext cx="7543800" cy="430530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Епіграф уроку:</a:t>
            </a:r>
            <a:endParaRPr lang="ru-RU" sz="60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4800" dirty="0" smtClean="0">
                <a:solidFill>
                  <a:srgbClr val="C00000"/>
                </a:solidFill>
                <a:latin typeface="Monotype Corsiva" pitchFamily="66" charset="0"/>
              </a:rPr>
              <a:t>Для того, щоб удосконалювати свій розум, треба знати для чого мені потрібні ці знання.</a:t>
            </a:r>
            <a:endParaRPr lang="ru-RU" sz="4800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cover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Перевірка домашнього завдання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/>
          <a:lstStyle/>
          <a:p>
            <a:pPr algn="ctr">
              <a:buNone/>
            </a:pPr>
            <a:r>
              <a:rPr lang="uk-UA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Знайди помилку в розв'язанні № 367</a:t>
            </a:r>
          </a:p>
          <a:p>
            <a:pPr marL="578358" indent="-514350">
              <a:buClr>
                <a:srgbClr val="FFFF00"/>
              </a:buClr>
              <a:buAutoNum type="arabicParenR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 + 4 = 12 (см) – ІІ сторона</a:t>
            </a:r>
          </a:p>
          <a:p>
            <a:pPr marL="578358" indent="-514350">
              <a:buClr>
                <a:srgbClr val="FFFF00"/>
              </a:buClr>
              <a:buAutoNum type="arabicParenR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2(12 + 8) = 40 (см) – периметр</a:t>
            </a:r>
          </a:p>
          <a:p>
            <a:pPr marL="578358" indent="-514350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Відповідь: Р = 40 см 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Перевірка домашнього завдання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/>
          <a:lstStyle/>
          <a:p>
            <a:pPr algn="ctr">
              <a:buNone/>
            </a:pPr>
            <a:r>
              <a:rPr lang="uk-UA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Взаємоперевірка з дошкою</a:t>
            </a:r>
            <a:endParaRPr lang="ru-RU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78358" indent="-514350">
              <a:buClr>
                <a:srgbClr val="FFFF00"/>
              </a:buClr>
              <a:buAutoNum type="arabicParenR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(42 + 14) • 2 = 112 (см) – периметр прямокутника</a:t>
            </a:r>
          </a:p>
          <a:p>
            <a:pPr marL="578358" indent="-514350">
              <a:buClr>
                <a:srgbClr val="FFFF00"/>
              </a:buClr>
              <a:buAutoNum type="arabicParenR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112 : 4 = 28 (см) – сторона квадрата</a:t>
            </a:r>
          </a:p>
          <a:p>
            <a:pPr marL="578358" indent="-514350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Відповідь: </a:t>
            </a:r>
            <a:r>
              <a:rPr lang="uk-UA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= 28 см</a:t>
            </a:r>
          </a:p>
        </p:txBody>
      </p:sp>
    </p:spTree>
  </p:cSld>
  <p:clrMapOvr>
    <a:masterClrMapping/>
  </p:clrMapOvr>
  <p:transition>
    <p:pull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Бліц – турнір </a:t>
            </a:r>
            <a:br>
              <a:rPr lang="uk-UA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“ Що я знаю про трикутник? ”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78408"/>
          </a:xfrm>
        </p:spPr>
        <p:txBody>
          <a:bodyPr>
            <a:normAutofit fontScale="77500" lnSpcReduction="20000"/>
          </a:bodyPr>
          <a:lstStyle/>
          <a:p>
            <a:pPr marL="578358" indent="-514350">
              <a:buAutoNum type="arabicPeriod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Периметр квадрата 80 см. Чому дорівнює сторона квадрата?</a:t>
            </a:r>
          </a:p>
          <a:p>
            <a:pPr marL="578358" indent="-514350">
              <a:buAutoNum type="arabicPeriod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Щоб огородити земельну ділянку квадратної форми, необхідно уздовж кожної сторони встановити 5 стовпчиків, причому у вершинах квадрата обов'язково має бути по одному стовпчику. Скільки знадобиться стовпчиків?</a:t>
            </a:r>
          </a:p>
          <a:p>
            <a:pPr marL="578358" indent="-514350">
              <a:buAutoNum type="arabicPeriod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Боксерський ринг має форму квадрата, сторона якого становить 7 м. Ринг огороджено потрійним канатом. Скільки метрів канату потрібно, щоб огородити ринг?</a:t>
            </a:r>
          </a:p>
          <a:p>
            <a:pPr marL="578358" indent="-514350">
              <a:buAutoNum type="arabicPeriod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Сторона квадрату дорівнює 12 см. Чому дорівнює периметр такого квадрату?</a:t>
            </a:r>
          </a:p>
          <a:p>
            <a:pPr marL="578358" indent="-514350">
              <a:buAutoNum type="arabicPeriod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Знайдіть периметр прямокутника, якщо його ширина дорівнює 6 см, а довжина - 8 см.</a:t>
            </a:r>
          </a:p>
          <a:p>
            <a:pPr marL="578358" indent="-514350">
              <a:buAutoNum type="arabicPeriod"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Периметр прямокутника 36 см, а ширина – 11 см. Чому дорівнює довжина прямокутника?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67494"/>
            <a:ext cx="8686800" cy="139903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45008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Види</a:t>
                      </a:r>
                      <a:r>
                        <a:rPr lang="uk-UA" baseline="0" dirty="0" smtClean="0">
                          <a:solidFill>
                            <a:srgbClr val="FF0000"/>
                          </a:solidFill>
                        </a:rPr>
                        <a:t> трикутників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За довжиною сторін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За величиною найбільшого кута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FF0000"/>
                          </a:solidFill>
                        </a:rPr>
                        <a:t>Трикутники в нашому житті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Лента лицом вверх 3"/>
          <p:cNvSpPr/>
          <p:nvPr/>
        </p:nvSpPr>
        <p:spPr>
          <a:xfrm>
            <a:off x="228600" y="228600"/>
            <a:ext cx="8763000" cy="1600200"/>
          </a:xfrm>
          <a:prstGeom prst="ribbon2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Трикутник – це фігура, яка має три сторони, три кути та три вершини, які не лежать на одній прямій і з</a:t>
            </a:r>
            <a:r>
              <a:rPr lang="en-US" dirty="0" smtClean="0">
                <a:solidFill>
                  <a:srgbClr val="C00000"/>
                </a:solidFill>
              </a:rPr>
              <a:t>’</a:t>
            </a:r>
            <a:r>
              <a:rPr lang="uk-UA" dirty="0" smtClean="0">
                <a:solidFill>
                  <a:srgbClr val="C00000"/>
                </a:solidFill>
              </a:rPr>
              <a:t>єднані між собою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Різносторонні трикутники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це трикутники, у яких всі сторони різної довжини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2400" y="1722437"/>
            <a:ext cx="4343400" cy="4525963"/>
          </a:xfrm>
        </p:spPr>
        <p:txBody>
          <a:bodyPr/>
          <a:lstStyle/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Під час побудови гробниць використовували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різносторонні трикутники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Трикутник,  який </a:t>
            </a:r>
          </a:p>
          <a:p>
            <a:pPr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ви бачите називали    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єгипетським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Пирамиды Египта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286000"/>
            <a:ext cx="4038600" cy="2764197"/>
          </a:xfrm>
          <a:prstGeom prst="rect">
            <a:avLst/>
          </a:prstGeom>
          <a:noFill/>
        </p:spPr>
      </p:pic>
      <p:grpSp>
        <p:nvGrpSpPr>
          <p:cNvPr id="6" name="Group 177"/>
          <p:cNvGrpSpPr>
            <a:grpSpLocks/>
          </p:cNvGrpSpPr>
          <p:nvPr/>
        </p:nvGrpSpPr>
        <p:grpSpPr bwMode="auto">
          <a:xfrm>
            <a:off x="3581400" y="2743200"/>
            <a:ext cx="138112" cy="3800475"/>
            <a:chOff x="336" y="864"/>
            <a:chExt cx="114" cy="3174"/>
          </a:xfrm>
        </p:grpSpPr>
        <p:grpSp>
          <p:nvGrpSpPr>
            <p:cNvPr id="7" name="Group 178"/>
            <p:cNvGrpSpPr>
              <a:grpSpLocks/>
            </p:cNvGrpSpPr>
            <p:nvPr/>
          </p:nvGrpSpPr>
          <p:grpSpPr bwMode="auto">
            <a:xfrm rot="16200000" flipH="1" flipV="1">
              <a:off x="-158" y="3431"/>
              <a:ext cx="1101" cy="114"/>
              <a:chOff x="2122" y="922"/>
              <a:chExt cx="1378" cy="134"/>
            </a:xfrm>
          </p:grpSpPr>
          <p:sp>
            <p:nvSpPr>
              <p:cNvPr id="94" name="Freeform 179" descr="Пробка"/>
              <p:cNvSpPr>
                <a:spLocks/>
              </p:cNvSpPr>
              <p:nvPr/>
            </p:nvSpPr>
            <p:spPr bwMode="auto">
              <a:xfrm>
                <a:off x="2122" y="941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95" name="Group 180"/>
              <p:cNvGrpSpPr>
                <a:grpSpLocks/>
              </p:cNvGrpSpPr>
              <p:nvPr/>
            </p:nvGrpSpPr>
            <p:grpSpPr bwMode="auto">
              <a:xfrm rot="19931270" flipH="1">
                <a:off x="2167" y="934"/>
                <a:ext cx="155" cy="112"/>
                <a:chOff x="4632" y="1187"/>
                <a:chExt cx="304" cy="418"/>
              </a:xfrm>
            </p:grpSpPr>
            <p:sp>
              <p:nvSpPr>
                <p:cNvPr id="133" name="Freeform 181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34" name="Freeform 182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35" name="Freeform 183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96" name="Group 184"/>
              <p:cNvGrpSpPr>
                <a:grpSpLocks/>
              </p:cNvGrpSpPr>
              <p:nvPr/>
            </p:nvGrpSpPr>
            <p:grpSpPr bwMode="auto">
              <a:xfrm rot="19931270" flipH="1">
                <a:off x="2299" y="922"/>
                <a:ext cx="197" cy="134"/>
                <a:chOff x="4632" y="1107"/>
                <a:chExt cx="384" cy="498"/>
              </a:xfrm>
            </p:grpSpPr>
            <p:sp>
              <p:nvSpPr>
                <p:cNvPr id="128" name="Freeform 185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29" name="Group 186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130" name="Freeform 187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31" name="Freeform 188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32" name="Freeform 189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97" name="Group 190"/>
              <p:cNvGrpSpPr>
                <a:grpSpLocks/>
              </p:cNvGrpSpPr>
              <p:nvPr/>
            </p:nvGrpSpPr>
            <p:grpSpPr bwMode="auto">
              <a:xfrm rot="19931270" flipH="1">
                <a:off x="2496" y="922"/>
                <a:ext cx="196" cy="134"/>
                <a:chOff x="4632" y="1107"/>
                <a:chExt cx="384" cy="498"/>
              </a:xfrm>
            </p:grpSpPr>
            <p:sp>
              <p:nvSpPr>
                <p:cNvPr id="123" name="Freeform 191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24" name="Group 192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125" name="Freeform 193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26" name="Freeform 194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27" name="Freeform 195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98" name="Group 196"/>
              <p:cNvGrpSpPr>
                <a:grpSpLocks/>
              </p:cNvGrpSpPr>
              <p:nvPr/>
            </p:nvGrpSpPr>
            <p:grpSpPr bwMode="auto">
              <a:xfrm rot="19931270" flipH="1">
                <a:off x="2672" y="922"/>
                <a:ext cx="197" cy="134"/>
                <a:chOff x="4632" y="1107"/>
                <a:chExt cx="384" cy="498"/>
              </a:xfrm>
            </p:grpSpPr>
            <p:sp>
              <p:nvSpPr>
                <p:cNvPr id="118" name="Freeform 197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19" name="Group 198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120" name="Freeform 199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21" name="Freeform 200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22" name="Freeform 201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99" name="Group 202"/>
              <p:cNvGrpSpPr>
                <a:grpSpLocks/>
              </p:cNvGrpSpPr>
              <p:nvPr/>
            </p:nvGrpSpPr>
            <p:grpSpPr bwMode="auto">
              <a:xfrm rot="19931270" flipH="1">
                <a:off x="2869" y="922"/>
                <a:ext cx="195" cy="134"/>
                <a:chOff x="4632" y="1107"/>
                <a:chExt cx="384" cy="498"/>
              </a:xfrm>
            </p:grpSpPr>
            <p:sp>
              <p:nvSpPr>
                <p:cNvPr id="113" name="Freeform 203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14" name="Group 204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115" name="Freeform 205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16" name="Freeform 206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17" name="Freeform 207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100" name="Group 208"/>
              <p:cNvGrpSpPr>
                <a:grpSpLocks/>
              </p:cNvGrpSpPr>
              <p:nvPr/>
            </p:nvGrpSpPr>
            <p:grpSpPr bwMode="auto">
              <a:xfrm rot="19931270" flipH="1">
                <a:off x="3044" y="922"/>
                <a:ext cx="196" cy="134"/>
                <a:chOff x="4632" y="1107"/>
                <a:chExt cx="384" cy="498"/>
              </a:xfrm>
            </p:grpSpPr>
            <p:sp>
              <p:nvSpPr>
                <p:cNvPr id="108" name="Freeform 209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09" name="Group 210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110" name="Freeform 211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11" name="Freeform 212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12" name="Freeform 213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101" name="Group 214"/>
              <p:cNvGrpSpPr>
                <a:grpSpLocks/>
              </p:cNvGrpSpPr>
              <p:nvPr/>
            </p:nvGrpSpPr>
            <p:grpSpPr bwMode="auto">
              <a:xfrm rot="19931270" flipH="1">
                <a:off x="3240" y="922"/>
                <a:ext cx="197" cy="134"/>
                <a:chOff x="4632" y="1107"/>
                <a:chExt cx="384" cy="498"/>
              </a:xfrm>
            </p:grpSpPr>
            <p:sp>
              <p:nvSpPr>
                <p:cNvPr id="103" name="Freeform 215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104" name="Group 216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105" name="Freeform 217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6" name="Freeform 218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107" name="Freeform 219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sp>
            <p:nvSpPr>
              <p:cNvPr id="102" name="Freeform 220" descr="Пробка"/>
              <p:cNvSpPr>
                <a:spLocks/>
              </p:cNvSpPr>
              <p:nvPr/>
            </p:nvSpPr>
            <p:spPr bwMode="auto">
              <a:xfrm>
                <a:off x="3408" y="952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8" name="Group 221"/>
            <p:cNvGrpSpPr>
              <a:grpSpLocks/>
            </p:cNvGrpSpPr>
            <p:nvPr/>
          </p:nvGrpSpPr>
          <p:grpSpPr bwMode="auto">
            <a:xfrm rot="16200000" flipH="1" flipV="1">
              <a:off x="-158" y="2394"/>
              <a:ext cx="1102" cy="114"/>
              <a:chOff x="2122" y="922"/>
              <a:chExt cx="1378" cy="134"/>
            </a:xfrm>
          </p:grpSpPr>
          <p:sp>
            <p:nvSpPr>
              <p:cNvPr id="52" name="Freeform 222" descr="Пробка"/>
              <p:cNvSpPr>
                <a:spLocks/>
              </p:cNvSpPr>
              <p:nvPr/>
            </p:nvSpPr>
            <p:spPr bwMode="auto">
              <a:xfrm>
                <a:off x="2122" y="941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53" name="Group 223"/>
              <p:cNvGrpSpPr>
                <a:grpSpLocks/>
              </p:cNvGrpSpPr>
              <p:nvPr/>
            </p:nvGrpSpPr>
            <p:grpSpPr bwMode="auto">
              <a:xfrm rot="19931270" flipH="1">
                <a:off x="2167" y="934"/>
                <a:ext cx="155" cy="112"/>
                <a:chOff x="4632" y="1187"/>
                <a:chExt cx="304" cy="418"/>
              </a:xfrm>
            </p:grpSpPr>
            <p:sp>
              <p:nvSpPr>
                <p:cNvPr id="91" name="Freeform 224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2" name="Freeform 225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93" name="Freeform 226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54" name="Group 227"/>
              <p:cNvGrpSpPr>
                <a:grpSpLocks/>
              </p:cNvGrpSpPr>
              <p:nvPr/>
            </p:nvGrpSpPr>
            <p:grpSpPr bwMode="auto">
              <a:xfrm rot="19931270" flipH="1">
                <a:off x="2299" y="922"/>
                <a:ext cx="197" cy="134"/>
                <a:chOff x="4632" y="1107"/>
                <a:chExt cx="384" cy="498"/>
              </a:xfrm>
            </p:grpSpPr>
            <p:sp>
              <p:nvSpPr>
                <p:cNvPr id="86" name="Freeform 228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87" name="Group 229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88" name="Freeform 230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89" name="Freeform 231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90" name="Freeform 232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5" name="Group 233"/>
              <p:cNvGrpSpPr>
                <a:grpSpLocks/>
              </p:cNvGrpSpPr>
              <p:nvPr/>
            </p:nvGrpSpPr>
            <p:grpSpPr bwMode="auto">
              <a:xfrm rot="19931270" flipH="1">
                <a:off x="2496" y="922"/>
                <a:ext cx="196" cy="134"/>
                <a:chOff x="4632" y="1107"/>
                <a:chExt cx="384" cy="498"/>
              </a:xfrm>
            </p:grpSpPr>
            <p:sp>
              <p:nvSpPr>
                <p:cNvPr id="81" name="Freeform 234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82" name="Group 235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83" name="Freeform 236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84" name="Freeform 237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85" name="Freeform 238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6" name="Group 239"/>
              <p:cNvGrpSpPr>
                <a:grpSpLocks/>
              </p:cNvGrpSpPr>
              <p:nvPr/>
            </p:nvGrpSpPr>
            <p:grpSpPr bwMode="auto">
              <a:xfrm rot="19931270" flipH="1">
                <a:off x="2672" y="922"/>
                <a:ext cx="197" cy="134"/>
                <a:chOff x="4632" y="1107"/>
                <a:chExt cx="384" cy="498"/>
              </a:xfrm>
            </p:grpSpPr>
            <p:sp>
              <p:nvSpPr>
                <p:cNvPr id="76" name="Freeform 240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77" name="Group 241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78" name="Freeform 242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79" name="Freeform 243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80" name="Freeform 244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7" name="Group 245"/>
              <p:cNvGrpSpPr>
                <a:grpSpLocks/>
              </p:cNvGrpSpPr>
              <p:nvPr/>
            </p:nvGrpSpPr>
            <p:grpSpPr bwMode="auto">
              <a:xfrm rot="19931270" flipH="1">
                <a:off x="2869" y="922"/>
                <a:ext cx="195" cy="134"/>
                <a:chOff x="4632" y="1107"/>
                <a:chExt cx="384" cy="498"/>
              </a:xfrm>
            </p:grpSpPr>
            <p:sp>
              <p:nvSpPr>
                <p:cNvPr id="71" name="Freeform 246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72" name="Group 247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73" name="Freeform 248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74" name="Freeform 249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75" name="Freeform 250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8" name="Group 251"/>
              <p:cNvGrpSpPr>
                <a:grpSpLocks/>
              </p:cNvGrpSpPr>
              <p:nvPr/>
            </p:nvGrpSpPr>
            <p:grpSpPr bwMode="auto">
              <a:xfrm rot="19931270" flipH="1">
                <a:off x="3044" y="922"/>
                <a:ext cx="196" cy="134"/>
                <a:chOff x="4632" y="1107"/>
                <a:chExt cx="384" cy="498"/>
              </a:xfrm>
            </p:grpSpPr>
            <p:sp>
              <p:nvSpPr>
                <p:cNvPr id="66" name="Freeform 252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67" name="Group 253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68" name="Freeform 254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9" name="Freeform 255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70" name="Freeform 256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9" name="Group 257"/>
              <p:cNvGrpSpPr>
                <a:grpSpLocks/>
              </p:cNvGrpSpPr>
              <p:nvPr/>
            </p:nvGrpSpPr>
            <p:grpSpPr bwMode="auto">
              <a:xfrm rot="19931270" flipH="1">
                <a:off x="3240" y="922"/>
                <a:ext cx="197" cy="134"/>
                <a:chOff x="4632" y="1107"/>
                <a:chExt cx="384" cy="498"/>
              </a:xfrm>
            </p:grpSpPr>
            <p:sp>
              <p:nvSpPr>
                <p:cNvPr id="61" name="Freeform 258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62" name="Group 259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63" name="Freeform 260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4" name="Freeform 261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5" name="Freeform 262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sp>
            <p:nvSpPr>
              <p:cNvPr id="60" name="Freeform 263" descr="Пробка"/>
              <p:cNvSpPr>
                <a:spLocks/>
              </p:cNvSpPr>
              <p:nvPr/>
            </p:nvSpPr>
            <p:spPr bwMode="auto">
              <a:xfrm>
                <a:off x="3408" y="952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9" name="Group 264"/>
            <p:cNvGrpSpPr>
              <a:grpSpLocks/>
            </p:cNvGrpSpPr>
            <p:nvPr/>
          </p:nvGrpSpPr>
          <p:grpSpPr bwMode="auto">
            <a:xfrm rot="16200000" flipH="1" flipV="1">
              <a:off x="-158" y="1358"/>
              <a:ext cx="1102" cy="114"/>
              <a:chOff x="2122" y="922"/>
              <a:chExt cx="1378" cy="134"/>
            </a:xfrm>
          </p:grpSpPr>
          <p:sp>
            <p:nvSpPr>
              <p:cNvPr id="10" name="Freeform 265" descr="Пробка"/>
              <p:cNvSpPr>
                <a:spLocks/>
              </p:cNvSpPr>
              <p:nvPr/>
            </p:nvSpPr>
            <p:spPr bwMode="auto">
              <a:xfrm>
                <a:off x="2122" y="941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1" name="Group 266"/>
              <p:cNvGrpSpPr>
                <a:grpSpLocks/>
              </p:cNvGrpSpPr>
              <p:nvPr/>
            </p:nvGrpSpPr>
            <p:grpSpPr bwMode="auto">
              <a:xfrm rot="19931270" flipH="1">
                <a:off x="2167" y="934"/>
                <a:ext cx="155" cy="112"/>
                <a:chOff x="4632" y="1187"/>
                <a:chExt cx="304" cy="418"/>
              </a:xfrm>
            </p:grpSpPr>
            <p:sp>
              <p:nvSpPr>
                <p:cNvPr id="49" name="Freeform 267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50" name="Freeform 268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51" name="Freeform 269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12" name="Group 270"/>
              <p:cNvGrpSpPr>
                <a:grpSpLocks/>
              </p:cNvGrpSpPr>
              <p:nvPr/>
            </p:nvGrpSpPr>
            <p:grpSpPr bwMode="auto">
              <a:xfrm rot="19931270" flipH="1">
                <a:off x="2299" y="922"/>
                <a:ext cx="197" cy="134"/>
                <a:chOff x="4632" y="1107"/>
                <a:chExt cx="384" cy="498"/>
              </a:xfrm>
            </p:grpSpPr>
            <p:sp>
              <p:nvSpPr>
                <p:cNvPr id="44" name="Freeform 271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45" name="Group 272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46" name="Freeform 273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7" name="Freeform 274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8" name="Freeform 275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13" name="Group 276"/>
              <p:cNvGrpSpPr>
                <a:grpSpLocks/>
              </p:cNvGrpSpPr>
              <p:nvPr/>
            </p:nvGrpSpPr>
            <p:grpSpPr bwMode="auto">
              <a:xfrm rot="19931270" flipH="1">
                <a:off x="2496" y="922"/>
                <a:ext cx="196" cy="134"/>
                <a:chOff x="4632" y="1107"/>
                <a:chExt cx="384" cy="498"/>
              </a:xfrm>
            </p:grpSpPr>
            <p:sp>
              <p:nvSpPr>
                <p:cNvPr id="39" name="Freeform 277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40" name="Group 278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41" name="Freeform 279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2" name="Freeform 280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3" name="Freeform 281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14" name="Group 282"/>
              <p:cNvGrpSpPr>
                <a:grpSpLocks/>
              </p:cNvGrpSpPr>
              <p:nvPr/>
            </p:nvGrpSpPr>
            <p:grpSpPr bwMode="auto">
              <a:xfrm rot="19931270" flipH="1">
                <a:off x="2672" y="922"/>
                <a:ext cx="197" cy="134"/>
                <a:chOff x="4632" y="1107"/>
                <a:chExt cx="384" cy="498"/>
              </a:xfrm>
            </p:grpSpPr>
            <p:sp>
              <p:nvSpPr>
                <p:cNvPr id="34" name="Freeform 283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35" name="Group 284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36" name="Freeform 285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7" name="Freeform 286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8" name="Freeform 287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15" name="Group 288"/>
              <p:cNvGrpSpPr>
                <a:grpSpLocks/>
              </p:cNvGrpSpPr>
              <p:nvPr/>
            </p:nvGrpSpPr>
            <p:grpSpPr bwMode="auto">
              <a:xfrm rot="19931270" flipH="1">
                <a:off x="2869" y="922"/>
                <a:ext cx="195" cy="134"/>
                <a:chOff x="4632" y="1107"/>
                <a:chExt cx="384" cy="498"/>
              </a:xfrm>
            </p:grpSpPr>
            <p:sp>
              <p:nvSpPr>
                <p:cNvPr id="29" name="Freeform 289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30" name="Group 290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31" name="Freeform 291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2" name="Freeform 292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33" name="Freeform 293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16" name="Group 294"/>
              <p:cNvGrpSpPr>
                <a:grpSpLocks/>
              </p:cNvGrpSpPr>
              <p:nvPr/>
            </p:nvGrpSpPr>
            <p:grpSpPr bwMode="auto">
              <a:xfrm rot="19931270" flipH="1">
                <a:off x="3044" y="922"/>
                <a:ext cx="196" cy="134"/>
                <a:chOff x="4632" y="1107"/>
                <a:chExt cx="384" cy="498"/>
              </a:xfrm>
            </p:grpSpPr>
            <p:sp>
              <p:nvSpPr>
                <p:cNvPr id="24" name="Freeform 295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5" name="Group 296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26" name="Freeform 297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7" name="Freeform 298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8" name="Freeform 299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17" name="Group 300"/>
              <p:cNvGrpSpPr>
                <a:grpSpLocks/>
              </p:cNvGrpSpPr>
              <p:nvPr/>
            </p:nvGrpSpPr>
            <p:grpSpPr bwMode="auto">
              <a:xfrm rot="19931270" flipH="1">
                <a:off x="3240" y="922"/>
                <a:ext cx="197" cy="134"/>
                <a:chOff x="4632" y="1107"/>
                <a:chExt cx="384" cy="498"/>
              </a:xfrm>
            </p:grpSpPr>
            <p:sp>
              <p:nvSpPr>
                <p:cNvPr id="19" name="Freeform 301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20" name="Group 302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21" name="Freeform 303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2" name="Freeform 304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23" name="Freeform 305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sp>
            <p:nvSpPr>
              <p:cNvPr id="18" name="Freeform 306" descr="Пробка"/>
              <p:cNvSpPr>
                <a:spLocks/>
              </p:cNvSpPr>
              <p:nvPr/>
            </p:nvSpPr>
            <p:spPr bwMode="auto">
              <a:xfrm>
                <a:off x="3408" y="952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</p:grpSp>
      <p:grpSp>
        <p:nvGrpSpPr>
          <p:cNvPr id="136" name="Group 5"/>
          <p:cNvGrpSpPr>
            <a:grpSpLocks/>
          </p:cNvGrpSpPr>
          <p:nvPr/>
        </p:nvGrpSpPr>
        <p:grpSpPr bwMode="auto">
          <a:xfrm>
            <a:off x="3657600" y="6477000"/>
            <a:ext cx="1422400" cy="128587"/>
            <a:chOff x="2122" y="922"/>
            <a:chExt cx="1378" cy="134"/>
          </a:xfrm>
        </p:grpSpPr>
        <p:sp>
          <p:nvSpPr>
            <p:cNvPr id="137" name="Freeform 6" descr="Пробка"/>
            <p:cNvSpPr>
              <a:spLocks/>
            </p:cNvSpPr>
            <p:nvPr/>
          </p:nvSpPr>
          <p:spPr bwMode="auto">
            <a:xfrm>
              <a:off x="2122" y="941"/>
              <a:ext cx="92" cy="102"/>
            </a:xfrm>
            <a:custGeom>
              <a:avLst/>
              <a:gdLst/>
              <a:ahLst/>
              <a:cxnLst>
                <a:cxn ang="0">
                  <a:pos x="82" y="88"/>
                </a:cxn>
                <a:cxn ang="0">
                  <a:pos x="85" y="88"/>
                </a:cxn>
                <a:cxn ang="0">
                  <a:pos x="100" y="100"/>
                </a:cxn>
                <a:cxn ang="0">
                  <a:pos x="67" y="130"/>
                </a:cxn>
                <a:cxn ang="0">
                  <a:pos x="25" y="109"/>
                </a:cxn>
                <a:cxn ang="0">
                  <a:pos x="4" y="61"/>
                </a:cxn>
                <a:cxn ang="0">
                  <a:pos x="5" y="24"/>
                </a:cxn>
                <a:cxn ang="0">
                  <a:pos x="31" y="4"/>
                </a:cxn>
                <a:cxn ang="0">
                  <a:pos x="46" y="4"/>
                </a:cxn>
                <a:cxn ang="0">
                  <a:pos x="79" y="25"/>
                </a:cxn>
                <a:cxn ang="0">
                  <a:pos x="82" y="70"/>
                </a:cxn>
                <a:cxn ang="0">
                  <a:pos x="68" y="85"/>
                </a:cxn>
                <a:cxn ang="0">
                  <a:pos x="82" y="67"/>
                </a:cxn>
              </a:cxnLst>
              <a:rect l="0" t="0" r="r" b="b"/>
              <a:pathLst>
                <a:path w="103" h="131">
                  <a:moveTo>
                    <a:pt x="82" y="88"/>
                  </a:moveTo>
                  <a:cubicBezTo>
                    <a:pt x="82" y="88"/>
                    <a:pt x="82" y="86"/>
                    <a:pt x="85" y="88"/>
                  </a:cubicBezTo>
                  <a:cubicBezTo>
                    <a:pt x="88" y="90"/>
                    <a:pt x="103" y="93"/>
                    <a:pt x="100" y="100"/>
                  </a:cubicBezTo>
                  <a:cubicBezTo>
                    <a:pt x="97" y="107"/>
                    <a:pt x="79" y="129"/>
                    <a:pt x="67" y="130"/>
                  </a:cubicBezTo>
                  <a:cubicBezTo>
                    <a:pt x="55" y="131"/>
                    <a:pt x="35" y="120"/>
                    <a:pt x="25" y="109"/>
                  </a:cubicBezTo>
                  <a:cubicBezTo>
                    <a:pt x="15" y="98"/>
                    <a:pt x="7" y="75"/>
                    <a:pt x="4" y="61"/>
                  </a:cubicBezTo>
                  <a:cubicBezTo>
                    <a:pt x="1" y="47"/>
                    <a:pt x="0" y="34"/>
                    <a:pt x="5" y="24"/>
                  </a:cubicBezTo>
                  <a:cubicBezTo>
                    <a:pt x="10" y="14"/>
                    <a:pt x="24" y="7"/>
                    <a:pt x="31" y="4"/>
                  </a:cubicBezTo>
                  <a:cubicBezTo>
                    <a:pt x="38" y="1"/>
                    <a:pt x="38" y="0"/>
                    <a:pt x="46" y="4"/>
                  </a:cubicBezTo>
                  <a:cubicBezTo>
                    <a:pt x="54" y="8"/>
                    <a:pt x="73" y="14"/>
                    <a:pt x="79" y="25"/>
                  </a:cubicBezTo>
                  <a:cubicBezTo>
                    <a:pt x="85" y="36"/>
                    <a:pt x="84" y="60"/>
                    <a:pt x="82" y="70"/>
                  </a:cubicBezTo>
                  <a:cubicBezTo>
                    <a:pt x="80" y="80"/>
                    <a:pt x="68" y="85"/>
                    <a:pt x="68" y="85"/>
                  </a:cubicBezTo>
                  <a:cubicBezTo>
                    <a:pt x="68" y="85"/>
                    <a:pt x="79" y="74"/>
                    <a:pt x="82" y="67"/>
                  </a:cubicBezTo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138" name="Group 7"/>
            <p:cNvGrpSpPr>
              <a:grpSpLocks/>
            </p:cNvGrpSpPr>
            <p:nvPr/>
          </p:nvGrpSpPr>
          <p:grpSpPr bwMode="auto">
            <a:xfrm rot="19931270" flipH="1">
              <a:off x="2167" y="934"/>
              <a:ext cx="155" cy="112"/>
              <a:chOff x="4632" y="1187"/>
              <a:chExt cx="304" cy="418"/>
            </a:xfrm>
          </p:grpSpPr>
          <p:sp>
            <p:nvSpPr>
              <p:cNvPr id="176" name="Freeform 8" descr="Пробка"/>
              <p:cNvSpPr>
                <a:spLocks/>
              </p:cNvSpPr>
              <p:nvPr/>
            </p:nvSpPr>
            <p:spPr bwMode="auto">
              <a:xfrm>
                <a:off x="4792" y="118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77" name="Freeform 9" descr="Пробка"/>
              <p:cNvSpPr>
                <a:spLocks/>
              </p:cNvSpPr>
              <p:nvPr/>
            </p:nvSpPr>
            <p:spPr bwMode="auto">
              <a:xfrm>
                <a:off x="4712" y="126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178" name="Freeform 10" descr="Пробка"/>
              <p:cNvSpPr>
                <a:spLocks/>
              </p:cNvSpPr>
              <p:nvPr/>
            </p:nvSpPr>
            <p:spPr bwMode="auto">
              <a:xfrm>
                <a:off x="4632" y="134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139" name="Group 11"/>
            <p:cNvGrpSpPr>
              <a:grpSpLocks/>
            </p:cNvGrpSpPr>
            <p:nvPr/>
          </p:nvGrpSpPr>
          <p:grpSpPr bwMode="auto">
            <a:xfrm rot="19931270" flipH="1">
              <a:off x="2299" y="922"/>
              <a:ext cx="197" cy="134"/>
              <a:chOff x="4632" y="1107"/>
              <a:chExt cx="384" cy="498"/>
            </a:xfrm>
          </p:grpSpPr>
          <p:sp>
            <p:nvSpPr>
              <p:cNvPr id="171" name="Freeform 12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72" name="Group 13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173" name="Freeform 14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74" name="Freeform 15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75" name="Freeform 16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140" name="Group 17"/>
            <p:cNvGrpSpPr>
              <a:grpSpLocks/>
            </p:cNvGrpSpPr>
            <p:nvPr/>
          </p:nvGrpSpPr>
          <p:grpSpPr bwMode="auto">
            <a:xfrm rot="19931270" flipH="1">
              <a:off x="2496" y="922"/>
              <a:ext cx="196" cy="134"/>
              <a:chOff x="4632" y="1107"/>
              <a:chExt cx="384" cy="498"/>
            </a:xfrm>
          </p:grpSpPr>
          <p:sp>
            <p:nvSpPr>
              <p:cNvPr id="166" name="Freeform 18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67" name="Group 19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168" name="Freeform 20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69" name="Freeform 21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70" name="Freeform 22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141" name="Group 23"/>
            <p:cNvGrpSpPr>
              <a:grpSpLocks/>
            </p:cNvGrpSpPr>
            <p:nvPr/>
          </p:nvGrpSpPr>
          <p:grpSpPr bwMode="auto">
            <a:xfrm rot="19931270" flipH="1">
              <a:off x="2672" y="922"/>
              <a:ext cx="197" cy="134"/>
              <a:chOff x="4632" y="1107"/>
              <a:chExt cx="384" cy="498"/>
            </a:xfrm>
          </p:grpSpPr>
          <p:sp>
            <p:nvSpPr>
              <p:cNvPr id="161" name="Freeform 24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62" name="Group 25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163" name="Freeform 26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64" name="Freeform 27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65" name="Freeform 28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142" name="Group 29"/>
            <p:cNvGrpSpPr>
              <a:grpSpLocks/>
            </p:cNvGrpSpPr>
            <p:nvPr/>
          </p:nvGrpSpPr>
          <p:grpSpPr bwMode="auto">
            <a:xfrm rot="19931270" flipH="1">
              <a:off x="2869" y="922"/>
              <a:ext cx="195" cy="134"/>
              <a:chOff x="4632" y="1107"/>
              <a:chExt cx="384" cy="498"/>
            </a:xfrm>
          </p:grpSpPr>
          <p:sp>
            <p:nvSpPr>
              <p:cNvPr id="156" name="Freeform 30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57" name="Group 31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158" name="Freeform 32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59" name="Freeform 33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60" name="Freeform 34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143" name="Group 35"/>
            <p:cNvGrpSpPr>
              <a:grpSpLocks/>
            </p:cNvGrpSpPr>
            <p:nvPr/>
          </p:nvGrpSpPr>
          <p:grpSpPr bwMode="auto">
            <a:xfrm rot="19931270" flipH="1">
              <a:off x="3044" y="922"/>
              <a:ext cx="196" cy="134"/>
              <a:chOff x="4632" y="1107"/>
              <a:chExt cx="384" cy="498"/>
            </a:xfrm>
          </p:grpSpPr>
          <p:sp>
            <p:nvSpPr>
              <p:cNvPr id="151" name="Freeform 36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52" name="Group 37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153" name="Freeform 38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54" name="Freeform 39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55" name="Freeform 40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144" name="Group 41"/>
            <p:cNvGrpSpPr>
              <a:grpSpLocks/>
            </p:cNvGrpSpPr>
            <p:nvPr/>
          </p:nvGrpSpPr>
          <p:grpSpPr bwMode="auto">
            <a:xfrm rot="19931270" flipH="1">
              <a:off x="3240" y="922"/>
              <a:ext cx="197" cy="134"/>
              <a:chOff x="4632" y="1107"/>
              <a:chExt cx="384" cy="498"/>
            </a:xfrm>
          </p:grpSpPr>
          <p:sp>
            <p:nvSpPr>
              <p:cNvPr id="146" name="Freeform 42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47" name="Group 43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148" name="Freeform 44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49" name="Freeform 45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50" name="Freeform 46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sp>
          <p:nvSpPr>
            <p:cNvPr id="145" name="Freeform 47" descr="Пробка"/>
            <p:cNvSpPr>
              <a:spLocks/>
            </p:cNvSpPr>
            <p:nvPr/>
          </p:nvSpPr>
          <p:spPr bwMode="auto">
            <a:xfrm>
              <a:off x="3408" y="952"/>
              <a:ext cx="92" cy="102"/>
            </a:xfrm>
            <a:custGeom>
              <a:avLst/>
              <a:gdLst/>
              <a:ahLst/>
              <a:cxnLst>
                <a:cxn ang="0">
                  <a:pos x="82" y="88"/>
                </a:cxn>
                <a:cxn ang="0">
                  <a:pos x="85" y="88"/>
                </a:cxn>
                <a:cxn ang="0">
                  <a:pos x="100" y="100"/>
                </a:cxn>
                <a:cxn ang="0">
                  <a:pos x="67" y="130"/>
                </a:cxn>
                <a:cxn ang="0">
                  <a:pos x="25" y="109"/>
                </a:cxn>
                <a:cxn ang="0">
                  <a:pos x="4" y="61"/>
                </a:cxn>
                <a:cxn ang="0">
                  <a:pos x="5" y="24"/>
                </a:cxn>
                <a:cxn ang="0">
                  <a:pos x="31" y="4"/>
                </a:cxn>
                <a:cxn ang="0">
                  <a:pos x="46" y="4"/>
                </a:cxn>
                <a:cxn ang="0">
                  <a:pos x="79" y="25"/>
                </a:cxn>
                <a:cxn ang="0">
                  <a:pos x="82" y="70"/>
                </a:cxn>
                <a:cxn ang="0">
                  <a:pos x="68" y="85"/>
                </a:cxn>
                <a:cxn ang="0">
                  <a:pos x="82" y="67"/>
                </a:cxn>
              </a:cxnLst>
              <a:rect l="0" t="0" r="r" b="b"/>
              <a:pathLst>
                <a:path w="103" h="131">
                  <a:moveTo>
                    <a:pt x="82" y="88"/>
                  </a:moveTo>
                  <a:cubicBezTo>
                    <a:pt x="82" y="88"/>
                    <a:pt x="82" y="86"/>
                    <a:pt x="85" y="88"/>
                  </a:cubicBezTo>
                  <a:cubicBezTo>
                    <a:pt x="88" y="90"/>
                    <a:pt x="103" y="93"/>
                    <a:pt x="100" y="100"/>
                  </a:cubicBezTo>
                  <a:cubicBezTo>
                    <a:pt x="97" y="107"/>
                    <a:pt x="79" y="129"/>
                    <a:pt x="67" y="130"/>
                  </a:cubicBezTo>
                  <a:cubicBezTo>
                    <a:pt x="55" y="131"/>
                    <a:pt x="35" y="120"/>
                    <a:pt x="25" y="109"/>
                  </a:cubicBezTo>
                  <a:cubicBezTo>
                    <a:pt x="15" y="98"/>
                    <a:pt x="7" y="75"/>
                    <a:pt x="4" y="61"/>
                  </a:cubicBezTo>
                  <a:cubicBezTo>
                    <a:pt x="1" y="47"/>
                    <a:pt x="0" y="34"/>
                    <a:pt x="5" y="24"/>
                  </a:cubicBezTo>
                  <a:cubicBezTo>
                    <a:pt x="10" y="14"/>
                    <a:pt x="24" y="7"/>
                    <a:pt x="31" y="4"/>
                  </a:cubicBezTo>
                  <a:cubicBezTo>
                    <a:pt x="38" y="1"/>
                    <a:pt x="38" y="0"/>
                    <a:pt x="46" y="4"/>
                  </a:cubicBezTo>
                  <a:cubicBezTo>
                    <a:pt x="54" y="8"/>
                    <a:pt x="73" y="14"/>
                    <a:pt x="79" y="25"/>
                  </a:cubicBezTo>
                  <a:cubicBezTo>
                    <a:pt x="85" y="36"/>
                    <a:pt x="84" y="60"/>
                    <a:pt x="82" y="70"/>
                  </a:cubicBezTo>
                  <a:cubicBezTo>
                    <a:pt x="80" y="80"/>
                    <a:pt x="68" y="85"/>
                    <a:pt x="68" y="85"/>
                  </a:cubicBezTo>
                  <a:cubicBezTo>
                    <a:pt x="68" y="85"/>
                    <a:pt x="79" y="74"/>
                    <a:pt x="82" y="67"/>
                  </a:cubicBezTo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grpSp>
        <p:nvGrpSpPr>
          <p:cNvPr id="179" name="Group 48"/>
          <p:cNvGrpSpPr>
            <a:grpSpLocks/>
          </p:cNvGrpSpPr>
          <p:nvPr/>
        </p:nvGrpSpPr>
        <p:grpSpPr bwMode="auto">
          <a:xfrm>
            <a:off x="5029200" y="6477000"/>
            <a:ext cx="1423988" cy="128587"/>
            <a:chOff x="2122" y="922"/>
            <a:chExt cx="1378" cy="134"/>
          </a:xfrm>
        </p:grpSpPr>
        <p:sp>
          <p:nvSpPr>
            <p:cNvPr id="180" name="Freeform 49" descr="Пробка"/>
            <p:cNvSpPr>
              <a:spLocks/>
            </p:cNvSpPr>
            <p:nvPr/>
          </p:nvSpPr>
          <p:spPr bwMode="auto">
            <a:xfrm>
              <a:off x="2122" y="941"/>
              <a:ext cx="92" cy="102"/>
            </a:xfrm>
            <a:custGeom>
              <a:avLst/>
              <a:gdLst/>
              <a:ahLst/>
              <a:cxnLst>
                <a:cxn ang="0">
                  <a:pos x="82" y="88"/>
                </a:cxn>
                <a:cxn ang="0">
                  <a:pos x="85" y="88"/>
                </a:cxn>
                <a:cxn ang="0">
                  <a:pos x="100" y="100"/>
                </a:cxn>
                <a:cxn ang="0">
                  <a:pos x="67" y="130"/>
                </a:cxn>
                <a:cxn ang="0">
                  <a:pos x="25" y="109"/>
                </a:cxn>
                <a:cxn ang="0">
                  <a:pos x="4" y="61"/>
                </a:cxn>
                <a:cxn ang="0">
                  <a:pos x="5" y="24"/>
                </a:cxn>
                <a:cxn ang="0">
                  <a:pos x="31" y="4"/>
                </a:cxn>
                <a:cxn ang="0">
                  <a:pos x="46" y="4"/>
                </a:cxn>
                <a:cxn ang="0">
                  <a:pos x="79" y="25"/>
                </a:cxn>
                <a:cxn ang="0">
                  <a:pos x="82" y="70"/>
                </a:cxn>
                <a:cxn ang="0">
                  <a:pos x="68" y="85"/>
                </a:cxn>
                <a:cxn ang="0">
                  <a:pos x="82" y="67"/>
                </a:cxn>
              </a:cxnLst>
              <a:rect l="0" t="0" r="r" b="b"/>
              <a:pathLst>
                <a:path w="103" h="131">
                  <a:moveTo>
                    <a:pt x="82" y="88"/>
                  </a:moveTo>
                  <a:cubicBezTo>
                    <a:pt x="82" y="88"/>
                    <a:pt x="82" y="86"/>
                    <a:pt x="85" y="88"/>
                  </a:cubicBezTo>
                  <a:cubicBezTo>
                    <a:pt x="88" y="90"/>
                    <a:pt x="103" y="93"/>
                    <a:pt x="100" y="100"/>
                  </a:cubicBezTo>
                  <a:cubicBezTo>
                    <a:pt x="97" y="107"/>
                    <a:pt x="79" y="129"/>
                    <a:pt x="67" y="130"/>
                  </a:cubicBezTo>
                  <a:cubicBezTo>
                    <a:pt x="55" y="131"/>
                    <a:pt x="35" y="120"/>
                    <a:pt x="25" y="109"/>
                  </a:cubicBezTo>
                  <a:cubicBezTo>
                    <a:pt x="15" y="98"/>
                    <a:pt x="7" y="75"/>
                    <a:pt x="4" y="61"/>
                  </a:cubicBezTo>
                  <a:cubicBezTo>
                    <a:pt x="1" y="47"/>
                    <a:pt x="0" y="34"/>
                    <a:pt x="5" y="24"/>
                  </a:cubicBezTo>
                  <a:cubicBezTo>
                    <a:pt x="10" y="14"/>
                    <a:pt x="24" y="7"/>
                    <a:pt x="31" y="4"/>
                  </a:cubicBezTo>
                  <a:cubicBezTo>
                    <a:pt x="38" y="1"/>
                    <a:pt x="38" y="0"/>
                    <a:pt x="46" y="4"/>
                  </a:cubicBezTo>
                  <a:cubicBezTo>
                    <a:pt x="54" y="8"/>
                    <a:pt x="73" y="14"/>
                    <a:pt x="79" y="25"/>
                  </a:cubicBezTo>
                  <a:cubicBezTo>
                    <a:pt x="85" y="36"/>
                    <a:pt x="84" y="60"/>
                    <a:pt x="82" y="70"/>
                  </a:cubicBezTo>
                  <a:cubicBezTo>
                    <a:pt x="80" y="80"/>
                    <a:pt x="68" y="85"/>
                    <a:pt x="68" y="85"/>
                  </a:cubicBezTo>
                  <a:cubicBezTo>
                    <a:pt x="68" y="85"/>
                    <a:pt x="79" y="74"/>
                    <a:pt x="82" y="67"/>
                  </a:cubicBezTo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181" name="Group 50"/>
            <p:cNvGrpSpPr>
              <a:grpSpLocks/>
            </p:cNvGrpSpPr>
            <p:nvPr/>
          </p:nvGrpSpPr>
          <p:grpSpPr bwMode="auto">
            <a:xfrm rot="19931270" flipH="1">
              <a:off x="2167" y="934"/>
              <a:ext cx="155" cy="112"/>
              <a:chOff x="4632" y="1187"/>
              <a:chExt cx="304" cy="418"/>
            </a:xfrm>
          </p:grpSpPr>
          <p:sp>
            <p:nvSpPr>
              <p:cNvPr id="219" name="Freeform 51" descr="Пробка"/>
              <p:cNvSpPr>
                <a:spLocks/>
              </p:cNvSpPr>
              <p:nvPr/>
            </p:nvSpPr>
            <p:spPr bwMode="auto">
              <a:xfrm>
                <a:off x="4792" y="118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20" name="Freeform 52" descr="Пробка"/>
              <p:cNvSpPr>
                <a:spLocks/>
              </p:cNvSpPr>
              <p:nvPr/>
            </p:nvSpPr>
            <p:spPr bwMode="auto">
              <a:xfrm>
                <a:off x="4712" y="126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21" name="Freeform 53" descr="Пробка"/>
              <p:cNvSpPr>
                <a:spLocks/>
              </p:cNvSpPr>
              <p:nvPr/>
            </p:nvSpPr>
            <p:spPr bwMode="auto">
              <a:xfrm>
                <a:off x="4632" y="134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182" name="Group 54"/>
            <p:cNvGrpSpPr>
              <a:grpSpLocks/>
            </p:cNvGrpSpPr>
            <p:nvPr/>
          </p:nvGrpSpPr>
          <p:grpSpPr bwMode="auto">
            <a:xfrm rot="19931270" flipH="1">
              <a:off x="2299" y="922"/>
              <a:ext cx="197" cy="134"/>
              <a:chOff x="4632" y="1107"/>
              <a:chExt cx="384" cy="498"/>
            </a:xfrm>
          </p:grpSpPr>
          <p:sp>
            <p:nvSpPr>
              <p:cNvPr id="214" name="Freeform 55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15" name="Group 56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16" name="Freeform 57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17" name="Freeform 58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18" name="Freeform 59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183" name="Group 60"/>
            <p:cNvGrpSpPr>
              <a:grpSpLocks/>
            </p:cNvGrpSpPr>
            <p:nvPr/>
          </p:nvGrpSpPr>
          <p:grpSpPr bwMode="auto">
            <a:xfrm rot="19931270" flipH="1">
              <a:off x="2496" y="922"/>
              <a:ext cx="196" cy="134"/>
              <a:chOff x="4632" y="1107"/>
              <a:chExt cx="384" cy="498"/>
            </a:xfrm>
          </p:grpSpPr>
          <p:sp>
            <p:nvSpPr>
              <p:cNvPr id="209" name="Freeform 61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10" name="Group 62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11" name="Freeform 63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12" name="Freeform 64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13" name="Freeform 65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184" name="Group 66"/>
            <p:cNvGrpSpPr>
              <a:grpSpLocks/>
            </p:cNvGrpSpPr>
            <p:nvPr/>
          </p:nvGrpSpPr>
          <p:grpSpPr bwMode="auto">
            <a:xfrm rot="19931270" flipH="1">
              <a:off x="2672" y="922"/>
              <a:ext cx="197" cy="134"/>
              <a:chOff x="4632" y="1107"/>
              <a:chExt cx="384" cy="498"/>
            </a:xfrm>
          </p:grpSpPr>
          <p:sp>
            <p:nvSpPr>
              <p:cNvPr id="204" name="Freeform 67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05" name="Group 68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06" name="Freeform 69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07" name="Freeform 70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08" name="Freeform 71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185" name="Group 72"/>
            <p:cNvGrpSpPr>
              <a:grpSpLocks/>
            </p:cNvGrpSpPr>
            <p:nvPr/>
          </p:nvGrpSpPr>
          <p:grpSpPr bwMode="auto">
            <a:xfrm rot="19931270" flipH="1">
              <a:off x="2869" y="922"/>
              <a:ext cx="195" cy="134"/>
              <a:chOff x="4632" y="1107"/>
              <a:chExt cx="384" cy="498"/>
            </a:xfrm>
          </p:grpSpPr>
          <p:sp>
            <p:nvSpPr>
              <p:cNvPr id="199" name="Freeform 73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00" name="Group 74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01" name="Freeform 75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02" name="Freeform 76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03" name="Freeform 77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186" name="Group 78"/>
            <p:cNvGrpSpPr>
              <a:grpSpLocks/>
            </p:cNvGrpSpPr>
            <p:nvPr/>
          </p:nvGrpSpPr>
          <p:grpSpPr bwMode="auto">
            <a:xfrm rot="19931270" flipH="1">
              <a:off x="3044" y="922"/>
              <a:ext cx="196" cy="134"/>
              <a:chOff x="4632" y="1107"/>
              <a:chExt cx="384" cy="498"/>
            </a:xfrm>
          </p:grpSpPr>
          <p:sp>
            <p:nvSpPr>
              <p:cNvPr id="194" name="Freeform 79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95" name="Group 80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196" name="Freeform 81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97" name="Freeform 82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98" name="Freeform 83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187" name="Group 84"/>
            <p:cNvGrpSpPr>
              <a:grpSpLocks/>
            </p:cNvGrpSpPr>
            <p:nvPr/>
          </p:nvGrpSpPr>
          <p:grpSpPr bwMode="auto">
            <a:xfrm rot="19931270" flipH="1">
              <a:off x="3240" y="922"/>
              <a:ext cx="197" cy="134"/>
              <a:chOff x="4632" y="1107"/>
              <a:chExt cx="384" cy="498"/>
            </a:xfrm>
          </p:grpSpPr>
          <p:sp>
            <p:nvSpPr>
              <p:cNvPr id="189" name="Freeform 85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190" name="Group 86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191" name="Freeform 87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92" name="Freeform 88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193" name="Freeform 89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sp>
          <p:nvSpPr>
            <p:cNvPr id="188" name="Freeform 90" descr="Пробка"/>
            <p:cNvSpPr>
              <a:spLocks/>
            </p:cNvSpPr>
            <p:nvPr/>
          </p:nvSpPr>
          <p:spPr bwMode="auto">
            <a:xfrm>
              <a:off x="3408" y="952"/>
              <a:ext cx="92" cy="102"/>
            </a:xfrm>
            <a:custGeom>
              <a:avLst/>
              <a:gdLst/>
              <a:ahLst/>
              <a:cxnLst>
                <a:cxn ang="0">
                  <a:pos x="82" y="88"/>
                </a:cxn>
                <a:cxn ang="0">
                  <a:pos x="85" y="88"/>
                </a:cxn>
                <a:cxn ang="0">
                  <a:pos x="100" y="100"/>
                </a:cxn>
                <a:cxn ang="0">
                  <a:pos x="67" y="130"/>
                </a:cxn>
                <a:cxn ang="0">
                  <a:pos x="25" y="109"/>
                </a:cxn>
                <a:cxn ang="0">
                  <a:pos x="4" y="61"/>
                </a:cxn>
                <a:cxn ang="0">
                  <a:pos x="5" y="24"/>
                </a:cxn>
                <a:cxn ang="0">
                  <a:pos x="31" y="4"/>
                </a:cxn>
                <a:cxn ang="0">
                  <a:pos x="46" y="4"/>
                </a:cxn>
                <a:cxn ang="0">
                  <a:pos x="79" y="25"/>
                </a:cxn>
                <a:cxn ang="0">
                  <a:pos x="82" y="70"/>
                </a:cxn>
                <a:cxn ang="0">
                  <a:pos x="68" y="85"/>
                </a:cxn>
                <a:cxn ang="0">
                  <a:pos x="82" y="67"/>
                </a:cxn>
              </a:cxnLst>
              <a:rect l="0" t="0" r="r" b="b"/>
              <a:pathLst>
                <a:path w="103" h="131">
                  <a:moveTo>
                    <a:pt x="82" y="88"/>
                  </a:moveTo>
                  <a:cubicBezTo>
                    <a:pt x="82" y="88"/>
                    <a:pt x="82" y="86"/>
                    <a:pt x="85" y="88"/>
                  </a:cubicBezTo>
                  <a:cubicBezTo>
                    <a:pt x="88" y="90"/>
                    <a:pt x="103" y="93"/>
                    <a:pt x="100" y="100"/>
                  </a:cubicBezTo>
                  <a:cubicBezTo>
                    <a:pt x="97" y="107"/>
                    <a:pt x="79" y="129"/>
                    <a:pt x="67" y="130"/>
                  </a:cubicBezTo>
                  <a:cubicBezTo>
                    <a:pt x="55" y="131"/>
                    <a:pt x="35" y="120"/>
                    <a:pt x="25" y="109"/>
                  </a:cubicBezTo>
                  <a:cubicBezTo>
                    <a:pt x="15" y="98"/>
                    <a:pt x="7" y="75"/>
                    <a:pt x="4" y="61"/>
                  </a:cubicBezTo>
                  <a:cubicBezTo>
                    <a:pt x="1" y="47"/>
                    <a:pt x="0" y="34"/>
                    <a:pt x="5" y="24"/>
                  </a:cubicBezTo>
                  <a:cubicBezTo>
                    <a:pt x="10" y="14"/>
                    <a:pt x="24" y="7"/>
                    <a:pt x="31" y="4"/>
                  </a:cubicBezTo>
                  <a:cubicBezTo>
                    <a:pt x="38" y="1"/>
                    <a:pt x="38" y="0"/>
                    <a:pt x="46" y="4"/>
                  </a:cubicBezTo>
                  <a:cubicBezTo>
                    <a:pt x="54" y="8"/>
                    <a:pt x="73" y="14"/>
                    <a:pt x="79" y="25"/>
                  </a:cubicBezTo>
                  <a:cubicBezTo>
                    <a:pt x="85" y="36"/>
                    <a:pt x="84" y="60"/>
                    <a:pt x="82" y="70"/>
                  </a:cubicBezTo>
                  <a:cubicBezTo>
                    <a:pt x="80" y="80"/>
                    <a:pt x="68" y="85"/>
                    <a:pt x="68" y="85"/>
                  </a:cubicBezTo>
                  <a:cubicBezTo>
                    <a:pt x="68" y="85"/>
                    <a:pt x="79" y="74"/>
                    <a:pt x="82" y="67"/>
                  </a:cubicBezTo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grpSp>
        <p:nvGrpSpPr>
          <p:cNvPr id="222" name="Group 48"/>
          <p:cNvGrpSpPr>
            <a:grpSpLocks/>
          </p:cNvGrpSpPr>
          <p:nvPr/>
        </p:nvGrpSpPr>
        <p:grpSpPr bwMode="auto">
          <a:xfrm>
            <a:off x="6400800" y="6477000"/>
            <a:ext cx="1423988" cy="128587"/>
            <a:chOff x="2122" y="922"/>
            <a:chExt cx="1378" cy="134"/>
          </a:xfrm>
        </p:grpSpPr>
        <p:sp>
          <p:nvSpPr>
            <p:cNvPr id="223" name="Freeform 49" descr="Пробка"/>
            <p:cNvSpPr>
              <a:spLocks/>
            </p:cNvSpPr>
            <p:nvPr/>
          </p:nvSpPr>
          <p:spPr bwMode="auto">
            <a:xfrm>
              <a:off x="2122" y="941"/>
              <a:ext cx="92" cy="102"/>
            </a:xfrm>
            <a:custGeom>
              <a:avLst/>
              <a:gdLst/>
              <a:ahLst/>
              <a:cxnLst>
                <a:cxn ang="0">
                  <a:pos x="82" y="88"/>
                </a:cxn>
                <a:cxn ang="0">
                  <a:pos x="85" y="88"/>
                </a:cxn>
                <a:cxn ang="0">
                  <a:pos x="100" y="100"/>
                </a:cxn>
                <a:cxn ang="0">
                  <a:pos x="67" y="130"/>
                </a:cxn>
                <a:cxn ang="0">
                  <a:pos x="25" y="109"/>
                </a:cxn>
                <a:cxn ang="0">
                  <a:pos x="4" y="61"/>
                </a:cxn>
                <a:cxn ang="0">
                  <a:pos x="5" y="24"/>
                </a:cxn>
                <a:cxn ang="0">
                  <a:pos x="31" y="4"/>
                </a:cxn>
                <a:cxn ang="0">
                  <a:pos x="46" y="4"/>
                </a:cxn>
                <a:cxn ang="0">
                  <a:pos x="79" y="25"/>
                </a:cxn>
                <a:cxn ang="0">
                  <a:pos x="82" y="70"/>
                </a:cxn>
                <a:cxn ang="0">
                  <a:pos x="68" y="85"/>
                </a:cxn>
                <a:cxn ang="0">
                  <a:pos x="82" y="67"/>
                </a:cxn>
              </a:cxnLst>
              <a:rect l="0" t="0" r="r" b="b"/>
              <a:pathLst>
                <a:path w="103" h="131">
                  <a:moveTo>
                    <a:pt x="82" y="88"/>
                  </a:moveTo>
                  <a:cubicBezTo>
                    <a:pt x="82" y="88"/>
                    <a:pt x="82" y="86"/>
                    <a:pt x="85" y="88"/>
                  </a:cubicBezTo>
                  <a:cubicBezTo>
                    <a:pt x="88" y="90"/>
                    <a:pt x="103" y="93"/>
                    <a:pt x="100" y="100"/>
                  </a:cubicBezTo>
                  <a:cubicBezTo>
                    <a:pt x="97" y="107"/>
                    <a:pt x="79" y="129"/>
                    <a:pt x="67" y="130"/>
                  </a:cubicBezTo>
                  <a:cubicBezTo>
                    <a:pt x="55" y="131"/>
                    <a:pt x="35" y="120"/>
                    <a:pt x="25" y="109"/>
                  </a:cubicBezTo>
                  <a:cubicBezTo>
                    <a:pt x="15" y="98"/>
                    <a:pt x="7" y="75"/>
                    <a:pt x="4" y="61"/>
                  </a:cubicBezTo>
                  <a:cubicBezTo>
                    <a:pt x="1" y="47"/>
                    <a:pt x="0" y="34"/>
                    <a:pt x="5" y="24"/>
                  </a:cubicBezTo>
                  <a:cubicBezTo>
                    <a:pt x="10" y="14"/>
                    <a:pt x="24" y="7"/>
                    <a:pt x="31" y="4"/>
                  </a:cubicBezTo>
                  <a:cubicBezTo>
                    <a:pt x="38" y="1"/>
                    <a:pt x="38" y="0"/>
                    <a:pt x="46" y="4"/>
                  </a:cubicBezTo>
                  <a:cubicBezTo>
                    <a:pt x="54" y="8"/>
                    <a:pt x="73" y="14"/>
                    <a:pt x="79" y="25"/>
                  </a:cubicBezTo>
                  <a:cubicBezTo>
                    <a:pt x="85" y="36"/>
                    <a:pt x="84" y="60"/>
                    <a:pt x="82" y="70"/>
                  </a:cubicBezTo>
                  <a:cubicBezTo>
                    <a:pt x="80" y="80"/>
                    <a:pt x="68" y="85"/>
                    <a:pt x="68" y="85"/>
                  </a:cubicBezTo>
                  <a:cubicBezTo>
                    <a:pt x="68" y="85"/>
                    <a:pt x="79" y="74"/>
                    <a:pt x="82" y="67"/>
                  </a:cubicBezTo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224" name="Group 50"/>
            <p:cNvGrpSpPr>
              <a:grpSpLocks/>
            </p:cNvGrpSpPr>
            <p:nvPr/>
          </p:nvGrpSpPr>
          <p:grpSpPr bwMode="auto">
            <a:xfrm rot="19931270" flipH="1">
              <a:off x="2167" y="934"/>
              <a:ext cx="155" cy="112"/>
              <a:chOff x="4632" y="1187"/>
              <a:chExt cx="304" cy="418"/>
            </a:xfrm>
          </p:grpSpPr>
          <p:sp>
            <p:nvSpPr>
              <p:cNvPr id="262" name="Freeform 51" descr="Пробка"/>
              <p:cNvSpPr>
                <a:spLocks/>
              </p:cNvSpPr>
              <p:nvPr/>
            </p:nvSpPr>
            <p:spPr bwMode="auto">
              <a:xfrm>
                <a:off x="4792" y="118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63" name="Freeform 52" descr="Пробка"/>
              <p:cNvSpPr>
                <a:spLocks/>
              </p:cNvSpPr>
              <p:nvPr/>
            </p:nvSpPr>
            <p:spPr bwMode="auto">
              <a:xfrm>
                <a:off x="4712" y="126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264" name="Freeform 53" descr="Пробка"/>
              <p:cNvSpPr>
                <a:spLocks/>
              </p:cNvSpPr>
              <p:nvPr/>
            </p:nvSpPr>
            <p:spPr bwMode="auto">
              <a:xfrm>
                <a:off x="4632" y="134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225" name="Group 54"/>
            <p:cNvGrpSpPr>
              <a:grpSpLocks/>
            </p:cNvGrpSpPr>
            <p:nvPr/>
          </p:nvGrpSpPr>
          <p:grpSpPr bwMode="auto">
            <a:xfrm rot="19931270" flipH="1">
              <a:off x="2299" y="922"/>
              <a:ext cx="197" cy="134"/>
              <a:chOff x="4632" y="1107"/>
              <a:chExt cx="384" cy="498"/>
            </a:xfrm>
          </p:grpSpPr>
          <p:sp>
            <p:nvSpPr>
              <p:cNvPr id="257" name="Freeform 55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58" name="Group 56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59" name="Freeform 57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60" name="Freeform 58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61" name="Freeform 59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226" name="Group 60"/>
            <p:cNvGrpSpPr>
              <a:grpSpLocks/>
            </p:cNvGrpSpPr>
            <p:nvPr/>
          </p:nvGrpSpPr>
          <p:grpSpPr bwMode="auto">
            <a:xfrm rot="19931270" flipH="1">
              <a:off x="2496" y="922"/>
              <a:ext cx="196" cy="134"/>
              <a:chOff x="4632" y="1107"/>
              <a:chExt cx="384" cy="498"/>
            </a:xfrm>
          </p:grpSpPr>
          <p:sp>
            <p:nvSpPr>
              <p:cNvPr id="252" name="Freeform 61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53" name="Group 62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54" name="Freeform 63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55" name="Freeform 64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56" name="Freeform 65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227" name="Group 66"/>
            <p:cNvGrpSpPr>
              <a:grpSpLocks/>
            </p:cNvGrpSpPr>
            <p:nvPr/>
          </p:nvGrpSpPr>
          <p:grpSpPr bwMode="auto">
            <a:xfrm rot="19931270" flipH="1">
              <a:off x="2672" y="922"/>
              <a:ext cx="197" cy="134"/>
              <a:chOff x="4632" y="1107"/>
              <a:chExt cx="384" cy="498"/>
            </a:xfrm>
          </p:grpSpPr>
          <p:sp>
            <p:nvSpPr>
              <p:cNvPr id="247" name="Freeform 67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48" name="Group 68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49" name="Freeform 69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50" name="Freeform 70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51" name="Freeform 71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228" name="Group 72"/>
            <p:cNvGrpSpPr>
              <a:grpSpLocks/>
            </p:cNvGrpSpPr>
            <p:nvPr/>
          </p:nvGrpSpPr>
          <p:grpSpPr bwMode="auto">
            <a:xfrm rot="19931270" flipH="1">
              <a:off x="2869" y="922"/>
              <a:ext cx="195" cy="134"/>
              <a:chOff x="4632" y="1107"/>
              <a:chExt cx="384" cy="498"/>
            </a:xfrm>
          </p:grpSpPr>
          <p:sp>
            <p:nvSpPr>
              <p:cNvPr id="242" name="Freeform 73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43" name="Group 74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44" name="Freeform 75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45" name="Freeform 76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46" name="Freeform 77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229" name="Group 78"/>
            <p:cNvGrpSpPr>
              <a:grpSpLocks/>
            </p:cNvGrpSpPr>
            <p:nvPr/>
          </p:nvGrpSpPr>
          <p:grpSpPr bwMode="auto">
            <a:xfrm rot="19931270" flipH="1">
              <a:off x="3044" y="922"/>
              <a:ext cx="196" cy="134"/>
              <a:chOff x="4632" y="1107"/>
              <a:chExt cx="384" cy="498"/>
            </a:xfrm>
          </p:grpSpPr>
          <p:sp>
            <p:nvSpPr>
              <p:cNvPr id="237" name="Freeform 79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38" name="Group 80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39" name="Freeform 81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40" name="Freeform 82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41" name="Freeform 83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230" name="Group 84"/>
            <p:cNvGrpSpPr>
              <a:grpSpLocks/>
            </p:cNvGrpSpPr>
            <p:nvPr/>
          </p:nvGrpSpPr>
          <p:grpSpPr bwMode="auto">
            <a:xfrm rot="19931270" flipH="1">
              <a:off x="3240" y="922"/>
              <a:ext cx="197" cy="134"/>
              <a:chOff x="4632" y="1107"/>
              <a:chExt cx="384" cy="498"/>
            </a:xfrm>
          </p:grpSpPr>
          <p:sp>
            <p:nvSpPr>
              <p:cNvPr id="232" name="Freeform 85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33" name="Group 86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34" name="Freeform 87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35" name="Freeform 88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36" name="Freeform 89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sp>
          <p:nvSpPr>
            <p:cNvPr id="231" name="Freeform 90" descr="Пробка"/>
            <p:cNvSpPr>
              <a:spLocks/>
            </p:cNvSpPr>
            <p:nvPr/>
          </p:nvSpPr>
          <p:spPr bwMode="auto">
            <a:xfrm>
              <a:off x="3408" y="952"/>
              <a:ext cx="92" cy="102"/>
            </a:xfrm>
            <a:custGeom>
              <a:avLst/>
              <a:gdLst/>
              <a:ahLst/>
              <a:cxnLst>
                <a:cxn ang="0">
                  <a:pos x="82" y="88"/>
                </a:cxn>
                <a:cxn ang="0">
                  <a:pos x="85" y="88"/>
                </a:cxn>
                <a:cxn ang="0">
                  <a:pos x="100" y="100"/>
                </a:cxn>
                <a:cxn ang="0">
                  <a:pos x="67" y="130"/>
                </a:cxn>
                <a:cxn ang="0">
                  <a:pos x="25" y="109"/>
                </a:cxn>
                <a:cxn ang="0">
                  <a:pos x="4" y="61"/>
                </a:cxn>
                <a:cxn ang="0">
                  <a:pos x="5" y="24"/>
                </a:cxn>
                <a:cxn ang="0">
                  <a:pos x="31" y="4"/>
                </a:cxn>
                <a:cxn ang="0">
                  <a:pos x="46" y="4"/>
                </a:cxn>
                <a:cxn ang="0">
                  <a:pos x="79" y="25"/>
                </a:cxn>
                <a:cxn ang="0">
                  <a:pos x="82" y="70"/>
                </a:cxn>
                <a:cxn ang="0">
                  <a:pos x="68" y="85"/>
                </a:cxn>
                <a:cxn ang="0">
                  <a:pos x="82" y="67"/>
                </a:cxn>
              </a:cxnLst>
              <a:rect l="0" t="0" r="r" b="b"/>
              <a:pathLst>
                <a:path w="103" h="131">
                  <a:moveTo>
                    <a:pt x="82" y="88"/>
                  </a:moveTo>
                  <a:cubicBezTo>
                    <a:pt x="82" y="88"/>
                    <a:pt x="82" y="86"/>
                    <a:pt x="85" y="88"/>
                  </a:cubicBezTo>
                  <a:cubicBezTo>
                    <a:pt x="88" y="90"/>
                    <a:pt x="103" y="93"/>
                    <a:pt x="100" y="100"/>
                  </a:cubicBezTo>
                  <a:cubicBezTo>
                    <a:pt x="97" y="107"/>
                    <a:pt x="79" y="129"/>
                    <a:pt x="67" y="130"/>
                  </a:cubicBezTo>
                  <a:cubicBezTo>
                    <a:pt x="55" y="131"/>
                    <a:pt x="35" y="120"/>
                    <a:pt x="25" y="109"/>
                  </a:cubicBezTo>
                  <a:cubicBezTo>
                    <a:pt x="15" y="98"/>
                    <a:pt x="7" y="75"/>
                    <a:pt x="4" y="61"/>
                  </a:cubicBezTo>
                  <a:cubicBezTo>
                    <a:pt x="1" y="47"/>
                    <a:pt x="0" y="34"/>
                    <a:pt x="5" y="24"/>
                  </a:cubicBezTo>
                  <a:cubicBezTo>
                    <a:pt x="10" y="14"/>
                    <a:pt x="24" y="7"/>
                    <a:pt x="31" y="4"/>
                  </a:cubicBezTo>
                  <a:cubicBezTo>
                    <a:pt x="38" y="1"/>
                    <a:pt x="38" y="0"/>
                    <a:pt x="46" y="4"/>
                  </a:cubicBezTo>
                  <a:cubicBezTo>
                    <a:pt x="54" y="8"/>
                    <a:pt x="73" y="14"/>
                    <a:pt x="79" y="25"/>
                  </a:cubicBezTo>
                  <a:cubicBezTo>
                    <a:pt x="85" y="36"/>
                    <a:pt x="84" y="60"/>
                    <a:pt x="82" y="70"/>
                  </a:cubicBezTo>
                  <a:cubicBezTo>
                    <a:pt x="80" y="80"/>
                    <a:pt x="68" y="85"/>
                    <a:pt x="68" y="85"/>
                  </a:cubicBezTo>
                  <a:cubicBezTo>
                    <a:pt x="68" y="85"/>
                    <a:pt x="79" y="74"/>
                    <a:pt x="82" y="67"/>
                  </a:cubicBezTo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grpSp>
        <p:nvGrpSpPr>
          <p:cNvPr id="265" name="Group 48"/>
          <p:cNvGrpSpPr>
            <a:grpSpLocks/>
          </p:cNvGrpSpPr>
          <p:nvPr/>
        </p:nvGrpSpPr>
        <p:grpSpPr bwMode="auto">
          <a:xfrm>
            <a:off x="7720012" y="6477000"/>
            <a:ext cx="1423988" cy="128587"/>
            <a:chOff x="2122" y="922"/>
            <a:chExt cx="1378" cy="134"/>
          </a:xfrm>
        </p:grpSpPr>
        <p:sp>
          <p:nvSpPr>
            <p:cNvPr id="266" name="Freeform 49" descr="Пробка"/>
            <p:cNvSpPr>
              <a:spLocks/>
            </p:cNvSpPr>
            <p:nvPr/>
          </p:nvSpPr>
          <p:spPr bwMode="auto">
            <a:xfrm>
              <a:off x="2122" y="941"/>
              <a:ext cx="92" cy="102"/>
            </a:xfrm>
            <a:custGeom>
              <a:avLst/>
              <a:gdLst/>
              <a:ahLst/>
              <a:cxnLst>
                <a:cxn ang="0">
                  <a:pos x="82" y="88"/>
                </a:cxn>
                <a:cxn ang="0">
                  <a:pos x="85" y="88"/>
                </a:cxn>
                <a:cxn ang="0">
                  <a:pos x="100" y="100"/>
                </a:cxn>
                <a:cxn ang="0">
                  <a:pos x="67" y="130"/>
                </a:cxn>
                <a:cxn ang="0">
                  <a:pos x="25" y="109"/>
                </a:cxn>
                <a:cxn ang="0">
                  <a:pos x="4" y="61"/>
                </a:cxn>
                <a:cxn ang="0">
                  <a:pos x="5" y="24"/>
                </a:cxn>
                <a:cxn ang="0">
                  <a:pos x="31" y="4"/>
                </a:cxn>
                <a:cxn ang="0">
                  <a:pos x="46" y="4"/>
                </a:cxn>
                <a:cxn ang="0">
                  <a:pos x="79" y="25"/>
                </a:cxn>
                <a:cxn ang="0">
                  <a:pos x="82" y="70"/>
                </a:cxn>
                <a:cxn ang="0">
                  <a:pos x="68" y="85"/>
                </a:cxn>
                <a:cxn ang="0">
                  <a:pos x="82" y="67"/>
                </a:cxn>
              </a:cxnLst>
              <a:rect l="0" t="0" r="r" b="b"/>
              <a:pathLst>
                <a:path w="103" h="131">
                  <a:moveTo>
                    <a:pt x="82" y="88"/>
                  </a:moveTo>
                  <a:cubicBezTo>
                    <a:pt x="82" y="88"/>
                    <a:pt x="82" y="86"/>
                    <a:pt x="85" y="88"/>
                  </a:cubicBezTo>
                  <a:cubicBezTo>
                    <a:pt x="88" y="90"/>
                    <a:pt x="103" y="93"/>
                    <a:pt x="100" y="100"/>
                  </a:cubicBezTo>
                  <a:cubicBezTo>
                    <a:pt x="97" y="107"/>
                    <a:pt x="79" y="129"/>
                    <a:pt x="67" y="130"/>
                  </a:cubicBezTo>
                  <a:cubicBezTo>
                    <a:pt x="55" y="131"/>
                    <a:pt x="35" y="120"/>
                    <a:pt x="25" y="109"/>
                  </a:cubicBezTo>
                  <a:cubicBezTo>
                    <a:pt x="15" y="98"/>
                    <a:pt x="7" y="75"/>
                    <a:pt x="4" y="61"/>
                  </a:cubicBezTo>
                  <a:cubicBezTo>
                    <a:pt x="1" y="47"/>
                    <a:pt x="0" y="34"/>
                    <a:pt x="5" y="24"/>
                  </a:cubicBezTo>
                  <a:cubicBezTo>
                    <a:pt x="10" y="14"/>
                    <a:pt x="24" y="7"/>
                    <a:pt x="31" y="4"/>
                  </a:cubicBezTo>
                  <a:cubicBezTo>
                    <a:pt x="38" y="1"/>
                    <a:pt x="38" y="0"/>
                    <a:pt x="46" y="4"/>
                  </a:cubicBezTo>
                  <a:cubicBezTo>
                    <a:pt x="54" y="8"/>
                    <a:pt x="73" y="14"/>
                    <a:pt x="79" y="25"/>
                  </a:cubicBezTo>
                  <a:cubicBezTo>
                    <a:pt x="85" y="36"/>
                    <a:pt x="84" y="60"/>
                    <a:pt x="82" y="70"/>
                  </a:cubicBezTo>
                  <a:cubicBezTo>
                    <a:pt x="80" y="80"/>
                    <a:pt x="68" y="85"/>
                    <a:pt x="68" y="85"/>
                  </a:cubicBezTo>
                  <a:cubicBezTo>
                    <a:pt x="68" y="85"/>
                    <a:pt x="79" y="74"/>
                    <a:pt x="82" y="67"/>
                  </a:cubicBezTo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  <p:grpSp>
          <p:nvGrpSpPr>
            <p:cNvPr id="267" name="Group 50"/>
            <p:cNvGrpSpPr>
              <a:grpSpLocks/>
            </p:cNvGrpSpPr>
            <p:nvPr/>
          </p:nvGrpSpPr>
          <p:grpSpPr bwMode="auto">
            <a:xfrm rot="19931270" flipH="1">
              <a:off x="2167" y="934"/>
              <a:ext cx="155" cy="112"/>
              <a:chOff x="4632" y="1187"/>
              <a:chExt cx="304" cy="418"/>
            </a:xfrm>
          </p:grpSpPr>
          <p:sp>
            <p:nvSpPr>
              <p:cNvPr id="305" name="Freeform 51" descr="Пробка"/>
              <p:cNvSpPr>
                <a:spLocks/>
              </p:cNvSpPr>
              <p:nvPr/>
            </p:nvSpPr>
            <p:spPr bwMode="auto">
              <a:xfrm>
                <a:off x="4792" y="118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06" name="Freeform 52" descr="Пробка"/>
              <p:cNvSpPr>
                <a:spLocks/>
              </p:cNvSpPr>
              <p:nvPr/>
            </p:nvSpPr>
            <p:spPr bwMode="auto">
              <a:xfrm>
                <a:off x="4712" y="126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307" name="Freeform 53" descr="Пробка"/>
              <p:cNvSpPr>
                <a:spLocks/>
              </p:cNvSpPr>
              <p:nvPr/>
            </p:nvSpPr>
            <p:spPr bwMode="auto">
              <a:xfrm>
                <a:off x="4632" y="134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268" name="Group 54"/>
            <p:cNvGrpSpPr>
              <a:grpSpLocks/>
            </p:cNvGrpSpPr>
            <p:nvPr/>
          </p:nvGrpSpPr>
          <p:grpSpPr bwMode="auto">
            <a:xfrm rot="19931270" flipH="1">
              <a:off x="2299" y="922"/>
              <a:ext cx="197" cy="134"/>
              <a:chOff x="4632" y="1107"/>
              <a:chExt cx="384" cy="498"/>
            </a:xfrm>
          </p:grpSpPr>
          <p:sp>
            <p:nvSpPr>
              <p:cNvPr id="300" name="Freeform 55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301" name="Group 56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302" name="Freeform 57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303" name="Freeform 58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304" name="Freeform 59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269" name="Group 60"/>
            <p:cNvGrpSpPr>
              <a:grpSpLocks/>
            </p:cNvGrpSpPr>
            <p:nvPr/>
          </p:nvGrpSpPr>
          <p:grpSpPr bwMode="auto">
            <a:xfrm rot="19931270" flipH="1">
              <a:off x="2496" y="922"/>
              <a:ext cx="196" cy="134"/>
              <a:chOff x="4632" y="1107"/>
              <a:chExt cx="384" cy="498"/>
            </a:xfrm>
          </p:grpSpPr>
          <p:sp>
            <p:nvSpPr>
              <p:cNvPr id="295" name="Freeform 61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96" name="Group 62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97" name="Freeform 63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98" name="Freeform 64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99" name="Freeform 65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270" name="Group 66"/>
            <p:cNvGrpSpPr>
              <a:grpSpLocks/>
            </p:cNvGrpSpPr>
            <p:nvPr/>
          </p:nvGrpSpPr>
          <p:grpSpPr bwMode="auto">
            <a:xfrm rot="19931270" flipH="1">
              <a:off x="2672" y="922"/>
              <a:ext cx="197" cy="134"/>
              <a:chOff x="4632" y="1107"/>
              <a:chExt cx="384" cy="498"/>
            </a:xfrm>
          </p:grpSpPr>
          <p:sp>
            <p:nvSpPr>
              <p:cNvPr id="290" name="Freeform 67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91" name="Group 68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92" name="Freeform 69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93" name="Freeform 70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94" name="Freeform 71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271" name="Group 72"/>
            <p:cNvGrpSpPr>
              <a:grpSpLocks/>
            </p:cNvGrpSpPr>
            <p:nvPr/>
          </p:nvGrpSpPr>
          <p:grpSpPr bwMode="auto">
            <a:xfrm rot="19931270" flipH="1">
              <a:off x="2869" y="922"/>
              <a:ext cx="195" cy="134"/>
              <a:chOff x="4632" y="1107"/>
              <a:chExt cx="384" cy="498"/>
            </a:xfrm>
          </p:grpSpPr>
          <p:sp>
            <p:nvSpPr>
              <p:cNvPr id="285" name="Freeform 73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86" name="Group 74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87" name="Freeform 75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88" name="Freeform 76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89" name="Freeform 77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272" name="Group 78"/>
            <p:cNvGrpSpPr>
              <a:grpSpLocks/>
            </p:cNvGrpSpPr>
            <p:nvPr/>
          </p:nvGrpSpPr>
          <p:grpSpPr bwMode="auto">
            <a:xfrm rot="19931270" flipH="1">
              <a:off x="3044" y="922"/>
              <a:ext cx="196" cy="134"/>
              <a:chOff x="4632" y="1107"/>
              <a:chExt cx="384" cy="498"/>
            </a:xfrm>
          </p:grpSpPr>
          <p:sp>
            <p:nvSpPr>
              <p:cNvPr id="280" name="Freeform 79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81" name="Group 80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82" name="Freeform 81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83" name="Freeform 82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84" name="Freeform 83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grpSp>
          <p:nvGrpSpPr>
            <p:cNvPr id="273" name="Group 84"/>
            <p:cNvGrpSpPr>
              <a:grpSpLocks/>
            </p:cNvGrpSpPr>
            <p:nvPr/>
          </p:nvGrpSpPr>
          <p:grpSpPr bwMode="auto">
            <a:xfrm rot="19931270" flipH="1">
              <a:off x="3240" y="922"/>
              <a:ext cx="197" cy="134"/>
              <a:chOff x="4632" y="1107"/>
              <a:chExt cx="384" cy="498"/>
            </a:xfrm>
          </p:grpSpPr>
          <p:sp>
            <p:nvSpPr>
              <p:cNvPr id="275" name="Freeform 85" descr="Пробка"/>
              <p:cNvSpPr>
                <a:spLocks/>
              </p:cNvSpPr>
              <p:nvPr/>
            </p:nvSpPr>
            <p:spPr bwMode="auto">
              <a:xfrm>
                <a:off x="4872" y="1107"/>
                <a:ext cx="144" cy="258"/>
              </a:xfrm>
              <a:custGeom>
                <a:avLst/>
                <a:gdLst/>
                <a:ahLst/>
                <a:cxnLst>
                  <a:cxn ang="0">
                    <a:pos x="624" y="45"/>
                  </a:cxn>
                  <a:cxn ang="0">
                    <a:pos x="368" y="29"/>
                  </a:cxn>
                  <a:cxn ang="0">
                    <a:pos x="272" y="221"/>
                  </a:cxn>
                  <a:cxn ang="0">
                    <a:pos x="400" y="445"/>
                  </a:cxn>
                  <a:cxn ang="0">
                    <a:pos x="368" y="653"/>
                  </a:cxn>
                  <a:cxn ang="0">
                    <a:pos x="160" y="701"/>
                  </a:cxn>
                  <a:cxn ang="0">
                    <a:pos x="0" y="621"/>
                  </a:cxn>
                </a:cxnLst>
                <a:rect l="0" t="0" r="r" b="b"/>
                <a:pathLst>
                  <a:path w="624" h="706">
                    <a:moveTo>
                      <a:pt x="624" y="45"/>
                    </a:moveTo>
                    <a:cubicBezTo>
                      <a:pt x="525" y="22"/>
                      <a:pt x="427" y="0"/>
                      <a:pt x="368" y="29"/>
                    </a:cubicBezTo>
                    <a:cubicBezTo>
                      <a:pt x="309" y="58"/>
                      <a:pt x="267" y="152"/>
                      <a:pt x="272" y="221"/>
                    </a:cubicBezTo>
                    <a:cubicBezTo>
                      <a:pt x="277" y="290"/>
                      <a:pt x="384" y="373"/>
                      <a:pt x="400" y="445"/>
                    </a:cubicBezTo>
                    <a:cubicBezTo>
                      <a:pt x="416" y="517"/>
                      <a:pt x="408" y="610"/>
                      <a:pt x="368" y="653"/>
                    </a:cubicBezTo>
                    <a:cubicBezTo>
                      <a:pt x="328" y="696"/>
                      <a:pt x="221" y="706"/>
                      <a:pt x="160" y="701"/>
                    </a:cubicBezTo>
                    <a:cubicBezTo>
                      <a:pt x="99" y="696"/>
                      <a:pt x="49" y="658"/>
                      <a:pt x="0" y="621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276" name="Group 86"/>
              <p:cNvGrpSpPr>
                <a:grpSpLocks/>
              </p:cNvGrpSpPr>
              <p:nvPr/>
            </p:nvGrpSpPr>
            <p:grpSpPr bwMode="auto">
              <a:xfrm>
                <a:off x="4632" y="1187"/>
                <a:ext cx="304" cy="418"/>
                <a:chOff x="4632" y="1187"/>
                <a:chExt cx="304" cy="418"/>
              </a:xfrm>
            </p:grpSpPr>
            <p:sp>
              <p:nvSpPr>
                <p:cNvPr id="277" name="Freeform 87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78" name="Freeform 88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279" name="Freeform 89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</p:grpSp>
        <p:sp>
          <p:nvSpPr>
            <p:cNvPr id="274" name="Freeform 90" descr="Пробка"/>
            <p:cNvSpPr>
              <a:spLocks/>
            </p:cNvSpPr>
            <p:nvPr/>
          </p:nvSpPr>
          <p:spPr bwMode="auto">
            <a:xfrm>
              <a:off x="3408" y="952"/>
              <a:ext cx="92" cy="102"/>
            </a:xfrm>
            <a:custGeom>
              <a:avLst/>
              <a:gdLst/>
              <a:ahLst/>
              <a:cxnLst>
                <a:cxn ang="0">
                  <a:pos x="82" y="88"/>
                </a:cxn>
                <a:cxn ang="0">
                  <a:pos x="85" y="88"/>
                </a:cxn>
                <a:cxn ang="0">
                  <a:pos x="100" y="100"/>
                </a:cxn>
                <a:cxn ang="0">
                  <a:pos x="67" y="130"/>
                </a:cxn>
                <a:cxn ang="0">
                  <a:pos x="25" y="109"/>
                </a:cxn>
                <a:cxn ang="0">
                  <a:pos x="4" y="61"/>
                </a:cxn>
                <a:cxn ang="0">
                  <a:pos x="5" y="24"/>
                </a:cxn>
                <a:cxn ang="0">
                  <a:pos x="31" y="4"/>
                </a:cxn>
                <a:cxn ang="0">
                  <a:pos x="46" y="4"/>
                </a:cxn>
                <a:cxn ang="0">
                  <a:pos x="79" y="25"/>
                </a:cxn>
                <a:cxn ang="0">
                  <a:pos x="82" y="70"/>
                </a:cxn>
                <a:cxn ang="0">
                  <a:pos x="68" y="85"/>
                </a:cxn>
                <a:cxn ang="0">
                  <a:pos x="82" y="67"/>
                </a:cxn>
              </a:cxnLst>
              <a:rect l="0" t="0" r="r" b="b"/>
              <a:pathLst>
                <a:path w="103" h="131">
                  <a:moveTo>
                    <a:pt x="82" y="88"/>
                  </a:moveTo>
                  <a:cubicBezTo>
                    <a:pt x="82" y="88"/>
                    <a:pt x="82" y="86"/>
                    <a:pt x="85" y="88"/>
                  </a:cubicBezTo>
                  <a:cubicBezTo>
                    <a:pt x="88" y="90"/>
                    <a:pt x="103" y="93"/>
                    <a:pt x="100" y="100"/>
                  </a:cubicBezTo>
                  <a:cubicBezTo>
                    <a:pt x="97" y="107"/>
                    <a:pt x="79" y="129"/>
                    <a:pt x="67" y="130"/>
                  </a:cubicBezTo>
                  <a:cubicBezTo>
                    <a:pt x="55" y="131"/>
                    <a:pt x="35" y="120"/>
                    <a:pt x="25" y="109"/>
                  </a:cubicBezTo>
                  <a:cubicBezTo>
                    <a:pt x="15" y="98"/>
                    <a:pt x="7" y="75"/>
                    <a:pt x="4" y="61"/>
                  </a:cubicBezTo>
                  <a:cubicBezTo>
                    <a:pt x="1" y="47"/>
                    <a:pt x="0" y="34"/>
                    <a:pt x="5" y="24"/>
                  </a:cubicBezTo>
                  <a:cubicBezTo>
                    <a:pt x="10" y="14"/>
                    <a:pt x="24" y="7"/>
                    <a:pt x="31" y="4"/>
                  </a:cubicBezTo>
                  <a:cubicBezTo>
                    <a:pt x="38" y="1"/>
                    <a:pt x="38" y="0"/>
                    <a:pt x="46" y="4"/>
                  </a:cubicBezTo>
                  <a:cubicBezTo>
                    <a:pt x="54" y="8"/>
                    <a:pt x="73" y="14"/>
                    <a:pt x="79" y="25"/>
                  </a:cubicBezTo>
                  <a:cubicBezTo>
                    <a:pt x="85" y="36"/>
                    <a:pt x="84" y="60"/>
                    <a:pt x="82" y="70"/>
                  </a:cubicBezTo>
                  <a:cubicBezTo>
                    <a:pt x="80" y="80"/>
                    <a:pt x="68" y="85"/>
                    <a:pt x="68" y="85"/>
                  </a:cubicBezTo>
                  <a:cubicBezTo>
                    <a:pt x="68" y="85"/>
                    <a:pt x="79" y="74"/>
                    <a:pt x="82" y="67"/>
                  </a:cubicBezTo>
                </a:path>
              </a:pathLst>
            </a:custGeom>
            <a:blipFill dpi="0" rotWithShape="1">
              <a:blip r:embed="rId3" cstate="print"/>
              <a:srcRect/>
              <a:tile tx="0" ty="0" sx="100000" sy="100000" flip="none" algn="tl"/>
            </a:blip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 dirty="0"/>
            </a:p>
          </p:txBody>
        </p:sp>
      </p:grpSp>
      <p:grpSp>
        <p:nvGrpSpPr>
          <p:cNvPr id="438" name="Group 307"/>
          <p:cNvGrpSpPr>
            <a:grpSpLocks/>
          </p:cNvGrpSpPr>
          <p:nvPr/>
        </p:nvGrpSpPr>
        <p:grpSpPr bwMode="auto">
          <a:xfrm>
            <a:off x="3505200" y="3124200"/>
            <a:ext cx="5783263" cy="3117850"/>
            <a:chOff x="240" y="1152"/>
            <a:chExt cx="4774" cy="2603"/>
          </a:xfrm>
        </p:grpSpPr>
        <p:grpSp>
          <p:nvGrpSpPr>
            <p:cNvPr id="439" name="Group 308"/>
            <p:cNvGrpSpPr>
              <a:grpSpLocks/>
            </p:cNvGrpSpPr>
            <p:nvPr/>
          </p:nvGrpSpPr>
          <p:grpSpPr bwMode="auto">
            <a:xfrm rot="12872968" flipH="1" flipV="1">
              <a:off x="3840" y="3648"/>
              <a:ext cx="1174" cy="107"/>
              <a:chOff x="2122" y="922"/>
              <a:chExt cx="1378" cy="134"/>
            </a:xfrm>
          </p:grpSpPr>
          <p:sp>
            <p:nvSpPr>
              <p:cNvPr id="612" name="Freeform 309" descr="Пробка"/>
              <p:cNvSpPr>
                <a:spLocks/>
              </p:cNvSpPr>
              <p:nvPr/>
            </p:nvSpPr>
            <p:spPr bwMode="auto">
              <a:xfrm>
                <a:off x="2122" y="941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613" name="Group 310"/>
              <p:cNvGrpSpPr>
                <a:grpSpLocks/>
              </p:cNvGrpSpPr>
              <p:nvPr/>
            </p:nvGrpSpPr>
            <p:grpSpPr bwMode="auto">
              <a:xfrm rot="19931270" flipH="1">
                <a:off x="2167" y="934"/>
                <a:ext cx="155" cy="112"/>
                <a:chOff x="4632" y="1187"/>
                <a:chExt cx="304" cy="418"/>
              </a:xfrm>
            </p:grpSpPr>
            <p:sp>
              <p:nvSpPr>
                <p:cNvPr id="651" name="Freeform 311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52" name="Freeform 312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53" name="Freeform 313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614" name="Group 314"/>
              <p:cNvGrpSpPr>
                <a:grpSpLocks/>
              </p:cNvGrpSpPr>
              <p:nvPr/>
            </p:nvGrpSpPr>
            <p:grpSpPr bwMode="auto">
              <a:xfrm rot="19931270" flipH="1">
                <a:off x="2299" y="922"/>
                <a:ext cx="197" cy="134"/>
                <a:chOff x="4632" y="1107"/>
                <a:chExt cx="384" cy="498"/>
              </a:xfrm>
            </p:grpSpPr>
            <p:sp>
              <p:nvSpPr>
                <p:cNvPr id="646" name="Freeform 315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647" name="Group 316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648" name="Freeform 317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49" name="Freeform 318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50" name="Freeform 319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615" name="Group 320"/>
              <p:cNvGrpSpPr>
                <a:grpSpLocks/>
              </p:cNvGrpSpPr>
              <p:nvPr/>
            </p:nvGrpSpPr>
            <p:grpSpPr bwMode="auto">
              <a:xfrm rot="19931270" flipH="1">
                <a:off x="2496" y="922"/>
                <a:ext cx="196" cy="134"/>
                <a:chOff x="4632" y="1107"/>
                <a:chExt cx="384" cy="498"/>
              </a:xfrm>
            </p:grpSpPr>
            <p:sp>
              <p:nvSpPr>
                <p:cNvPr id="641" name="Freeform 321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642" name="Group 322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643" name="Freeform 323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44" name="Freeform 324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45" name="Freeform 325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616" name="Group 326"/>
              <p:cNvGrpSpPr>
                <a:grpSpLocks/>
              </p:cNvGrpSpPr>
              <p:nvPr/>
            </p:nvGrpSpPr>
            <p:grpSpPr bwMode="auto">
              <a:xfrm rot="19931270" flipH="1">
                <a:off x="2672" y="922"/>
                <a:ext cx="197" cy="134"/>
                <a:chOff x="4632" y="1107"/>
                <a:chExt cx="384" cy="498"/>
              </a:xfrm>
            </p:grpSpPr>
            <p:sp>
              <p:nvSpPr>
                <p:cNvPr id="636" name="Freeform 327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637" name="Group 328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638" name="Freeform 329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39" name="Freeform 330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40" name="Freeform 331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617" name="Group 332"/>
              <p:cNvGrpSpPr>
                <a:grpSpLocks/>
              </p:cNvGrpSpPr>
              <p:nvPr/>
            </p:nvGrpSpPr>
            <p:grpSpPr bwMode="auto">
              <a:xfrm rot="19931270" flipH="1">
                <a:off x="2869" y="922"/>
                <a:ext cx="195" cy="134"/>
                <a:chOff x="4632" y="1107"/>
                <a:chExt cx="384" cy="498"/>
              </a:xfrm>
            </p:grpSpPr>
            <p:sp>
              <p:nvSpPr>
                <p:cNvPr id="631" name="Freeform 333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632" name="Group 334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633" name="Freeform 335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34" name="Freeform 336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35" name="Freeform 337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618" name="Group 338"/>
              <p:cNvGrpSpPr>
                <a:grpSpLocks/>
              </p:cNvGrpSpPr>
              <p:nvPr/>
            </p:nvGrpSpPr>
            <p:grpSpPr bwMode="auto">
              <a:xfrm rot="19931270" flipH="1">
                <a:off x="3044" y="922"/>
                <a:ext cx="196" cy="134"/>
                <a:chOff x="4632" y="1107"/>
                <a:chExt cx="384" cy="498"/>
              </a:xfrm>
            </p:grpSpPr>
            <p:sp>
              <p:nvSpPr>
                <p:cNvPr id="626" name="Freeform 339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627" name="Group 340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628" name="Freeform 341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29" name="Freeform 342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30" name="Freeform 343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619" name="Group 344"/>
              <p:cNvGrpSpPr>
                <a:grpSpLocks/>
              </p:cNvGrpSpPr>
              <p:nvPr/>
            </p:nvGrpSpPr>
            <p:grpSpPr bwMode="auto">
              <a:xfrm rot="19931270" flipH="1">
                <a:off x="3240" y="922"/>
                <a:ext cx="197" cy="134"/>
                <a:chOff x="4632" y="1107"/>
                <a:chExt cx="384" cy="498"/>
              </a:xfrm>
            </p:grpSpPr>
            <p:sp>
              <p:nvSpPr>
                <p:cNvPr id="621" name="Freeform 345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622" name="Group 346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623" name="Freeform 347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24" name="Freeform 348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25" name="Freeform 349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sp>
            <p:nvSpPr>
              <p:cNvPr id="620" name="Freeform 350" descr="Пробка"/>
              <p:cNvSpPr>
                <a:spLocks/>
              </p:cNvSpPr>
              <p:nvPr/>
            </p:nvSpPr>
            <p:spPr bwMode="auto">
              <a:xfrm>
                <a:off x="3408" y="952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440" name="Group 351"/>
            <p:cNvGrpSpPr>
              <a:grpSpLocks/>
            </p:cNvGrpSpPr>
            <p:nvPr/>
          </p:nvGrpSpPr>
          <p:grpSpPr bwMode="auto">
            <a:xfrm rot="12872968" flipH="1" flipV="1">
              <a:off x="2928" y="3024"/>
              <a:ext cx="1174" cy="107"/>
              <a:chOff x="2122" y="922"/>
              <a:chExt cx="1378" cy="134"/>
            </a:xfrm>
          </p:grpSpPr>
          <p:sp>
            <p:nvSpPr>
              <p:cNvPr id="570" name="Freeform 352" descr="Пробка"/>
              <p:cNvSpPr>
                <a:spLocks/>
              </p:cNvSpPr>
              <p:nvPr/>
            </p:nvSpPr>
            <p:spPr bwMode="auto">
              <a:xfrm>
                <a:off x="2122" y="941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571" name="Group 353"/>
              <p:cNvGrpSpPr>
                <a:grpSpLocks/>
              </p:cNvGrpSpPr>
              <p:nvPr/>
            </p:nvGrpSpPr>
            <p:grpSpPr bwMode="auto">
              <a:xfrm rot="19931270" flipH="1">
                <a:off x="2167" y="934"/>
                <a:ext cx="155" cy="112"/>
                <a:chOff x="4632" y="1187"/>
                <a:chExt cx="304" cy="418"/>
              </a:xfrm>
            </p:grpSpPr>
            <p:sp>
              <p:nvSpPr>
                <p:cNvPr id="609" name="Freeform 354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10" name="Freeform 355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611" name="Freeform 356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572" name="Group 357"/>
              <p:cNvGrpSpPr>
                <a:grpSpLocks/>
              </p:cNvGrpSpPr>
              <p:nvPr/>
            </p:nvGrpSpPr>
            <p:grpSpPr bwMode="auto">
              <a:xfrm rot="19931270" flipH="1">
                <a:off x="2299" y="922"/>
                <a:ext cx="197" cy="134"/>
                <a:chOff x="4632" y="1107"/>
                <a:chExt cx="384" cy="498"/>
              </a:xfrm>
            </p:grpSpPr>
            <p:sp>
              <p:nvSpPr>
                <p:cNvPr id="604" name="Freeform 358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605" name="Group 359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606" name="Freeform 360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07" name="Freeform 361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08" name="Freeform 362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73" name="Group 363"/>
              <p:cNvGrpSpPr>
                <a:grpSpLocks/>
              </p:cNvGrpSpPr>
              <p:nvPr/>
            </p:nvGrpSpPr>
            <p:grpSpPr bwMode="auto">
              <a:xfrm rot="19931270" flipH="1">
                <a:off x="2496" y="922"/>
                <a:ext cx="196" cy="134"/>
                <a:chOff x="4632" y="1107"/>
                <a:chExt cx="384" cy="498"/>
              </a:xfrm>
            </p:grpSpPr>
            <p:sp>
              <p:nvSpPr>
                <p:cNvPr id="599" name="Freeform 364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600" name="Group 365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601" name="Freeform 366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02" name="Freeform 367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603" name="Freeform 368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74" name="Group 369"/>
              <p:cNvGrpSpPr>
                <a:grpSpLocks/>
              </p:cNvGrpSpPr>
              <p:nvPr/>
            </p:nvGrpSpPr>
            <p:grpSpPr bwMode="auto">
              <a:xfrm rot="19931270" flipH="1">
                <a:off x="2672" y="922"/>
                <a:ext cx="197" cy="134"/>
                <a:chOff x="4632" y="1107"/>
                <a:chExt cx="384" cy="498"/>
              </a:xfrm>
            </p:grpSpPr>
            <p:sp>
              <p:nvSpPr>
                <p:cNvPr id="594" name="Freeform 370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95" name="Group 371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96" name="Freeform 372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97" name="Freeform 373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98" name="Freeform 374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75" name="Group 375"/>
              <p:cNvGrpSpPr>
                <a:grpSpLocks/>
              </p:cNvGrpSpPr>
              <p:nvPr/>
            </p:nvGrpSpPr>
            <p:grpSpPr bwMode="auto">
              <a:xfrm rot="19931270" flipH="1">
                <a:off x="2869" y="922"/>
                <a:ext cx="195" cy="134"/>
                <a:chOff x="4632" y="1107"/>
                <a:chExt cx="384" cy="498"/>
              </a:xfrm>
            </p:grpSpPr>
            <p:sp>
              <p:nvSpPr>
                <p:cNvPr id="589" name="Freeform 376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90" name="Group 377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91" name="Freeform 378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92" name="Freeform 379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93" name="Freeform 380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76" name="Group 381"/>
              <p:cNvGrpSpPr>
                <a:grpSpLocks/>
              </p:cNvGrpSpPr>
              <p:nvPr/>
            </p:nvGrpSpPr>
            <p:grpSpPr bwMode="auto">
              <a:xfrm rot="19931270" flipH="1">
                <a:off x="3044" y="922"/>
                <a:ext cx="196" cy="134"/>
                <a:chOff x="4632" y="1107"/>
                <a:chExt cx="384" cy="498"/>
              </a:xfrm>
            </p:grpSpPr>
            <p:sp>
              <p:nvSpPr>
                <p:cNvPr id="584" name="Freeform 382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85" name="Group 383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86" name="Freeform 384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87" name="Freeform 385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88" name="Freeform 386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77" name="Group 387"/>
              <p:cNvGrpSpPr>
                <a:grpSpLocks/>
              </p:cNvGrpSpPr>
              <p:nvPr/>
            </p:nvGrpSpPr>
            <p:grpSpPr bwMode="auto">
              <a:xfrm rot="19931270" flipH="1">
                <a:off x="3240" y="922"/>
                <a:ext cx="197" cy="134"/>
                <a:chOff x="4632" y="1107"/>
                <a:chExt cx="384" cy="498"/>
              </a:xfrm>
            </p:grpSpPr>
            <p:sp>
              <p:nvSpPr>
                <p:cNvPr id="579" name="Freeform 388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80" name="Group 389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81" name="Freeform 390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82" name="Freeform 391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83" name="Freeform 392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sp>
            <p:nvSpPr>
              <p:cNvPr id="578" name="Freeform 393" descr="Пробка"/>
              <p:cNvSpPr>
                <a:spLocks/>
              </p:cNvSpPr>
              <p:nvPr/>
            </p:nvSpPr>
            <p:spPr bwMode="auto">
              <a:xfrm>
                <a:off x="3408" y="952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441" name="Group 394"/>
            <p:cNvGrpSpPr>
              <a:grpSpLocks/>
            </p:cNvGrpSpPr>
            <p:nvPr/>
          </p:nvGrpSpPr>
          <p:grpSpPr bwMode="auto">
            <a:xfrm rot="12872968" flipH="1" flipV="1">
              <a:off x="2016" y="2389"/>
              <a:ext cx="1174" cy="107"/>
              <a:chOff x="2122" y="922"/>
              <a:chExt cx="1378" cy="134"/>
            </a:xfrm>
          </p:grpSpPr>
          <p:sp>
            <p:nvSpPr>
              <p:cNvPr id="528" name="Freeform 395" descr="Пробка"/>
              <p:cNvSpPr>
                <a:spLocks/>
              </p:cNvSpPr>
              <p:nvPr/>
            </p:nvSpPr>
            <p:spPr bwMode="auto">
              <a:xfrm>
                <a:off x="2122" y="941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529" name="Group 396"/>
              <p:cNvGrpSpPr>
                <a:grpSpLocks/>
              </p:cNvGrpSpPr>
              <p:nvPr/>
            </p:nvGrpSpPr>
            <p:grpSpPr bwMode="auto">
              <a:xfrm rot="19931270" flipH="1">
                <a:off x="2167" y="934"/>
                <a:ext cx="155" cy="112"/>
                <a:chOff x="4632" y="1187"/>
                <a:chExt cx="304" cy="418"/>
              </a:xfrm>
            </p:grpSpPr>
            <p:sp>
              <p:nvSpPr>
                <p:cNvPr id="567" name="Freeform 397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568" name="Freeform 398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569" name="Freeform 399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530" name="Group 400"/>
              <p:cNvGrpSpPr>
                <a:grpSpLocks/>
              </p:cNvGrpSpPr>
              <p:nvPr/>
            </p:nvGrpSpPr>
            <p:grpSpPr bwMode="auto">
              <a:xfrm rot="19931270" flipH="1">
                <a:off x="2299" y="922"/>
                <a:ext cx="197" cy="134"/>
                <a:chOff x="4632" y="1107"/>
                <a:chExt cx="384" cy="498"/>
              </a:xfrm>
            </p:grpSpPr>
            <p:sp>
              <p:nvSpPr>
                <p:cNvPr id="562" name="Freeform 401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63" name="Group 402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64" name="Freeform 403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65" name="Freeform 404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66" name="Freeform 405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31" name="Group 406"/>
              <p:cNvGrpSpPr>
                <a:grpSpLocks/>
              </p:cNvGrpSpPr>
              <p:nvPr/>
            </p:nvGrpSpPr>
            <p:grpSpPr bwMode="auto">
              <a:xfrm rot="19931270" flipH="1">
                <a:off x="2496" y="922"/>
                <a:ext cx="196" cy="134"/>
                <a:chOff x="4632" y="1107"/>
                <a:chExt cx="384" cy="498"/>
              </a:xfrm>
            </p:grpSpPr>
            <p:sp>
              <p:nvSpPr>
                <p:cNvPr id="557" name="Freeform 407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58" name="Group 408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59" name="Freeform 409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60" name="Freeform 410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61" name="Freeform 411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32" name="Group 412"/>
              <p:cNvGrpSpPr>
                <a:grpSpLocks/>
              </p:cNvGrpSpPr>
              <p:nvPr/>
            </p:nvGrpSpPr>
            <p:grpSpPr bwMode="auto">
              <a:xfrm rot="19931270" flipH="1">
                <a:off x="2672" y="922"/>
                <a:ext cx="197" cy="134"/>
                <a:chOff x="4632" y="1107"/>
                <a:chExt cx="384" cy="498"/>
              </a:xfrm>
            </p:grpSpPr>
            <p:sp>
              <p:nvSpPr>
                <p:cNvPr id="552" name="Freeform 413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53" name="Group 414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54" name="Freeform 415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55" name="Freeform 416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56" name="Freeform 417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33" name="Group 418"/>
              <p:cNvGrpSpPr>
                <a:grpSpLocks/>
              </p:cNvGrpSpPr>
              <p:nvPr/>
            </p:nvGrpSpPr>
            <p:grpSpPr bwMode="auto">
              <a:xfrm rot="19931270" flipH="1">
                <a:off x="2869" y="922"/>
                <a:ext cx="195" cy="134"/>
                <a:chOff x="4632" y="1107"/>
                <a:chExt cx="384" cy="498"/>
              </a:xfrm>
            </p:grpSpPr>
            <p:sp>
              <p:nvSpPr>
                <p:cNvPr id="547" name="Freeform 419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48" name="Group 420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49" name="Freeform 421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50" name="Freeform 422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51" name="Freeform 423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34" name="Group 424"/>
              <p:cNvGrpSpPr>
                <a:grpSpLocks/>
              </p:cNvGrpSpPr>
              <p:nvPr/>
            </p:nvGrpSpPr>
            <p:grpSpPr bwMode="auto">
              <a:xfrm rot="19931270" flipH="1">
                <a:off x="3044" y="922"/>
                <a:ext cx="196" cy="134"/>
                <a:chOff x="4632" y="1107"/>
                <a:chExt cx="384" cy="498"/>
              </a:xfrm>
            </p:grpSpPr>
            <p:sp>
              <p:nvSpPr>
                <p:cNvPr id="542" name="Freeform 425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43" name="Group 426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44" name="Freeform 427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45" name="Freeform 428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46" name="Freeform 429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535" name="Group 430"/>
              <p:cNvGrpSpPr>
                <a:grpSpLocks/>
              </p:cNvGrpSpPr>
              <p:nvPr/>
            </p:nvGrpSpPr>
            <p:grpSpPr bwMode="auto">
              <a:xfrm rot="19931270" flipH="1">
                <a:off x="3240" y="922"/>
                <a:ext cx="197" cy="134"/>
                <a:chOff x="4632" y="1107"/>
                <a:chExt cx="384" cy="498"/>
              </a:xfrm>
            </p:grpSpPr>
            <p:sp>
              <p:nvSpPr>
                <p:cNvPr id="537" name="Freeform 431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38" name="Group 432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39" name="Freeform 433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40" name="Freeform 434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41" name="Freeform 435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sp>
            <p:nvSpPr>
              <p:cNvPr id="536" name="Freeform 436" descr="Пробка"/>
              <p:cNvSpPr>
                <a:spLocks/>
              </p:cNvSpPr>
              <p:nvPr/>
            </p:nvSpPr>
            <p:spPr bwMode="auto">
              <a:xfrm>
                <a:off x="3408" y="952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442" name="Group 437"/>
            <p:cNvGrpSpPr>
              <a:grpSpLocks/>
            </p:cNvGrpSpPr>
            <p:nvPr/>
          </p:nvGrpSpPr>
          <p:grpSpPr bwMode="auto">
            <a:xfrm rot="12872968" flipH="1" flipV="1">
              <a:off x="1104" y="1765"/>
              <a:ext cx="1174" cy="107"/>
              <a:chOff x="2122" y="922"/>
              <a:chExt cx="1378" cy="134"/>
            </a:xfrm>
          </p:grpSpPr>
          <p:sp>
            <p:nvSpPr>
              <p:cNvPr id="486" name="Freeform 438" descr="Пробка"/>
              <p:cNvSpPr>
                <a:spLocks/>
              </p:cNvSpPr>
              <p:nvPr/>
            </p:nvSpPr>
            <p:spPr bwMode="auto">
              <a:xfrm>
                <a:off x="2122" y="941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487" name="Group 439"/>
              <p:cNvGrpSpPr>
                <a:grpSpLocks/>
              </p:cNvGrpSpPr>
              <p:nvPr/>
            </p:nvGrpSpPr>
            <p:grpSpPr bwMode="auto">
              <a:xfrm rot="19931270" flipH="1">
                <a:off x="2167" y="934"/>
                <a:ext cx="155" cy="112"/>
                <a:chOff x="4632" y="1187"/>
                <a:chExt cx="304" cy="418"/>
              </a:xfrm>
            </p:grpSpPr>
            <p:sp>
              <p:nvSpPr>
                <p:cNvPr id="525" name="Freeform 440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526" name="Freeform 441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527" name="Freeform 442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488" name="Group 443"/>
              <p:cNvGrpSpPr>
                <a:grpSpLocks/>
              </p:cNvGrpSpPr>
              <p:nvPr/>
            </p:nvGrpSpPr>
            <p:grpSpPr bwMode="auto">
              <a:xfrm rot="19931270" flipH="1">
                <a:off x="2299" y="922"/>
                <a:ext cx="197" cy="134"/>
                <a:chOff x="4632" y="1107"/>
                <a:chExt cx="384" cy="498"/>
              </a:xfrm>
            </p:grpSpPr>
            <p:sp>
              <p:nvSpPr>
                <p:cNvPr id="520" name="Freeform 444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21" name="Group 445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22" name="Freeform 446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23" name="Freeform 447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24" name="Freeform 448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489" name="Group 449"/>
              <p:cNvGrpSpPr>
                <a:grpSpLocks/>
              </p:cNvGrpSpPr>
              <p:nvPr/>
            </p:nvGrpSpPr>
            <p:grpSpPr bwMode="auto">
              <a:xfrm rot="19931270" flipH="1">
                <a:off x="2496" y="922"/>
                <a:ext cx="196" cy="134"/>
                <a:chOff x="4632" y="1107"/>
                <a:chExt cx="384" cy="498"/>
              </a:xfrm>
            </p:grpSpPr>
            <p:sp>
              <p:nvSpPr>
                <p:cNvPr id="515" name="Freeform 450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16" name="Group 451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17" name="Freeform 452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18" name="Freeform 453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19" name="Freeform 454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490" name="Group 455"/>
              <p:cNvGrpSpPr>
                <a:grpSpLocks/>
              </p:cNvGrpSpPr>
              <p:nvPr/>
            </p:nvGrpSpPr>
            <p:grpSpPr bwMode="auto">
              <a:xfrm rot="19931270" flipH="1">
                <a:off x="2672" y="922"/>
                <a:ext cx="197" cy="134"/>
                <a:chOff x="4632" y="1107"/>
                <a:chExt cx="384" cy="498"/>
              </a:xfrm>
            </p:grpSpPr>
            <p:sp>
              <p:nvSpPr>
                <p:cNvPr id="510" name="Freeform 456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11" name="Group 457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12" name="Freeform 458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13" name="Freeform 459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14" name="Freeform 460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491" name="Group 461"/>
              <p:cNvGrpSpPr>
                <a:grpSpLocks/>
              </p:cNvGrpSpPr>
              <p:nvPr/>
            </p:nvGrpSpPr>
            <p:grpSpPr bwMode="auto">
              <a:xfrm rot="19931270" flipH="1">
                <a:off x="2869" y="922"/>
                <a:ext cx="195" cy="134"/>
                <a:chOff x="4632" y="1107"/>
                <a:chExt cx="384" cy="498"/>
              </a:xfrm>
            </p:grpSpPr>
            <p:sp>
              <p:nvSpPr>
                <p:cNvPr id="505" name="Freeform 462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06" name="Group 463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07" name="Freeform 464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08" name="Freeform 465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09" name="Freeform 466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492" name="Group 467"/>
              <p:cNvGrpSpPr>
                <a:grpSpLocks/>
              </p:cNvGrpSpPr>
              <p:nvPr/>
            </p:nvGrpSpPr>
            <p:grpSpPr bwMode="auto">
              <a:xfrm rot="19931270" flipH="1">
                <a:off x="3044" y="922"/>
                <a:ext cx="196" cy="134"/>
                <a:chOff x="4632" y="1107"/>
                <a:chExt cx="384" cy="498"/>
              </a:xfrm>
            </p:grpSpPr>
            <p:sp>
              <p:nvSpPr>
                <p:cNvPr id="500" name="Freeform 468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501" name="Group 469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502" name="Freeform 470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03" name="Freeform 471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504" name="Freeform 472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493" name="Group 473"/>
              <p:cNvGrpSpPr>
                <a:grpSpLocks/>
              </p:cNvGrpSpPr>
              <p:nvPr/>
            </p:nvGrpSpPr>
            <p:grpSpPr bwMode="auto">
              <a:xfrm rot="19931270" flipH="1">
                <a:off x="3240" y="922"/>
                <a:ext cx="197" cy="134"/>
                <a:chOff x="4632" y="1107"/>
                <a:chExt cx="384" cy="498"/>
              </a:xfrm>
            </p:grpSpPr>
            <p:sp>
              <p:nvSpPr>
                <p:cNvPr id="495" name="Freeform 474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496" name="Group 475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497" name="Freeform 476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98" name="Freeform 477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99" name="Freeform 478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sp>
            <p:nvSpPr>
              <p:cNvPr id="494" name="Freeform 479" descr="Пробка"/>
              <p:cNvSpPr>
                <a:spLocks/>
              </p:cNvSpPr>
              <p:nvPr/>
            </p:nvSpPr>
            <p:spPr bwMode="auto">
              <a:xfrm>
                <a:off x="3408" y="952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443" name="Group 480"/>
            <p:cNvGrpSpPr>
              <a:grpSpLocks/>
            </p:cNvGrpSpPr>
            <p:nvPr/>
          </p:nvGrpSpPr>
          <p:grpSpPr bwMode="auto">
            <a:xfrm rot="12872968" flipH="1" flipV="1">
              <a:off x="240" y="1152"/>
              <a:ext cx="1174" cy="107"/>
              <a:chOff x="2122" y="922"/>
              <a:chExt cx="1378" cy="134"/>
            </a:xfrm>
          </p:grpSpPr>
          <p:sp>
            <p:nvSpPr>
              <p:cNvPr id="444" name="Freeform 481" descr="Пробка"/>
              <p:cNvSpPr>
                <a:spLocks/>
              </p:cNvSpPr>
              <p:nvPr/>
            </p:nvSpPr>
            <p:spPr bwMode="auto">
              <a:xfrm>
                <a:off x="2122" y="941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  <p:grpSp>
            <p:nvGrpSpPr>
              <p:cNvPr id="445" name="Group 482"/>
              <p:cNvGrpSpPr>
                <a:grpSpLocks/>
              </p:cNvGrpSpPr>
              <p:nvPr/>
            </p:nvGrpSpPr>
            <p:grpSpPr bwMode="auto">
              <a:xfrm rot="19931270" flipH="1">
                <a:off x="2167" y="934"/>
                <a:ext cx="155" cy="112"/>
                <a:chOff x="4632" y="1187"/>
                <a:chExt cx="304" cy="418"/>
              </a:xfrm>
            </p:grpSpPr>
            <p:sp>
              <p:nvSpPr>
                <p:cNvPr id="483" name="Freeform 483" descr="Пробка"/>
                <p:cNvSpPr>
                  <a:spLocks/>
                </p:cNvSpPr>
                <p:nvPr/>
              </p:nvSpPr>
              <p:spPr bwMode="auto">
                <a:xfrm>
                  <a:off x="4792" y="118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484" name="Freeform 484" descr="Пробка"/>
                <p:cNvSpPr>
                  <a:spLocks/>
                </p:cNvSpPr>
                <p:nvPr/>
              </p:nvSpPr>
              <p:spPr bwMode="auto">
                <a:xfrm>
                  <a:off x="4712" y="126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sp>
              <p:nvSpPr>
                <p:cNvPr id="485" name="Freeform 485" descr="Пробка"/>
                <p:cNvSpPr>
                  <a:spLocks/>
                </p:cNvSpPr>
                <p:nvPr/>
              </p:nvSpPr>
              <p:spPr bwMode="auto">
                <a:xfrm>
                  <a:off x="4632" y="134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</p:grpSp>
          <p:grpSp>
            <p:nvGrpSpPr>
              <p:cNvPr id="446" name="Group 486"/>
              <p:cNvGrpSpPr>
                <a:grpSpLocks/>
              </p:cNvGrpSpPr>
              <p:nvPr/>
            </p:nvGrpSpPr>
            <p:grpSpPr bwMode="auto">
              <a:xfrm rot="19931270" flipH="1">
                <a:off x="2299" y="922"/>
                <a:ext cx="197" cy="134"/>
                <a:chOff x="4632" y="1107"/>
                <a:chExt cx="384" cy="498"/>
              </a:xfrm>
            </p:grpSpPr>
            <p:sp>
              <p:nvSpPr>
                <p:cNvPr id="478" name="Freeform 487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479" name="Group 488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480" name="Freeform 489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81" name="Freeform 490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82" name="Freeform 491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447" name="Group 492"/>
              <p:cNvGrpSpPr>
                <a:grpSpLocks/>
              </p:cNvGrpSpPr>
              <p:nvPr/>
            </p:nvGrpSpPr>
            <p:grpSpPr bwMode="auto">
              <a:xfrm rot="19931270" flipH="1">
                <a:off x="2496" y="922"/>
                <a:ext cx="196" cy="134"/>
                <a:chOff x="4632" y="1107"/>
                <a:chExt cx="384" cy="498"/>
              </a:xfrm>
            </p:grpSpPr>
            <p:sp>
              <p:nvSpPr>
                <p:cNvPr id="473" name="Freeform 493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474" name="Group 494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475" name="Freeform 495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76" name="Freeform 496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77" name="Freeform 497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448" name="Group 498"/>
              <p:cNvGrpSpPr>
                <a:grpSpLocks/>
              </p:cNvGrpSpPr>
              <p:nvPr/>
            </p:nvGrpSpPr>
            <p:grpSpPr bwMode="auto">
              <a:xfrm rot="19931270" flipH="1">
                <a:off x="2672" y="922"/>
                <a:ext cx="197" cy="134"/>
                <a:chOff x="4632" y="1107"/>
                <a:chExt cx="384" cy="498"/>
              </a:xfrm>
            </p:grpSpPr>
            <p:sp>
              <p:nvSpPr>
                <p:cNvPr id="468" name="Freeform 499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469" name="Group 500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470" name="Freeform 501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71" name="Freeform 502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72" name="Freeform 503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449" name="Group 504"/>
              <p:cNvGrpSpPr>
                <a:grpSpLocks/>
              </p:cNvGrpSpPr>
              <p:nvPr/>
            </p:nvGrpSpPr>
            <p:grpSpPr bwMode="auto">
              <a:xfrm rot="19931270" flipH="1">
                <a:off x="2869" y="922"/>
                <a:ext cx="195" cy="134"/>
                <a:chOff x="4632" y="1107"/>
                <a:chExt cx="384" cy="498"/>
              </a:xfrm>
            </p:grpSpPr>
            <p:sp>
              <p:nvSpPr>
                <p:cNvPr id="463" name="Freeform 505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464" name="Group 506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465" name="Freeform 507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66" name="Freeform 508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67" name="Freeform 509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450" name="Group 510"/>
              <p:cNvGrpSpPr>
                <a:grpSpLocks/>
              </p:cNvGrpSpPr>
              <p:nvPr/>
            </p:nvGrpSpPr>
            <p:grpSpPr bwMode="auto">
              <a:xfrm rot="19931270" flipH="1">
                <a:off x="3044" y="922"/>
                <a:ext cx="196" cy="134"/>
                <a:chOff x="4632" y="1107"/>
                <a:chExt cx="384" cy="498"/>
              </a:xfrm>
            </p:grpSpPr>
            <p:sp>
              <p:nvSpPr>
                <p:cNvPr id="458" name="Freeform 511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459" name="Group 512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460" name="Freeform 513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61" name="Freeform 514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62" name="Freeform 515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grpSp>
            <p:nvGrpSpPr>
              <p:cNvPr id="451" name="Group 516"/>
              <p:cNvGrpSpPr>
                <a:grpSpLocks/>
              </p:cNvGrpSpPr>
              <p:nvPr/>
            </p:nvGrpSpPr>
            <p:grpSpPr bwMode="auto">
              <a:xfrm rot="19931270" flipH="1">
                <a:off x="3240" y="922"/>
                <a:ext cx="197" cy="134"/>
                <a:chOff x="4632" y="1107"/>
                <a:chExt cx="384" cy="498"/>
              </a:xfrm>
            </p:grpSpPr>
            <p:sp>
              <p:nvSpPr>
                <p:cNvPr id="453" name="Freeform 517" descr="Пробка"/>
                <p:cNvSpPr>
                  <a:spLocks/>
                </p:cNvSpPr>
                <p:nvPr/>
              </p:nvSpPr>
              <p:spPr bwMode="auto">
                <a:xfrm>
                  <a:off x="4872" y="1107"/>
                  <a:ext cx="144" cy="258"/>
                </a:xfrm>
                <a:custGeom>
                  <a:avLst/>
                  <a:gdLst/>
                  <a:ahLst/>
                  <a:cxnLst>
                    <a:cxn ang="0">
                      <a:pos x="624" y="45"/>
                    </a:cxn>
                    <a:cxn ang="0">
                      <a:pos x="368" y="29"/>
                    </a:cxn>
                    <a:cxn ang="0">
                      <a:pos x="272" y="221"/>
                    </a:cxn>
                    <a:cxn ang="0">
                      <a:pos x="400" y="445"/>
                    </a:cxn>
                    <a:cxn ang="0">
                      <a:pos x="368" y="653"/>
                    </a:cxn>
                    <a:cxn ang="0">
                      <a:pos x="160" y="701"/>
                    </a:cxn>
                    <a:cxn ang="0">
                      <a:pos x="0" y="621"/>
                    </a:cxn>
                  </a:cxnLst>
                  <a:rect l="0" t="0" r="r" b="b"/>
                  <a:pathLst>
                    <a:path w="624" h="706">
                      <a:moveTo>
                        <a:pt x="624" y="45"/>
                      </a:moveTo>
                      <a:cubicBezTo>
                        <a:pt x="525" y="22"/>
                        <a:pt x="427" y="0"/>
                        <a:pt x="368" y="29"/>
                      </a:cubicBezTo>
                      <a:cubicBezTo>
                        <a:pt x="309" y="58"/>
                        <a:pt x="267" y="152"/>
                        <a:pt x="272" y="221"/>
                      </a:cubicBezTo>
                      <a:cubicBezTo>
                        <a:pt x="277" y="290"/>
                        <a:pt x="384" y="373"/>
                        <a:pt x="400" y="445"/>
                      </a:cubicBezTo>
                      <a:cubicBezTo>
                        <a:pt x="416" y="517"/>
                        <a:pt x="408" y="610"/>
                        <a:pt x="368" y="653"/>
                      </a:cubicBezTo>
                      <a:cubicBezTo>
                        <a:pt x="328" y="696"/>
                        <a:pt x="221" y="706"/>
                        <a:pt x="160" y="701"/>
                      </a:cubicBezTo>
                      <a:cubicBezTo>
                        <a:pt x="99" y="696"/>
                        <a:pt x="49" y="658"/>
                        <a:pt x="0" y="621"/>
                      </a:cubicBezTo>
                    </a:path>
                  </a:pathLst>
                </a:custGeom>
                <a:blipFill dpi="0" rotWithShape="1">
                  <a:blip r:embed="rId3" cstate="print"/>
                  <a:srcRect/>
                  <a:tile tx="0" ty="0" sx="100000" sy="100000" flip="none" algn="tl"/>
                </a:blip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 dirty="0"/>
                </a:p>
              </p:txBody>
            </p:sp>
            <p:grpSp>
              <p:nvGrpSpPr>
                <p:cNvPr id="454" name="Group 518"/>
                <p:cNvGrpSpPr>
                  <a:grpSpLocks/>
                </p:cNvGrpSpPr>
                <p:nvPr/>
              </p:nvGrpSpPr>
              <p:grpSpPr bwMode="auto">
                <a:xfrm>
                  <a:off x="4632" y="1187"/>
                  <a:ext cx="304" cy="418"/>
                  <a:chOff x="4632" y="1187"/>
                  <a:chExt cx="304" cy="418"/>
                </a:xfrm>
              </p:grpSpPr>
              <p:sp>
                <p:nvSpPr>
                  <p:cNvPr id="455" name="Freeform 519" descr="Пробка"/>
                  <p:cNvSpPr>
                    <a:spLocks/>
                  </p:cNvSpPr>
                  <p:nvPr/>
                </p:nvSpPr>
                <p:spPr bwMode="auto">
                  <a:xfrm>
                    <a:off x="4792" y="118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56" name="Freeform 520" descr="Пробка"/>
                  <p:cNvSpPr>
                    <a:spLocks/>
                  </p:cNvSpPr>
                  <p:nvPr/>
                </p:nvSpPr>
                <p:spPr bwMode="auto">
                  <a:xfrm>
                    <a:off x="4712" y="126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  <p:sp>
                <p:nvSpPr>
                  <p:cNvPr id="457" name="Freeform 521" descr="Пробка"/>
                  <p:cNvSpPr>
                    <a:spLocks/>
                  </p:cNvSpPr>
                  <p:nvPr/>
                </p:nvSpPr>
                <p:spPr bwMode="auto">
                  <a:xfrm>
                    <a:off x="4632" y="1347"/>
                    <a:ext cx="144" cy="258"/>
                  </a:xfrm>
                  <a:custGeom>
                    <a:avLst/>
                    <a:gdLst/>
                    <a:ahLst/>
                    <a:cxnLst>
                      <a:cxn ang="0">
                        <a:pos x="624" y="45"/>
                      </a:cxn>
                      <a:cxn ang="0">
                        <a:pos x="368" y="29"/>
                      </a:cxn>
                      <a:cxn ang="0">
                        <a:pos x="272" y="221"/>
                      </a:cxn>
                      <a:cxn ang="0">
                        <a:pos x="400" y="445"/>
                      </a:cxn>
                      <a:cxn ang="0">
                        <a:pos x="368" y="653"/>
                      </a:cxn>
                      <a:cxn ang="0">
                        <a:pos x="160" y="701"/>
                      </a:cxn>
                      <a:cxn ang="0">
                        <a:pos x="0" y="621"/>
                      </a:cxn>
                    </a:cxnLst>
                    <a:rect l="0" t="0" r="r" b="b"/>
                    <a:pathLst>
                      <a:path w="624" h="706">
                        <a:moveTo>
                          <a:pt x="624" y="45"/>
                        </a:moveTo>
                        <a:cubicBezTo>
                          <a:pt x="525" y="22"/>
                          <a:pt x="427" y="0"/>
                          <a:pt x="368" y="29"/>
                        </a:cubicBezTo>
                        <a:cubicBezTo>
                          <a:pt x="309" y="58"/>
                          <a:pt x="267" y="152"/>
                          <a:pt x="272" y="221"/>
                        </a:cubicBezTo>
                        <a:cubicBezTo>
                          <a:pt x="277" y="290"/>
                          <a:pt x="384" y="373"/>
                          <a:pt x="400" y="445"/>
                        </a:cubicBezTo>
                        <a:cubicBezTo>
                          <a:pt x="416" y="517"/>
                          <a:pt x="408" y="610"/>
                          <a:pt x="368" y="653"/>
                        </a:cubicBezTo>
                        <a:cubicBezTo>
                          <a:pt x="328" y="696"/>
                          <a:pt x="221" y="706"/>
                          <a:pt x="160" y="701"/>
                        </a:cubicBezTo>
                        <a:cubicBezTo>
                          <a:pt x="99" y="696"/>
                          <a:pt x="49" y="658"/>
                          <a:pt x="0" y="621"/>
                        </a:cubicBezTo>
                      </a:path>
                    </a:pathLst>
                  </a:custGeom>
                  <a:blipFill dpi="0" rotWithShape="1">
                    <a:blip r:embed="rId3" cstate="print"/>
                    <a:srcRect/>
                    <a:tile tx="0" ty="0" sx="100000" sy="100000" flip="none" algn="tl"/>
                  </a:blip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 dirty="0"/>
                  </a:p>
                </p:txBody>
              </p:sp>
            </p:grpSp>
          </p:grpSp>
          <p:sp>
            <p:nvSpPr>
              <p:cNvPr id="452" name="Freeform 522" descr="Пробка"/>
              <p:cNvSpPr>
                <a:spLocks/>
              </p:cNvSpPr>
              <p:nvPr/>
            </p:nvSpPr>
            <p:spPr bwMode="auto">
              <a:xfrm>
                <a:off x="3408" y="952"/>
                <a:ext cx="92" cy="102"/>
              </a:xfrm>
              <a:custGeom>
                <a:avLst/>
                <a:gdLst/>
                <a:ahLst/>
                <a:cxnLst>
                  <a:cxn ang="0">
                    <a:pos x="82" y="88"/>
                  </a:cxn>
                  <a:cxn ang="0">
                    <a:pos x="85" y="88"/>
                  </a:cxn>
                  <a:cxn ang="0">
                    <a:pos x="100" y="100"/>
                  </a:cxn>
                  <a:cxn ang="0">
                    <a:pos x="67" y="130"/>
                  </a:cxn>
                  <a:cxn ang="0">
                    <a:pos x="25" y="109"/>
                  </a:cxn>
                  <a:cxn ang="0">
                    <a:pos x="4" y="61"/>
                  </a:cxn>
                  <a:cxn ang="0">
                    <a:pos x="5" y="24"/>
                  </a:cxn>
                  <a:cxn ang="0">
                    <a:pos x="31" y="4"/>
                  </a:cxn>
                  <a:cxn ang="0">
                    <a:pos x="46" y="4"/>
                  </a:cxn>
                  <a:cxn ang="0">
                    <a:pos x="79" y="25"/>
                  </a:cxn>
                  <a:cxn ang="0">
                    <a:pos x="82" y="70"/>
                  </a:cxn>
                  <a:cxn ang="0">
                    <a:pos x="68" y="85"/>
                  </a:cxn>
                  <a:cxn ang="0">
                    <a:pos x="82" y="67"/>
                  </a:cxn>
                </a:cxnLst>
                <a:rect l="0" t="0" r="r" b="b"/>
                <a:pathLst>
                  <a:path w="103" h="131">
                    <a:moveTo>
                      <a:pt x="82" y="88"/>
                    </a:moveTo>
                    <a:cubicBezTo>
                      <a:pt x="82" y="88"/>
                      <a:pt x="82" y="86"/>
                      <a:pt x="85" y="88"/>
                    </a:cubicBezTo>
                    <a:cubicBezTo>
                      <a:pt x="88" y="90"/>
                      <a:pt x="103" y="93"/>
                      <a:pt x="100" y="100"/>
                    </a:cubicBezTo>
                    <a:cubicBezTo>
                      <a:pt x="97" y="107"/>
                      <a:pt x="79" y="129"/>
                      <a:pt x="67" y="130"/>
                    </a:cubicBezTo>
                    <a:cubicBezTo>
                      <a:pt x="55" y="131"/>
                      <a:pt x="35" y="120"/>
                      <a:pt x="25" y="109"/>
                    </a:cubicBezTo>
                    <a:cubicBezTo>
                      <a:pt x="15" y="98"/>
                      <a:pt x="7" y="75"/>
                      <a:pt x="4" y="61"/>
                    </a:cubicBezTo>
                    <a:cubicBezTo>
                      <a:pt x="1" y="47"/>
                      <a:pt x="0" y="34"/>
                      <a:pt x="5" y="24"/>
                    </a:cubicBezTo>
                    <a:cubicBezTo>
                      <a:pt x="10" y="14"/>
                      <a:pt x="24" y="7"/>
                      <a:pt x="31" y="4"/>
                    </a:cubicBezTo>
                    <a:cubicBezTo>
                      <a:pt x="38" y="1"/>
                      <a:pt x="38" y="0"/>
                      <a:pt x="46" y="4"/>
                    </a:cubicBezTo>
                    <a:cubicBezTo>
                      <a:pt x="54" y="8"/>
                      <a:pt x="73" y="14"/>
                      <a:pt x="79" y="25"/>
                    </a:cubicBezTo>
                    <a:cubicBezTo>
                      <a:pt x="85" y="36"/>
                      <a:pt x="84" y="60"/>
                      <a:pt x="82" y="70"/>
                    </a:cubicBezTo>
                    <a:cubicBezTo>
                      <a:pt x="80" y="80"/>
                      <a:pt x="68" y="85"/>
                      <a:pt x="68" y="85"/>
                    </a:cubicBezTo>
                    <a:cubicBezTo>
                      <a:pt x="68" y="85"/>
                      <a:pt x="79" y="74"/>
                      <a:pt x="82" y="67"/>
                    </a:cubicBezTo>
                  </a:path>
                </a:pathLst>
              </a:cu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</p:grpSp>
    </p:spTree>
  </p:cSld>
  <p:clrMapOvr>
    <a:masterClrMapping/>
  </p:clrMapOvr>
  <p:transition>
    <p:split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Рівнобедрені трикутники 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це трикутники, у яких бічні сторони рівні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>
              <a:buNone/>
            </a:pPr>
            <a:endParaRPr lang="uk-UA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Під час спорудження мостів використовують </a:t>
            </a:r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рівнобедрені трикутники</a:t>
            </a:r>
            <a:r>
              <a:rPr lang="uk-UA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які слугують підтримкою для опори моста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0cb3a23f21c51348bac73ca14235693c118952083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24528" t="-1541" b="11425"/>
          <a:stretch>
            <a:fillRect/>
          </a:stretch>
        </p:blipFill>
        <p:spPr bwMode="auto">
          <a:xfrm>
            <a:off x="4686300" y="1828800"/>
            <a:ext cx="4381500" cy="350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161</TotalTime>
  <Words>746</Words>
  <Application>Microsoft Office PowerPoint</Application>
  <PresentationFormat>Экран (4:3)</PresentationFormat>
  <Paragraphs>128</Paragraphs>
  <Slides>23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Яркая</vt:lpstr>
      <vt:lpstr>Формула</vt:lpstr>
      <vt:lpstr>Методична розробка вчителя математики  Новобузької ЗОШ І – ІІ ст. № 4 Миколаївської обл.  Рафальської Оксани Дмитрівни</vt:lpstr>
      <vt:lpstr>Мета уроку:</vt:lpstr>
      <vt:lpstr>     Епіграф уроку:</vt:lpstr>
      <vt:lpstr>Перевірка домашнього завдання</vt:lpstr>
      <vt:lpstr>Перевірка домашнього завдання</vt:lpstr>
      <vt:lpstr>Бліц – турнір  “ Що я знаю про трикутник? ”</vt:lpstr>
      <vt:lpstr>Слайд 7</vt:lpstr>
      <vt:lpstr>Різносторонні трикутники – це трикутники, у яких всі сторони різної довжини</vt:lpstr>
      <vt:lpstr>Рівнобедрені трикутники – це трикутники, у яких бічні сторони рівні </vt:lpstr>
      <vt:lpstr>Рівносторонні трикутники – це трикутники, у яких всі сторони однакової довжини</vt:lpstr>
      <vt:lpstr>Тупокутні трикутники - це трикутники, в яких один тупий кут</vt:lpstr>
      <vt:lpstr>Гострокутні трикутники – це трикутники, в яких всі кути гострі</vt:lpstr>
      <vt:lpstr>Прямокутний трикутник – це трикутник, у якого один з кутів дорівнює  90 градусів</vt:lpstr>
      <vt:lpstr>Трикутники в нашому житті</vt:lpstr>
      <vt:lpstr>Трикутники в нашому житті</vt:lpstr>
      <vt:lpstr>Трикутники в нашому житті</vt:lpstr>
      <vt:lpstr>Бермудський трикутник</vt:lpstr>
      <vt:lpstr>Трикутники в нашому житті</vt:lpstr>
      <vt:lpstr>Трикутники в нашому житті</vt:lpstr>
      <vt:lpstr> Трикутник полярний, характеристичний….. Математика нараховує величезну кількість трикутників.  </vt:lpstr>
      <vt:lpstr>Трикутники є…..</vt:lpstr>
      <vt:lpstr>Рефлексія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Методична розробка вчителя математики  Новобузької ЗОШ І – ІІ ст. № 4 Миколаївської обл.  Рафальської Оксани Дмитрівни</dc:title>
  <cp:lastModifiedBy>1</cp:lastModifiedBy>
  <cp:revision>19</cp:revision>
  <dcterms:modified xsi:type="dcterms:W3CDTF">2011-10-02T09:21:23Z</dcterms:modified>
</cp:coreProperties>
</file>