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083C"/>
    <a:srgbClr val="6F051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B0F0"/>
                </a:solidFill>
                <a:latin typeface="Monotype Corsiva" pitchFamily="66" charset="0"/>
              </a:rPr>
              <a:t>Квадрат і куб числа</a:t>
            </a:r>
            <a:endParaRPr lang="ru-RU" dirty="0">
              <a:solidFill>
                <a:srgbClr val="00B0F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uk-UA" sz="28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Підручник “ Математика 5 клас ” </a:t>
            </a:r>
          </a:p>
          <a:p>
            <a:pPr algn="ctr">
              <a:buNone/>
            </a:pPr>
            <a:r>
              <a:rPr lang="uk-U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автори: А. Г. Мерзляк, В. Б. Полонський,</a:t>
            </a:r>
          </a:p>
          <a:p>
            <a:pPr algn="ctr">
              <a:buNone/>
            </a:pPr>
            <a:r>
              <a:rPr lang="uk-U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М. С. Якір</a:t>
            </a:r>
          </a:p>
          <a:p>
            <a:pPr algn="ctr">
              <a:buNone/>
            </a:pPr>
            <a:endParaRPr lang="uk-UA" sz="2800" b="1" i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sz="2400" b="1" i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24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Методична розробка вчителя математики</a:t>
            </a:r>
          </a:p>
          <a:p>
            <a:pPr algn="ctr">
              <a:buNone/>
            </a:pPr>
            <a:r>
              <a:rPr lang="uk-UA" sz="24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Новобузької ЗОШ І – ІІ ст. № 4 </a:t>
            </a:r>
          </a:p>
          <a:p>
            <a:pPr algn="ctr">
              <a:buNone/>
            </a:pPr>
            <a:r>
              <a:rPr lang="uk-UA" sz="24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Миколаївської обл.</a:t>
            </a:r>
          </a:p>
          <a:p>
            <a:pPr algn="ctr">
              <a:buNone/>
            </a:pPr>
            <a:r>
              <a:rPr lang="uk-UA" sz="24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Рафальської Оксани Дмитрівни</a:t>
            </a:r>
          </a:p>
        </p:txBody>
      </p:sp>
      <p:sp>
        <p:nvSpPr>
          <p:cNvPr id="4" name="Куб 3"/>
          <p:cNvSpPr/>
          <p:nvPr/>
        </p:nvSpPr>
        <p:spPr>
          <a:xfrm>
            <a:off x="533400" y="838200"/>
            <a:ext cx="1524000" cy="13716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315200" y="914400"/>
            <a:ext cx="1371600" cy="1219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Monotype Corsiva" pitchFamily="66" charset="0"/>
              </a:rPr>
              <a:t>Зверни увагу!</a:t>
            </a:r>
            <a:endParaRPr lang="ru-RU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Піднесення числа до степеня – це нова,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п'ята,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арифметична дія. Якщо у числовий вираз входить степінь, то спочатку виконується піднесення до степеня, а потім інші дії.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Наприклад, 6 • 3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= 6 •  9 = 54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      6 + 3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= 6 + 9 = 15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33400"/>
            <a:ext cx="4040188" cy="1524000"/>
          </a:xfrm>
        </p:spPr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Термін “ показник степеня ” ввів німецький математик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Михаель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Штіфель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(1486 - 1567)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33401"/>
            <a:ext cx="4041775" cy="1523999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Сучасну форму запису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uk-UA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ввів французький вчений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Рене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Декарт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1637 році, який систематично застосовував її у своїй книзі “ Геометрія ”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chtifel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rcRect l="23444" t="814" r="38002" b="76813"/>
          <a:stretch>
            <a:fillRect/>
          </a:stretch>
        </p:blipFill>
        <p:spPr>
          <a:xfrm>
            <a:off x="228600" y="2133600"/>
            <a:ext cx="4381814" cy="4267200"/>
          </a:xfrm>
        </p:spPr>
      </p:pic>
      <p:pic>
        <p:nvPicPr>
          <p:cNvPr id="8" name="Содержимое 7" descr="Декарт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07066" y="2133601"/>
            <a:ext cx="4055933" cy="42978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B0F0"/>
                </a:solidFill>
                <a:latin typeface="Monotype Corsiva" pitchFamily="66" charset="0"/>
              </a:rPr>
              <a:t>Усна вправа</a:t>
            </a:r>
            <a:endParaRPr lang="ru-RU" dirty="0">
              <a:solidFill>
                <a:srgbClr val="00B0F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Спрости вираз, замінивши добуток однакових множників степенем:</a:t>
            </a:r>
          </a:p>
          <a:p>
            <a:pPr marL="514350" indent="-514350">
              <a:buClr>
                <a:srgbClr val="C0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7 • 7;</a:t>
            </a:r>
          </a:p>
          <a:p>
            <a:pPr marL="514350" indent="-514350">
              <a:buClr>
                <a:srgbClr val="C0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10 • 10 •10;</a:t>
            </a:r>
          </a:p>
          <a:p>
            <a:pPr marL="514350" indent="-514350">
              <a:buClr>
                <a:srgbClr val="C0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 •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•с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•с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>
              <a:buClr>
                <a:srgbClr val="C0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•х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•х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•х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•х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•х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•х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>
              <a:buClr>
                <a:srgbClr val="C0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6 •6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• 6 • 6 •6;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2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019800"/>
            <a:ext cx="83058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Робота за підручником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Підсумок уроку</a:t>
            </a: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Гра “ 3:2:1”</a:t>
            </a:r>
          </a:p>
          <a:p>
            <a:pPr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Назви </a:t>
            </a:r>
            <a:r>
              <a:rPr lang="uk-UA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три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факти, які зацікавили на уроці;</a:t>
            </a:r>
          </a:p>
          <a:p>
            <a:pPr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Назви </a:t>
            </a:r>
            <a:r>
              <a:rPr lang="uk-UA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два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повідомлення, про які хотілося б дізнатися більше;</a:t>
            </a:r>
          </a:p>
          <a:p>
            <a:pPr>
              <a:buNone/>
            </a:pP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Назви </a:t>
            </a:r>
            <a:r>
              <a:rPr lang="uk-UA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одну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властивість, яку будеш використовувати під час розв'язування домашніх завдань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Домашнє завдання </a:t>
            </a:r>
            <a:br>
              <a:rPr lang="uk-U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§ 19 № 564, 566</a:t>
            </a: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Дзвонок 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52600" y="1828800"/>
            <a:ext cx="5638800" cy="4783736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00B0F0"/>
                </a:solidFill>
                <a:latin typeface="Monotype Corsiva" pitchFamily="66" charset="0"/>
              </a:rPr>
              <a:t>Мета уроку:</a:t>
            </a:r>
            <a:endParaRPr lang="ru-RU" dirty="0">
              <a:solidFill>
                <a:srgbClr val="00B0F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Перевірити та закріпити знання учнів з теми: Види трикутників;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Вчити знаходити квадрат та куб чисел;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Ввести нову арифметичну дію: піднесення до степеня та порядок її використання під час обчислень;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Розвивати обчислювальні навички, пам’ять, логічне мислення;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Виховувати інтерес до предмету та бажання вчитися.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B0F0"/>
                </a:solidFill>
              </a:rPr>
              <a:t>Епіграф уроку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5400" dirty="0" smtClean="0">
                <a:latin typeface="Monotype Corsiva" pitchFamily="66" charset="0"/>
              </a:rPr>
              <a:t>Вважай нещасливим той день і годину, коли ти не засвоїв нічого нового.</a:t>
            </a:r>
          </a:p>
          <a:p>
            <a:pPr algn="r">
              <a:buNone/>
            </a:pPr>
            <a:r>
              <a:rPr lang="uk-UA" sz="5400" dirty="0" smtClean="0">
                <a:latin typeface="Monotype Corsiva" pitchFamily="66" charset="0"/>
              </a:rPr>
              <a:t>Давньокитайська мудрість</a:t>
            </a:r>
            <a:endParaRPr lang="ru-RU" sz="5400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00B0F0"/>
                </a:solidFill>
                <a:latin typeface="Monotype Corsiva" pitchFamily="66" charset="0"/>
                <a:cs typeface="Times New Roman" pitchFamily="18" charset="0"/>
              </a:rPr>
              <a:t>Перевірка домашнього завдання</a:t>
            </a:r>
            <a:endParaRPr lang="ru-RU" dirty="0">
              <a:solidFill>
                <a:srgbClr val="00B0F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Знайди помилку в № 364 (2)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Знайди периметр трикутника зі сторонами 14 см, 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17 см і 17 см.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 = 14 + 2 • 17 = 16 • 17 = 272 (см)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Відповідь: Р = 272 см.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B0F0"/>
                </a:solidFill>
                <a:latin typeface="Monotype Corsiva" pitchFamily="66" charset="0"/>
                <a:cs typeface="Times New Roman" pitchFamily="18" charset="0"/>
              </a:rPr>
              <a:t>Перевірка домашнього завдання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Склади короткий запис до домашньої задачі № 371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Одна сторона трикутника = 14 см, друга у два рази більша від першої, а третя – на 6 см менша від другої. Знайди периметр трикутника.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 – 14 см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ІІ - ?, у 2 рази більша від                   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ІІІ - ?, на 6 см менша від 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4191000" y="3886200"/>
            <a:ext cx="0" cy="6858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2057400" y="3886200"/>
            <a:ext cx="2133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4648200" y="4343400"/>
            <a:ext cx="0" cy="6858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4343400" y="43434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" name="Правая фигурная скобка 16"/>
          <p:cNvSpPr/>
          <p:nvPr/>
        </p:nvSpPr>
        <p:spPr>
          <a:xfrm>
            <a:off x="4953000" y="3733800"/>
            <a:ext cx="533400" cy="1371600"/>
          </a:xfrm>
          <a:prstGeom prst="righ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B0F0"/>
                </a:solidFill>
                <a:latin typeface="Monotype Corsiva" pitchFamily="66" charset="0"/>
              </a:rPr>
              <a:t>Математичний диктант</a:t>
            </a:r>
            <a:endParaRPr lang="ru-RU" dirty="0">
              <a:solidFill>
                <a:srgbClr val="00B0F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Заповни пропуски</a:t>
            </a:r>
          </a:p>
          <a:p>
            <a:pPr marL="514350" indent="-514350">
              <a:buClr>
                <a:srgbClr val="FF0000"/>
              </a:buClr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Трикутник називається гострокутним, якщо …. кути гострі;</a:t>
            </a:r>
          </a:p>
          <a:p>
            <a:pPr marL="514350" indent="-514350">
              <a:buClr>
                <a:srgbClr val="FF0000"/>
              </a:buClr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Якщо один з кутів трикутника прямий, то такий трикутник називають……;</a:t>
            </a:r>
          </a:p>
          <a:p>
            <a:pPr marL="514350" indent="-514350">
              <a:buClr>
                <a:srgbClr val="FF0000"/>
              </a:buClr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тупокутного трикутника ….. тупий кут;</a:t>
            </a:r>
          </a:p>
          <a:p>
            <a:pPr marL="514350" indent="-514350">
              <a:buClr>
                <a:srgbClr val="FF0000"/>
              </a:buClr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рівносторонньому трикутнику ….. рівні сторони;</a:t>
            </a:r>
          </a:p>
          <a:p>
            <a:pPr marL="514350" indent="-514350">
              <a:buClr>
                <a:srgbClr val="FF0000"/>
              </a:buClr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Якщо дві сторони трикутника рівні, то такий трикутник називають……;</a:t>
            </a:r>
          </a:p>
          <a:p>
            <a:pPr marL="514350" indent="-514350">
              <a:buClr>
                <a:srgbClr val="FF0000"/>
              </a:buClr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різносторонньому трикутнику всі сторони мають ….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dirty="0" smtClean="0">
                <a:solidFill>
                  <a:srgbClr val="00B0F0"/>
                </a:solidFill>
                <a:latin typeface="Monotype Corsiva" pitchFamily="66" charset="0"/>
              </a:rPr>
              <a:t>Перевірка математичного диктанту</a:t>
            </a:r>
            <a:endParaRPr lang="ru-RU" sz="4000" dirty="0">
              <a:solidFill>
                <a:srgbClr val="00B0F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>
                <a:srgbClr val="FF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Всі</a:t>
            </a:r>
          </a:p>
          <a:p>
            <a:pPr marL="514350" indent="-514350">
              <a:buClr>
                <a:srgbClr val="FF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Прямокутним</a:t>
            </a:r>
          </a:p>
          <a:p>
            <a:pPr marL="514350" indent="-514350">
              <a:buClr>
                <a:srgbClr val="FF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Один</a:t>
            </a:r>
          </a:p>
          <a:p>
            <a:pPr marL="514350" indent="-514350">
              <a:buClr>
                <a:srgbClr val="FF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Три</a:t>
            </a:r>
          </a:p>
          <a:p>
            <a:pPr marL="514350" indent="-514350">
              <a:buClr>
                <a:srgbClr val="FF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Рівнобедреним</a:t>
            </a:r>
          </a:p>
          <a:p>
            <a:pPr marL="514350" indent="-514350">
              <a:buClr>
                <a:srgbClr val="FF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Різну довжину.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B0F0"/>
                </a:solidFill>
                <a:latin typeface="Monotype Corsiva" pitchFamily="66" charset="0"/>
              </a:rPr>
              <a:t>Постановка проблеми</a:t>
            </a:r>
            <a:endParaRPr lang="ru-RU" dirty="0">
              <a:solidFill>
                <a:srgbClr val="00B0F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/>
              <a:t>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Суму кількох рівних доданків записують у вигляді добутку</a:t>
            </a:r>
          </a:p>
          <a:p>
            <a:pPr algn="ctr">
              <a:buNone/>
            </a:pPr>
            <a:r>
              <a:rPr lang="uk-UA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 + 8 + 8 + 8 + 8 = 8 • 5 = 40</a:t>
            </a:r>
          </a:p>
          <a:p>
            <a:pPr algn="ctr"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А як записати добуток рівних множників?</a:t>
            </a:r>
          </a:p>
          <a:p>
            <a:pPr algn="ctr">
              <a:buNone/>
            </a:pPr>
            <a:r>
              <a:rPr lang="uk-UA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 • 8 • 8 • 8 • 8 = ?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B0F0"/>
                </a:solidFill>
                <a:latin typeface="Monotype Corsiva" pitchFamily="66" charset="0"/>
              </a:rPr>
              <a:t>Пояснення нового матеріалу</a:t>
            </a:r>
            <a:endParaRPr lang="ru-RU" dirty="0">
              <a:solidFill>
                <a:srgbClr val="00B0F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Вираз </a:t>
            </a:r>
            <a:r>
              <a:rPr lang="uk-UA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 • 8 • 8 • 8 • 8 = 8</a:t>
            </a:r>
            <a:r>
              <a:rPr lang="uk-UA" sz="2800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Вираз 8</a:t>
            </a:r>
            <a:r>
              <a:rPr lang="uk-UA" sz="24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називають степенем і читають “ вісім у п'ятому степені ” або “ вісім в степені п'ять ”. </a:t>
            </a:r>
          </a:p>
          <a:p>
            <a:pPr>
              <a:buNone/>
            </a:pPr>
            <a:r>
              <a:rPr lang="uk-UA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8</a:t>
            </a:r>
            <a:r>
              <a:rPr lang="uk-UA" sz="4800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показник степеня</a:t>
            </a:r>
          </a:p>
          <a:p>
            <a:pPr>
              <a:buNone/>
            </a:pPr>
            <a:r>
              <a:rPr lang="uk-UA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основа степеня</a:t>
            </a:r>
          </a:p>
          <a:p>
            <a:pPr>
              <a:buNone/>
            </a:pPr>
            <a:endParaRPr lang="uk-UA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Другий степінь називають квадратом, а третій – кубом числа</a:t>
            </a:r>
            <a:endParaRPr lang="ru-RU" sz="48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362200" y="4038600"/>
            <a:ext cx="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362200" y="43434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819400" y="3581400"/>
            <a:ext cx="6858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</TotalTime>
  <Words>591</Words>
  <Application>Microsoft Office PowerPoint</Application>
  <PresentationFormat>Экран (4:3)</PresentationFormat>
  <Paragraphs>79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Квадрат і куб числа</vt:lpstr>
      <vt:lpstr>Мета уроку:</vt:lpstr>
      <vt:lpstr>Епіграф уроку</vt:lpstr>
      <vt:lpstr>Перевірка домашнього завдання</vt:lpstr>
      <vt:lpstr>Перевірка домашнього завдання</vt:lpstr>
      <vt:lpstr>Математичний диктант</vt:lpstr>
      <vt:lpstr>Перевірка математичного диктанту</vt:lpstr>
      <vt:lpstr>Постановка проблеми</vt:lpstr>
      <vt:lpstr>Пояснення нового матеріалу</vt:lpstr>
      <vt:lpstr>Зверни увагу!</vt:lpstr>
      <vt:lpstr>Слайд 11</vt:lpstr>
      <vt:lpstr>Усна вправа</vt:lpstr>
      <vt:lpstr>Робота за підручником</vt:lpstr>
      <vt:lpstr>Підсумок уроку</vt:lpstr>
      <vt:lpstr>Домашнє завдання  § 19 № 564, 566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Квадрат і куб числа</dc:title>
  <cp:lastModifiedBy>1</cp:lastModifiedBy>
  <cp:revision>9</cp:revision>
  <dcterms:modified xsi:type="dcterms:W3CDTF">2011-10-02T10:45:25Z</dcterms:modified>
</cp:coreProperties>
</file>