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71" r:id="rId7"/>
    <p:sldId id="267" r:id="rId8"/>
    <p:sldId id="268" r:id="rId9"/>
    <p:sldId id="269" r:id="rId10"/>
    <p:sldId id="264" r:id="rId11"/>
    <p:sldId id="273" r:id="rId12"/>
    <p:sldId id="261" r:id="rId13"/>
    <p:sldId id="262" r:id="rId14"/>
    <p:sldId id="263" r:id="rId15"/>
    <p:sldId id="265" r:id="rId16"/>
    <p:sldId id="266" r:id="rId17"/>
    <p:sldId id="270" r:id="rId18"/>
    <p:sldId id="272" r:id="rId19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83E1FAF-788A-49A9-B566-E798AD03EEBE}" type="doc">
      <dgm:prSet loTypeId="urn:microsoft.com/office/officeart/2005/8/layout/arrow2" loCatId="process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ru-RU"/>
        </a:p>
      </dgm:t>
    </dgm:pt>
    <dgm:pt modelId="{42C8B8AC-95EF-4AEF-8E29-3FF8A99342E8}">
      <dgm:prSet phldrT="[Текст]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uk-UA" dirty="0" smtClean="0"/>
            <a:t>Сьогодні ми…</a:t>
          </a:r>
          <a:endParaRPr lang="ru-RU" dirty="0"/>
        </a:p>
      </dgm:t>
    </dgm:pt>
    <dgm:pt modelId="{6760171B-D4E0-45C1-BAD0-62EB5EDBD814}" type="parTrans" cxnId="{33F91D33-05B1-48E7-B247-C5AB34A9069A}">
      <dgm:prSet/>
      <dgm:spPr/>
      <dgm:t>
        <a:bodyPr/>
        <a:lstStyle/>
        <a:p>
          <a:endParaRPr lang="ru-RU"/>
        </a:p>
      </dgm:t>
    </dgm:pt>
    <dgm:pt modelId="{9F5BF3C8-C977-470B-AF5C-164383F7E0CB}" type="sibTrans" cxnId="{33F91D33-05B1-48E7-B247-C5AB34A9069A}">
      <dgm:prSet/>
      <dgm:spPr/>
      <dgm:t>
        <a:bodyPr/>
        <a:lstStyle/>
        <a:p>
          <a:endParaRPr lang="ru-RU"/>
        </a:p>
      </dgm:t>
    </dgm:pt>
    <dgm:pt modelId="{C3D8B2F2-1B34-4F99-9C95-FEBD7F295513}">
      <dgm:prSet phldrT="[Текст]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uk-UA" dirty="0" smtClean="0"/>
            <a:t>Мені потрібно ще попрацювати над…</a:t>
          </a:r>
          <a:endParaRPr lang="ru-RU" dirty="0"/>
        </a:p>
      </dgm:t>
    </dgm:pt>
    <dgm:pt modelId="{14EE7158-F3B5-4B76-9FA5-EFBFCC3938A7}" type="parTrans" cxnId="{AF2A0DED-7CEB-4F23-972B-017BEAE034DE}">
      <dgm:prSet/>
      <dgm:spPr/>
      <dgm:t>
        <a:bodyPr/>
        <a:lstStyle/>
        <a:p>
          <a:endParaRPr lang="ru-RU"/>
        </a:p>
      </dgm:t>
    </dgm:pt>
    <dgm:pt modelId="{48C641F4-F3F2-44A3-9F5A-F284BBB6E2BF}" type="sibTrans" cxnId="{AF2A0DED-7CEB-4F23-972B-017BEAE034DE}">
      <dgm:prSet/>
      <dgm:spPr/>
      <dgm:t>
        <a:bodyPr/>
        <a:lstStyle/>
        <a:p>
          <a:endParaRPr lang="ru-RU"/>
        </a:p>
      </dgm:t>
    </dgm:pt>
    <dgm:pt modelId="{B38F6FAD-C324-42F8-AA3B-87BA57820749}">
      <dgm:prSet phldrT="[Текст]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uk-UA" dirty="0" smtClean="0"/>
            <a:t>Я зрозумів…</a:t>
          </a:r>
          <a:endParaRPr lang="ru-RU" dirty="0"/>
        </a:p>
      </dgm:t>
    </dgm:pt>
    <dgm:pt modelId="{187392C9-2010-4C5A-9458-070F79E9FA1B}" type="parTrans" cxnId="{C3CB605C-10CE-4E3C-8B0E-C06414D2D761}">
      <dgm:prSet/>
      <dgm:spPr/>
      <dgm:t>
        <a:bodyPr/>
        <a:lstStyle/>
        <a:p>
          <a:endParaRPr lang="ru-RU"/>
        </a:p>
      </dgm:t>
    </dgm:pt>
    <dgm:pt modelId="{15F826A0-4683-4715-ADDC-B9E85D0C1CAF}" type="sibTrans" cxnId="{C3CB605C-10CE-4E3C-8B0E-C06414D2D761}">
      <dgm:prSet/>
      <dgm:spPr/>
      <dgm:t>
        <a:bodyPr/>
        <a:lstStyle/>
        <a:p>
          <a:endParaRPr lang="ru-RU"/>
        </a:p>
      </dgm:t>
    </dgm:pt>
    <dgm:pt modelId="{153A6C68-7093-4D0C-A3D0-7F0B921A28E0}">
      <dgm:prSet phldrT="[Текст]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uk-UA" dirty="0" smtClean="0"/>
            <a:t>Мені сподобалося..</a:t>
          </a:r>
          <a:endParaRPr lang="ru-RU" dirty="0"/>
        </a:p>
      </dgm:t>
    </dgm:pt>
    <dgm:pt modelId="{B5C56D08-C0EB-4D1E-8D86-BB0E5E5C49CC}" type="parTrans" cxnId="{6F12343B-255A-48EF-A0D4-AF0AC507BAB5}">
      <dgm:prSet/>
      <dgm:spPr/>
      <dgm:t>
        <a:bodyPr/>
        <a:lstStyle/>
        <a:p>
          <a:endParaRPr lang="ru-RU"/>
        </a:p>
      </dgm:t>
    </dgm:pt>
    <dgm:pt modelId="{9845BAE3-BF94-4FC6-B4FD-C668EA4DD98D}" type="sibTrans" cxnId="{6F12343B-255A-48EF-A0D4-AF0AC507BAB5}">
      <dgm:prSet/>
      <dgm:spPr/>
      <dgm:t>
        <a:bodyPr/>
        <a:lstStyle/>
        <a:p>
          <a:endParaRPr lang="ru-RU"/>
        </a:p>
      </dgm:t>
    </dgm:pt>
    <dgm:pt modelId="{66978444-071F-4EF8-A4DB-AA9343A9FBE6}">
      <dgm:prSet phldrT="[Текст]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uk-UA" dirty="0" smtClean="0"/>
            <a:t>Я пишаюся…</a:t>
          </a:r>
          <a:endParaRPr lang="ru-RU" dirty="0"/>
        </a:p>
      </dgm:t>
    </dgm:pt>
    <dgm:pt modelId="{BBDB46C6-0974-4DC2-AA8D-84096A7B9C59}" type="parTrans" cxnId="{46084021-F2C4-48BA-BD78-CDC0E1A3E22C}">
      <dgm:prSet/>
      <dgm:spPr/>
      <dgm:t>
        <a:bodyPr/>
        <a:lstStyle/>
        <a:p>
          <a:endParaRPr lang="ru-RU"/>
        </a:p>
      </dgm:t>
    </dgm:pt>
    <dgm:pt modelId="{FB3187A7-6AE6-48B2-BA34-7F51561EF3BE}" type="sibTrans" cxnId="{46084021-F2C4-48BA-BD78-CDC0E1A3E22C}">
      <dgm:prSet/>
      <dgm:spPr/>
      <dgm:t>
        <a:bodyPr/>
        <a:lstStyle/>
        <a:p>
          <a:endParaRPr lang="ru-RU"/>
        </a:p>
      </dgm:t>
    </dgm:pt>
    <dgm:pt modelId="{741F26F8-4BA2-4B77-AB07-1462938B4A40}">
      <dgm:prSet phldrT="[Текст]" phldr="1"/>
      <dgm:spPr/>
      <dgm:t>
        <a:bodyPr/>
        <a:lstStyle/>
        <a:p>
          <a:endParaRPr lang="ru-RU" dirty="0"/>
        </a:p>
      </dgm:t>
    </dgm:pt>
    <dgm:pt modelId="{B47CAFD1-AD22-4D92-85B8-FF84A28991AA}" type="parTrans" cxnId="{4E978561-1768-4F94-ADC8-09A82A0585A0}">
      <dgm:prSet/>
      <dgm:spPr/>
      <dgm:t>
        <a:bodyPr/>
        <a:lstStyle/>
        <a:p>
          <a:endParaRPr lang="ru-RU"/>
        </a:p>
      </dgm:t>
    </dgm:pt>
    <dgm:pt modelId="{A510A685-C606-4B50-B447-F8382890BEF5}" type="sibTrans" cxnId="{4E978561-1768-4F94-ADC8-09A82A0585A0}">
      <dgm:prSet/>
      <dgm:spPr/>
      <dgm:t>
        <a:bodyPr/>
        <a:lstStyle/>
        <a:p>
          <a:endParaRPr lang="ru-RU"/>
        </a:p>
      </dgm:t>
    </dgm:pt>
    <dgm:pt modelId="{01CD9128-436E-4021-AF3B-A591D37462FF}">
      <dgm:prSet phldrT="[Текст]" phldr="1"/>
      <dgm:spPr/>
      <dgm:t>
        <a:bodyPr/>
        <a:lstStyle/>
        <a:p>
          <a:endParaRPr lang="ru-RU" dirty="0"/>
        </a:p>
      </dgm:t>
    </dgm:pt>
    <dgm:pt modelId="{5D061F1A-EF67-40DA-8E87-A120EF29C1FE}" type="parTrans" cxnId="{26580F07-A77B-4030-8FA6-65D9C3775DFA}">
      <dgm:prSet/>
      <dgm:spPr/>
      <dgm:t>
        <a:bodyPr/>
        <a:lstStyle/>
        <a:p>
          <a:endParaRPr lang="ru-RU"/>
        </a:p>
      </dgm:t>
    </dgm:pt>
    <dgm:pt modelId="{0A1AE565-637E-42C0-A655-01C4E517A02E}" type="sibTrans" cxnId="{26580F07-A77B-4030-8FA6-65D9C3775DFA}">
      <dgm:prSet/>
      <dgm:spPr/>
      <dgm:t>
        <a:bodyPr/>
        <a:lstStyle/>
        <a:p>
          <a:endParaRPr lang="ru-RU"/>
        </a:p>
      </dgm:t>
    </dgm:pt>
    <dgm:pt modelId="{5B422427-F188-4B85-8FD2-23D1ACAC5994}">
      <dgm:prSet phldrT="[Текст]" phldr="1"/>
      <dgm:spPr/>
      <dgm:t>
        <a:bodyPr/>
        <a:lstStyle/>
        <a:p>
          <a:endParaRPr lang="ru-RU"/>
        </a:p>
      </dgm:t>
    </dgm:pt>
    <dgm:pt modelId="{CC423BB9-CFD7-4C37-B628-EDA1B8D8D141}" type="parTrans" cxnId="{F5E1FD90-17B4-4A52-AE8F-03A35AFAA528}">
      <dgm:prSet/>
      <dgm:spPr/>
      <dgm:t>
        <a:bodyPr/>
        <a:lstStyle/>
        <a:p>
          <a:endParaRPr lang="ru-RU"/>
        </a:p>
      </dgm:t>
    </dgm:pt>
    <dgm:pt modelId="{4FC10F60-B4A8-4282-A419-C3D54DA915E2}" type="sibTrans" cxnId="{F5E1FD90-17B4-4A52-AE8F-03A35AFAA528}">
      <dgm:prSet/>
      <dgm:spPr/>
      <dgm:t>
        <a:bodyPr/>
        <a:lstStyle/>
        <a:p>
          <a:endParaRPr lang="ru-RU"/>
        </a:p>
      </dgm:t>
    </dgm:pt>
    <dgm:pt modelId="{7D1EFE89-5E00-4E6E-B37C-2BEF31DDE9D6}">
      <dgm:prSet phldrT="[Текст]" phldr="1"/>
      <dgm:spPr/>
      <dgm:t>
        <a:bodyPr/>
        <a:lstStyle/>
        <a:p>
          <a:endParaRPr lang="ru-RU" dirty="0"/>
        </a:p>
      </dgm:t>
    </dgm:pt>
    <dgm:pt modelId="{980FA276-291B-4CA6-B64E-F8B6CA468A90}" type="parTrans" cxnId="{B2FE9230-CAA1-4135-B96C-3C2254D31507}">
      <dgm:prSet/>
      <dgm:spPr/>
      <dgm:t>
        <a:bodyPr/>
        <a:lstStyle/>
        <a:p>
          <a:endParaRPr lang="ru-RU"/>
        </a:p>
      </dgm:t>
    </dgm:pt>
    <dgm:pt modelId="{5951E6E8-3CCB-4D78-95D2-CA592BADD428}" type="sibTrans" cxnId="{B2FE9230-CAA1-4135-B96C-3C2254D31507}">
      <dgm:prSet/>
      <dgm:spPr/>
      <dgm:t>
        <a:bodyPr/>
        <a:lstStyle/>
        <a:p>
          <a:endParaRPr lang="ru-RU"/>
        </a:p>
      </dgm:t>
    </dgm:pt>
    <dgm:pt modelId="{F32182BA-777B-4F62-AEDC-583A2F7F45A0}" type="pres">
      <dgm:prSet presAssocID="{983E1FAF-788A-49A9-B566-E798AD03EEBE}" presName="arrowDiagram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63FFC52-8B88-4262-BAEB-9DD87BD4A730}" type="pres">
      <dgm:prSet presAssocID="{983E1FAF-788A-49A9-B566-E798AD03EEBE}" presName="arrow" presStyleLbl="bgShp" presStyleIdx="0" presStyleCnt="1"/>
      <dgm:spPr/>
    </dgm:pt>
    <dgm:pt modelId="{F67D4B73-629F-44BB-93A7-9455F929CAAA}" type="pres">
      <dgm:prSet presAssocID="{983E1FAF-788A-49A9-B566-E798AD03EEBE}" presName="arrowDiagram5" presStyleCnt="0"/>
      <dgm:spPr/>
    </dgm:pt>
    <dgm:pt modelId="{A964333D-27FD-489B-8D70-AACE5DDE615C}" type="pres">
      <dgm:prSet presAssocID="{42C8B8AC-95EF-4AEF-8E29-3FF8A99342E8}" presName="bullet5a" presStyleLbl="node1" presStyleIdx="0" presStyleCnt="5"/>
      <dgm:spPr/>
    </dgm:pt>
    <dgm:pt modelId="{E5EBC2CA-57F1-40B6-A046-CA01622C0F13}" type="pres">
      <dgm:prSet presAssocID="{42C8B8AC-95EF-4AEF-8E29-3FF8A99342E8}" presName="textBox5a" presStyleLbl="revTx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0A8E06E-A8FA-46EC-8F8B-24923D614209}" type="pres">
      <dgm:prSet presAssocID="{C3D8B2F2-1B34-4F99-9C95-FEBD7F295513}" presName="bullet5b" presStyleLbl="node1" presStyleIdx="1" presStyleCnt="5"/>
      <dgm:spPr/>
    </dgm:pt>
    <dgm:pt modelId="{3B6C9E98-9881-4FEF-9076-F14EB6A14F4C}" type="pres">
      <dgm:prSet presAssocID="{C3D8B2F2-1B34-4F99-9C95-FEBD7F295513}" presName="textBox5b" presStyleLbl="revTx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E6B1AE3-02F3-4E0B-A256-6FE7BC5DDFF5}" type="pres">
      <dgm:prSet presAssocID="{B38F6FAD-C324-42F8-AA3B-87BA57820749}" presName="bullet5c" presStyleLbl="node1" presStyleIdx="2" presStyleCnt="5"/>
      <dgm:spPr/>
    </dgm:pt>
    <dgm:pt modelId="{CE71DA53-5F5D-42B9-BD18-CFD4E911B4A3}" type="pres">
      <dgm:prSet presAssocID="{B38F6FAD-C324-42F8-AA3B-87BA57820749}" presName="textBox5c" presStyleLbl="revTx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7B4558E-2995-4902-8761-D71D20A8A3BB}" type="pres">
      <dgm:prSet presAssocID="{153A6C68-7093-4D0C-A3D0-7F0B921A28E0}" presName="bullet5d" presStyleLbl="node1" presStyleIdx="3" presStyleCnt="5"/>
      <dgm:spPr/>
    </dgm:pt>
    <dgm:pt modelId="{81A3EC94-21CD-4652-87B5-BB4E1A36DF4D}" type="pres">
      <dgm:prSet presAssocID="{153A6C68-7093-4D0C-A3D0-7F0B921A28E0}" presName="textBox5d" presStyleLbl="revTx" presStyleIdx="3" presStyleCnt="5" custLinFactNeighborX="-1172" custLinFactNeighborY="-28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D46008-E9DA-4F8F-B89C-97C1B1828743}" type="pres">
      <dgm:prSet presAssocID="{66978444-071F-4EF8-A4DB-AA9343A9FBE6}" presName="bullet5e" presStyleLbl="node1" presStyleIdx="4" presStyleCnt="5"/>
      <dgm:spPr/>
    </dgm:pt>
    <dgm:pt modelId="{CDF18411-4DF3-4C8E-A132-F31CCC2D4FD6}" type="pres">
      <dgm:prSet presAssocID="{66978444-071F-4EF8-A4DB-AA9343A9FBE6}" presName="textBox5e" presStyleLbl="revTx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7C8D86A-1D35-46C5-A59E-B2EBF7B08E8D}" type="presOf" srcId="{983E1FAF-788A-49A9-B566-E798AD03EEBE}" destId="{F32182BA-777B-4F62-AEDC-583A2F7F45A0}" srcOrd="0" destOrd="0" presId="urn:microsoft.com/office/officeart/2005/8/layout/arrow2"/>
    <dgm:cxn modelId="{46084021-F2C4-48BA-BD78-CDC0E1A3E22C}" srcId="{983E1FAF-788A-49A9-B566-E798AD03EEBE}" destId="{66978444-071F-4EF8-A4DB-AA9343A9FBE6}" srcOrd="4" destOrd="0" parTransId="{BBDB46C6-0974-4DC2-AA8D-84096A7B9C59}" sibTransId="{FB3187A7-6AE6-48B2-BA34-7F51561EF3BE}"/>
    <dgm:cxn modelId="{4E978561-1768-4F94-ADC8-09A82A0585A0}" srcId="{983E1FAF-788A-49A9-B566-E798AD03EEBE}" destId="{741F26F8-4BA2-4B77-AB07-1462938B4A40}" srcOrd="5" destOrd="0" parTransId="{B47CAFD1-AD22-4D92-85B8-FF84A28991AA}" sibTransId="{A510A685-C606-4B50-B447-F8382890BEF5}"/>
    <dgm:cxn modelId="{FBEA5D2C-E9A8-4939-98B2-B57E4EB211F5}" type="presOf" srcId="{B38F6FAD-C324-42F8-AA3B-87BA57820749}" destId="{CE71DA53-5F5D-42B9-BD18-CFD4E911B4A3}" srcOrd="0" destOrd="0" presId="urn:microsoft.com/office/officeart/2005/8/layout/arrow2"/>
    <dgm:cxn modelId="{26580F07-A77B-4030-8FA6-65D9C3775DFA}" srcId="{983E1FAF-788A-49A9-B566-E798AD03EEBE}" destId="{01CD9128-436E-4021-AF3B-A591D37462FF}" srcOrd="6" destOrd="0" parTransId="{5D061F1A-EF67-40DA-8E87-A120EF29C1FE}" sibTransId="{0A1AE565-637E-42C0-A655-01C4E517A02E}"/>
    <dgm:cxn modelId="{33F91D33-05B1-48E7-B247-C5AB34A9069A}" srcId="{983E1FAF-788A-49A9-B566-E798AD03EEBE}" destId="{42C8B8AC-95EF-4AEF-8E29-3FF8A99342E8}" srcOrd="0" destOrd="0" parTransId="{6760171B-D4E0-45C1-BAD0-62EB5EDBD814}" sibTransId="{9F5BF3C8-C977-470B-AF5C-164383F7E0CB}"/>
    <dgm:cxn modelId="{FF18F1D4-940C-4FBC-8187-12DCC1DD4F6D}" type="presOf" srcId="{C3D8B2F2-1B34-4F99-9C95-FEBD7F295513}" destId="{3B6C9E98-9881-4FEF-9076-F14EB6A14F4C}" srcOrd="0" destOrd="0" presId="urn:microsoft.com/office/officeart/2005/8/layout/arrow2"/>
    <dgm:cxn modelId="{B2FE9230-CAA1-4135-B96C-3C2254D31507}" srcId="{983E1FAF-788A-49A9-B566-E798AD03EEBE}" destId="{7D1EFE89-5E00-4E6E-B37C-2BEF31DDE9D6}" srcOrd="8" destOrd="0" parTransId="{980FA276-291B-4CA6-B64E-F8B6CA468A90}" sibTransId="{5951E6E8-3CCB-4D78-95D2-CA592BADD428}"/>
    <dgm:cxn modelId="{AD8BC702-4423-487C-B1DB-0F3344933F1F}" type="presOf" srcId="{42C8B8AC-95EF-4AEF-8E29-3FF8A99342E8}" destId="{E5EBC2CA-57F1-40B6-A046-CA01622C0F13}" srcOrd="0" destOrd="0" presId="urn:microsoft.com/office/officeart/2005/8/layout/arrow2"/>
    <dgm:cxn modelId="{9C092C1C-84B9-4D96-B195-A65E45A974D8}" type="presOf" srcId="{153A6C68-7093-4D0C-A3D0-7F0B921A28E0}" destId="{81A3EC94-21CD-4652-87B5-BB4E1A36DF4D}" srcOrd="0" destOrd="0" presId="urn:microsoft.com/office/officeart/2005/8/layout/arrow2"/>
    <dgm:cxn modelId="{6F12343B-255A-48EF-A0D4-AF0AC507BAB5}" srcId="{983E1FAF-788A-49A9-B566-E798AD03EEBE}" destId="{153A6C68-7093-4D0C-A3D0-7F0B921A28E0}" srcOrd="3" destOrd="0" parTransId="{B5C56D08-C0EB-4D1E-8D86-BB0E5E5C49CC}" sibTransId="{9845BAE3-BF94-4FC6-B4FD-C668EA4DD98D}"/>
    <dgm:cxn modelId="{248E839D-FF5D-4D8F-B822-2F27DB8368EE}" type="presOf" srcId="{66978444-071F-4EF8-A4DB-AA9343A9FBE6}" destId="{CDF18411-4DF3-4C8E-A132-F31CCC2D4FD6}" srcOrd="0" destOrd="0" presId="urn:microsoft.com/office/officeart/2005/8/layout/arrow2"/>
    <dgm:cxn modelId="{C3CB605C-10CE-4E3C-8B0E-C06414D2D761}" srcId="{983E1FAF-788A-49A9-B566-E798AD03EEBE}" destId="{B38F6FAD-C324-42F8-AA3B-87BA57820749}" srcOrd="2" destOrd="0" parTransId="{187392C9-2010-4C5A-9458-070F79E9FA1B}" sibTransId="{15F826A0-4683-4715-ADDC-B9E85D0C1CAF}"/>
    <dgm:cxn modelId="{AF2A0DED-7CEB-4F23-972B-017BEAE034DE}" srcId="{983E1FAF-788A-49A9-B566-E798AD03EEBE}" destId="{C3D8B2F2-1B34-4F99-9C95-FEBD7F295513}" srcOrd="1" destOrd="0" parTransId="{14EE7158-F3B5-4B76-9FA5-EFBFCC3938A7}" sibTransId="{48C641F4-F3F2-44A3-9F5A-F284BBB6E2BF}"/>
    <dgm:cxn modelId="{F5E1FD90-17B4-4A52-AE8F-03A35AFAA528}" srcId="{983E1FAF-788A-49A9-B566-E798AD03EEBE}" destId="{5B422427-F188-4B85-8FD2-23D1ACAC5994}" srcOrd="7" destOrd="0" parTransId="{CC423BB9-CFD7-4C37-B628-EDA1B8D8D141}" sibTransId="{4FC10F60-B4A8-4282-A419-C3D54DA915E2}"/>
    <dgm:cxn modelId="{E2B0B564-A7C6-4133-B298-801B23B5EDED}" type="presParOf" srcId="{F32182BA-777B-4F62-AEDC-583A2F7F45A0}" destId="{263FFC52-8B88-4262-BAEB-9DD87BD4A730}" srcOrd="0" destOrd="0" presId="urn:microsoft.com/office/officeart/2005/8/layout/arrow2"/>
    <dgm:cxn modelId="{9735C199-B2F1-4F86-B3D3-90F26193F792}" type="presParOf" srcId="{F32182BA-777B-4F62-AEDC-583A2F7F45A0}" destId="{F67D4B73-629F-44BB-93A7-9455F929CAAA}" srcOrd="1" destOrd="0" presId="urn:microsoft.com/office/officeart/2005/8/layout/arrow2"/>
    <dgm:cxn modelId="{F41C48B9-F12E-4C9E-A960-77135815C1F0}" type="presParOf" srcId="{F67D4B73-629F-44BB-93A7-9455F929CAAA}" destId="{A964333D-27FD-489B-8D70-AACE5DDE615C}" srcOrd="0" destOrd="0" presId="urn:microsoft.com/office/officeart/2005/8/layout/arrow2"/>
    <dgm:cxn modelId="{FBC02B81-06EA-452C-AE4A-DA950430BCFD}" type="presParOf" srcId="{F67D4B73-629F-44BB-93A7-9455F929CAAA}" destId="{E5EBC2CA-57F1-40B6-A046-CA01622C0F13}" srcOrd="1" destOrd="0" presId="urn:microsoft.com/office/officeart/2005/8/layout/arrow2"/>
    <dgm:cxn modelId="{D54DCB90-2B66-4684-96E3-FEA5F49ED863}" type="presParOf" srcId="{F67D4B73-629F-44BB-93A7-9455F929CAAA}" destId="{E0A8E06E-A8FA-46EC-8F8B-24923D614209}" srcOrd="2" destOrd="0" presId="urn:microsoft.com/office/officeart/2005/8/layout/arrow2"/>
    <dgm:cxn modelId="{4AD54EE4-2328-489B-9E10-05EA0A7C1AD9}" type="presParOf" srcId="{F67D4B73-629F-44BB-93A7-9455F929CAAA}" destId="{3B6C9E98-9881-4FEF-9076-F14EB6A14F4C}" srcOrd="3" destOrd="0" presId="urn:microsoft.com/office/officeart/2005/8/layout/arrow2"/>
    <dgm:cxn modelId="{BD82BE92-E7F3-45E3-B384-72C8E562ADB6}" type="presParOf" srcId="{F67D4B73-629F-44BB-93A7-9455F929CAAA}" destId="{9E6B1AE3-02F3-4E0B-A256-6FE7BC5DDFF5}" srcOrd="4" destOrd="0" presId="urn:microsoft.com/office/officeart/2005/8/layout/arrow2"/>
    <dgm:cxn modelId="{2866C23C-17AA-4635-9601-7F0D388243C3}" type="presParOf" srcId="{F67D4B73-629F-44BB-93A7-9455F929CAAA}" destId="{CE71DA53-5F5D-42B9-BD18-CFD4E911B4A3}" srcOrd="5" destOrd="0" presId="urn:microsoft.com/office/officeart/2005/8/layout/arrow2"/>
    <dgm:cxn modelId="{6795A7A7-B77D-45CF-A1C1-A552B53B1A33}" type="presParOf" srcId="{F67D4B73-629F-44BB-93A7-9455F929CAAA}" destId="{D7B4558E-2995-4902-8761-D71D20A8A3BB}" srcOrd="6" destOrd="0" presId="urn:microsoft.com/office/officeart/2005/8/layout/arrow2"/>
    <dgm:cxn modelId="{BB27D87E-F786-4ACB-9ACE-4D082F5B4BA0}" type="presParOf" srcId="{F67D4B73-629F-44BB-93A7-9455F929CAAA}" destId="{81A3EC94-21CD-4652-87B5-BB4E1A36DF4D}" srcOrd="7" destOrd="0" presId="urn:microsoft.com/office/officeart/2005/8/layout/arrow2"/>
    <dgm:cxn modelId="{F3003090-95AB-4F47-9CE5-DF02B7F5B408}" type="presParOf" srcId="{F67D4B73-629F-44BB-93A7-9455F929CAAA}" destId="{15D46008-E9DA-4F8F-B89C-97C1B1828743}" srcOrd="8" destOrd="0" presId="urn:microsoft.com/office/officeart/2005/8/layout/arrow2"/>
    <dgm:cxn modelId="{CE8477C5-9422-40D6-888A-AAD1D92926D5}" type="presParOf" srcId="{F67D4B73-629F-44BB-93A7-9455F929CAAA}" destId="{CDF18411-4DF3-4C8E-A132-F31CCC2D4FD6}" srcOrd="9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63FFC52-8B88-4262-BAEB-9DD87BD4A730}">
      <dsp:nvSpPr>
        <dsp:cNvPr id="0" name=""/>
        <dsp:cNvSpPr/>
      </dsp:nvSpPr>
      <dsp:spPr>
        <a:xfrm>
          <a:off x="213359" y="0"/>
          <a:ext cx="7802880" cy="4876800"/>
        </a:xfrm>
        <a:prstGeom prst="swooshArrow">
          <a:avLst>
            <a:gd name="adj1" fmla="val 25000"/>
            <a:gd name="adj2" fmla="val 2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964333D-27FD-489B-8D70-AACE5DDE615C}">
      <dsp:nvSpPr>
        <dsp:cNvPr id="0" name=""/>
        <dsp:cNvSpPr/>
      </dsp:nvSpPr>
      <dsp:spPr>
        <a:xfrm>
          <a:off x="981943" y="3626388"/>
          <a:ext cx="179466" cy="179466"/>
        </a:xfrm>
        <a:prstGeom prst="ellipse">
          <a:avLst/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EBC2CA-57F1-40B6-A046-CA01622C0F13}">
      <dsp:nvSpPr>
        <dsp:cNvPr id="0" name=""/>
        <dsp:cNvSpPr/>
      </dsp:nvSpPr>
      <dsp:spPr>
        <a:xfrm>
          <a:off x="1071676" y="3716121"/>
          <a:ext cx="1022177" cy="1160678"/>
        </a:xfrm>
        <a:prstGeom prst="rect">
          <a:avLst/>
        </a:prstGeom>
        <a:blipFill>
          <a:blip xmlns:r="http://schemas.openxmlformats.org/officeDocument/2006/relationships" r:embed="rId1">
            <a:duotone>
              <a:schemeClr val="accent1">
                <a:shade val="63000"/>
                <a:tint val="82000"/>
              </a:schemeClr>
              <a:schemeClr val="accent1">
                <a:tint val="10000"/>
                <a:satMod val="400000"/>
              </a:schemeClr>
            </a:duotone>
          </a:blip>
          <a:tile tx="0" ty="0" sx="40000" sy="40000" flip="none" algn="tl"/>
        </a:blipFill>
        <a:ln w="12700" cap="flat" cmpd="sng" algn="ctr">
          <a:solidFill>
            <a:schemeClr val="accent1"/>
          </a:solidFill>
          <a:prstDash val="solid"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95095" tIns="0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dirty="0" smtClean="0"/>
            <a:t>Сьогодні ми…</a:t>
          </a:r>
          <a:endParaRPr lang="ru-RU" sz="1400" kern="1200" dirty="0"/>
        </a:p>
      </dsp:txBody>
      <dsp:txXfrm>
        <a:off x="1071676" y="3716121"/>
        <a:ext cx="1022177" cy="1160678"/>
      </dsp:txXfrm>
    </dsp:sp>
    <dsp:sp modelId="{E0A8E06E-A8FA-46EC-8F8B-24923D614209}">
      <dsp:nvSpPr>
        <dsp:cNvPr id="0" name=""/>
        <dsp:cNvSpPr/>
      </dsp:nvSpPr>
      <dsp:spPr>
        <a:xfrm>
          <a:off x="1953402" y="2692968"/>
          <a:ext cx="280903" cy="280903"/>
        </a:xfrm>
        <a:prstGeom prst="ellipse">
          <a:avLst/>
        </a:prstGeom>
        <a:solidFill>
          <a:schemeClr val="accent1">
            <a:alpha val="90000"/>
            <a:hueOff val="0"/>
            <a:satOff val="0"/>
            <a:lumOff val="0"/>
            <a:alphaOff val="-1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6C9E98-9881-4FEF-9076-F14EB6A14F4C}">
      <dsp:nvSpPr>
        <dsp:cNvPr id="0" name=""/>
        <dsp:cNvSpPr/>
      </dsp:nvSpPr>
      <dsp:spPr>
        <a:xfrm>
          <a:off x="2093854" y="2833420"/>
          <a:ext cx="1295278" cy="2043379"/>
        </a:xfrm>
        <a:prstGeom prst="rect">
          <a:avLst/>
        </a:prstGeom>
        <a:blipFill>
          <a:blip xmlns:r="http://schemas.openxmlformats.org/officeDocument/2006/relationships" r:embed="rId1">
            <a:duotone>
              <a:schemeClr val="accent1">
                <a:shade val="63000"/>
                <a:tint val="82000"/>
              </a:schemeClr>
              <a:schemeClr val="accent1">
                <a:tint val="10000"/>
                <a:satMod val="400000"/>
              </a:schemeClr>
            </a:duotone>
          </a:blip>
          <a:tile tx="0" ty="0" sx="40000" sy="40000" flip="none" algn="tl"/>
        </a:blipFill>
        <a:ln w="12700" cap="flat" cmpd="sng" algn="ctr">
          <a:solidFill>
            <a:schemeClr val="accent1"/>
          </a:solidFill>
          <a:prstDash val="solid"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148845" tIns="0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dirty="0" smtClean="0"/>
            <a:t>Мені потрібно ще попрацювати над…</a:t>
          </a:r>
          <a:endParaRPr lang="ru-RU" sz="1400" kern="1200" dirty="0"/>
        </a:p>
      </dsp:txBody>
      <dsp:txXfrm>
        <a:off x="2093854" y="2833420"/>
        <a:ext cx="1295278" cy="2043379"/>
      </dsp:txXfrm>
    </dsp:sp>
    <dsp:sp modelId="{9E6B1AE3-02F3-4E0B-A256-6FE7BC5DDFF5}">
      <dsp:nvSpPr>
        <dsp:cNvPr id="0" name=""/>
        <dsp:cNvSpPr/>
      </dsp:nvSpPr>
      <dsp:spPr>
        <a:xfrm>
          <a:off x="3201863" y="1948769"/>
          <a:ext cx="374538" cy="374538"/>
        </a:xfrm>
        <a:prstGeom prst="ellipse">
          <a:avLst/>
        </a:prstGeom>
        <a:solidFill>
          <a:schemeClr val="accent1">
            <a:alpha val="90000"/>
            <a:hueOff val="0"/>
            <a:satOff val="0"/>
            <a:lumOff val="0"/>
            <a:alphaOff val="-2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71DA53-5F5D-42B9-BD18-CFD4E911B4A3}">
      <dsp:nvSpPr>
        <dsp:cNvPr id="0" name=""/>
        <dsp:cNvSpPr/>
      </dsp:nvSpPr>
      <dsp:spPr>
        <a:xfrm>
          <a:off x="3389132" y="2136038"/>
          <a:ext cx="1505955" cy="2740761"/>
        </a:xfrm>
        <a:prstGeom prst="rect">
          <a:avLst/>
        </a:prstGeom>
        <a:blipFill>
          <a:blip xmlns:r="http://schemas.openxmlformats.org/officeDocument/2006/relationships" r:embed="rId1">
            <a:duotone>
              <a:schemeClr val="accent1">
                <a:shade val="63000"/>
                <a:tint val="82000"/>
              </a:schemeClr>
              <a:schemeClr val="accent1">
                <a:tint val="10000"/>
                <a:satMod val="400000"/>
              </a:schemeClr>
            </a:duotone>
          </a:blip>
          <a:tile tx="0" ty="0" sx="40000" sy="40000" flip="none" algn="tl"/>
        </a:blipFill>
        <a:ln w="12700" cap="flat" cmpd="sng" algn="ctr">
          <a:solidFill>
            <a:schemeClr val="accent1"/>
          </a:solidFill>
          <a:prstDash val="solid"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198460" tIns="0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dirty="0" smtClean="0"/>
            <a:t>Я зрозумів…</a:t>
          </a:r>
          <a:endParaRPr lang="ru-RU" sz="1400" kern="1200" dirty="0"/>
        </a:p>
      </dsp:txBody>
      <dsp:txXfrm>
        <a:off x="3389132" y="2136038"/>
        <a:ext cx="1505955" cy="2740761"/>
      </dsp:txXfrm>
    </dsp:sp>
    <dsp:sp modelId="{D7B4558E-2995-4902-8761-D71D20A8A3BB}">
      <dsp:nvSpPr>
        <dsp:cNvPr id="0" name=""/>
        <dsp:cNvSpPr/>
      </dsp:nvSpPr>
      <dsp:spPr>
        <a:xfrm>
          <a:off x="4653198" y="1367454"/>
          <a:ext cx="483778" cy="483778"/>
        </a:xfrm>
        <a:prstGeom prst="ellipse">
          <a:avLst/>
        </a:prstGeom>
        <a:solidFill>
          <a:schemeClr val="accent1">
            <a:alpha val="90000"/>
            <a:hueOff val="0"/>
            <a:satOff val="0"/>
            <a:lumOff val="0"/>
            <a:alphaOff val="-3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A3EC94-21CD-4652-87B5-BB4E1A36DF4D}">
      <dsp:nvSpPr>
        <dsp:cNvPr id="0" name=""/>
        <dsp:cNvSpPr/>
      </dsp:nvSpPr>
      <dsp:spPr>
        <a:xfrm>
          <a:off x="4876798" y="1600195"/>
          <a:ext cx="1560576" cy="3267456"/>
        </a:xfrm>
        <a:prstGeom prst="rect">
          <a:avLst/>
        </a:prstGeom>
        <a:blipFill>
          <a:blip xmlns:r="http://schemas.openxmlformats.org/officeDocument/2006/relationships" r:embed="rId1">
            <a:duotone>
              <a:schemeClr val="accent1">
                <a:shade val="63000"/>
                <a:tint val="82000"/>
              </a:schemeClr>
              <a:schemeClr val="accent1">
                <a:tint val="10000"/>
                <a:satMod val="400000"/>
              </a:schemeClr>
            </a:duotone>
          </a:blip>
          <a:tile tx="0" ty="0" sx="40000" sy="40000" flip="none" algn="tl"/>
        </a:blipFill>
        <a:ln w="12700" cap="flat" cmpd="sng" algn="ctr">
          <a:solidFill>
            <a:schemeClr val="accent1"/>
          </a:solidFill>
          <a:prstDash val="solid"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256344" tIns="0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dirty="0" smtClean="0"/>
            <a:t>Мені сподобалося..</a:t>
          </a:r>
          <a:endParaRPr lang="ru-RU" sz="1400" kern="1200" dirty="0"/>
        </a:p>
      </dsp:txBody>
      <dsp:txXfrm>
        <a:off x="4876798" y="1600195"/>
        <a:ext cx="1560576" cy="3267456"/>
      </dsp:txXfrm>
    </dsp:sp>
    <dsp:sp modelId="{15D46008-E9DA-4F8F-B89C-97C1B1828743}">
      <dsp:nvSpPr>
        <dsp:cNvPr id="0" name=""/>
        <dsp:cNvSpPr/>
      </dsp:nvSpPr>
      <dsp:spPr>
        <a:xfrm>
          <a:off x="6147450" y="979261"/>
          <a:ext cx="616427" cy="616427"/>
        </a:xfrm>
        <a:prstGeom prst="ellipse">
          <a:avLst/>
        </a:prstGeom>
        <a:solidFill>
          <a:schemeClr val="accent1">
            <a:alpha val="90000"/>
            <a:hueOff val="0"/>
            <a:satOff val="0"/>
            <a:lumOff val="0"/>
            <a:alphaOff val="-4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F18411-4DF3-4C8E-A132-F31CCC2D4FD6}">
      <dsp:nvSpPr>
        <dsp:cNvPr id="0" name=""/>
        <dsp:cNvSpPr/>
      </dsp:nvSpPr>
      <dsp:spPr>
        <a:xfrm>
          <a:off x="6455664" y="1287475"/>
          <a:ext cx="1560576" cy="3589324"/>
        </a:xfrm>
        <a:prstGeom prst="rect">
          <a:avLst/>
        </a:prstGeom>
        <a:blipFill>
          <a:blip xmlns:r="http://schemas.openxmlformats.org/officeDocument/2006/relationships" r:embed="rId1">
            <a:duotone>
              <a:schemeClr val="accent1">
                <a:shade val="63000"/>
                <a:tint val="82000"/>
              </a:schemeClr>
              <a:schemeClr val="accent1">
                <a:tint val="10000"/>
                <a:satMod val="400000"/>
              </a:schemeClr>
            </a:duotone>
          </a:blip>
          <a:tile tx="0" ty="0" sx="40000" sy="40000" flip="none" algn="tl"/>
        </a:blipFill>
        <a:ln w="12700" cap="flat" cmpd="sng" algn="ctr">
          <a:solidFill>
            <a:schemeClr val="accent1"/>
          </a:solidFill>
          <a:prstDash val="solid"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326632" tIns="0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dirty="0" smtClean="0"/>
            <a:t>Я пишаюся…</a:t>
          </a:r>
          <a:endParaRPr lang="ru-RU" sz="1400" kern="1200" dirty="0"/>
        </a:p>
      </dsp:txBody>
      <dsp:txXfrm>
        <a:off x="6455664" y="1287475"/>
        <a:ext cx="1560576" cy="35893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10/4/2011</a:t>
            </a:fld>
            <a:endParaRPr lang="en-US" dirty="0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10/4/2011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10/4/2011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10/4/2011</a:t>
            </a:fld>
            <a:endParaRPr lang="en-US" dirty="0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10/4/2011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10/4/2011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10/4/2011</a:t>
            </a:fld>
            <a:endParaRPr lang="en-US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10/4/2011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10/4/2011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10/4/2011</a:t>
            </a:fld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10/4/2011</a:t>
            </a:fld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10/4/2011</a:t>
            </a:fld>
            <a:endParaRPr lang="en-US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04800" y="381000"/>
            <a:ext cx="8610600" cy="686341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Обчислення площ </a:t>
            </a:r>
          </a:p>
          <a:p>
            <a:pPr algn="ctr"/>
            <a:r>
              <a:rPr lang="uk-UA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за формулами</a:t>
            </a:r>
          </a:p>
          <a:p>
            <a:pPr algn="ctr"/>
            <a:r>
              <a:rPr lang="uk-UA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C000"/>
                </a:solidFill>
                <a:effectLst/>
                <a:latin typeface="Times New Roman" pitchFamily="18" charset="0"/>
                <a:cs typeface="Times New Roman" pitchFamily="18" charset="0"/>
              </a:rPr>
              <a:t>5 клас</a:t>
            </a:r>
          </a:p>
          <a:p>
            <a:pPr algn="ctr"/>
            <a:r>
              <a:rPr lang="uk-UA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Підручник “ Математика 5 клас ” автори: </a:t>
            </a:r>
          </a:p>
          <a:p>
            <a:pPr algn="ctr"/>
            <a:r>
              <a:rPr lang="uk-UA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А. Г. Мерзляк, В. Б. Полонський, М. С. Якір</a:t>
            </a:r>
          </a:p>
          <a:p>
            <a:pPr algn="ctr"/>
            <a:endParaRPr lang="uk-UA" sz="3200" b="1" i="1" cap="none" spc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C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3200" b="1" i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C000"/>
                </a:solidFill>
                <a:effectLst/>
                <a:latin typeface="Times New Roman" pitchFamily="18" charset="0"/>
                <a:cs typeface="Times New Roman" pitchFamily="18" charset="0"/>
              </a:rPr>
              <a:t>Методична розробка вчителя математики Новобузької ЗОШ І – ІІ ст. № 4 </a:t>
            </a:r>
          </a:p>
          <a:p>
            <a:pPr algn="ctr"/>
            <a:r>
              <a:rPr lang="uk-UA" sz="3200" b="1" i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C000"/>
                </a:solidFill>
                <a:effectLst/>
                <a:latin typeface="Times New Roman" pitchFamily="18" charset="0"/>
                <a:cs typeface="Times New Roman" pitchFamily="18" charset="0"/>
              </a:rPr>
              <a:t>Миколаївської області </a:t>
            </a:r>
          </a:p>
          <a:p>
            <a:pPr algn="ctr"/>
            <a:r>
              <a:rPr lang="uk-UA" sz="3200" b="1" i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C000"/>
                </a:solidFill>
                <a:effectLst/>
                <a:latin typeface="Times New Roman" pitchFamily="18" charset="0"/>
                <a:cs typeface="Times New Roman" pitchFamily="18" charset="0"/>
              </a:rPr>
              <a:t>Рафальської Оксани Дмитрівни</a:t>
            </a:r>
          </a:p>
          <a:p>
            <a:pPr algn="ctr"/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53000"/>
          </a:xfrm>
        </p:spPr>
        <p:txBody>
          <a:bodyPr/>
          <a:lstStyle/>
          <a:p>
            <a:pPr>
              <a:buNone/>
            </a:pPr>
            <a:r>
              <a:rPr lang="uk-UA" dirty="0" smtClean="0"/>
              <a:t>   </a:t>
            </a:r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Знайти площу квадрата, якщо одна з його сторін дорівнює 16 м.</a:t>
            </a:r>
          </a:p>
          <a:p>
            <a:pPr>
              <a:buNone/>
            </a:pPr>
            <a:endParaRPr lang="uk-UA" sz="4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uk-UA" sz="4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uk-UA" sz="4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                               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16 м</a:t>
            </a:r>
          </a:p>
          <a:p>
            <a:pPr>
              <a:buNone/>
            </a:pP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/>
          <a:lstStyle/>
          <a:p>
            <a:pPr algn="ctr"/>
            <a:r>
              <a:rPr lang="uk-UA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Задача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048000" y="2743200"/>
            <a:ext cx="2209800" cy="2667000"/>
          </a:xfrm>
          <a:prstGeom prst="rect">
            <a:avLst/>
          </a:prstGeom>
          <a:solidFill>
            <a:srgbClr val="00B050"/>
          </a:solidFill>
          <a:ln>
            <a:solidFill>
              <a:srgbClr val="002060"/>
            </a:solidFill>
          </a:ln>
          <a:scene3d>
            <a:camera prst="isometricOffAxis1To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6" name="Прямая со стрелкой 5"/>
          <p:cNvCxnSpPr/>
          <p:nvPr/>
        </p:nvCxnSpPr>
        <p:spPr>
          <a:xfrm flipV="1">
            <a:off x="3810000" y="4419600"/>
            <a:ext cx="1905000" cy="3048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53000"/>
          </a:xfrm>
        </p:spPr>
        <p:txBody>
          <a:bodyPr/>
          <a:lstStyle/>
          <a:p>
            <a:pPr>
              <a:buNone/>
            </a:pPr>
            <a:r>
              <a:rPr lang="uk-UA" dirty="0" smtClean="0"/>
              <a:t>   </a:t>
            </a:r>
            <a:r>
              <a:rPr lang="uk-UA" i="1" dirty="0" smtClean="0"/>
              <a:t>Заповніть пусті клітинки таблиці: (а, </a:t>
            </a:r>
            <a:r>
              <a:rPr lang="en-US" i="1" dirty="0" smtClean="0"/>
              <a:t>b</a:t>
            </a:r>
            <a:r>
              <a:rPr lang="uk-UA" i="1" dirty="0" smtClean="0"/>
              <a:t> – сторони прямокутника, Р – периметр, </a:t>
            </a:r>
            <a:r>
              <a:rPr lang="en-US" i="1" dirty="0" smtClean="0"/>
              <a:t>S - </a:t>
            </a:r>
            <a:r>
              <a:rPr lang="uk-UA" i="1" dirty="0" smtClean="0"/>
              <a:t>площа)</a:t>
            </a:r>
          </a:p>
          <a:p>
            <a:pPr>
              <a:buNone/>
            </a:pPr>
            <a:endParaRPr lang="ru-RU" i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/>
          <a:lstStyle/>
          <a:p>
            <a:pPr algn="ctr"/>
            <a:r>
              <a:rPr lang="uk-UA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Задача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447800" y="2438400"/>
          <a:ext cx="6096000" cy="23723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z="2800" i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sz="28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i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endParaRPr lang="ru-RU" sz="28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i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 </a:t>
                      </a:r>
                      <a:endParaRPr lang="ru-RU" sz="28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i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lang="ru-RU" sz="28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4 см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9 см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7 м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35 </a:t>
                      </a:r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м</a:t>
                      </a:r>
                      <a:r>
                        <a:rPr lang="en-US" sz="1800" baseline="30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6 дм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26 дм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4 мм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16 м</a:t>
                      </a:r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м</a:t>
                      </a:r>
                      <a:r>
                        <a:rPr lang="en-US" sz="1800" baseline="30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</a:t>
                      </a:r>
                      <a:endParaRPr lang="ru-RU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10м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60 </a:t>
                      </a:r>
                      <a:r>
                        <a:rPr lang="uk-UA" dirty="0" smtClean="0">
                          <a:latin typeface="Times New Roman" pitchFamily="18" charset="0"/>
                          <a:cs typeface="Times New Roman" pitchFamily="18" charset="0"/>
                        </a:rPr>
                        <a:t>м</a:t>
                      </a:r>
                      <a:r>
                        <a:rPr lang="en-US" sz="1800" baseline="30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</a:t>
                      </a:r>
                      <a:endParaRPr lang="ru-RU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876800"/>
          </a:xfrm>
        </p:spPr>
        <p:txBody>
          <a:bodyPr/>
          <a:lstStyle/>
          <a:p>
            <a:pPr>
              <a:buNone/>
            </a:pPr>
            <a:r>
              <a:rPr lang="uk-UA" dirty="0" smtClean="0"/>
              <a:t>  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Довжина прямокутника дорівнює 30 см, а ширина – у 2 рази більша. Знайдіть площу прямокутника.</a:t>
            </a:r>
          </a:p>
          <a:p>
            <a:pPr>
              <a:buNone/>
            </a:pP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?, у 2 рази більша</a:t>
            </a: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30 см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uk-UA" sz="6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Задача</a:t>
            </a:r>
            <a:endParaRPr lang="ru-RU" sz="6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895600" y="2362200"/>
            <a:ext cx="4419600" cy="2133600"/>
          </a:xfrm>
          <a:prstGeom prst="rect">
            <a:avLst/>
          </a:prstGeom>
          <a:solidFill>
            <a:srgbClr val="00B050"/>
          </a:solidFill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6" name="Прямая со стрелкой 5"/>
          <p:cNvCxnSpPr/>
          <p:nvPr/>
        </p:nvCxnSpPr>
        <p:spPr>
          <a:xfrm flipV="1">
            <a:off x="3886200" y="3429000"/>
            <a:ext cx="3657600" cy="16002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2438400" y="3810000"/>
            <a:ext cx="1143000" cy="12192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962400" y="3581400"/>
            <a:ext cx="1752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?</a:t>
            </a:r>
            <a:endParaRPr lang="ru-RU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53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sz="4800" dirty="0" smtClean="0">
                <a:latin typeface="Times New Roman" pitchFamily="18" charset="0"/>
                <a:cs typeface="Times New Roman" pitchFamily="18" charset="0"/>
              </a:rPr>
              <a:t>1)30•2 = 60 (см) – ширина</a:t>
            </a:r>
          </a:p>
          <a:p>
            <a:pPr>
              <a:buNone/>
            </a:pPr>
            <a:r>
              <a:rPr lang="uk-UA" sz="4800" dirty="0" smtClean="0">
                <a:latin typeface="Times New Roman" pitchFamily="18" charset="0"/>
                <a:cs typeface="Times New Roman" pitchFamily="18" charset="0"/>
              </a:rPr>
              <a:t>2) 30•60 = 1800 (см</a:t>
            </a:r>
            <a:r>
              <a:rPr lang="en-US" sz="4800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uk-UA" sz="4800" dirty="0" smtClean="0">
                <a:latin typeface="Times New Roman" pitchFamily="18" charset="0"/>
                <a:cs typeface="Times New Roman" pitchFamily="18" charset="0"/>
              </a:rPr>
              <a:t>) – площа прямокутника</a:t>
            </a:r>
          </a:p>
          <a:p>
            <a:pPr>
              <a:buNone/>
            </a:pPr>
            <a:r>
              <a:rPr lang="uk-UA" sz="4800" dirty="0" smtClean="0">
                <a:latin typeface="Times New Roman" pitchFamily="18" charset="0"/>
                <a:cs typeface="Times New Roman" pitchFamily="18" charset="0"/>
              </a:rPr>
              <a:t>Відповідь: 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sz="4800" dirty="0" smtClean="0">
                <a:latin typeface="Times New Roman" pitchFamily="18" charset="0"/>
                <a:cs typeface="Times New Roman" pitchFamily="18" charset="0"/>
              </a:rPr>
              <a:t> = 1800 см</a:t>
            </a:r>
            <a:r>
              <a:rPr lang="en-US" sz="4800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uk-UA" sz="5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Відповідь до задачі</a:t>
            </a:r>
            <a:endParaRPr lang="ru-RU" sz="5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24400"/>
          </a:xfrm>
        </p:spPr>
        <p:txBody>
          <a:bodyPr/>
          <a:lstStyle/>
          <a:p>
            <a:pPr>
              <a:buNone/>
            </a:pPr>
            <a:r>
              <a:rPr lang="uk-UA" dirty="0" smtClean="0"/>
              <a:t>    Знайти площу прямокутника, якщо одна з його сторін дорівнює 25 мм, а друга – на 5 мм більша.</a:t>
            </a:r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r>
              <a:rPr lang="uk-UA" dirty="0" smtClean="0"/>
              <a:t>                                                                  25 мм</a:t>
            </a:r>
          </a:p>
          <a:p>
            <a:pPr>
              <a:buNone/>
            </a:pPr>
            <a:r>
              <a:rPr lang="uk-UA" dirty="0" smtClean="0"/>
              <a:t>                 ?, на 5 мм більша </a:t>
            </a:r>
          </a:p>
          <a:p>
            <a:pPr>
              <a:buNone/>
            </a:pPr>
            <a:r>
              <a:rPr lang="uk-UA" dirty="0" smtClean="0"/>
              <a:t> 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Задача</a:t>
            </a:r>
            <a:endParaRPr lang="ru-RU" sz="6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524000" y="2667000"/>
            <a:ext cx="4191000" cy="1905000"/>
          </a:xfrm>
          <a:prstGeom prst="rect">
            <a:avLst/>
          </a:prstGeom>
          <a:solidFill>
            <a:srgbClr val="00B050"/>
          </a:solidFill>
          <a:scene3d>
            <a:camera prst="isometricOffAxis2To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6" name="Прямая со стрелкой 5"/>
          <p:cNvCxnSpPr/>
          <p:nvPr/>
        </p:nvCxnSpPr>
        <p:spPr>
          <a:xfrm flipV="1">
            <a:off x="5257800" y="3733800"/>
            <a:ext cx="762000" cy="53340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1295400" y="3733800"/>
            <a:ext cx="3810000" cy="60960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Стрелка углом вверх 17"/>
          <p:cNvSpPr/>
          <p:nvPr/>
        </p:nvSpPr>
        <p:spPr>
          <a:xfrm>
            <a:off x="4267200" y="4191000"/>
            <a:ext cx="1905000" cy="609600"/>
          </a:xfrm>
          <a:prstGeom prst="bentUpArrow">
            <a:avLst>
              <a:gd name="adj1" fmla="val 26664"/>
              <a:gd name="adj2" fmla="val 25000"/>
              <a:gd name="adj3" fmla="val 25000"/>
            </a:avLst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53000"/>
          </a:xfrm>
        </p:spPr>
        <p:txBody>
          <a:bodyPr/>
          <a:lstStyle/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  Знайди площу квадрата, якщо його сторона дорівнює 20 см.</a:t>
            </a:r>
          </a:p>
          <a:p>
            <a:pPr>
              <a:buNone/>
            </a:pP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               20 см</a:t>
            </a: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?</a:t>
            </a:r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85800" y="228600"/>
            <a:ext cx="8001000" cy="914400"/>
          </a:xfrm>
        </p:spPr>
        <p:txBody>
          <a:bodyPr>
            <a:noAutofit/>
          </a:bodyPr>
          <a:lstStyle/>
          <a:p>
            <a:pPr algn="ctr"/>
            <a:r>
              <a:rPr lang="uk-UA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Задача</a:t>
            </a:r>
            <a:endParaRPr lang="ru-RU" sz="6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895600" y="2286000"/>
            <a:ext cx="2286000" cy="2057400"/>
          </a:xfrm>
          <a:prstGeom prst="rect">
            <a:avLst/>
          </a:prstGeom>
          <a:solidFill>
            <a:srgbClr val="00B050"/>
          </a:solidFill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581400" y="3200400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</a:rPr>
              <a:t>S = ?</a:t>
            </a:r>
            <a:endParaRPr lang="ru-RU" sz="2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876800"/>
          </a:xfrm>
        </p:spPr>
        <p:txBody>
          <a:bodyPr/>
          <a:lstStyle/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   Площа земельної ділянки прямокутної форми дорівнює 3275 м</a:t>
            </a:r>
            <a:r>
              <a:rPr lang="en-US" sz="2800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. Знайти довжину, якщо ширина дорівнює 25 м.</a:t>
            </a:r>
          </a:p>
          <a:p>
            <a:pPr>
              <a:buNone/>
            </a:pP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                25 м</a:t>
            </a:r>
          </a:p>
          <a:p>
            <a:pPr>
              <a:buNone/>
            </a:pP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                                  ?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uk-UA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Задача</a:t>
            </a:r>
            <a:endParaRPr lang="ru-RU" sz="6000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667000" y="3200400"/>
            <a:ext cx="3886200" cy="2743200"/>
          </a:xfrm>
          <a:prstGeom prst="roundRect">
            <a:avLst/>
          </a:prstGeom>
          <a:solidFill>
            <a:srgbClr val="92D050"/>
          </a:solidFill>
          <a:scene3d>
            <a:camera prst="isometricOffAxis2To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657600" y="4419600"/>
            <a:ext cx="1752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 =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3275 м</a:t>
            </a:r>
            <a:r>
              <a:rPr lang="en-US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219200"/>
          <a:ext cx="8229600" cy="487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/>
          <a:lstStyle/>
          <a:p>
            <a:pPr algn="ctr"/>
            <a:r>
              <a:rPr lang="uk-UA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Рефлексія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Виконання домашки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209800" y="1447800"/>
            <a:ext cx="5257799" cy="5257799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Домашнє завдання § 20 № 586, 590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292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Узагальнити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знання учнями про площі прямокутника та квадрата;</a:t>
            </a:r>
          </a:p>
          <a:p>
            <a:pPr>
              <a:buNone/>
            </a:pP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Вчити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застосовувати дані знання на практиці;</a:t>
            </a:r>
          </a:p>
          <a:p>
            <a:pPr>
              <a:buNone/>
            </a:pP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Перевірити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знання формул для знаходження площ прямокутника та квадрата та вміння їх застосовувати для розв'язування задач;</a:t>
            </a:r>
          </a:p>
          <a:p>
            <a:pPr>
              <a:buNone/>
            </a:pP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Розвивати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пам’ять, логічні навички, акуратність записів у зошитах та на дошці, просторові уявлення;</a:t>
            </a:r>
          </a:p>
          <a:p>
            <a:pPr>
              <a:buNone/>
            </a:pP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Виховувати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інтерес до математики, цікавість, допитливість.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rmAutofit/>
          </a:bodyPr>
          <a:lstStyle/>
          <a:p>
            <a:pPr algn="ctr"/>
            <a:r>
              <a:rPr lang="uk-UA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Мета уроку:</a:t>
            </a:r>
            <a:endParaRPr lang="ru-RU" sz="4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152400" y="1143000"/>
            <a:ext cx="8839200" cy="53340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uk-UA" sz="6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Думати – колективно,</a:t>
            </a:r>
          </a:p>
          <a:p>
            <a:pPr algn="ctr">
              <a:buNone/>
            </a:pPr>
            <a:r>
              <a:rPr lang="uk-UA" sz="6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Працювати – оперативно,</a:t>
            </a:r>
          </a:p>
          <a:p>
            <a:pPr algn="ctr">
              <a:buNone/>
            </a:pPr>
            <a:r>
              <a:rPr lang="uk-UA" sz="6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Сперечатись - доказово,</a:t>
            </a:r>
          </a:p>
          <a:p>
            <a:pPr algn="ctr">
              <a:buNone/>
            </a:pPr>
            <a:r>
              <a:rPr lang="uk-UA" sz="6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Це - для всіх обов'язково!</a:t>
            </a:r>
            <a:endParaRPr lang="ru-RU" sz="6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>
            <a:noAutofit/>
          </a:bodyPr>
          <a:lstStyle/>
          <a:p>
            <a:pPr algn="ctr"/>
            <a:r>
              <a:rPr lang="uk-UA" sz="6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Епіграф  уроку</a:t>
            </a:r>
            <a:endParaRPr lang="ru-RU" sz="6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53000"/>
          </a:xfrm>
        </p:spPr>
        <p:txBody>
          <a:bodyPr/>
          <a:lstStyle/>
          <a:p>
            <a:pPr>
              <a:buNone/>
            </a:pPr>
            <a:r>
              <a:rPr lang="uk-UA" dirty="0" smtClean="0"/>
              <a:t>   </a:t>
            </a:r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Кожному з Вас для того, щоб отримати дозвіл почати роботу потрібно назвати один з термінів, одиниць вимірювання, які вивчали на попередньому уроці</a:t>
            </a:r>
          </a:p>
          <a:p>
            <a:pPr>
              <a:buNone/>
            </a:pP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uk-UA" sz="6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Гра “ Пароль ”</a:t>
            </a:r>
            <a:endParaRPr lang="ru-RU" sz="6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876800"/>
          </a:xfrm>
        </p:spPr>
        <p:txBody>
          <a:bodyPr/>
          <a:lstStyle/>
          <a:p>
            <a:pPr algn="ctr">
              <a:buNone/>
            </a:pP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Взаємоперевірка з дошкою № 581</a:t>
            </a:r>
          </a:p>
          <a:p>
            <a:pPr marL="514350" indent="-514350">
              <a:buClr>
                <a:srgbClr val="FF0000"/>
              </a:buClr>
              <a:buAutoNum type="arabicParenR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48 : 8 = 6 (см)</a:t>
            </a:r>
          </a:p>
          <a:p>
            <a:pPr marL="514350" indent="-514350">
              <a:buClr>
                <a:srgbClr val="FF0000"/>
              </a:buClr>
              <a:buAutoNum type="arabicParenR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48 • 6 = 288 (см</a:t>
            </a:r>
            <a:r>
              <a:rPr lang="en-US" sz="2800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514350" indent="-514350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Відповідь: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 =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288 см </a:t>
            </a:r>
            <a:r>
              <a:rPr lang="en-US" sz="2400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/>
          <a:lstStyle/>
          <a:p>
            <a:pPr algn="ctr"/>
            <a:r>
              <a:rPr lang="uk-UA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Перевірка домашнього завдання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Дайте відповіді на питання № 583</a:t>
            </a:r>
          </a:p>
          <a:p>
            <a:pPr marL="514350" indent="-514350">
              <a:buClr>
                <a:srgbClr val="FF0000"/>
              </a:buClr>
              <a:buAutoNum type="arabicPeriod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Скільки сантиметрів дорівнює одна сторона прямокутника?</a:t>
            </a:r>
          </a:p>
          <a:p>
            <a:pPr marL="514350" indent="-514350">
              <a:buClr>
                <a:srgbClr val="FF0000"/>
              </a:buClr>
              <a:buAutoNum type="arabicPeriod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Скільки сантиметрів дорівнює друга сторона прямокутника?</a:t>
            </a:r>
          </a:p>
          <a:p>
            <a:pPr marL="514350" indent="-514350">
              <a:buClr>
                <a:srgbClr val="FF0000"/>
              </a:buClr>
              <a:buAutoNum type="arabicPeriod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Чому дорівнює площа прямокутника?</a:t>
            </a:r>
          </a:p>
          <a:p>
            <a:pPr marL="514350" indent="-514350">
              <a:buClr>
                <a:srgbClr val="FF0000"/>
              </a:buClr>
              <a:buAutoNum type="arabicPeriod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Одиниці вимірювання площі вашого прямокутника?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Перевірка домашнього завдання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876800"/>
          </a:xfrm>
        </p:spPr>
        <p:txBody>
          <a:bodyPr/>
          <a:lstStyle/>
          <a:p>
            <a:pPr>
              <a:buNone/>
            </a:pPr>
            <a:r>
              <a:rPr lang="uk-UA" dirty="0" smtClean="0"/>
              <a:t>  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Вам роздано картки для гри (ось такої форми). Ви, відповідаючи на зачитане мною запитання, 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закреслюєте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в своїй картці правильну відповідь. Після гри ми оцінимо засвоєння вами даної теми за допомогою взаємоперевірки.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/>
          <a:lstStyle/>
          <a:p>
            <a:pPr algn="ctr"/>
            <a:r>
              <a:rPr lang="uk-UA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Математичне лото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600200" y="3733800"/>
          <a:ext cx="6096000" cy="137160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219200"/>
                <a:gridCol w="1219200"/>
                <a:gridCol w="1219200"/>
                <a:gridCol w="1219200"/>
                <a:gridCol w="1219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15 см</a:t>
                      </a:r>
                      <a:r>
                        <a:rPr lang="en-US" sz="2400" b="0" baseline="30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125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6 а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81 см</a:t>
                      </a:r>
                      <a:r>
                        <a:rPr lang="en-US" sz="2400" b="0" baseline="30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25 см</a:t>
                      </a:r>
                      <a:r>
                        <a:rPr lang="en-US" sz="2400" b="0" baseline="30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24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100 а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52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6 см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53000"/>
          </a:xfrm>
        </p:spPr>
        <p:txBody>
          <a:bodyPr>
            <a:normAutofit fontScale="85000" lnSpcReduction="20000"/>
          </a:bodyPr>
          <a:lstStyle/>
          <a:p>
            <a:r>
              <a:rPr lang="uk-UA" sz="3000" dirty="0" smtClean="0">
                <a:latin typeface="Times New Roman" pitchFamily="18" charset="0"/>
                <a:cs typeface="Times New Roman" pitchFamily="18" charset="0"/>
              </a:rPr>
              <a:t>Яка площа квадрата зі стороною 9 см?</a:t>
            </a:r>
          </a:p>
          <a:p>
            <a:r>
              <a:rPr lang="uk-UA" sz="3000" dirty="0" smtClean="0">
                <a:latin typeface="Times New Roman" pitchFamily="18" charset="0"/>
                <a:cs typeface="Times New Roman" pitchFamily="18" charset="0"/>
              </a:rPr>
              <a:t>Яка площа прямокутника зі сторонами 5 см і 3 см?</a:t>
            </a:r>
          </a:p>
          <a:p>
            <a:r>
              <a:rPr lang="uk-UA" sz="3000" dirty="0" smtClean="0">
                <a:latin typeface="Times New Roman" pitchFamily="18" charset="0"/>
                <a:cs typeface="Times New Roman" pitchFamily="18" charset="0"/>
              </a:rPr>
              <a:t>10 га = ? а</a:t>
            </a:r>
          </a:p>
          <a:p>
            <a:r>
              <a:rPr lang="uk-UA" sz="3000" dirty="0" smtClean="0">
                <a:latin typeface="Times New Roman" pitchFamily="18" charset="0"/>
                <a:cs typeface="Times New Roman" pitchFamily="18" charset="0"/>
              </a:rPr>
              <a:t>Периметр квадрата 20 см. Знайдіть його площу.</a:t>
            </a:r>
          </a:p>
          <a:p>
            <a:r>
              <a:rPr lang="uk-UA" sz="3000" dirty="0" smtClean="0">
                <a:latin typeface="Times New Roman" pitchFamily="18" charset="0"/>
                <a:cs typeface="Times New Roman" pitchFamily="18" charset="0"/>
              </a:rPr>
              <a:t>Площа прямокутника 126 см</a:t>
            </a:r>
            <a:r>
              <a:rPr lang="en-US" sz="3000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3000" dirty="0" smtClean="0">
                <a:latin typeface="Times New Roman" pitchFamily="18" charset="0"/>
                <a:cs typeface="Times New Roman" pitchFamily="18" charset="0"/>
              </a:rPr>
              <a:t>, його довжина – 21 см. Знайдіть ширину прямокутника.</a:t>
            </a:r>
          </a:p>
          <a:p>
            <a:r>
              <a:rPr lang="uk-UA" sz="3000" dirty="0" smtClean="0">
                <a:latin typeface="Times New Roman" pitchFamily="18" charset="0"/>
                <a:cs typeface="Times New Roman" pitchFamily="18" charset="0"/>
              </a:rPr>
              <a:t>Знайдіть значення виразу: 10</a:t>
            </a:r>
            <a:r>
              <a:rPr lang="en-US" sz="3000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3000" dirty="0" smtClean="0">
                <a:latin typeface="Times New Roman" pitchFamily="18" charset="0"/>
                <a:cs typeface="Times New Roman" pitchFamily="18" charset="0"/>
              </a:rPr>
              <a:t> : 25 + 6</a:t>
            </a:r>
            <a:r>
              <a:rPr lang="en-US" sz="3000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uk-UA" sz="3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3000" dirty="0" smtClean="0">
                <a:latin typeface="Times New Roman" pitchFamily="18" charset="0"/>
                <a:cs typeface="Times New Roman" pitchFamily="18" charset="0"/>
              </a:rPr>
              <a:t>Знайдіть значення виразу: х</a:t>
            </a:r>
            <a:r>
              <a:rPr lang="en-US" sz="3000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3000" dirty="0" smtClean="0">
                <a:latin typeface="Times New Roman" pitchFamily="18" charset="0"/>
                <a:cs typeface="Times New Roman" pitchFamily="18" charset="0"/>
              </a:rPr>
              <a:t> • 2 – 48, якщо х = 5</a:t>
            </a:r>
          </a:p>
          <a:p>
            <a:r>
              <a:rPr lang="uk-UA" sz="3000" dirty="0" smtClean="0">
                <a:latin typeface="Times New Roman" pitchFamily="18" charset="0"/>
                <a:cs typeface="Times New Roman" pitchFamily="18" charset="0"/>
              </a:rPr>
              <a:t>600 м</a:t>
            </a:r>
            <a:r>
              <a:rPr lang="en-US" sz="3000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3000" dirty="0" smtClean="0">
                <a:latin typeface="Times New Roman" pitchFamily="18" charset="0"/>
                <a:cs typeface="Times New Roman" pitchFamily="18" charset="0"/>
              </a:rPr>
              <a:t> = ? а</a:t>
            </a:r>
          </a:p>
          <a:p>
            <a:r>
              <a:rPr lang="uk-UA" sz="3000" dirty="0" smtClean="0">
                <a:latin typeface="Times New Roman" pitchFamily="18" charset="0"/>
                <a:cs typeface="Times New Roman" pitchFamily="18" charset="0"/>
              </a:rPr>
              <a:t>Розв'яжіть рівняння: 8 •х – 6</a:t>
            </a:r>
            <a:r>
              <a:rPr lang="en-US" sz="3000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3000" dirty="0" smtClean="0">
                <a:latin typeface="Times New Roman" pitchFamily="18" charset="0"/>
                <a:cs typeface="Times New Roman" pitchFamily="18" charset="0"/>
              </a:rPr>
              <a:t> = 30</a:t>
            </a:r>
            <a:r>
              <a:rPr lang="en-US" sz="3000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3000" dirty="0" smtClean="0">
                <a:latin typeface="Times New Roman" pitchFamily="18" charset="0"/>
                <a:cs typeface="Times New Roman" pitchFamily="18" charset="0"/>
              </a:rPr>
              <a:t> + 8</a:t>
            </a:r>
            <a:r>
              <a:rPr lang="en-US" sz="3000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uk-UA" sz="3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3000" dirty="0" smtClean="0">
                <a:latin typeface="Times New Roman" pitchFamily="18" charset="0"/>
                <a:cs typeface="Times New Roman" pitchFamily="18" charset="0"/>
              </a:rPr>
              <a:t>Квадратна ділянка має довжину та площу, які виражені однаковим числом. Знайдіть сторону цієї квадратної ділянки</a:t>
            </a:r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/>
          <a:lstStyle/>
          <a:p>
            <a:pPr algn="ctr"/>
            <a:r>
              <a:rPr lang="uk-UA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Питання для лото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 fontAlgn="t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Обміняйтеся зошитами зі своїм сусідом по парті</a:t>
            </a:r>
          </a:p>
          <a:p>
            <a:pPr algn="ctr" fontAlgn="t">
              <a:buNone/>
            </a:pP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algn="ctr" fontAlgn="t">
              <a:buNone/>
            </a:pP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algn="ctr" fontAlgn="t">
              <a:buNone/>
            </a:pP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algn="ctr" fontAlgn="t">
              <a:buNone/>
            </a:pP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algn="ctr" fontAlgn="t">
              <a:buNone/>
            </a:pP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fontAlgn="t">
              <a:buNone/>
            </a:pP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Оцінка 11 балів, якщо не закреслено 3 числа,</a:t>
            </a:r>
          </a:p>
          <a:p>
            <a:pPr fontAlgn="t">
              <a:buNone/>
            </a:pP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Оцінка 9 балів, якщо не закреслено 4 числа,</a:t>
            </a:r>
          </a:p>
          <a:p>
            <a:pPr fontAlgn="t">
              <a:buNone/>
            </a:pP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Оцінка 7 балів, якщо не закреслено 5 чисел,</a:t>
            </a:r>
          </a:p>
          <a:p>
            <a:pPr fontAlgn="t">
              <a:buNone/>
            </a:pP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Оцінка 5 балів, якщо не закреслено 6 чисел,</a:t>
            </a:r>
          </a:p>
          <a:p>
            <a:pPr fontAlgn="t">
              <a:buNone/>
            </a:pP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Оцінка 3 балів, якщо не закреслено 7 чисел.</a:t>
            </a:r>
          </a:p>
          <a:p>
            <a:pPr algn="ctr" fontAlgn="t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Взаємоперевірка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524000" y="2133600"/>
          <a:ext cx="6096000" cy="137160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219200"/>
                <a:gridCol w="1219200"/>
                <a:gridCol w="1219200"/>
                <a:gridCol w="1219200"/>
                <a:gridCol w="1219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15 см</a:t>
                      </a:r>
                      <a:r>
                        <a:rPr lang="en-US" sz="2400" b="0" baseline="30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125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6 а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81 см</a:t>
                      </a:r>
                      <a:r>
                        <a:rPr lang="en-US" sz="2400" b="0" baseline="30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25 см</a:t>
                      </a:r>
                      <a:r>
                        <a:rPr lang="en-US" sz="2400" b="0" baseline="300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24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100 а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52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6 см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8" name="Прямая соединительная линия 7"/>
          <p:cNvCxnSpPr/>
          <p:nvPr/>
        </p:nvCxnSpPr>
        <p:spPr>
          <a:xfrm>
            <a:off x="4191000" y="2209800"/>
            <a:ext cx="685800" cy="304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5562600" y="2209800"/>
            <a:ext cx="457200" cy="304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6629400" y="2209800"/>
            <a:ext cx="685800" cy="304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2895600" y="2667000"/>
            <a:ext cx="762000" cy="304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1981200" y="3124200"/>
            <a:ext cx="381000" cy="304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5486400" y="3124200"/>
            <a:ext cx="533400" cy="304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1752600" y="2209800"/>
            <a:ext cx="609600" cy="2286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116</TotalTime>
  <Words>719</Words>
  <Application>Microsoft Office PowerPoint</Application>
  <PresentationFormat>Экран (4:3)</PresentationFormat>
  <Paragraphs>146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Бумажная</vt:lpstr>
      <vt:lpstr>Слайд 1</vt:lpstr>
      <vt:lpstr>Мета уроку:</vt:lpstr>
      <vt:lpstr>Епіграф  уроку</vt:lpstr>
      <vt:lpstr>Гра “ Пароль ”</vt:lpstr>
      <vt:lpstr>Перевірка домашнього завдання</vt:lpstr>
      <vt:lpstr>Перевірка домашнього завдання</vt:lpstr>
      <vt:lpstr>Математичне лото</vt:lpstr>
      <vt:lpstr>Питання для лото</vt:lpstr>
      <vt:lpstr>Взаємоперевірка</vt:lpstr>
      <vt:lpstr>Задача</vt:lpstr>
      <vt:lpstr>Задача</vt:lpstr>
      <vt:lpstr>Задача</vt:lpstr>
      <vt:lpstr>Відповідь до задачі</vt:lpstr>
      <vt:lpstr>Задача</vt:lpstr>
      <vt:lpstr>Задача</vt:lpstr>
      <vt:lpstr>Задача</vt:lpstr>
      <vt:lpstr>Рефлексія</vt:lpstr>
      <vt:lpstr>Домашнє завдання § 20 № 586, 590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1</cp:lastModifiedBy>
  <cp:revision>14</cp:revision>
  <dcterms:modified xsi:type="dcterms:W3CDTF">2011-10-04T13:36:24Z</dcterms:modified>
</cp:coreProperties>
</file>