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7" r:id="rId5"/>
    <p:sldId id="268" r:id="rId6"/>
    <p:sldId id="259" r:id="rId7"/>
    <p:sldId id="260" r:id="rId8"/>
    <p:sldId id="261" r:id="rId9"/>
    <p:sldId id="262" r:id="rId10"/>
    <p:sldId id="273" r:id="rId11"/>
    <p:sldId id="263" r:id="rId12"/>
    <p:sldId id="264" r:id="rId13"/>
    <p:sldId id="265" r:id="rId14"/>
    <p:sldId id="266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10/4/2011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8203" y="228601"/>
            <a:ext cx="8627197" cy="65556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Площа</a:t>
            </a:r>
            <a:r>
              <a:rPr lang="ru-RU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прямокутника</a:t>
            </a:r>
            <a:r>
              <a:rPr lang="ru-RU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uk-UA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і квадрата. </a:t>
            </a:r>
          </a:p>
          <a:p>
            <a:pPr algn="ctr"/>
            <a:r>
              <a:rPr lang="uk-UA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Одиниці вимірювання</a:t>
            </a:r>
          </a:p>
          <a:p>
            <a:pPr algn="ctr"/>
            <a:r>
              <a:rPr lang="uk-UA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лощі.</a:t>
            </a:r>
          </a:p>
          <a:p>
            <a:pPr algn="ctr"/>
            <a:r>
              <a:rPr lang="uk-UA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5 клас</a:t>
            </a:r>
          </a:p>
          <a:p>
            <a:pPr algn="ctr"/>
            <a:r>
              <a:rPr lang="uk-UA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Підручник “ Математика 5 клас ” </a:t>
            </a:r>
          </a:p>
          <a:p>
            <a:pPr algn="ctr"/>
            <a:r>
              <a:rPr lang="uk-UA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автори: А. Г. Мерзляк, В. Б. Полонський,</a:t>
            </a:r>
          </a:p>
          <a:p>
            <a:pPr algn="ctr"/>
            <a:r>
              <a:rPr lang="uk-UA" sz="2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М. С. Якір</a:t>
            </a:r>
          </a:p>
          <a:p>
            <a:pPr algn="ctr"/>
            <a:r>
              <a:rPr lang="uk-UA" sz="24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Методична розробка вчителя математики</a:t>
            </a:r>
          </a:p>
          <a:p>
            <a:pPr algn="ctr"/>
            <a:r>
              <a:rPr lang="uk-UA" sz="24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Новобузької ЗОШ І – ІІ ст. № 4 </a:t>
            </a:r>
          </a:p>
          <a:p>
            <a:pPr algn="ctr"/>
            <a:r>
              <a:rPr lang="uk-UA" sz="2400" b="1" i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Миколаївської обл.</a:t>
            </a:r>
          </a:p>
          <a:p>
            <a:pPr algn="ctr"/>
            <a:r>
              <a:rPr lang="uk-UA" sz="24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Рафальської Оксани Дмитрівни</a:t>
            </a:r>
            <a:endParaRPr lang="uk-UA" sz="2400" b="1" i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Обчисліть площі фігур, зображених на рисунку, користуючись клітинками (1 см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/>
              <a:t> становить 4 клітинки)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Чи є серед зображених фігур рівні? Чи є серед зображених фігури, що мають рівні площі? Площа якої із зображених є найбільшою?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Задача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2438400"/>
          <a:ext cx="6096003" cy="29667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  <a:gridCol w="212134"/>
                <a:gridCol w="208280"/>
                <a:gridCol w="210207"/>
                <a:gridCol w="210207"/>
                <a:gridCol w="210207"/>
                <a:gridCol w="210207"/>
                <a:gridCol w="210207"/>
                <a:gridCol w="210207"/>
                <a:gridCol w="210207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б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Визначне місце Україн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1" y="1447800"/>
            <a:ext cx="4119080" cy="25908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Дану величину зустрічаємо в повсякденному житті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Квітковий годинник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1447800"/>
            <a:ext cx="3637054" cy="2631353"/>
          </a:xfrm>
          <a:prstGeom prst="rect">
            <a:avLst/>
          </a:prstGeom>
        </p:spPr>
      </p:pic>
      <p:pic>
        <p:nvPicPr>
          <p:cNvPr id="6" name="Рисунок 5" descr="ван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90800" y="4191000"/>
            <a:ext cx="3276600" cy="245428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en-US" sz="60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endParaRPr lang="uk-UA" sz="6000" i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                </a:t>
            </a:r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uk-UA" b="1" i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uk-UA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b="1" i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Площа прямокутника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28800" y="1524000"/>
            <a:ext cx="5638800" cy="3810000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  <a:scene3d>
            <a:camera prst="isometricOffAxis2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1219200" y="3733800"/>
            <a:ext cx="49530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1143000" y="2362200"/>
            <a:ext cx="14478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en-US" sz="60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60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= </a:t>
            </a:r>
            <a:r>
              <a:rPr lang="uk-UA" sz="6000" i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6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aseline="30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uk-UA" sz="60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24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2400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</a:p>
          <a:p>
            <a:pPr>
              <a:buNone/>
            </a:pPr>
            <a:endParaRPr lang="uk-UA" sz="2400" i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а</a:t>
            </a:r>
          </a:p>
          <a:p>
            <a:pPr>
              <a:buNone/>
            </a:pPr>
            <a:r>
              <a:rPr lang="uk-UA" sz="24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а</a:t>
            </a:r>
          </a:p>
          <a:p>
            <a:pPr algn="ctr">
              <a:buNone/>
            </a:pP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Площа квадрата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5200" y="2743200"/>
            <a:ext cx="2286000" cy="1905000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4191000" y="4114800"/>
            <a:ext cx="19812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2971800" y="37338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Одиниці вимірювання площі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-10800000">
            <a:off x="381000" y="1295400"/>
            <a:ext cx="8229600" cy="5334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Робота за підручником</a:t>
            </a:r>
            <a:endParaRPr lang="ru-RU" sz="60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 яким поняттям ми сьогодні познайомилися?</a:t>
            </a:r>
          </a:p>
          <a:p>
            <a:pPr marL="514350" indent="-514350">
              <a:buAutoNum type="arabicPeriod"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Назвіть одиниці вимірювання площі.</a:t>
            </a:r>
          </a:p>
          <a:p>
            <a:pPr marL="514350" indent="-514350">
              <a:buAutoNum type="arabicPeriod"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 використовується вимірювання площ?</a:t>
            </a:r>
          </a:p>
          <a:p>
            <a:pPr marL="514350" indent="-514350">
              <a:buAutoNum type="arabicPeriod"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Площі яких фігур ми сьогодні вимірювали?</a:t>
            </a:r>
          </a:p>
          <a:p>
            <a:pPr marL="514350" indent="-514350">
              <a:buAutoNum type="arabicPeriod"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Які фігури можна назвати рівними?</a:t>
            </a:r>
          </a:p>
          <a:p>
            <a:pPr marL="514350" indent="-514350">
              <a:buFont typeface="Wingdings 2"/>
              <a:buAutoNum type="arabicPeriod"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Чи потрібно вивчати дану тему?</a:t>
            </a:r>
          </a:p>
          <a:p>
            <a:pPr marL="514350" indent="-514350">
              <a:buFont typeface="Wingdings 2"/>
              <a:buAutoNum type="arabicPeriod"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чого потрібно вивчати дану тему?</a:t>
            </a:r>
          </a:p>
          <a:p>
            <a:pPr marL="514350" indent="-514350">
              <a:buFont typeface="Wingdings 2"/>
              <a:buAutoNum type="arabicPeriod"/>
            </a:pP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Які професії використовують шкільні знання з математики в своїй роботі?</a:t>
            </a:r>
          </a:p>
          <a:p>
            <a:pPr marL="514350" indent="-514350">
              <a:buAutoNum type="arabicPeriod"/>
            </a:pPr>
            <a:endParaRPr lang="uk-UA" dirty="0" smtClean="0"/>
          </a:p>
          <a:p>
            <a:pPr marL="514350" indent="-51435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Підсумок уроку</a:t>
            </a:r>
            <a:endParaRPr lang="ru-RU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Дзвонок 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1333499"/>
            <a:ext cx="6477000" cy="5397501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Домашнє завдання §20 № 581, 583</a:t>
            </a:r>
            <a:endParaRPr lang="ru-RU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Узагальнити знання дітей про площу прямокутника та квадрата;</a:t>
            </a:r>
          </a:p>
          <a:p>
            <a:pPr>
              <a:buNone/>
            </a:pPr>
            <a:r>
              <a:rPr lang="uk-UA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Ознайомити з поняттям одиниці вимірювання та визначити їх для площі прямокутника та квадрата;</a:t>
            </a:r>
          </a:p>
          <a:p>
            <a:pPr>
              <a:buNone/>
            </a:pPr>
            <a:r>
              <a:rPr lang="uk-UA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Розвивати пам’ять, логічні та обчислювальні навички, словниковий запас;</a:t>
            </a:r>
          </a:p>
          <a:p>
            <a:pPr>
              <a:buNone/>
            </a:pPr>
            <a:r>
              <a:rPr lang="uk-UA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Виховувати інтерес до предмету, бажання вчитися, акуратність записів, старанність, культуру усного мовлення.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 уроку:</a:t>
            </a:r>
            <a:endParaRPr lang="ru-RU" sz="5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Мало мати гарний розум, головне – добре його застосовувати</a:t>
            </a:r>
          </a:p>
          <a:p>
            <a:pPr algn="r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</a:t>
            </a:r>
            <a:r>
              <a:rPr lang="uk-UA" sz="4000" dirty="0" err="1" smtClean="0">
                <a:latin typeface="Times New Roman" pitchFamily="18" charset="0"/>
                <a:cs typeface="Times New Roman" pitchFamily="18" charset="0"/>
              </a:rPr>
              <a:t>Рене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Декарт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Епіграф уроку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 descr="Декар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2590800"/>
            <a:ext cx="3733800" cy="39564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Склади слово з відповідей № 564</a:t>
            </a:r>
          </a:p>
          <a:p>
            <a:pPr algn="ctr">
              <a:buNone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Слово – відповідь: </a:t>
            </a:r>
            <a:r>
              <a:rPr lang="uk-UA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Частка</a:t>
            </a:r>
          </a:p>
          <a:p>
            <a:pPr algn="ctr">
              <a:buNone/>
            </a:pPr>
            <a:endParaRPr lang="ru-RU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 домашнього завдання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95400" y="3124200"/>
          <a:ext cx="6096000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729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Заповни пропуски за поданими картками</a:t>
            </a: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+ 4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= 9 + … = 25;</a:t>
            </a: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+ 2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= 27 + 8 = …..;</a:t>
            </a: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26 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(12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• 3 + 175)=…..;</a:t>
            </a: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2 •4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= 216 – 128 – 1 = …..;</a:t>
            </a: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: (13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- 124) = 225 : … = 5;</a:t>
            </a:r>
          </a:p>
          <a:p>
            <a:pPr marL="514350" indent="-51435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: (4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2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 = 512 : 8 = …..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 домашнього завдання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Запишіть основу 13</a:t>
            </a:r>
            <a:r>
              <a:rPr lang="en-US" sz="3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Знайдіть значення виразу 7</a:t>
            </a:r>
            <a:r>
              <a:rPr lang="en-US" sz="3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Обчисліть: 5</a:t>
            </a:r>
            <a:r>
              <a:rPr lang="en-US" sz="3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5</a:t>
            </a:r>
            <a:r>
              <a:rPr lang="en-US" sz="3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uk-UA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Знайдіть значення виразу: 38 – с</a:t>
            </a:r>
            <a:r>
              <a:rPr lang="en-US" sz="32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якщо с = 3</a:t>
            </a: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Запишіть у вигляді степеня з основою 3 число 27;</a:t>
            </a: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Складіть числовий вираз і знайдіть його значення: різниця квадратів чисел 6 і 2;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Бліц – турнір “ Дай відповідь ”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/>
          <a:lstStyle/>
          <a:p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13;</a:t>
            </a:r>
          </a:p>
          <a:p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49;</a:t>
            </a:r>
          </a:p>
          <a:p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100;</a:t>
            </a:r>
          </a:p>
          <a:p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11;</a:t>
            </a:r>
          </a:p>
          <a:p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uk-UA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4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2</a:t>
            </a:r>
            <a:r>
              <a:rPr lang="en-US" sz="4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36 – 4= 32</a:t>
            </a:r>
          </a:p>
          <a:p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Правильні відповіді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Рівні фігури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752600" y="1676400"/>
          <a:ext cx="1981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400"/>
                <a:gridCol w="660400"/>
                <a:gridCol w="660400"/>
              </a:tblGrid>
              <a:tr h="609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334000" y="1676400"/>
          <a:ext cx="1981200" cy="18288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60400"/>
                <a:gridCol w="660400"/>
                <a:gridCol w="660400"/>
              </a:tblGrid>
              <a:tr h="609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429000" y="3962400"/>
          <a:ext cx="2209800" cy="1752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36600"/>
                <a:gridCol w="736600"/>
                <a:gridCol w="736600"/>
              </a:tblGrid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/>
          <a:lstStyle/>
          <a:p>
            <a:pPr algn="ctr">
              <a:buNone/>
            </a:pP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Такі фігури рівні, так як вони суміщаються при накладанні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Рівні фігури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00400" y="2667000"/>
          <a:ext cx="1981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400"/>
                <a:gridCol w="660400"/>
                <a:gridCol w="660400"/>
              </a:tblGrid>
              <a:tr h="609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76600" y="2819400"/>
          <a:ext cx="2209800" cy="1752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36600"/>
                <a:gridCol w="736600"/>
                <a:gridCol w="736600"/>
              </a:tblGrid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429000" y="2971800"/>
          <a:ext cx="2209800" cy="1752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36600"/>
                <a:gridCol w="736600"/>
                <a:gridCol w="736600"/>
              </a:tblGrid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120</TotalTime>
  <Words>490</Words>
  <Application>Microsoft Office PowerPoint</Application>
  <PresentationFormat>Экран (4:3)</PresentationFormat>
  <Paragraphs>115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Бумажная</vt:lpstr>
      <vt:lpstr>Слайд 1</vt:lpstr>
      <vt:lpstr>Мета уроку:</vt:lpstr>
      <vt:lpstr>Епіграф уроку</vt:lpstr>
      <vt:lpstr>Перевірка домашнього завдання</vt:lpstr>
      <vt:lpstr>Перевірка домашнього завдання</vt:lpstr>
      <vt:lpstr>Бліц – турнір “ Дай відповідь ”</vt:lpstr>
      <vt:lpstr>Правильні відповіді</vt:lpstr>
      <vt:lpstr>Рівні фігури</vt:lpstr>
      <vt:lpstr>Рівні фігури</vt:lpstr>
      <vt:lpstr>Задача</vt:lpstr>
      <vt:lpstr>Дану величину зустрічаємо в повсякденному житті</vt:lpstr>
      <vt:lpstr>Площа прямокутника</vt:lpstr>
      <vt:lpstr>Площа квадрата</vt:lpstr>
      <vt:lpstr>Одиниці вимірювання площі</vt:lpstr>
      <vt:lpstr>Робота за підручником</vt:lpstr>
      <vt:lpstr>Підсумок уроку</vt:lpstr>
      <vt:lpstr>Домашнє завдання §20 № 581, 583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16</cp:revision>
  <dcterms:modified xsi:type="dcterms:W3CDTF">2011-10-04T13:47:49Z</dcterms:modified>
</cp:coreProperties>
</file>