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9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10/7/2011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381000"/>
            <a:ext cx="8255709" cy="64633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uk-UA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Прямокутний паралелепіпед </a:t>
            </a:r>
          </a:p>
          <a:p>
            <a:pPr algn="ctr"/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 його виміри</a:t>
            </a:r>
          </a:p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 клас</a:t>
            </a:r>
          </a:p>
          <a:p>
            <a:pPr algn="ctr"/>
            <a:endParaRPr lang="uk-UA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Підручник </a:t>
            </a:r>
          </a:p>
          <a:p>
            <a:pPr algn="ctr"/>
            <a:r>
              <a:rPr lang="uk-UA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“Математика 5 клас” </a:t>
            </a:r>
          </a:p>
          <a:p>
            <a:pPr algn="ctr"/>
            <a:r>
              <a:rPr lang="uk-UA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автори:Мерзляк А. Г., Полонський В. Б., Якір М. С.</a:t>
            </a:r>
          </a:p>
          <a:p>
            <a:pPr algn="ctr"/>
            <a:endParaRPr lang="uk-UA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Методична Розробка вчителя математики Новобузької ЗОШ І – ІІ ст. № 4</a:t>
            </a:r>
          </a:p>
          <a:p>
            <a:pPr algn="ctr"/>
            <a:r>
              <a:rPr lang="uk-UA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Рафальської О. Д.</a:t>
            </a:r>
          </a:p>
          <a:p>
            <a:pPr algn="ctr"/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акваріум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884" t="15790" r="13270" b="7895"/>
          <a:stretch>
            <a:fillRect/>
          </a:stretch>
        </p:blipFill>
        <p:spPr>
          <a:xfrm>
            <a:off x="381000" y="1371600"/>
            <a:ext cx="3783724" cy="27432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 в житті ми зустрічаємо об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єм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такан з водою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1295400"/>
            <a:ext cx="3886200" cy="2888673"/>
          </a:xfrm>
          <a:prstGeom prst="rect">
            <a:avLst/>
          </a:prstGeom>
        </p:spPr>
      </p:pic>
      <p:pic>
        <p:nvPicPr>
          <p:cNvPr id="6" name="Рисунок 5" descr="чашка з водою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4400" y="4038600"/>
            <a:ext cx="3886200" cy="2586089"/>
          </a:xfrm>
          <a:prstGeom prst="rect">
            <a:avLst/>
          </a:prstGeom>
        </p:spPr>
      </p:pic>
      <p:pic>
        <p:nvPicPr>
          <p:cNvPr id="7" name="Рисунок 6" descr="сок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3962400"/>
            <a:ext cx="3505200" cy="262890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Одиниці вимірювання об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єму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95"/>
          <p:cNvGrpSpPr>
            <a:grpSpLocks/>
          </p:cNvGrpSpPr>
          <p:nvPr/>
        </p:nvGrpSpPr>
        <p:grpSpPr bwMode="auto">
          <a:xfrm>
            <a:off x="4572000" y="2362200"/>
            <a:ext cx="3581400" cy="1066800"/>
            <a:chOff x="384" y="2736"/>
            <a:chExt cx="2256" cy="672"/>
          </a:xfrm>
          <a:solidFill>
            <a:srgbClr val="00B0F0"/>
          </a:solidFill>
        </p:grpSpPr>
        <p:grpSp>
          <p:nvGrpSpPr>
            <p:cNvPr id="24" name="Group 96"/>
            <p:cNvGrpSpPr>
              <a:grpSpLocks/>
            </p:cNvGrpSpPr>
            <p:nvPr/>
          </p:nvGrpSpPr>
          <p:grpSpPr bwMode="auto">
            <a:xfrm>
              <a:off x="576" y="2736"/>
              <a:ext cx="2064" cy="480"/>
              <a:chOff x="576" y="2736"/>
              <a:chExt cx="2064" cy="480"/>
            </a:xfrm>
            <a:grpFill/>
          </p:grpSpPr>
          <p:sp>
            <p:nvSpPr>
              <p:cNvPr id="37" name="AutoShape 97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" name="AutoShape 98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9" name="AutoShape 99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0" name="AutoShape 100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" name="AutoShape 101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5" name="Group 102"/>
            <p:cNvGrpSpPr>
              <a:grpSpLocks/>
            </p:cNvGrpSpPr>
            <p:nvPr/>
          </p:nvGrpSpPr>
          <p:grpSpPr bwMode="auto">
            <a:xfrm>
              <a:off x="480" y="2832"/>
              <a:ext cx="2064" cy="480"/>
              <a:chOff x="576" y="2736"/>
              <a:chExt cx="2064" cy="480"/>
            </a:xfrm>
            <a:grpFill/>
          </p:grpSpPr>
          <p:sp>
            <p:nvSpPr>
              <p:cNvPr id="32" name="AutoShape 103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AutoShape 104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" name="AutoShape 105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AutoShape 106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AutoShape 107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6" name="Group 108"/>
            <p:cNvGrpSpPr>
              <a:grpSpLocks/>
            </p:cNvGrpSpPr>
            <p:nvPr/>
          </p:nvGrpSpPr>
          <p:grpSpPr bwMode="auto">
            <a:xfrm>
              <a:off x="384" y="2928"/>
              <a:ext cx="2064" cy="480"/>
              <a:chOff x="576" y="2736"/>
              <a:chExt cx="2064" cy="480"/>
            </a:xfrm>
            <a:grpFill/>
          </p:grpSpPr>
          <p:sp>
            <p:nvSpPr>
              <p:cNvPr id="27" name="AutoShape 109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" name="AutoShape 110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AutoShape 111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" name="AutoShape 112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" name="AutoShape 113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42" name="Group 95"/>
          <p:cNvGrpSpPr>
            <a:grpSpLocks/>
          </p:cNvGrpSpPr>
          <p:nvPr/>
        </p:nvGrpSpPr>
        <p:grpSpPr bwMode="auto">
          <a:xfrm>
            <a:off x="4572000" y="1828800"/>
            <a:ext cx="3581400" cy="1066800"/>
            <a:chOff x="384" y="2736"/>
            <a:chExt cx="2256" cy="672"/>
          </a:xfrm>
          <a:solidFill>
            <a:srgbClr val="00B0F0"/>
          </a:solidFill>
        </p:grpSpPr>
        <p:grpSp>
          <p:nvGrpSpPr>
            <p:cNvPr id="43" name="Group 96"/>
            <p:cNvGrpSpPr>
              <a:grpSpLocks/>
            </p:cNvGrpSpPr>
            <p:nvPr/>
          </p:nvGrpSpPr>
          <p:grpSpPr bwMode="auto">
            <a:xfrm>
              <a:off x="576" y="2736"/>
              <a:ext cx="2064" cy="480"/>
              <a:chOff x="576" y="2736"/>
              <a:chExt cx="2064" cy="480"/>
            </a:xfrm>
            <a:grpFill/>
          </p:grpSpPr>
          <p:sp>
            <p:nvSpPr>
              <p:cNvPr id="56" name="AutoShape 97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7" name="AutoShape 98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8" name="AutoShape 99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" name="AutoShape 100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" name="AutoShape 101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4" name="Group 102"/>
            <p:cNvGrpSpPr>
              <a:grpSpLocks/>
            </p:cNvGrpSpPr>
            <p:nvPr/>
          </p:nvGrpSpPr>
          <p:grpSpPr bwMode="auto">
            <a:xfrm>
              <a:off x="480" y="2832"/>
              <a:ext cx="2064" cy="480"/>
              <a:chOff x="576" y="2736"/>
              <a:chExt cx="2064" cy="480"/>
            </a:xfrm>
            <a:grpFill/>
          </p:grpSpPr>
          <p:sp>
            <p:nvSpPr>
              <p:cNvPr id="51" name="AutoShape 103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" name="AutoShape 104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" name="AutoShape 105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" name="AutoShape 106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" name="AutoShape 107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5" name="Group 108"/>
            <p:cNvGrpSpPr>
              <a:grpSpLocks/>
            </p:cNvGrpSpPr>
            <p:nvPr/>
          </p:nvGrpSpPr>
          <p:grpSpPr bwMode="auto">
            <a:xfrm>
              <a:off x="384" y="2928"/>
              <a:ext cx="2064" cy="480"/>
              <a:chOff x="576" y="2736"/>
              <a:chExt cx="2064" cy="480"/>
            </a:xfrm>
            <a:grpFill/>
          </p:grpSpPr>
          <p:sp>
            <p:nvSpPr>
              <p:cNvPr id="46" name="AutoShape 109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7" name="AutoShape 110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" name="AutoShape 111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" name="AutoShape 112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0" name="AutoShape 113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61" name="Group 95"/>
          <p:cNvGrpSpPr>
            <a:grpSpLocks/>
          </p:cNvGrpSpPr>
          <p:nvPr/>
        </p:nvGrpSpPr>
        <p:grpSpPr bwMode="auto">
          <a:xfrm>
            <a:off x="4572000" y="1295400"/>
            <a:ext cx="3581400" cy="1066800"/>
            <a:chOff x="384" y="2736"/>
            <a:chExt cx="2256" cy="672"/>
          </a:xfrm>
          <a:solidFill>
            <a:srgbClr val="00B0F0"/>
          </a:solidFill>
        </p:grpSpPr>
        <p:grpSp>
          <p:nvGrpSpPr>
            <p:cNvPr id="62" name="Group 96"/>
            <p:cNvGrpSpPr>
              <a:grpSpLocks/>
            </p:cNvGrpSpPr>
            <p:nvPr/>
          </p:nvGrpSpPr>
          <p:grpSpPr bwMode="auto">
            <a:xfrm>
              <a:off x="576" y="2736"/>
              <a:ext cx="2064" cy="480"/>
              <a:chOff x="576" y="2736"/>
              <a:chExt cx="2064" cy="480"/>
            </a:xfrm>
            <a:grpFill/>
          </p:grpSpPr>
          <p:sp>
            <p:nvSpPr>
              <p:cNvPr id="75" name="AutoShape 97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6" name="AutoShape 98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7" name="AutoShape 99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" name="AutoShape 100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" name="AutoShape 101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3" name="Group 102"/>
            <p:cNvGrpSpPr>
              <a:grpSpLocks/>
            </p:cNvGrpSpPr>
            <p:nvPr/>
          </p:nvGrpSpPr>
          <p:grpSpPr bwMode="auto">
            <a:xfrm>
              <a:off x="480" y="2832"/>
              <a:ext cx="2064" cy="480"/>
              <a:chOff x="576" y="2736"/>
              <a:chExt cx="2064" cy="480"/>
            </a:xfrm>
            <a:grpFill/>
          </p:grpSpPr>
          <p:sp>
            <p:nvSpPr>
              <p:cNvPr id="70" name="AutoShape 103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" name="AutoShape 104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" name="AutoShape 105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" name="AutoShape 106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4" name="AutoShape 107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4" name="Group 108"/>
            <p:cNvGrpSpPr>
              <a:grpSpLocks/>
            </p:cNvGrpSpPr>
            <p:nvPr/>
          </p:nvGrpSpPr>
          <p:grpSpPr bwMode="auto">
            <a:xfrm>
              <a:off x="384" y="2928"/>
              <a:ext cx="2064" cy="480"/>
              <a:chOff x="576" y="2736"/>
              <a:chExt cx="2064" cy="480"/>
            </a:xfrm>
            <a:grpFill/>
          </p:grpSpPr>
          <p:sp>
            <p:nvSpPr>
              <p:cNvPr id="65" name="AutoShape 109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6" name="AutoShape 110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7" name="AutoShape 111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8" name="AutoShape 112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9" name="AutoShape 113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80" name="Group 95"/>
          <p:cNvGrpSpPr>
            <a:grpSpLocks/>
          </p:cNvGrpSpPr>
          <p:nvPr/>
        </p:nvGrpSpPr>
        <p:grpSpPr bwMode="auto">
          <a:xfrm>
            <a:off x="2590800" y="4495800"/>
            <a:ext cx="3581400" cy="1066800"/>
            <a:chOff x="384" y="2736"/>
            <a:chExt cx="2256" cy="672"/>
          </a:xfrm>
          <a:solidFill>
            <a:srgbClr val="00B0F0"/>
          </a:solidFill>
        </p:grpSpPr>
        <p:grpSp>
          <p:nvGrpSpPr>
            <p:cNvPr id="81" name="Group 96"/>
            <p:cNvGrpSpPr>
              <a:grpSpLocks/>
            </p:cNvGrpSpPr>
            <p:nvPr/>
          </p:nvGrpSpPr>
          <p:grpSpPr bwMode="auto">
            <a:xfrm>
              <a:off x="576" y="2736"/>
              <a:ext cx="2064" cy="480"/>
              <a:chOff x="576" y="2736"/>
              <a:chExt cx="2064" cy="480"/>
            </a:xfrm>
            <a:grpFill/>
          </p:grpSpPr>
          <p:sp>
            <p:nvSpPr>
              <p:cNvPr id="94" name="AutoShape 97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5" name="AutoShape 98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6" name="AutoShape 99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7" name="AutoShape 100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8" name="AutoShape 101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2" name="Group 102"/>
            <p:cNvGrpSpPr>
              <a:grpSpLocks/>
            </p:cNvGrpSpPr>
            <p:nvPr/>
          </p:nvGrpSpPr>
          <p:grpSpPr bwMode="auto">
            <a:xfrm>
              <a:off x="480" y="2832"/>
              <a:ext cx="2064" cy="480"/>
              <a:chOff x="576" y="2736"/>
              <a:chExt cx="2064" cy="480"/>
            </a:xfrm>
            <a:grpFill/>
          </p:grpSpPr>
          <p:sp>
            <p:nvSpPr>
              <p:cNvPr id="89" name="AutoShape 103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" name="AutoShape 104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1" name="AutoShape 105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" name="AutoShape 106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3" name="AutoShape 107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3" name="Group 108"/>
            <p:cNvGrpSpPr>
              <a:grpSpLocks/>
            </p:cNvGrpSpPr>
            <p:nvPr/>
          </p:nvGrpSpPr>
          <p:grpSpPr bwMode="auto">
            <a:xfrm>
              <a:off x="384" y="2928"/>
              <a:ext cx="2064" cy="480"/>
              <a:chOff x="576" y="2736"/>
              <a:chExt cx="2064" cy="480"/>
            </a:xfrm>
            <a:grpFill/>
          </p:grpSpPr>
          <p:sp>
            <p:nvSpPr>
              <p:cNvPr id="84" name="AutoShape 109"/>
              <p:cNvSpPr>
                <a:spLocks noChangeArrowheads="1"/>
              </p:cNvSpPr>
              <p:nvPr/>
            </p:nvSpPr>
            <p:spPr bwMode="auto">
              <a:xfrm>
                <a:off x="576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5" name="AutoShape 110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" name="AutoShape 111"/>
              <p:cNvSpPr>
                <a:spLocks noChangeArrowheads="1"/>
              </p:cNvSpPr>
              <p:nvPr/>
            </p:nvSpPr>
            <p:spPr bwMode="auto">
              <a:xfrm>
                <a:off x="1344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" name="AutoShape 112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" name="AutoShape 113"/>
              <p:cNvSpPr>
                <a:spLocks noChangeArrowheads="1"/>
              </p:cNvSpPr>
              <p:nvPr/>
            </p:nvSpPr>
            <p:spPr bwMode="auto">
              <a:xfrm>
                <a:off x="2112" y="2736"/>
                <a:ext cx="528" cy="480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9" name="AutoShape 12"/>
          <p:cNvSpPr>
            <a:spLocks noChangeArrowheads="1"/>
          </p:cNvSpPr>
          <p:nvPr/>
        </p:nvSpPr>
        <p:spPr bwMode="auto">
          <a:xfrm>
            <a:off x="914400" y="1676400"/>
            <a:ext cx="838200" cy="762000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05000" y="1905000"/>
          <a:ext cx="801688" cy="527050"/>
        </p:xfrm>
        <a:graphic>
          <a:graphicData uri="http://schemas.openxmlformats.org/presentationml/2006/ole">
            <p:oleObj spid="_x0000_s1026" name="Формула" r:id="rId3" imgW="304560" imgH="203040" progId="Equation.3">
              <p:embed/>
            </p:oleObj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914400" y="2819400"/>
            <a:ext cx="2514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– </a:t>
            </a:r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єм</a:t>
            </a:r>
            <a:endParaRPr lang="uk-UA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endParaRPr lang="uk-UA" sz="4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4 2.83237E-6 L -0.42083 0.2996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15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4 2.83237E-6 L -0.42083 0.2996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15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4 2.83237E-6 L -0.42083 0.2996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15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4 2.83237E-6 L -0.42083 0.2996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15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Знайти об</a:t>
            </a:r>
            <a:r>
              <a:rPr lang="en-US" dirty="0" smtClean="0"/>
              <a:t>’</a:t>
            </a:r>
            <a:r>
              <a:rPr lang="uk-UA" dirty="0" err="1" smtClean="0"/>
              <a:t>єм</a:t>
            </a:r>
            <a:r>
              <a:rPr lang="uk-UA" dirty="0" smtClean="0"/>
              <a:t> прямокутного паралелепіпеда, якщо його виміри дорівнюють 6 см, 8 </a:t>
            </a:r>
            <a:r>
              <a:rPr lang="uk-UA" dirty="0" err="1" smtClean="0"/>
              <a:t>см</a:t>
            </a:r>
            <a:r>
              <a:rPr lang="uk-UA" dirty="0" smtClean="0"/>
              <a:t>, 4 </a:t>
            </a:r>
            <a:r>
              <a:rPr lang="uk-UA" dirty="0" err="1" smtClean="0"/>
              <a:t>см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                                    6 см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                                4 см                                    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8 см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1981200" y="2590800"/>
            <a:ext cx="4953000" cy="2971800"/>
          </a:xfrm>
          <a:prstGeom prst="cube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7086600" y="2667000"/>
            <a:ext cx="0" cy="2057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6400800" y="4876800"/>
            <a:ext cx="6858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981200" y="5791200"/>
            <a:ext cx="4191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Знайти об</a:t>
            </a:r>
            <a:r>
              <a:rPr lang="en-US" dirty="0" smtClean="0"/>
              <a:t>’</a:t>
            </a:r>
            <a:r>
              <a:rPr lang="uk-UA" dirty="0" err="1" smtClean="0"/>
              <a:t>єм</a:t>
            </a:r>
            <a:r>
              <a:rPr lang="uk-UA" dirty="0" smtClean="0"/>
              <a:t> куба, якщо його довжина дорівнює </a:t>
            </a:r>
          </a:p>
          <a:p>
            <a:pPr>
              <a:buNone/>
            </a:pPr>
            <a:r>
              <a:rPr lang="uk-UA" dirty="0" smtClean="0"/>
              <a:t>                                           5 см.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5 см</a:t>
            </a:r>
          </a:p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3048000" y="2514600"/>
            <a:ext cx="2590800" cy="2438400"/>
          </a:xfrm>
          <a:prstGeom prst="cube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048000" y="5105400"/>
            <a:ext cx="1981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Сьогодні на уроці ми…..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дізнався…..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поглибив……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Мені сподобалося…..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 здивувало…..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 вразило….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вирішив дізнатися більше про….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вважаю дану тему…..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Дані знання мені допоможуть під час…..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Рефлексія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Дякую за урок!</a:t>
            </a:r>
          </a:p>
          <a:p>
            <a:pPr algn="ctr">
              <a:buNone/>
            </a:pPr>
            <a:r>
              <a:rPr lang="uk-UA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Бажаю вам досягти гарних успіхів в опануванні даної теми, що допоможе вам стати дизайнерами власної оселі.</a:t>
            </a:r>
          </a:p>
          <a:p>
            <a:pPr>
              <a:buNone/>
            </a:pPr>
            <a:endParaRPr lang="uk-UA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Д/З § 21 № 614, 621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Дзвонок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4324571"/>
            <a:ext cx="3077066" cy="23048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Ознайомити учнів з поняттям об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єм прямокутного паралелепіпеда та куба;</a:t>
            </a:r>
          </a:p>
          <a:p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Визначити одиниці об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єму;</a:t>
            </a:r>
          </a:p>
          <a:p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Вчити визначати довжину, ширину та висоту предмету;</a:t>
            </a:r>
          </a:p>
          <a:p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Розвивати логічне мислення, пам’ять, увагу, уяву;</a:t>
            </a:r>
          </a:p>
          <a:p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Виховувати інтерес до математики, бажання працювати в групі, вміння знаходити компроміс в будь якій ситуації;</a:t>
            </a:r>
          </a:p>
          <a:p>
            <a:pPr>
              <a:buNone/>
            </a:pP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uk-UA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 уроку: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</a:t>
            </a:r>
            <a:r>
              <a:rPr lang="uk-UA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Ні для кого не таємниця, що математику вивчають, розв'язуючи задачі, а не спостерігаючи, як їх розв'язує хтось інший.</a:t>
            </a:r>
          </a:p>
          <a:p>
            <a:pPr algn="r">
              <a:buNone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М. Рід Б. Сеймон, американські математики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Епіграф уроку: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Знайди помилку в № 586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х + х – 16 +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+ 16 = 68,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4х = 68,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х = 68 : 4,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х = 17 см.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х – 16 = 17 – 16 = 1 см.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Відповідь: 17 см, 1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 17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Взаємоперевірка з дошкою № 590</a:t>
            </a:r>
          </a:p>
          <a:p>
            <a:pPr marL="514350" indent="-514350">
              <a:buClr>
                <a:srgbClr val="7030A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4800 : 150 = 32 (м) – довжина</a:t>
            </a:r>
          </a:p>
          <a:p>
            <a:pPr marL="514350" indent="-514350">
              <a:buClr>
                <a:srgbClr val="7030A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2(150 + 32) = 364 (м) - периметр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Відповідь: Р = 364 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Слово “ куб ” в перекладі з грецької означає </a:t>
            </a:r>
          </a:p>
          <a:p>
            <a:pPr algn="ctr">
              <a:buNone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 гральна кістка ”</a:t>
            </a:r>
          </a:p>
          <a:p>
            <a:pPr algn="ctr">
              <a:buNone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Куб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124200" y="2895600"/>
            <a:ext cx="3048000" cy="2971800"/>
          </a:xfrm>
          <a:prstGeom prst="cube">
            <a:avLst>
              <a:gd name="adj" fmla="val 25000"/>
            </a:avLst>
          </a:prstGeom>
          <a:solidFill>
            <a:srgbClr val="00B0F0"/>
          </a:solidFill>
          <a:ln w="28575">
            <a:solidFill>
              <a:srgbClr val="8449F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484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3300"/>
                </a:solidFill>
                <a:latin typeface="Comic Sans MS" pitchFamily="66" charset="0"/>
              </a:rPr>
              <a:t/>
            </a:r>
            <a:br>
              <a:rPr lang="ru-RU" sz="6000" b="1" dirty="0" smtClean="0">
                <a:solidFill>
                  <a:srgbClr val="FF3300"/>
                </a:solidFill>
                <a:latin typeface="Comic Sans MS" pitchFamily="66" charset="0"/>
              </a:rPr>
            </a:br>
            <a:r>
              <a:rPr lang="en-US" sz="6000" b="1" dirty="0" smtClean="0">
                <a:solidFill>
                  <a:srgbClr val="FF3300"/>
                </a:solidFill>
                <a:latin typeface="Comic Sans MS" pitchFamily="66" charset="0"/>
              </a:rPr>
              <a:t> </a:t>
            </a:r>
            <a:r>
              <a:rPr lang="ru-RU" sz="6000" b="1" dirty="0" smtClean="0">
                <a:solidFill>
                  <a:srgbClr val="FF3300"/>
                </a:solidFill>
                <a:latin typeface="Comic Sans MS" pitchFamily="66" charset="0"/>
              </a:rPr>
              <a:t/>
            </a:r>
            <a:br>
              <a:rPr lang="ru-RU" sz="6000" b="1" dirty="0" smtClean="0">
                <a:solidFill>
                  <a:srgbClr val="FF3300"/>
                </a:solidFill>
                <a:latin typeface="Comic Sans MS" pitchFamily="66" charset="0"/>
              </a:rPr>
            </a:br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Елементи куба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Куб 22"/>
          <p:cNvSpPr/>
          <p:nvPr/>
        </p:nvSpPr>
        <p:spPr>
          <a:xfrm>
            <a:off x="685800" y="685800"/>
            <a:ext cx="4038600" cy="3886200"/>
          </a:xfrm>
          <a:prstGeom prst="cub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ru-RU" sz="4000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15000" y="990600"/>
            <a:ext cx="2057400" cy="457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Вершин - 8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15000" y="1828800"/>
            <a:ext cx="2133600" cy="457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Ребер - 12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15000" y="2743200"/>
            <a:ext cx="2057400" cy="457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Граней - 6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24400" y="35814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latin typeface="Comic Sans MS" pitchFamily="66" charset="0"/>
              </a:rPr>
              <a:t>A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800600" y="381000"/>
            <a:ext cx="60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  <a:latin typeface="Comic Sans MS" pitchFamily="66" charset="0"/>
              </a:rPr>
              <a:t>A</a:t>
            </a:r>
            <a:r>
              <a:rPr lang="en-US" b="1" dirty="0" smtClean="0">
                <a:solidFill>
                  <a:srgbClr val="FF3300"/>
                </a:solidFill>
                <a:latin typeface="Comic Sans MS" pitchFamily="66" charset="0"/>
              </a:rPr>
              <a:t>1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86200" y="1600200"/>
            <a:ext cx="60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latin typeface="Comic Sans MS" pitchFamily="66" charset="0"/>
              </a:rPr>
              <a:t>D</a:t>
            </a:r>
            <a:r>
              <a:rPr lang="uk-UA" b="1" dirty="0" smtClean="0">
                <a:solidFill>
                  <a:srgbClr val="FF3300"/>
                </a:solidFill>
                <a:latin typeface="Comic Sans MS" pitchFamily="66" charset="0"/>
              </a:rPr>
              <a:t> 1 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8600" y="4572000"/>
            <a:ext cx="304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latin typeface="Comic Sans MS" pitchFamily="66" charset="0"/>
              </a:rPr>
              <a:t>B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86200" y="45720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latin typeface="Comic Sans MS" pitchFamily="66" charset="0"/>
              </a:rPr>
              <a:t>D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52400" y="1371600"/>
            <a:ext cx="60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  <a:latin typeface="Comic Sans MS" pitchFamily="66" charset="0"/>
              </a:rPr>
              <a:t>B</a:t>
            </a:r>
            <a:r>
              <a:rPr lang="en-US" b="1" dirty="0" smtClean="0">
                <a:solidFill>
                  <a:srgbClr val="FF3300"/>
                </a:solidFill>
                <a:latin typeface="Comic Sans MS" pitchFamily="66" charset="0"/>
              </a:rPr>
              <a:t>1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66800" y="304800"/>
            <a:ext cx="548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  <a:latin typeface="Comic Sans MS" pitchFamily="66" charset="0"/>
              </a:rPr>
              <a:t>C</a:t>
            </a:r>
            <a:r>
              <a:rPr lang="en-US" b="1" dirty="0" smtClean="0">
                <a:solidFill>
                  <a:srgbClr val="FF3300"/>
                </a:solidFill>
                <a:latin typeface="Comic Sans MS" pitchFamily="66" charset="0"/>
              </a:rPr>
              <a:t>1</a:t>
            </a:r>
            <a:endParaRPr lang="ru-RU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Слово “ паралелепіпед ” в перекладі з грецької означає “ паралельна площина ”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Прямокутний паралелепіпед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2057400" y="2667000"/>
            <a:ext cx="5562600" cy="3429000"/>
          </a:xfrm>
          <a:prstGeom prst="cube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Елементи паралелепіпеда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2971800"/>
            <a:ext cx="22098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Вершин -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3962400"/>
            <a:ext cx="22098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ysClr val="windowText" lastClr="000000"/>
                </a:solidFill>
              </a:rPr>
              <a:t>Ребер - 12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00" y="4953000"/>
            <a:ext cx="220980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ysClr val="windowText" lastClr="000000"/>
                </a:solidFill>
              </a:rPr>
              <a:t>Граней - </a:t>
            </a:r>
            <a:r>
              <a:rPr lang="en-US" dirty="0" smtClean="0">
                <a:solidFill>
                  <a:sysClr val="windowText" lastClr="000000"/>
                </a:solidFill>
              </a:rPr>
              <a:t>6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7" name="Куб 6"/>
          <p:cNvSpPr/>
          <p:nvPr/>
        </p:nvSpPr>
        <p:spPr>
          <a:xfrm>
            <a:off x="3505200" y="2057400"/>
            <a:ext cx="4800600" cy="3200400"/>
          </a:xfrm>
          <a:prstGeom prst="cub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117</TotalTime>
  <Words>441</Words>
  <Application>Microsoft Office PowerPoint</Application>
  <PresentationFormat>Экран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Бумажная</vt:lpstr>
      <vt:lpstr>Формула</vt:lpstr>
      <vt:lpstr>Слайд 1</vt:lpstr>
      <vt:lpstr>Мета уроку:</vt:lpstr>
      <vt:lpstr>Епіграф уроку:</vt:lpstr>
      <vt:lpstr>Перевірка домашнього завдання</vt:lpstr>
      <vt:lpstr>Перевірка домашнього завдання</vt:lpstr>
      <vt:lpstr>Куб</vt:lpstr>
      <vt:lpstr>   Елементи куба</vt:lpstr>
      <vt:lpstr>Прямокутний паралелепіпед</vt:lpstr>
      <vt:lpstr>Елементи паралелепіпеда</vt:lpstr>
      <vt:lpstr>Де в житті ми зустрічаємо об’єм?</vt:lpstr>
      <vt:lpstr>Одиниці вимірювання об’єму</vt:lpstr>
      <vt:lpstr>Задача</vt:lpstr>
      <vt:lpstr>Задача</vt:lpstr>
      <vt:lpstr>Рефлексія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15</cp:revision>
  <dcterms:modified xsi:type="dcterms:W3CDTF">2011-10-07T15:45:23Z</dcterms:modified>
</cp:coreProperties>
</file>