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70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53A8"/>
    <a:srgbClr val="19D51D"/>
    <a:srgbClr val="6952F6"/>
    <a:srgbClr val="52F662"/>
    <a:srgbClr val="6FE9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B4659B-8C18-4264-9E1E-550B6020D245}" type="doc">
      <dgm:prSet loTypeId="urn:microsoft.com/office/officeart/2005/8/layout/pyramid2" loCatId="list" qsTypeId="urn:microsoft.com/office/officeart/2005/8/quickstyle/3d5" qsCatId="3D" csTypeId="urn:microsoft.com/office/officeart/2005/8/colors/colorful5" csCatId="colorful" phldr="1"/>
      <dgm:spPr/>
    </dgm:pt>
    <dgm:pt modelId="{B8811413-89C2-4D80-8DEC-3AD9577C935D}">
      <dgm:prSet phldrT="[Текст]"/>
      <dgm:spPr/>
      <dgm:t>
        <a:bodyPr/>
        <a:lstStyle/>
        <a:p>
          <a:r>
            <a:rPr lang="uk-UA" dirty="0" smtClean="0"/>
            <a:t>Я дізнався нового….</a:t>
          </a:r>
          <a:endParaRPr lang="ru-RU" dirty="0"/>
        </a:p>
      </dgm:t>
    </dgm:pt>
    <dgm:pt modelId="{66328F39-A81D-4CD1-A1E0-8924D07DEAD9}" type="parTrans" cxnId="{1B73B230-6D5D-4759-BF3D-E63601473E01}">
      <dgm:prSet/>
      <dgm:spPr/>
    </dgm:pt>
    <dgm:pt modelId="{E329BDF6-A2DB-4337-91CE-A1E9E258A723}" type="sibTrans" cxnId="{1B73B230-6D5D-4759-BF3D-E63601473E01}">
      <dgm:prSet/>
      <dgm:spPr/>
    </dgm:pt>
    <dgm:pt modelId="{59141F27-70AA-4178-BB46-4F9365D960F9}">
      <dgm:prSet phldrT="[Текст]"/>
      <dgm:spPr/>
      <dgm:t>
        <a:bodyPr/>
        <a:lstStyle/>
        <a:p>
          <a:r>
            <a:rPr lang="uk-UA" dirty="0" smtClean="0"/>
            <a:t>Я зрозумів…..</a:t>
          </a:r>
          <a:endParaRPr lang="ru-RU" dirty="0"/>
        </a:p>
      </dgm:t>
    </dgm:pt>
    <dgm:pt modelId="{AB00FF61-A197-49C5-9FF8-0760557E2287}" type="parTrans" cxnId="{E878BB35-926F-4D34-BC5D-4CFB0CC6EE2D}">
      <dgm:prSet/>
      <dgm:spPr/>
    </dgm:pt>
    <dgm:pt modelId="{01B2AFA2-9956-432F-9381-77427BA5A30C}" type="sibTrans" cxnId="{E878BB35-926F-4D34-BC5D-4CFB0CC6EE2D}">
      <dgm:prSet/>
      <dgm:spPr/>
    </dgm:pt>
    <dgm:pt modelId="{39A6D498-1283-46B8-A762-909FF1697DF0}">
      <dgm:prSet phldrT="[Текст]"/>
      <dgm:spPr/>
      <dgm:t>
        <a:bodyPr/>
        <a:lstStyle/>
        <a:p>
          <a:r>
            <a:rPr lang="uk-UA" dirty="0" smtClean="0"/>
            <a:t>Мені знав…..</a:t>
          </a:r>
          <a:endParaRPr lang="ru-RU" dirty="0"/>
        </a:p>
      </dgm:t>
    </dgm:pt>
    <dgm:pt modelId="{AE59DB01-1A77-429F-AD97-E15A2E1E79DA}" type="parTrans" cxnId="{C1B262F1-789A-48AF-9C16-A8929F673FB8}">
      <dgm:prSet/>
      <dgm:spPr/>
    </dgm:pt>
    <dgm:pt modelId="{F3F1B7E3-7760-4AC1-B00D-9943250D22DF}" type="sibTrans" cxnId="{C1B262F1-789A-48AF-9C16-A8929F673FB8}">
      <dgm:prSet/>
      <dgm:spPr/>
    </dgm:pt>
    <dgm:pt modelId="{644684AF-404F-4479-A65D-B2E676503417}" type="pres">
      <dgm:prSet presAssocID="{00B4659B-8C18-4264-9E1E-550B6020D245}" presName="compositeShape" presStyleCnt="0">
        <dgm:presLayoutVars>
          <dgm:dir/>
          <dgm:resizeHandles/>
        </dgm:presLayoutVars>
      </dgm:prSet>
      <dgm:spPr/>
    </dgm:pt>
    <dgm:pt modelId="{882E89A6-A430-4CD2-A474-FF4A19EC58CD}" type="pres">
      <dgm:prSet presAssocID="{00B4659B-8C18-4264-9E1E-550B6020D245}" presName="pyramid" presStyleLbl="node1" presStyleIdx="0" presStyleCnt="1"/>
      <dgm:spPr/>
    </dgm:pt>
    <dgm:pt modelId="{9538CD61-5D9F-4084-B4E1-B75DB862D831}" type="pres">
      <dgm:prSet presAssocID="{00B4659B-8C18-4264-9E1E-550B6020D245}" presName="theList" presStyleCnt="0"/>
      <dgm:spPr/>
    </dgm:pt>
    <dgm:pt modelId="{DC25F3E5-1178-484D-8C9F-E40E0E41FD76}" type="pres">
      <dgm:prSet presAssocID="{B8811413-89C2-4D80-8DEC-3AD9577C935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87732-C458-441B-8CA0-2E320AADB15F}" type="pres">
      <dgm:prSet presAssocID="{B8811413-89C2-4D80-8DEC-3AD9577C935D}" presName="aSpace" presStyleCnt="0"/>
      <dgm:spPr/>
    </dgm:pt>
    <dgm:pt modelId="{06DFF8BB-2A6C-46A2-B1A6-74922D30D9B9}" type="pres">
      <dgm:prSet presAssocID="{59141F27-70AA-4178-BB46-4F9365D960F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0A74F-2D23-4E9B-A106-574C1C283F8D}" type="pres">
      <dgm:prSet presAssocID="{59141F27-70AA-4178-BB46-4F9365D960F9}" presName="aSpace" presStyleCnt="0"/>
      <dgm:spPr/>
    </dgm:pt>
    <dgm:pt modelId="{4904A3A4-E66F-4161-B712-19AE70AED382}" type="pres">
      <dgm:prSet presAssocID="{39A6D498-1283-46B8-A762-909FF1697DF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B9741-ABA3-4B4D-9D1D-A7932CFF3B66}" type="pres">
      <dgm:prSet presAssocID="{39A6D498-1283-46B8-A762-909FF1697DF0}" presName="aSpace" presStyleCnt="0"/>
      <dgm:spPr/>
    </dgm:pt>
  </dgm:ptLst>
  <dgm:cxnLst>
    <dgm:cxn modelId="{1B73B230-6D5D-4759-BF3D-E63601473E01}" srcId="{00B4659B-8C18-4264-9E1E-550B6020D245}" destId="{B8811413-89C2-4D80-8DEC-3AD9577C935D}" srcOrd="0" destOrd="0" parTransId="{66328F39-A81D-4CD1-A1E0-8924D07DEAD9}" sibTransId="{E329BDF6-A2DB-4337-91CE-A1E9E258A723}"/>
    <dgm:cxn modelId="{E878BB35-926F-4D34-BC5D-4CFB0CC6EE2D}" srcId="{00B4659B-8C18-4264-9E1E-550B6020D245}" destId="{59141F27-70AA-4178-BB46-4F9365D960F9}" srcOrd="1" destOrd="0" parTransId="{AB00FF61-A197-49C5-9FF8-0760557E2287}" sibTransId="{01B2AFA2-9956-432F-9381-77427BA5A30C}"/>
    <dgm:cxn modelId="{3575A74E-D82A-49F1-9AF1-7073E1A4584F}" type="presOf" srcId="{B8811413-89C2-4D80-8DEC-3AD9577C935D}" destId="{DC25F3E5-1178-484D-8C9F-E40E0E41FD76}" srcOrd="0" destOrd="0" presId="urn:microsoft.com/office/officeart/2005/8/layout/pyramid2"/>
    <dgm:cxn modelId="{F0F172AC-4BD5-4162-B894-7AEBDA2E71FB}" type="presOf" srcId="{59141F27-70AA-4178-BB46-4F9365D960F9}" destId="{06DFF8BB-2A6C-46A2-B1A6-74922D30D9B9}" srcOrd="0" destOrd="0" presId="urn:microsoft.com/office/officeart/2005/8/layout/pyramid2"/>
    <dgm:cxn modelId="{C1B262F1-789A-48AF-9C16-A8929F673FB8}" srcId="{00B4659B-8C18-4264-9E1E-550B6020D245}" destId="{39A6D498-1283-46B8-A762-909FF1697DF0}" srcOrd="2" destOrd="0" parTransId="{AE59DB01-1A77-429F-AD97-E15A2E1E79DA}" sibTransId="{F3F1B7E3-7760-4AC1-B00D-9943250D22DF}"/>
    <dgm:cxn modelId="{CAD2837A-CD3F-47D4-A9B4-AA2681A2C7F1}" type="presOf" srcId="{39A6D498-1283-46B8-A762-909FF1697DF0}" destId="{4904A3A4-E66F-4161-B712-19AE70AED382}" srcOrd="0" destOrd="0" presId="urn:microsoft.com/office/officeart/2005/8/layout/pyramid2"/>
    <dgm:cxn modelId="{540D4E47-F75E-498D-A462-157211C0447D}" type="presOf" srcId="{00B4659B-8C18-4264-9E1E-550B6020D245}" destId="{644684AF-404F-4479-A65D-B2E676503417}" srcOrd="0" destOrd="0" presId="urn:microsoft.com/office/officeart/2005/8/layout/pyramid2"/>
    <dgm:cxn modelId="{EA3C78B9-88DC-4C53-86BE-8A18BF649C55}" type="presParOf" srcId="{644684AF-404F-4479-A65D-B2E676503417}" destId="{882E89A6-A430-4CD2-A474-FF4A19EC58CD}" srcOrd="0" destOrd="0" presId="urn:microsoft.com/office/officeart/2005/8/layout/pyramid2"/>
    <dgm:cxn modelId="{A3305DD0-FC71-4A21-953E-A787FDFFB5E5}" type="presParOf" srcId="{644684AF-404F-4479-A65D-B2E676503417}" destId="{9538CD61-5D9F-4084-B4E1-B75DB862D831}" srcOrd="1" destOrd="0" presId="urn:microsoft.com/office/officeart/2005/8/layout/pyramid2"/>
    <dgm:cxn modelId="{7CF9D042-74BF-4B0D-B0F9-1C0E9CBFA250}" type="presParOf" srcId="{9538CD61-5D9F-4084-B4E1-B75DB862D831}" destId="{DC25F3E5-1178-484D-8C9F-E40E0E41FD76}" srcOrd="0" destOrd="0" presId="urn:microsoft.com/office/officeart/2005/8/layout/pyramid2"/>
    <dgm:cxn modelId="{03EFD3F0-FF59-49EB-8091-FDC5C9A2A93C}" type="presParOf" srcId="{9538CD61-5D9F-4084-B4E1-B75DB862D831}" destId="{88C87732-C458-441B-8CA0-2E320AADB15F}" srcOrd="1" destOrd="0" presId="urn:microsoft.com/office/officeart/2005/8/layout/pyramid2"/>
    <dgm:cxn modelId="{1990065E-6495-4168-93AF-00B31CC983CC}" type="presParOf" srcId="{9538CD61-5D9F-4084-B4E1-B75DB862D831}" destId="{06DFF8BB-2A6C-46A2-B1A6-74922D30D9B9}" srcOrd="2" destOrd="0" presId="urn:microsoft.com/office/officeart/2005/8/layout/pyramid2"/>
    <dgm:cxn modelId="{6C5EF261-9EDE-47F6-9A3F-04C14B7C9027}" type="presParOf" srcId="{9538CD61-5D9F-4084-B4E1-B75DB862D831}" destId="{BDD0A74F-2D23-4E9B-A106-574C1C283F8D}" srcOrd="3" destOrd="0" presId="urn:microsoft.com/office/officeart/2005/8/layout/pyramid2"/>
    <dgm:cxn modelId="{84BCC344-630B-445D-837E-C83FEA22C12D}" type="presParOf" srcId="{9538CD61-5D9F-4084-B4E1-B75DB862D831}" destId="{4904A3A4-E66F-4161-B712-19AE70AED382}" srcOrd="4" destOrd="0" presId="urn:microsoft.com/office/officeart/2005/8/layout/pyramid2"/>
    <dgm:cxn modelId="{4F323664-CC21-482A-BC68-A965839A2ABD}" type="presParOf" srcId="{9538CD61-5D9F-4084-B4E1-B75DB862D831}" destId="{85BB9741-ABA3-4B4D-9D1D-A7932CFF3B6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E89A6-A430-4CD2-A474-FF4A19EC58CD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5F3E5-1178-484D-8C9F-E40E0E41FD76}">
      <dsp:nvSpPr>
        <dsp:cNvPr id="0" name=""/>
        <dsp:cNvSpPr/>
      </dsp:nvSpPr>
      <dsp:spPr>
        <a:xfrm>
          <a:off x="40039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Я дізнався нового….</a:t>
          </a:r>
          <a:endParaRPr lang="ru-RU" sz="2800" kern="1200" dirty="0"/>
        </a:p>
      </dsp:txBody>
      <dsp:txXfrm>
        <a:off x="4003952" y="455027"/>
        <a:ext cx="2941875" cy="1071380"/>
      </dsp:txXfrm>
    </dsp:sp>
    <dsp:sp modelId="{06DFF8BB-2A6C-46A2-B1A6-74922D30D9B9}">
      <dsp:nvSpPr>
        <dsp:cNvPr id="0" name=""/>
        <dsp:cNvSpPr/>
      </dsp:nvSpPr>
      <dsp:spPr>
        <a:xfrm>
          <a:off x="4003952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1519836"/>
              <a:satOff val="1607"/>
              <a:lumOff val="-295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Я зрозумів…..</a:t>
          </a:r>
          <a:endParaRPr lang="ru-RU" sz="2800" kern="1200" dirty="0"/>
        </a:p>
      </dsp:txBody>
      <dsp:txXfrm>
        <a:off x="4003952" y="1660329"/>
        <a:ext cx="2941875" cy="1071380"/>
      </dsp:txXfrm>
    </dsp:sp>
    <dsp:sp modelId="{4904A3A4-E66F-4161-B712-19AE70AED382}">
      <dsp:nvSpPr>
        <dsp:cNvPr id="0" name=""/>
        <dsp:cNvSpPr/>
      </dsp:nvSpPr>
      <dsp:spPr>
        <a:xfrm>
          <a:off x="40039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3039673"/>
              <a:satOff val="3213"/>
              <a:lumOff val="-589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Мені знав…..</a:t>
          </a:r>
          <a:endParaRPr lang="ru-RU" sz="2800" kern="1200" dirty="0"/>
        </a:p>
      </dsp:txBody>
      <dsp:txXfrm>
        <a:off x="4003952" y="2865632"/>
        <a:ext cx="2941875" cy="107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10/2/2011</a:t>
            </a:fld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458200" cy="12192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Трикутник та його периметр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590800"/>
            <a:ext cx="8686800" cy="3886200"/>
          </a:xfrm>
        </p:spPr>
        <p:txBody>
          <a:bodyPr>
            <a:noAutofit/>
          </a:bodyPr>
          <a:lstStyle/>
          <a:p>
            <a:pPr algn="ctr"/>
            <a:r>
              <a:rPr lang="uk-UA" sz="5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5 клас</a:t>
            </a:r>
            <a:r>
              <a:rPr lang="uk-UA" sz="2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Підручник “ Математика 5 клас ” </a:t>
            </a:r>
            <a:br>
              <a:rPr lang="uk-UA" sz="1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автори: А. Г. Мерзляк, В. Б. Полонський,</a:t>
            </a:r>
            <a:br>
              <a:rPr lang="uk-UA" sz="1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18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М. С. Якір</a:t>
            </a:r>
            <a:br>
              <a:rPr lang="uk-UA" sz="18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Методична розробка вчителя математики</a:t>
            </a:r>
            <a:br>
              <a:rPr lang="uk-UA" sz="2000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i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Новобузької ЗОШ І – ІІ ст. № 4 </a:t>
            </a:r>
            <a:br>
              <a:rPr lang="uk-UA" sz="2000" i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i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Миколаївської обл.</a:t>
            </a:r>
            <a:br>
              <a:rPr lang="uk-UA" sz="2000" i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Рафальської Оксани Дмитрівни</a:t>
            </a:r>
            <a:r>
              <a:rPr lang="uk-UA" sz="2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рівнобедрений трикутн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57200"/>
            <a:ext cx="1295400" cy="132919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Равнобедренный треугольник 5"/>
          <p:cNvSpPr/>
          <p:nvPr/>
        </p:nvSpPr>
        <p:spPr>
          <a:xfrm>
            <a:off x="1600200" y="457200"/>
            <a:ext cx="1752600" cy="1143000"/>
          </a:xfrm>
          <a:prstGeom prst="triangle">
            <a:avLst/>
          </a:prstGeom>
          <a:solidFill>
            <a:srgbClr val="FFC000"/>
          </a:solidFill>
          <a:ln>
            <a:solidFill>
              <a:srgbClr val="F553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762000" y="2971800"/>
            <a:ext cx="2286000" cy="381000"/>
          </a:xfrm>
          <a:prstGeom prst="triangle">
            <a:avLst/>
          </a:prstGeom>
          <a:solidFill>
            <a:srgbClr val="52F662"/>
          </a:solidFill>
          <a:ln>
            <a:solidFill>
              <a:srgbClr val="F553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791200" y="2743200"/>
            <a:ext cx="3505200" cy="1295400"/>
          </a:xfrm>
          <a:prstGeom prst="triangle">
            <a:avLst/>
          </a:prstGeom>
          <a:solidFill>
            <a:srgbClr val="6952F6"/>
          </a:solidFill>
          <a:ln>
            <a:solidFill>
              <a:srgbClr val="F553A8"/>
            </a:solidFill>
          </a:ln>
          <a:scene3d>
            <a:camera prst="isometricBottom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Де в житті ми зустрічаємо трикутник?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Прапор Непал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19200"/>
            <a:ext cx="2667000" cy="3259667"/>
          </a:xfrm>
        </p:spPr>
      </p:pic>
      <p:pic>
        <p:nvPicPr>
          <p:cNvPr id="5" name="Рисунок 4" descr="10__176_234x2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1371600"/>
            <a:ext cx="3048000" cy="3048000"/>
          </a:xfrm>
          <a:prstGeom prst="rect">
            <a:avLst/>
          </a:prstGeom>
        </p:spPr>
      </p:pic>
      <p:pic>
        <p:nvPicPr>
          <p:cNvPr id="6" name="Рисунок 5" descr="Ейфелева башня фр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0" y="2819400"/>
            <a:ext cx="2819400" cy="3520743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Узагальнення знань, умінь та навичок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Обчислити периметр трикутника, якщо його виміри дорівнюють 6 м, 10 м і 17 м.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м              10 м</a:t>
            </a: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6 м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971800" y="2514600"/>
            <a:ext cx="2971800" cy="3581400"/>
          </a:xfrm>
          <a:prstGeom prst="triangle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heel spokes="2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Задача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34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Обчислити периметр трикутника, якщо одна його сторона дорівнює 5 см, друга - на 7 см більша, а третя -  дорівнює сумі двох інших.</a:t>
            </a: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5 см                    ?, на 7 см більша</a:t>
            </a: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?, сумі двох інших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048000" y="2895600"/>
            <a:ext cx="3048000" cy="2819400"/>
          </a:xfrm>
          <a:prstGeom prst="triangle">
            <a:avLst/>
          </a:prstGeom>
          <a:solidFill>
            <a:srgbClr val="C00000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Обчислити довжини сторін трикутника у якого всі сторони рівні, а периметр дорівнює 66 м.</a:t>
            </a:r>
          </a:p>
          <a:p>
            <a:pPr>
              <a:buNone/>
            </a:pPr>
            <a:endParaRPr lang="uk-UA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                  х</a:t>
            </a:r>
          </a:p>
          <a:p>
            <a:pPr>
              <a:buNone/>
            </a:pP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х </a:t>
            </a:r>
          </a:p>
          <a:p>
            <a:pPr algn="ctr">
              <a:buNone/>
            </a:pPr>
            <a:endPara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х+ х + х = 66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429000" y="2667000"/>
            <a:ext cx="2514600" cy="2209800"/>
          </a:xfrm>
          <a:prstGeom prst="triangle">
            <a:avLst/>
          </a:prstGeom>
          <a:solidFill>
            <a:srgbClr val="6952F6"/>
          </a:solidFill>
          <a:ln>
            <a:solidFill>
              <a:srgbClr val="19D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4038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 = 66 м 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Рефлексія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Підсумок уроку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Яка фігура називається трикутником?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 обчислити периметр трикутника?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Назвіть елементи трикутника.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 в житті ми зустрічаємо трикутники?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Для чого нам вивчати дану тему?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Чи вважаєте ви дану тему потрібною?</a:t>
            </a: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 в житті зможуть знадобитися дані знання?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553A8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br>
              <a:rPr lang="uk-UA" dirty="0" smtClean="0">
                <a:solidFill>
                  <a:srgbClr val="F553A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553A8"/>
                </a:solidFill>
                <a:latin typeface="Times New Roman" pitchFamily="18" charset="0"/>
                <a:cs typeface="Times New Roman" pitchFamily="18" charset="0"/>
              </a:rPr>
              <a:t>§ 14 № 367, 369</a:t>
            </a:r>
            <a:endParaRPr lang="ru-RU" dirty="0">
              <a:solidFill>
                <a:srgbClr val="F553A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Дзвонок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622584"/>
            <a:ext cx="7010400" cy="5047488"/>
          </a:xfrm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Мета уроку: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Згадати та узагальнити знання учнів з теми трикутник, елементи трикутника;</a:t>
            </a:r>
          </a:p>
          <a:p>
            <a:r>
              <a:rPr lang="uk-UA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Ввести буквене позначення периметра;</a:t>
            </a:r>
          </a:p>
          <a:p>
            <a:r>
              <a:rPr lang="uk-UA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Розвивати обчислювальні навички під час обчислення периметра трикутника;</a:t>
            </a:r>
          </a:p>
          <a:p>
            <a:r>
              <a:rPr lang="uk-UA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Виховувати акуратність записів, побудов та обчислень.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57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Епіграф уроку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язування задач – зовсім не привілей математики. Усе людське пізнання – це не що інше, як постійна постановка та розв'язування все нових питань, проблем</a:t>
            </a:r>
            <a:b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Е. Ільєнков 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Розв'яжи задачу № 340 за допомогою виразу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Обчисли периметр шестикутника, три сторони якого дорівнюють по 8 см, а три інші – по     10 см.</a:t>
            </a:r>
          </a:p>
          <a:p>
            <a:pPr>
              <a:buNone/>
            </a:pPr>
            <a:r>
              <a:rPr lang="uk-UA" dirty="0" smtClean="0">
                <a:solidFill>
                  <a:srgbClr val="19D51D"/>
                </a:solidFill>
                <a:latin typeface="Times New Roman" pitchFamily="18" charset="0"/>
                <a:cs typeface="Times New Roman" pitchFamily="18" charset="0"/>
              </a:rPr>
              <a:t>І спосіб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8•3 + 10• 3 = 54 (см)</a:t>
            </a:r>
          </a:p>
          <a:p>
            <a:pPr>
              <a:buNone/>
            </a:pPr>
            <a:r>
              <a:rPr lang="uk-UA" dirty="0" smtClean="0">
                <a:solidFill>
                  <a:srgbClr val="19D51D"/>
                </a:solidFill>
                <a:latin typeface="Times New Roman" pitchFamily="18" charset="0"/>
                <a:cs typeface="Times New Roman" pitchFamily="18" charset="0"/>
              </a:rPr>
              <a:t>ІІ спосіб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(8 + 10) • 3 = 54 (см)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Відповідь: 54 см периметр шестикутника.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Розв'яжи задачу аналогічну до задачі № 344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Одна зі сторін п'ятикутника дорівнює 5 см, а кожна наступна на 3 см довша за попередню. Обчисли периметр п'ятикутника.</a:t>
            </a:r>
          </a:p>
          <a:p>
            <a:pPr marL="514350" indent="-514350">
              <a:buClr>
                <a:srgbClr val="00206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 + 3 = 8 (см) – ІІ сторона</a:t>
            </a:r>
          </a:p>
          <a:p>
            <a:pPr marL="514350" indent="-514350">
              <a:buClr>
                <a:srgbClr val="00206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 + 3 = 11 (см) – ІІІ сторона</a:t>
            </a:r>
          </a:p>
          <a:p>
            <a:pPr marL="514350" indent="-514350">
              <a:buClr>
                <a:srgbClr val="00206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 + 3 = 14 (см)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сторона</a:t>
            </a:r>
          </a:p>
          <a:p>
            <a:pPr marL="514350" indent="-514350">
              <a:buClr>
                <a:srgbClr val="00206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14 + 3 = 17 (см)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сторона</a:t>
            </a:r>
          </a:p>
          <a:p>
            <a:pPr marL="514350" indent="-514350">
              <a:buClr>
                <a:srgbClr val="00206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5+ 8 + 11 + 14 + 17 = 55 (см) – периметр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Відповідь: Р = 55 см.</a:t>
            </a:r>
          </a:p>
          <a:p>
            <a:pPr marL="514350" indent="-514350">
              <a:buAutoNum type="arabicParenR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Математичний диктант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Заповни пропуски: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1.Знайти периметр квадрата, якщо одна з його сторін дорівнює 12 см.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 •      = 48 (см)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Відповідь: 48 см периметр квадрата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Знайди периметр прямокутника, якщо довжини дорівнює 5 м, а ширина 10 м.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(5 + 10)•     =      (м)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Відповідь:     м периметр прямокутника</a:t>
            </a: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3000" y="3048000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05000" y="5334000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67000" y="5334000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9800" y="5943600"/>
            <a:ext cx="381000" cy="381000"/>
          </a:xfrm>
          <a:prstGeom prst="roundRect">
            <a:avLst/>
          </a:prstGeom>
          <a:solidFill>
            <a:schemeClr val="bg1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Перевірка математичного диктанту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08525"/>
          </a:xfrm>
        </p:spPr>
        <p:txBody>
          <a:bodyPr/>
          <a:lstStyle/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1.Знайти периметр квадрата, якщо одна з його сторін дорівнює 12 см.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 • 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= 48 (см)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Відповідь: 48 см периметр квадрата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Знайди периметр прямокутника, якщо довжини дорівнює 5 м, а ширина 10 м.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(5 + 10)•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(м)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Відповідь:  </a:t>
            </a: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uk-UA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 периметр прямокутника</a:t>
            </a:r>
            <a:endParaRPr lang="ru-RU" dirty="0"/>
          </a:p>
        </p:txBody>
      </p:sp>
    </p:spTree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Актуалізація опорних знань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</a:t>
            </a:r>
            <a:r>
              <a:rPr lang="uk-UA" i="1" dirty="0" smtClean="0"/>
              <a:t>в                   а</a:t>
            </a:r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r>
              <a:rPr lang="uk-UA" i="1" dirty="0" smtClean="0"/>
              <a:t>                                   с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 це за фігура? Як знайти периметр цієї фігури? 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819400" y="1447800"/>
            <a:ext cx="3124200" cy="2819400"/>
          </a:xfrm>
          <a:prstGeom prst="triangle">
            <a:avLst/>
          </a:prstGeom>
          <a:solidFill>
            <a:srgbClr val="00B0F0"/>
          </a:solidFill>
          <a:ln>
            <a:solidFill>
              <a:srgbClr val="52F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914400" y="0"/>
            <a:ext cx="7391400" cy="1524000"/>
          </a:xfrm>
          <a:prstGeom prst="wave">
            <a:avLst>
              <a:gd name="adj1" fmla="val 12500"/>
              <a:gd name="adj2" fmla="val 1922"/>
            </a:avLst>
          </a:prstGeom>
          <a:solidFill>
            <a:srgbClr val="F553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52F662"/>
                </a:solidFill>
              </a:rPr>
              <a:t>Трикутник – це фігура, яка має три кути, три сторони та три вершини, які з'єднані між собою</a:t>
            </a:r>
            <a:endParaRPr lang="ru-RU" dirty="0">
              <a:solidFill>
                <a:srgbClr val="52F662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76600" y="2819400"/>
            <a:ext cx="2438400" cy="1600200"/>
          </a:xfrm>
          <a:prstGeom prst="ellipse">
            <a:avLst/>
          </a:prstGeom>
          <a:solidFill>
            <a:srgbClr val="FFFF00"/>
          </a:solidFill>
          <a:ln>
            <a:solidFill>
              <a:srgbClr val="19D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553A8"/>
                </a:solidFill>
                <a:latin typeface="Times New Roman" pitchFamily="18" charset="0"/>
                <a:cs typeface="Times New Roman" pitchFamily="18" charset="0"/>
              </a:rPr>
              <a:t>Трикутник</a:t>
            </a:r>
            <a:endParaRPr lang="ru-RU" sz="2400" dirty="0">
              <a:solidFill>
                <a:srgbClr val="F553A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562600" y="27432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10200" y="43434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895600" y="43434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2362200" y="28956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343400" y="1905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685800" y="2667000"/>
            <a:ext cx="1524000" cy="5334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сторона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71600" y="5105400"/>
            <a:ext cx="1676400" cy="5334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вершина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57600" y="1524000"/>
            <a:ext cx="1295400" cy="3810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кут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705600" y="2514600"/>
            <a:ext cx="1600200" cy="4572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фігура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24600" y="5105400"/>
            <a:ext cx="1676400" cy="457200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три</a:t>
            </a:r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104</TotalTime>
  <Words>555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5 клас   Підручник “ Математика 5 клас ”  автори: А. Г. Мерзляк, В. Б. Полонський, М. С. Якір Методична розробка вчителя математики Новобузької ЗОШ І – ІІ ст. № 4  Миколаївської обл. Рафальської Оксани Дмитрівни </vt:lpstr>
      <vt:lpstr>Мета уроку:</vt:lpstr>
      <vt:lpstr>Епіграф уроку  Розв’язування задач – зовсім не привілей математики. Усе людське пізнання – це не що інше, як постійна постановка та розв'язування все нових питань, проблем                                                            Е. Ільєнков </vt:lpstr>
      <vt:lpstr>Перевірка домашнього завдання</vt:lpstr>
      <vt:lpstr>Перевірка домашнього завдання</vt:lpstr>
      <vt:lpstr>Математичний диктант</vt:lpstr>
      <vt:lpstr>Перевірка математичного диктанту</vt:lpstr>
      <vt:lpstr>Актуалізація опорних знань</vt:lpstr>
      <vt:lpstr>        </vt:lpstr>
      <vt:lpstr>Де в житті ми зустрічаємо трикутник?</vt:lpstr>
      <vt:lpstr>Узагальнення знань, умінь та навичок</vt:lpstr>
      <vt:lpstr>Задача</vt:lpstr>
      <vt:lpstr>Задача</vt:lpstr>
      <vt:lpstr>Рефлексія</vt:lpstr>
      <vt:lpstr>Підсумок уроку</vt:lpstr>
      <vt:lpstr>Домашнє завдання § 14 № 367, 369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   Підручник “ Математика 5 клас ”  автори: А. Г. Мерзляк, В. Б. Полонський, М. С. Якір Методична розробка вчителя математики Новобузької ЗОШ І – ІІ ст. № 4  Миколаївської обл. Рафальської Оксани Дмитрівни </dc:title>
  <cp:lastModifiedBy>1</cp:lastModifiedBy>
  <cp:revision>13</cp:revision>
  <dcterms:modified xsi:type="dcterms:W3CDTF">2011-10-02T09:04:45Z</dcterms:modified>
</cp:coreProperties>
</file>