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81" r:id="rId3"/>
    <p:sldId id="283" r:id="rId4"/>
    <p:sldId id="257" r:id="rId5"/>
    <p:sldId id="267" r:id="rId6"/>
    <p:sldId id="280" r:id="rId7"/>
    <p:sldId id="266" r:id="rId8"/>
    <p:sldId id="268" r:id="rId9"/>
    <p:sldId id="269" r:id="rId10"/>
    <p:sldId id="284" r:id="rId11"/>
    <p:sldId id="270" r:id="rId12"/>
    <p:sldId id="271" r:id="rId13"/>
    <p:sldId id="272" r:id="rId14"/>
    <p:sldId id="273" r:id="rId15"/>
    <p:sldId id="274" r:id="rId16"/>
    <p:sldId id="279" r:id="rId17"/>
    <p:sldId id="275" r:id="rId18"/>
    <p:sldId id="287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F4F35-F7F9-4FD5-BEA0-0CD25E56613E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4179E-FCEC-4ACC-8E53-98589335B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4179E-FCEC-4ACC-8E53-98589335BF1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16.03.2011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Documents%20and%20Settings\school\&#1056;&#1072;&#1073;&#1086;&#1095;&#1080;&#1081;%20&#1089;&#1090;&#1086;&#1083;\&#1055;&#1088;&#1086;&#1077;&#1082;&#1090;%209%20&#1082;&#1083;&#1072;&#1089;&#1091;\V.A.Mocart%20-%20Muzyka%20angelov.mp3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&#1057;&#1080;&#1084;&#1077;&#1090;&#1088;&#1080;&#1103;%20&#1074;%20&#1087;&#1088;&#1080;&#1088;&#1086;&#1076;&#1077;.av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2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3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____________Microsoft_Office_PowerPoint4.ppt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.A.Mocart - Muzyka angel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2844" y="6553200"/>
            <a:ext cx="214314" cy="2143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latin typeface="Georgia" pitchFamily="18" charset="0"/>
              </a:rPr>
              <a:t>Геометричні</a:t>
            </a:r>
            <a:r>
              <a:rPr lang="en-US" sz="4000" b="1" dirty="0" smtClean="0">
                <a:latin typeface="Georgia" pitchFamily="18" charset="0"/>
              </a:rPr>
              <a:t> </a:t>
            </a:r>
            <a:r>
              <a:rPr lang="uk-UA" sz="4000" b="1" dirty="0" smtClean="0">
                <a:latin typeface="Georgia" pitchFamily="18" charset="0"/>
              </a:rPr>
              <a:t>перетворення на площині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388" y="857232"/>
            <a:ext cx="2286016" cy="75246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latin typeface="Georgia" pitchFamily="18" charset="0"/>
              </a:rPr>
              <a:t>Геометрія</a:t>
            </a:r>
          </a:p>
          <a:p>
            <a:pPr algn="ctr"/>
            <a:r>
              <a:rPr lang="uk-UA" sz="2800" b="1" dirty="0" smtClean="0">
                <a:latin typeface="Georgia" pitchFamily="18" charset="0"/>
              </a:rPr>
              <a:t>9 клас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7" name="Picture 1" descr="motion.jpg"/>
          <p:cNvPicPr>
            <a:picLocks noGrp="1"/>
          </p:cNvPicPr>
          <p:nvPr>
            <p:ph type="pic" idx="1"/>
          </p:nvPr>
        </p:nvPicPr>
        <p:blipFill>
          <a:blip r:embed="rId4" cstate="print"/>
          <a:srcRect l="1264" r="1264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429388" y="3786190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FFFF"/>
                </a:solidFill>
                <a:latin typeface="Georgia" pitchFamily="18" charset="0"/>
              </a:rPr>
              <a:t>Вчитель:</a:t>
            </a:r>
          </a:p>
          <a:p>
            <a:pPr algn="ctr"/>
            <a:r>
              <a:rPr lang="uk-UA" sz="2000" b="1" dirty="0" smtClean="0">
                <a:solidFill>
                  <a:srgbClr val="FFFFFF"/>
                </a:solidFill>
                <a:latin typeface="Georgia" pitchFamily="18" charset="0"/>
              </a:rPr>
              <a:t>Бондар В.В.</a:t>
            </a:r>
            <a:endParaRPr lang="ru-RU" sz="2000" b="1" dirty="0">
              <a:solidFill>
                <a:srgbClr val="FFFFFF"/>
              </a:solidFill>
              <a:latin typeface="Georgia" pitchFamily="18" charset="0"/>
            </a:endParaRPr>
          </a:p>
        </p:txBody>
      </p:sp>
      <p:pic>
        <p:nvPicPr>
          <p:cNvPr id="6" name="Picture 10" descr="book_b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285992"/>
            <a:ext cx="1447800" cy="115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2844" y="6572272"/>
            <a:ext cx="214314" cy="142876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9144000" cy="6286544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14356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dirty="0" smtClean="0"/>
              <a:t>4. Презентація. </a:t>
            </a:r>
            <a:r>
              <a:rPr lang="uk-UA" dirty="0" err="1" smtClean="0"/>
              <a:t>Релакс</a:t>
            </a:r>
            <a:r>
              <a:rPr lang="uk-UA" dirty="0" smtClean="0"/>
              <a:t> пауза «Симетрія в природі» -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1538" y="1357298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dirty="0" smtClean="0"/>
              <a:t>5. Розв’язування задач № 6, </a:t>
            </a:r>
            <a:r>
              <a:rPr lang="en-US" dirty="0" smtClean="0"/>
              <a:t>7</a:t>
            </a:r>
            <a:r>
              <a:rPr lang="uk-UA" dirty="0" smtClean="0"/>
              <a:t>;</a:t>
            </a:r>
            <a:endParaRPr lang="ru-RU" dirty="0" smtClean="0"/>
          </a:p>
          <a:p>
            <a:pPr lvl="0"/>
            <a:r>
              <a:rPr lang="uk-UA" dirty="0" smtClean="0"/>
              <a:t>- розв’язуються на дошці. Правильна відповідь – 3 бали.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1604" y="2285992"/>
            <a:ext cx="5940425" cy="1781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1604" y="4357694"/>
            <a:ext cx="5969000" cy="1695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Овал 8">
            <a:hlinkClick r:id="rId4" action="ppaction://hlinkfile"/>
          </p:cNvPr>
          <p:cNvSpPr/>
          <p:nvPr/>
        </p:nvSpPr>
        <p:spPr>
          <a:xfrm>
            <a:off x="7643834" y="785794"/>
            <a:ext cx="428628" cy="3571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00010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dirty="0" smtClean="0"/>
              <a:t>6. Геометрична вікторина. Презентація.</a:t>
            </a:r>
            <a:endParaRPr lang="ru-RU" dirty="0" smtClean="0"/>
          </a:p>
          <a:p>
            <a:pPr lvl="0"/>
            <a:r>
              <a:rPr lang="uk-UA" dirty="0" smtClean="0"/>
              <a:t>- за правильну відповідь – 1 бал.</a:t>
            </a:r>
            <a:endParaRPr lang="ru-RU" dirty="0"/>
          </a:p>
        </p:txBody>
      </p:sp>
      <p:graphicFrame>
        <p:nvGraphicFramePr>
          <p:cNvPr id="3" name="Объект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858016" y="1071546"/>
          <a:ext cx="914400" cy="714375"/>
        </p:xfrm>
        <a:graphic>
          <a:graphicData uri="http://schemas.openxmlformats.org/presentationml/2006/ole">
            <p:oleObj spid="_x0000_s59394" name="Презентация" showAsIcon="1" r:id="rId3" imgW="914400" imgH="714240" progId="PowerPoint.Show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4348" y="2214554"/>
            <a:ext cx="7929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b="1" dirty="0" smtClean="0"/>
              <a:t>Використання геометричних перетворень для розв’язування задач</a:t>
            </a:r>
          </a:p>
          <a:p>
            <a:pPr lvl="0" algn="ctr"/>
            <a:endParaRPr lang="ru-RU" dirty="0" smtClean="0"/>
          </a:p>
          <a:p>
            <a:pPr lvl="0" algn="ctr"/>
            <a:r>
              <a:rPr lang="uk-UA" dirty="0" smtClean="0"/>
              <a:t>1. Задача № 1;</a:t>
            </a:r>
            <a:endParaRPr lang="ru-RU" dirty="0" smtClean="0"/>
          </a:p>
          <a:p>
            <a:pPr lvl="0" algn="ctr"/>
            <a:r>
              <a:rPr lang="uk-UA" dirty="0" smtClean="0"/>
              <a:t> 2. Задача № 2;</a:t>
            </a:r>
          </a:p>
          <a:p>
            <a:pPr lvl="0" algn="ctr"/>
            <a:endParaRPr lang="ru-RU" dirty="0" smtClean="0"/>
          </a:p>
          <a:p>
            <a:pPr algn="ctr"/>
            <a:r>
              <a:rPr lang="uk-UA" dirty="0" smtClean="0"/>
              <a:t>(задачі записані і розв’язуються на інтерактивній дошці)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13" descr="books pap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572008"/>
            <a:ext cx="2555875" cy="18303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2214554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IV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дача 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72" y="714356"/>
            <a:ext cx="7929618" cy="5357850"/>
          </a:xfrm>
          <a:prstGeom prst="rect">
            <a:avLst/>
          </a:prstGeom>
        </p:spPr>
      </p:pic>
      <p:pic>
        <p:nvPicPr>
          <p:cNvPr id="3" name="Picture 4" descr="2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000372"/>
            <a:ext cx="2289175" cy="28797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286512" y="5786454"/>
            <a:ext cx="857256" cy="28575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48" y="714356"/>
            <a:ext cx="7643866" cy="5429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b="1" dirty="0" err="1" smtClean="0"/>
              <a:t>Релакс</a:t>
            </a:r>
            <a:r>
              <a:rPr lang="uk-UA" b="1" dirty="0" smtClean="0"/>
              <a:t> пауза «Гімнастика для очей» </a:t>
            </a:r>
            <a:r>
              <a:rPr lang="ru-RU" b="1" dirty="0" smtClean="0"/>
              <a:t>: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3" name="Объект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000892" y="714356"/>
          <a:ext cx="914400" cy="714375"/>
        </p:xfrm>
        <a:graphic>
          <a:graphicData uri="http://schemas.openxmlformats.org/presentationml/2006/ole">
            <p:oleObj spid="_x0000_s60418" name="Презентация" showAsIcon="1" r:id="rId3" imgW="914400" imgH="714240" progId="PowerPoint.Show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2976" y="1500174"/>
            <a:ext cx="6858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b="1" dirty="0" smtClean="0"/>
              <a:t>Тестування з подальшою перевіркою, оцінюванням та обговоренням. </a:t>
            </a:r>
          </a:p>
          <a:p>
            <a:pPr lvl="0"/>
            <a:r>
              <a:rPr lang="uk-UA" b="1" dirty="0" smtClean="0"/>
              <a:t>               (15 хвилин)</a:t>
            </a:r>
            <a:endParaRPr lang="ru-RU" dirty="0" smtClean="0"/>
          </a:p>
          <a:p>
            <a:pPr lvl="0"/>
            <a:r>
              <a:rPr lang="en-US" dirty="0" smtClean="0"/>
              <a:t>                                              </a:t>
            </a:r>
            <a:r>
              <a:rPr lang="uk-UA" dirty="0" smtClean="0"/>
              <a:t>- Відповіді на дошці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85918" y="3000372"/>
            <a:ext cx="5200650" cy="3295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48" y="714356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500174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VI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217051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44" y="285728"/>
            <a:ext cx="8858312" cy="628654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785926"/>
            <a:ext cx="78581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/>
              <a:t>Підбиття підсумків уроку</a:t>
            </a:r>
          </a:p>
          <a:p>
            <a:pPr lvl="0" algn="ctr"/>
            <a:endParaRPr lang="ru-RU" sz="3200" dirty="0" smtClean="0"/>
          </a:p>
          <a:p>
            <a:r>
              <a:rPr lang="uk-UA" b="1" dirty="0" smtClean="0"/>
              <a:t>     1.</a:t>
            </a:r>
            <a:r>
              <a:rPr lang="uk-UA" dirty="0" smtClean="0"/>
              <a:t> Виставлення оцінок за урок (бали </a:t>
            </a:r>
            <a:r>
              <a:rPr lang="uk-UA" dirty="0" err="1" smtClean="0"/>
              <a:t>сумуються</a:t>
            </a:r>
            <a:r>
              <a:rPr lang="uk-UA" dirty="0" smtClean="0"/>
              <a:t>);</a:t>
            </a:r>
            <a:endParaRPr lang="ru-RU" dirty="0" smtClean="0"/>
          </a:p>
          <a:p>
            <a:r>
              <a:rPr lang="uk-UA" b="1" dirty="0" smtClean="0"/>
              <a:t>     2. </a:t>
            </a:r>
            <a:r>
              <a:rPr lang="uk-UA" dirty="0" smtClean="0"/>
              <a:t>Визначається команда переможців.</a:t>
            </a:r>
          </a:p>
          <a:p>
            <a:endParaRPr lang="ru-RU" dirty="0" smtClean="0"/>
          </a:p>
          <a:p>
            <a:r>
              <a:rPr lang="uk-UA" b="1" dirty="0" smtClean="0"/>
              <a:t> </a:t>
            </a:r>
            <a:endParaRPr lang="ru-RU" dirty="0" smtClean="0"/>
          </a:p>
          <a:p>
            <a:pPr lvl="0" algn="ctr"/>
            <a:r>
              <a:rPr lang="uk-UA" sz="2800" b="1" dirty="0" smtClean="0"/>
              <a:t>Домашнє завдання: </a:t>
            </a:r>
          </a:p>
          <a:p>
            <a:pPr lvl="0" algn="ctr"/>
            <a:endParaRPr lang="uk-UA" sz="2800" b="1" i="1" dirty="0" smtClean="0"/>
          </a:p>
          <a:p>
            <a:pPr lvl="0" algn="ctr"/>
            <a:r>
              <a:rPr lang="uk-UA" sz="2000" b="1" i="1" dirty="0" smtClean="0"/>
              <a:t>Розділ 3, самостійна робота В - </a:t>
            </a:r>
            <a:r>
              <a:rPr lang="en-US" sz="2000" b="1" i="1" dirty="0" smtClean="0"/>
              <a:t>I</a:t>
            </a:r>
            <a:r>
              <a:rPr lang="uk-UA" sz="2000" b="1" i="1" dirty="0" smtClean="0"/>
              <a:t>, </a:t>
            </a:r>
            <a:r>
              <a:rPr lang="en-US" sz="2000" b="1" i="1" dirty="0" smtClean="0"/>
              <a:t>II</a:t>
            </a:r>
            <a:r>
              <a:rPr lang="uk-UA" sz="2000" b="1" i="1" dirty="0" smtClean="0"/>
              <a:t>.</a:t>
            </a:r>
          </a:p>
          <a:p>
            <a:pPr lvl="0"/>
            <a:endParaRPr lang="uk-UA" b="1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Picture 11" descr="book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143512"/>
            <a:ext cx="1524000" cy="1216025"/>
          </a:xfrm>
          <a:prstGeom prst="rect">
            <a:avLst/>
          </a:prstGeom>
          <a:noFill/>
        </p:spPr>
      </p:pic>
      <p:pic>
        <p:nvPicPr>
          <p:cNvPr id="5" name="Picture 18" descr="original_pencil_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642918"/>
            <a:ext cx="1600200" cy="12001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1785926"/>
            <a:ext cx="979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VII</a:t>
            </a:r>
            <a:r>
              <a:rPr lang="ru-RU" sz="2800" b="1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42926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Georgia" pitchFamily="18" charset="0"/>
              </a:rPr>
              <a:t>Учасники проекту – учні 9 класу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6" name="Содержимое 5" descr="jj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571480"/>
            <a:ext cx="7072362" cy="5304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14290"/>
            <a:ext cx="8858280" cy="64294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57752" y="214290"/>
            <a:ext cx="4071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i="1" dirty="0" smtClean="0">
                <a:solidFill>
                  <a:srgbClr val="FF0000"/>
                </a:solidFill>
              </a:rPr>
              <a:t>Дякуємо за увагу</a:t>
            </a:r>
            <a:r>
              <a:rPr lang="en-US" sz="2800" b="1" i="1" dirty="0" smtClean="0">
                <a:solidFill>
                  <a:srgbClr val="FF0000"/>
                </a:solidFill>
              </a:rPr>
              <a:t> !</a:t>
            </a:r>
            <a:endParaRPr lang="ru-RU" sz="2800" i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429388" y="928670"/>
          <a:ext cx="914400" cy="714375"/>
        </p:xfrm>
        <a:graphic>
          <a:graphicData uri="http://schemas.openxmlformats.org/presentationml/2006/ole">
            <p:oleObj spid="_x0000_s81922" name="Презентация" showAsIcon="1" r:id="rId4" imgW="914400" imgH="714240" progId="PowerPoint.Show.12">
              <p:embed/>
            </p:oleObj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000108"/>
            <a:ext cx="7772400" cy="1571636"/>
          </a:xfrm>
        </p:spPr>
        <p:txBody>
          <a:bodyPr>
            <a:normAutofit/>
          </a:bodyPr>
          <a:lstStyle/>
          <a:p>
            <a:pPr algn="ctr"/>
            <a:r>
              <a:rPr lang="uk-UA" sz="7200" dirty="0" smtClean="0">
                <a:solidFill>
                  <a:srgbClr val="FFFFFF"/>
                </a:solidFill>
                <a:latin typeface="Georgia" pitchFamily="18" charset="0"/>
              </a:rPr>
              <a:t>Девіз проекту</a:t>
            </a:r>
            <a:endParaRPr lang="ru-RU" sz="7200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714752"/>
            <a:ext cx="8286808" cy="257176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Georgia" pitchFamily="18" charset="0"/>
              </a:rPr>
              <a:t>«</a:t>
            </a:r>
            <a:r>
              <a:rPr lang="ru-RU" sz="2800" b="1" i="1" dirty="0" err="1" smtClean="0">
                <a:solidFill>
                  <a:schemeClr val="bg1"/>
                </a:solidFill>
                <a:latin typeface="Georgia" pitchFamily="18" charset="0"/>
              </a:rPr>
              <a:t>Подібно</a:t>
            </a:r>
            <a:r>
              <a:rPr lang="ru-RU" sz="2800" b="1" i="1" dirty="0" smtClean="0">
                <a:solidFill>
                  <a:schemeClr val="bg1"/>
                </a:solidFill>
                <a:latin typeface="Georgia" pitchFamily="18" charset="0"/>
              </a:rPr>
              <a:t> до того як </a:t>
            </a:r>
            <a:r>
              <a:rPr lang="ru-RU" sz="2800" b="1" i="1" dirty="0" err="1" smtClean="0">
                <a:solidFill>
                  <a:schemeClr val="bg1"/>
                </a:solidFill>
                <a:latin typeface="Georgia" pitchFamily="18" charset="0"/>
              </a:rPr>
              <a:t>усі</a:t>
            </a:r>
            <a:r>
              <a:rPr lang="ru-RU" sz="2800" b="1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Georgia" pitchFamily="18" charset="0"/>
              </a:rPr>
              <a:t>мистецтва</a:t>
            </a:r>
            <a:r>
              <a:rPr lang="ru-RU" sz="2800" b="1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Georgia" pitchFamily="18" charset="0"/>
              </a:rPr>
              <a:t>тяжіють</a:t>
            </a:r>
            <a:r>
              <a:rPr lang="ru-RU" sz="2800" b="1" i="1" dirty="0" smtClean="0">
                <a:solidFill>
                  <a:schemeClr val="bg1"/>
                </a:solidFill>
                <a:latin typeface="Georgia" pitchFamily="18" charset="0"/>
              </a:rPr>
              <a:t> до </a:t>
            </a:r>
            <a:r>
              <a:rPr lang="ru-RU" sz="2800" b="1" i="1" dirty="0" err="1" smtClean="0">
                <a:solidFill>
                  <a:schemeClr val="bg1"/>
                </a:solidFill>
                <a:latin typeface="Georgia" pitchFamily="18" charset="0"/>
              </a:rPr>
              <a:t>музики</a:t>
            </a:r>
            <a:r>
              <a:rPr lang="ru-RU" sz="2800" b="1" i="1" dirty="0" smtClean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sz="2800" b="1" i="1" dirty="0" err="1" smtClean="0">
                <a:solidFill>
                  <a:schemeClr val="bg1"/>
                </a:solidFill>
                <a:latin typeface="Georgia" pitchFamily="18" charset="0"/>
              </a:rPr>
              <a:t>усі</a:t>
            </a:r>
            <a:r>
              <a:rPr lang="ru-RU" sz="2800" b="1" i="1" dirty="0" smtClean="0">
                <a:solidFill>
                  <a:schemeClr val="bg1"/>
                </a:solidFill>
                <a:latin typeface="Georgia" pitchFamily="18" charset="0"/>
              </a:rPr>
              <a:t> науки </a:t>
            </a:r>
            <a:r>
              <a:rPr lang="ru-RU" sz="2800" b="1" i="1" dirty="0" err="1" smtClean="0">
                <a:solidFill>
                  <a:schemeClr val="bg1"/>
                </a:solidFill>
                <a:latin typeface="Georgia" pitchFamily="18" charset="0"/>
              </a:rPr>
              <a:t>прагнуть</a:t>
            </a:r>
            <a:r>
              <a:rPr lang="ru-RU" sz="2800" b="1" i="1" dirty="0" smtClean="0">
                <a:solidFill>
                  <a:schemeClr val="bg1"/>
                </a:solidFill>
                <a:latin typeface="Georgia" pitchFamily="18" charset="0"/>
              </a:rPr>
              <a:t> до математики…»</a:t>
            </a:r>
          </a:p>
          <a:p>
            <a:pPr algn="ctr"/>
            <a:endParaRPr lang="ru-RU" sz="2800" b="1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l"/>
            <a:r>
              <a:rPr lang="ru-RU" sz="2400" b="1" i="1" dirty="0" smtClean="0">
                <a:solidFill>
                  <a:schemeClr val="bg1"/>
                </a:solidFill>
                <a:latin typeface="Georgia" pitchFamily="18" charset="0"/>
              </a:rPr>
              <a:t>                                      Джордж </a:t>
            </a:r>
            <a:r>
              <a:rPr lang="ru-RU" sz="2400" b="1" i="1" dirty="0" err="1" smtClean="0">
                <a:solidFill>
                  <a:schemeClr val="bg1"/>
                </a:solidFill>
                <a:latin typeface="Georgia" pitchFamily="18" charset="0"/>
              </a:rPr>
              <a:t>Сантаяна</a:t>
            </a:r>
            <a:endParaRPr lang="ru-RU" sz="1800" b="1" i="1" dirty="0"/>
          </a:p>
        </p:txBody>
      </p:sp>
      <p:pic>
        <p:nvPicPr>
          <p:cNvPr id="4" name="Picture 11" descr="book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5286388"/>
            <a:ext cx="1524000" cy="1216025"/>
          </a:xfrm>
          <a:prstGeom prst="rect">
            <a:avLst/>
          </a:prstGeom>
          <a:noFill/>
        </p:spPr>
      </p:pic>
      <p:pic>
        <p:nvPicPr>
          <p:cNvPr id="5" name="Picture 17" descr="original_pencil_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1524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.jpg"/>
          <p:cNvPicPr/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42844" y="214290"/>
            <a:ext cx="8858312" cy="63579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00430" y="59293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solidFill>
                  <a:srgbClr val="FFFFFF"/>
                </a:solidFill>
                <a:latin typeface="Georgia" pitchFamily="18" charset="0"/>
              </a:rPr>
              <a:t>Вчитель:</a:t>
            </a:r>
          </a:p>
          <a:p>
            <a:pPr algn="ctr"/>
            <a:r>
              <a:rPr lang="uk-UA" b="1" dirty="0" smtClean="0">
                <a:solidFill>
                  <a:srgbClr val="FFFFFF"/>
                </a:solidFill>
                <a:latin typeface="Georgia" pitchFamily="18" charset="0"/>
              </a:rPr>
              <a:t>Бондар В.В.</a:t>
            </a:r>
            <a:endParaRPr lang="ru-RU" b="1" dirty="0">
              <a:solidFill>
                <a:srgbClr val="FFFF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500042"/>
            <a:ext cx="74295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Тема: </a:t>
            </a:r>
            <a:r>
              <a:rPr lang="uk-UA" b="1" i="1" dirty="0" smtClean="0"/>
              <a:t>Розв’язування задач</a:t>
            </a:r>
          </a:p>
          <a:p>
            <a:endParaRPr lang="ru-RU" dirty="0" smtClean="0"/>
          </a:p>
          <a:p>
            <a:r>
              <a:rPr lang="uk-UA" b="1" dirty="0" smtClean="0">
                <a:solidFill>
                  <a:srgbClr val="FF0000"/>
                </a:solidFill>
              </a:rPr>
              <a:t>Мета:</a:t>
            </a:r>
            <a:r>
              <a:rPr lang="uk-UA" dirty="0" smtClean="0">
                <a:solidFill>
                  <a:srgbClr val="FF0000"/>
                </a:solidFill>
              </a:rPr>
              <a:t>  </a:t>
            </a:r>
            <a:r>
              <a:rPr lang="uk-UA" i="1" dirty="0" smtClean="0"/>
              <a:t>узагальнення та систематизація знань учнів з теми: «Геометричні перетворення на площині»;    удосконалення вмінь розв’язувати задачі з цієї теми.</a:t>
            </a:r>
          </a:p>
          <a:p>
            <a:endParaRPr lang="ru-RU" dirty="0" smtClean="0"/>
          </a:p>
          <a:p>
            <a:r>
              <a:rPr lang="uk-UA" b="1" dirty="0" smtClean="0">
                <a:solidFill>
                  <a:srgbClr val="FF0000"/>
                </a:solidFill>
              </a:rPr>
              <a:t>Тип уроку: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i="1" dirty="0" smtClean="0"/>
              <a:t>Застосування знань і вмінь.</a:t>
            </a:r>
          </a:p>
          <a:p>
            <a:endParaRPr lang="ru-RU" dirty="0" smtClean="0"/>
          </a:p>
          <a:p>
            <a:r>
              <a:rPr lang="uk-UA" b="1" dirty="0" smtClean="0">
                <a:solidFill>
                  <a:srgbClr val="FF0000"/>
                </a:solidFill>
              </a:rPr>
              <a:t>Обладнання та наочність: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i="1" dirty="0" smtClean="0"/>
              <a:t>ПК, інтерактивна    дошка, таблиці.</a:t>
            </a:r>
          </a:p>
          <a:p>
            <a:endParaRPr lang="ru-RU" dirty="0" smtClean="0"/>
          </a:p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Хід уроку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uk-UA" b="1" dirty="0" smtClean="0"/>
              <a:t>Організаційний етап</a:t>
            </a:r>
            <a:endParaRPr lang="ru-RU" dirty="0" smtClean="0"/>
          </a:p>
          <a:p>
            <a:pPr lvl="0"/>
            <a:r>
              <a:rPr lang="uk-UA" dirty="0" smtClean="0"/>
              <a:t>- Клас поділено на дві команди: «Абсциса», «Ордината»;</a:t>
            </a:r>
            <a:endParaRPr lang="ru-RU" dirty="0" smtClean="0"/>
          </a:p>
          <a:p>
            <a:pPr lvl="0"/>
            <a:r>
              <a:rPr lang="uk-UA" dirty="0" smtClean="0"/>
              <a:t>- За кожну правильну відповідь бали записуються в зошиті, в кінці уроку підводиться підсумок.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  <a:p>
            <a:pPr lvl="0"/>
            <a:r>
              <a:rPr lang="uk-UA" b="1" dirty="0" smtClean="0"/>
              <a:t>Перевірка домашнього завдання</a:t>
            </a:r>
            <a:endParaRPr lang="ru-RU" dirty="0" smtClean="0"/>
          </a:p>
          <a:p>
            <a:pPr lvl="0"/>
            <a:r>
              <a:rPr lang="uk-UA" dirty="0" smtClean="0"/>
              <a:t>- Перевіряє консультант;</a:t>
            </a:r>
            <a:endParaRPr lang="ru-RU" dirty="0" smtClean="0"/>
          </a:p>
          <a:p>
            <a:r>
              <a:rPr lang="uk-UA" dirty="0" smtClean="0"/>
              <a:t> 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7158" y="400050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357826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II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642918"/>
            <a:ext cx="71438" cy="714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214422"/>
            <a:ext cx="71438" cy="714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285992"/>
            <a:ext cx="71438" cy="714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857496"/>
            <a:ext cx="71438" cy="714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786182" y="1571612"/>
          <a:ext cx="914400" cy="714375"/>
        </p:xfrm>
        <a:graphic>
          <a:graphicData uri="http://schemas.openxmlformats.org/presentationml/2006/ole">
            <p:oleObj spid="_x0000_s56322" name="Презентация" showAsIcon="1" r:id="rId3" imgW="914400" imgH="714240" progId="PowerPoint.Show.12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28662" y="571480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b="1" dirty="0" smtClean="0"/>
              <a:t>Узагальнення знань і вмінь</a:t>
            </a:r>
            <a:endParaRPr lang="ru-RU" dirty="0" smtClean="0"/>
          </a:p>
          <a:p>
            <a:pPr lvl="0"/>
            <a:r>
              <a:rPr lang="uk-UA" dirty="0" smtClean="0"/>
              <a:t>1.Презентація «Геометричні перетворення на площині»;</a:t>
            </a:r>
            <a:endParaRPr lang="ru-RU" dirty="0" smtClean="0"/>
          </a:p>
          <a:p>
            <a:pPr lvl="0"/>
            <a:r>
              <a:rPr lang="uk-UA" dirty="0" smtClean="0"/>
              <a:t>- запитання: сформулювати властивості вказаних перетворень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28662" y="2285992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dirty="0" smtClean="0"/>
              <a:t>2. «Галерея перетворень»;</a:t>
            </a:r>
            <a:endParaRPr lang="ru-RU" dirty="0" smtClean="0"/>
          </a:p>
          <a:p>
            <a:pPr lvl="0"/>
            <a:r>
              <a:rPr lang="uk-UA" dirty="0" smtClean="0"/>
              <a:t>- указати вид перетворення(правильна відповідь – 1 бал)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00298" y="3214686"/>
            <a:ext cx="4333875" cy="2959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571480"/>
            <a:ext cx="647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III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715436" cy="64294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43570" y="6000768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FFFF"/>
                </a:solidFill>
                <a:latin typeface="Georgia" pitchFamily="18" charset="0"/>
              </a:rPr>
              <a:t>Учасник проекту,</a:t>
            </a:r>
          </a:p>
          <a:p>
            <a:pPr algn="ctr"/>
            <a:r>
              <a:rPr lang="uk-UA" b="1" dirty="0" smtClean="0">
                <a:solidFill>
                  <a:srgbClr val="FFFFFF"/>
                </a:solidFill>
                <a:latin typeface="Georgia" pitchFamily="18" charset="0"/>
              </a:rPr>
              <a:t>учень 9 класу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571480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dirty="0" smtClean="0"/>
              <a:t>3. «Хто швидше?»;</a:t>
            </a:r>
            <a:endParaRPr lang="ru-RU" dirty="0" smtClean="0"/>
          </a:p>
          <a:p>
            <a:pPr lvl="0"/>
            <a:r>
              <a:rPr lang="uk-UA" dirty="0" smtClean="0"/>
              <a:t>- тести 1–5 на інтерактивній дошці (відповіді з побудовою); Правильна відповідь – 2 бали;</a:t>
            </a:r>
            <a:endParaRPr lang="ru-RU" dirty="0"/>
          </a:p>
        </p:txBody>
      </p:sp>
      <p:pic>
        <p:nvPicPr>
          <p:cNvPr id="4" name="Рисунок 3" descr="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7290" y="1643050"/>
            <a:ext cx="6643734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72" y="642918"/>
            <a:ext cx="8001056" cy="5500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10" y="642918"/>
            <a:ext cx="7929618" cy="5572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1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FFFF00"/>
      </a:accent1>
      <a:accent2>
        <a:srgbClr val="000000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128</TotalTime>
  <Words>329</Words>
  <Application>Microsoft Office PowerPoint</Application>
  <PresentationFormat>Экран (4:3)</PresentationFormat>
  <Paragraphs>72</Paragraphs>
  <Slides>19</Slides>
  <Notes>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Аспект</vt:lpstr>
      <vt:lpstr>Презентация</vt:lpstr>
      <vt:lpstr>Геометричні перетворення на площині </vt:lpstr>
      <vt:lpstr>Девіз проекту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Учасники проекту – учні 9 класу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Геометричні перетворення на площині </dc:title>
  <cp:lastModifiedBy>Admin</cp:lastModifiedBy>
  <cp:revision>19</cp:revision>
  <dcterms:modified xsi:type="dcterms:W3CDTF">2011-03-16T09:45:24Z</dcterms:modified>
</cp:coreProperties>
</file>