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9" r:id="rId4"/>
    <p:sldId id="261" r:id="rId5"/>
    <p:sldId id="258" r:id="rId6"/>
    <p:sldId id="264" r:id="rId7"/>
    <p:sldId id="262" r:id="rId8"/>
    <p:sldId id="265" r:id="rId9"/>
    <p:sldId id="266" r:id="rId10"/>
    <p:sldId id="271" r:id="rId11"/>
    <p:sldId id="267" r:id="rId12"/>
    <p:sldId id="273" r:id="rId13"/>
    <p:sldId id="263" r:id="rId14"/>
    <p:sldId id="277" r:id="rId15"/>
    <p:sldId id="275" r:id="rId16"/>
    <p:sldId id="269" r:id="rId17"/>
    <p:sldId id="278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4C42AA-4532-4131-B7BC-0E48899E3C6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B83807-8C8C-45DA-AA73-75C6D4FE03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715148"/>
          </a:xfrm>
        </p:spPr>
        <p:txBody>
          <a:bodyPr>
            <a:normAutofit/>
          </a:bodyPr>
          <a:lstStyle/>
          <a:p>
            <a:pPr algn="ctr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8" y="2000241"/>
            <a:ext cx="80800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Градусна і радіанна </a:t>
            </a:r>
          </a:p>
          <a:p>
            <a:pPr algn="ctr"/>
            <a:r>
              <a:rPr lang="uk-UA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міри кутів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5" y="5000636"/>
            <a:ext cx="3413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студенток групи Б50/9-11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Камінської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Олени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Красюн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Тетяни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50826" y="1341439"/>
            <a:ext cx="8642351" cy="47513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026"/>
            <a:ext cx="8229600" cy="1139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від градусів до радіан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081089" y="1412876"/>
            <a:ext cx="2952751" cy="1223963"/>
            <a:chOff x="681" y="890"/>
            <a:chExt cx="1860" cy="771"/>
          </a:xfrm>
        </p:grpSpPr>
        <p:sp>
          <p:nvSpPr>
            <p:cNvPr id="9254" name="Rectangle 6"/>
            <p:cNvSpPr>
              <a:spLocks noChangeArrowheads="1"/>
            </p:cNvSpPr>
            <p:nvPr/>
          </p:nvSpPr>
          <p:spPr bwMode="auto">
            <a:xfrm>
              <a:off x="681" y="890"/>
              <a:ext cx="1860" cy="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5" name="Text Box 5"/>
            <p:cNvSpPr txBox="1">
              <a:spLocks noChangeArrowheads="1"/>
            </p:cNvSpPr>
            <p:nvPr/>
          </p:nvSpPr>
          <p:spPr bwMode="auto">
            <a:xfrm>
              <a:off x="717" y="890"/>
              <a:ext cx="181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b="1" dirty="0">
                  <a:latin typeface="Times New Roman" pitchFamily="18" charset="0"/>
                </a:rPr>
                <a:t>Задача</a:t>
              </a:r>
            </a:p>
            <a:p>
              <a:pPr>
                <a:spcBef>
                  <a:spcPct val="50000"/>
                </a:spcBef>
              </a:pPr>
              <a:r>
                <a:rPr lang="uk-UA" dirty="0">
                  <a:latin typeface="Times New Roman" pitchFamily="18" charset="0"/>
                </a:rPr>
                <a:t>Дано: кут </a:t>
              </a:r>
              <a:r>
                <a:rPr lang="el-GR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 = 30</a:t>
              </a:r>
              <a:r>
                <a:rPr lang="uk-UA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Треба: перевести в радіани.</a:t>
              </a:r>
              <a:endParaRPr lang="el-GR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033839" y="2060576"/>
            <a:ext cx="4283075" cy="1382713"/>
            <a:chOff x="2541" y="1298"/>
            <a:chExt cx="2698" cy="871"/>
          </a:xfrm>
        </p:grpSpPr>
        <p:sp>
          <p:nvSpPr>
            <p:cNvPr id="9249" name="AutoShape 7"/>
            <p:cNvSpPr>
              <a:spLocks noChangeArrowheads="1"/>
            </p:cNvSpPr>
            <p:nvPr/>
          </p:nvSpPr>
          <p:spPr bwMode="auto">
            <a:xfrm>
              <a:off x="2541" y="1298"/>
              <a:ext cx="816" cy="363"/>
            </a:xfrm>
            <a:prstGeom prst="rightArrow">
              <a:avLst>
                <a:gd name="adj1" fmla="val 50000"/>
                <a:gd name="adj2" fmla="val 561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0" name="Rectangle 8"/>
            <p:cNvSpPr>
              <a:spLocks noChangeArrowheads="1"/>
            </p:cNvSpPr>
            <p:nvPr/>
          </p:nvSpPr>
          <p:spPr bwMode="auto">
            <a:xfrm>
              <a:off x="3366" y="1398"/>
              <a:ext cx="1860" cy="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1" name="Text Box 9"/>
            <p:cNvSpPr txBox="1">
              <a:spLocks noChangeArrowheads="1"/>
            </p:cNvSpPr>
            <p:nvPr/>
          </p:nvSpPr>
          <p:spPr bwMode="auto">
            <a:xfrm>
              <a:off x="3570" y="1453"/>
              <a:ext cx="1669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Складаємо пропорцію:</a:t>
              </a:r>
            </a:p>
            <a:p>
              <a:pPr algn="ctr">
                <a:spcBef>
                  <a:spcPct val="50000"/>
                </a:spcBef>
              </a:pP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180</a:t>
              </a:r>
              <a:r>
                <a:rPr lang="uk-UA" b="1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   -   </a:t>
              </a:r>
              <a:r>
                <a:rPr lang="el-GR" b="1" dirty="0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uk-UA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uk-UA" b="1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     -   </a:t>
              </a:r>
              <a:r>
                <a:rPr lang="uk-UA" b="1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l-GR" b="1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2" name="Oval 10"/>
            <p:cNvSpPr>
              <a:spLocks noChangeArrowheads="1"/>
            </p:cNvSpPr>
            <p:nvPr/>
          </p:nvSpPr>
          <p:spPr bwMode="auto">
            <a:xfrm>
              <a:off x="3419" y="1450"/>
              <a:ext cx="226" cy="18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Text Box 11"/>
            <p:cNvSpPr txBox="1">
              <a:spLocks noChangeArrowheads="1"/>
            </p:cNvSpPr>
            <p:nvPr/>
          </p:nvSpPr>
          <p:spPr bwMode="auto">
            <a:xfrm>
              <a:off x="3432" y="143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>
                  <a:latin typeface="Century Gothic" pitchFamily="34" charset="0"/>
                </a:rPr>
                <a:t>1</a:t>
              </a:r>
              <a:endParaRPr lang="ru-RU" b="1">
                <a:latin typeface="Century Gothic" pitchFamily="34" charset="0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068389" y="2847976"/>
            <a:ext cx="4273551" cy="1230313"/>
            <a:chOff x="673" y="1794"/>
            <a:chExt cx="2692" cy="775"/>
          </a:xfrm>
        </p:grpSpPr>
        <p:sp>
          <p:nvSpPr>
            <p:cNvPr id="9238" name="AutoShape 12"/>
            <p:cNvSpPr>
              <a:spLocks noChangeArrowheads="1"/>
            </p:cNvSpPr>
            <p:nvPr/>
          </p:nvSpPr>
          <p:spPr bwMode="auto">
            <a:xfrm flipH="1">
              <a:off x="2549" y="1794"/>
              <a:ext cx="816" cy="363"/>
            </a:xfrm>
            <a:prstGeom prst="rightArrow">
              <a:avLst>
                <a:gd name="adj1" fmla="val 50000"/>
                <a:gd name="adj2" fmla="val 561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Rectangle 13"/>
            <p:cNvSpPr>
              <a:spLocks noChangeArrowheads="1"/>
            </p:cNvSpPr>
            <p:nvPr/>
          </p:nvSpPr>
          <p:spPr bwMode="auto">
            <a:xfrm>
              <a:off x="673" y="1958"/>
              <a:ext cx="1860" cy="6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Text Box 14"/>
            <p:cNvSpPr txBox="1">
              <a:spLocks noChangeArrowheads="1"/>
            </p:cNvSpPr>
            <p:nvPr/>
          </p:nvSpPr>
          <p:spPr bwMode="auto">
            <a:xfrm>
              <a:off x="748" y="2305"/>
              <a:ext cx="16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l-GR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1" name="Oval 15"/>
            <p:cNvSpPr>
              <a:spLocks noChangeArrowheads="1"/>
            </p:cNvSpPr>
            <p:nvPr/>
          </p:nvSpPr>
          <p:spPr bwMode="auto">
            <a:xfrm>
              <a:off x="2246" y="2010"/>
              <a:ext cx="226" cy="18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Text Box 16"/>
            <p:cNvSpPr txBox="1">
              <a:spLocks noChangeArrowheads="1"/>
            </p:cNvSpPr>
            <p:nvPr/>
          </p:nvSpPr>
          <p:spPr bwMode="auto">
            <a:xfrm>
              <a:off x="2265" y="1993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>
                  <a:latin typeface="Century Gothic" pitchFamily="34" charset="0"/>
                </a:rPr>
                <a:t>2</a:t>
              </a:r>
              <a:endParaRPr lang="ru-RU" b="1">
                <a:latin typeface="Century Gothic" pitchFamily="34" charset="0"/>
              </a:endParaRPr>
            </a:p>
          </p:txBody>
        </p:sp>
        <p:sp>
          <p:nvSpPr>
            <p:cNvPr id="9243" name="Text Box 17"/>
            <p:cNvSpPr txBox="1">
              <a:spLocks noChangeArrowheads="1"/>
            </p:cNvSpPr>
            <p:nvPr/>
          </p:nvSpPr>
          <p:spPr bwMode="auto">
            <a:xfrm>
              <a:off x="1037" y="2157"/>
              <a:ext cx="3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i="1" dirty="0" smtClean="0">
                  <a:latin typeface="Times New Roman" pitchFamily="18" charset="0"/>
                </a:rPr>
                <a:t>α </a:t>
              </a:r>
              <a:r>
                <a:rPr lang="uk-UA" b="1" dirty="0" smtClean="0">
                  <a:latin typeface="Times New Roman" pitchFamily="18" charset="0"/>
                </a:rPr>
                <a:t>=</a:t>
              </a:r>
              <a:endParaRPr lang="ru-RU" b="1" dirty="0">
                <a:latin typeface="Times New Roman" pitchFamily="18" charset="0"/>
              </a:endParaRPr>
            </a:p>
          </p:txBody>
        </p:sp>
        <p:sp>
          <p:nvSpPr>
            <p:cNvPr id="9244" name="Line 18"/>
            <p:cNvSpPr>
              <a:spLocks noChangeShapeType="1"/>
            </p:cNvSpPr>
            <p:nvPr/>
          </p:nvSpPr>
          <p:spPr bwMode="auto">
            <a:xfrm>
              <a:off x="1322" y="2281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Rectangle 19"/>
            <p:cNvSpPr>
              <a:spLocks noChangeArrowheads="1"/>
            </p:cNvSpPr>
            <p:nvPr/>
          </p:nvSpPr>
          <p:spPr bwMode="auto">
            <a:xfrm>
              <a:off x="1277" y="2074"/>
              <a:ext cx="42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b="1"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uk-UA" b="1" baseline="3000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uk-UA" b="1">
                  <a:latin typeface="Times New Roman" pitchFamily="18" charset="0"/>
                  <a:cs typeface="Times New Roman" pitchFamily="18" charset="0"/>
                </a:rPr>
                <a:t>∙</a:t>
              </a:r>
              <a:r>
                <a:rPr lang="el-GR" b="1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uk-UA" b="1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b="1">
                  <a:latin typeface="Times New Roman" pitchFamily="18" charset="0"/>
                  <a:cs typeface="Times New Roman" pitchFamily="18" charset="0"/>
                </a:rPr>
                <a:t>180</a:t>
              </a:r>
              <a:r>
                <a:rPr lang="uk-UA" b="1" baseline="30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b="1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6" name="Text Box 20"/>
            <p:cNvSpPr txBox="1">
              <a:spLocks noChangeArrowheads="1"/>
            </p:cNvSpPr>
            <p:nvPr/>
          </p:nvSpPr>
          <p:spPr bwMode="auto">
            <a:xfrm>
              <a:off x="1644" y="2151"/>
              <a:ext cx="1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>
                  <a:latin typeface="Times New Roman" pitchFamily="18" charset="0"/>
                </a:rPr>
                <a:t>=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9247" name="Line 21"/>
            <p:cNvSpPr>
              <a:spLocks noChangeShapeType="1"/>
            </p:cNvSpPr>
            <p:nvPr/>
          </p:nvSpPr>
          <p:spPr bwMode="auto">
            <a:xfrm>
              <a:off x="1808" y="227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Rectangle 22"/>
            <p:cNvSpPr>
              <a:spLocks noChangeArrowheads="1"/>
            </p:cNvSpPr>
            <p:nvPr/>
          </p:nvSpPr>
          <p:spPr bwMode="auto">
            <a:xfrm>
              <a:off x="1812" y="2068"/>
              <a:ext cx="19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b="1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uk-UA" b="1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b="1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033839" y="3573463"/>
            <a:ext cx="4262437" cy="1023937"/>
            <a:chOff x="2541" y="2251"/>
            <a:chExt cx="2685" cy="645"/>
          </a:xfrm>
        </p:grpSpPr>
        <p:sp>
          <p:nvSpPr>
            <p:cNvPr id="9231" name="AutoShape 23"/>
            <p:cNvSpPr>
              <a:spLocks noChangeArrowheads="1"/>
            </p:cNvSpPr>
            <p:nvPr/>
          </p:nvSpPr>
          <p:spPr bwMode="auto">
            <a:xfrm>
              <a:off x="2541" y="2287"/>
              <a:ext cx="816" cy="363"/>
            </a:xfrm>
            <a:prstGeom prst="rightArrow">
              <a:avLst>
                <a:gd name="adj1" fmla="val 50000"/>
                <a:gd name="adj2" fmla="val 561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Rectangle 24"/>
            <p:cNvSpPr>
              <a:spLocks noChangeArrowheads="1"/>
            </p:cNvSpPr>
            <p:nvPr/>
          </p:nvSpPr>
          <p:spPr bwMode="auto">
            <a:xfrm>
              <a:off x="3366" y="2251"/>
              <a:ext cx="1860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3" name="Text Box 25"/>
            <p:cNvSpPr txBox="1">
              <a:spLocks noChangeArrowheads="1"/>
            </p:cNvSpPr>
            <p:nvPr/>
          </p:nvSpPr>
          <p:spPr bwMode="auto">
            <a:xfrm>
              <a:off x="3596" y="2304"/>
              <a:ext cx="155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b="1">
                  <a:latin typeface="Times New Roman" pitchFamily="18" charset="0"/>
                  <a:cs typeface="Times New Roman" pitchFamily="18" charset="0"/>
                </a:rPr>
                <a:t>Відповідь:</a:t>
              </a:r>
            </a:p>
            <a:p>
              <a:pPr>
                <a:spcBef>
                  <a:spcPct val="50000"/>
                </a:spcBef>
              </a:pPr>
              <a:r>
                <a:rPr lang="uk-UA" b="1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l-GR" b="1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uk-UA" b="1">
                  <a:latin typeface="Times New Roman" pitchFamily="18" charset="0"/>
                  <a:cs typeface="Times New Roman" pitchFamily="18" charset="0"/>
                </a:rPr>
                <a:t> = 30</a:t>
              </a:r>
              <a:r>
                <a:rPr lang="uk-UA" b="1" baseline="3000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uk-UA" b="1"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sp>
          <p:nvSpPr>
            <p:cNvPr id="9234" name="Oval 26"/>
            <p:cNvSpPr>
              <a:spLocks noChangeArrowheads="1"/>
            </p:cNvSpPr>
            <p:nvPr/>
          </p:nvSpPr>
          <p:spPr bwMode="auto">
            <a:xfrm>
              <a:off x="3419" y="2310"/>
              <a:ext cx="226" cy="18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Text Box 27"/>
            <p:cNvSpPr txBox="1">
              <a:spLocks noChangeArrowheads="1"/>
            </p:cNvSpPr>
            <p:nvPr/>
          </p:nvSpPr>
          <p:spPr bwMode="auto">
            <a:xfrm>
              <a:off x="3432" y="229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>
                  <a:latin typeface="Century Gothic" pitchFamily="34" charset="0"/>
                </a:rPr>
                <a:t>3</a:t>
              </a:r>
              <a:endParaRPr lang="ru-RU" b="1">
                <a:latin typeface="Century Gothic" pitchFamily="34" charset="0"/>
              </a:endParaRPr>
            </a:p>
          </p:txBody>
        </p:sp>
        <p:sp>
          <p:nvSpPr>
            <p:cNvPr id="9236" name="Line 28"/>
            <p:cNvSpPr>
              <a:spLocks noChangeShapeType="1"/>
            </p:cNvSpPr>
            <p:nvPr/>
          </p:nvSpPr>
          <p:spPr bwMode="auto">
            <a:xfrm>
              <a:off x="4586" y="269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Rectangle 29"/>
            <p:cNvSpPr>
              <a:spLocks noChangeArrowheads="1"/>
            </p:cNvSpPr>
            <p:nvPr/>
          </p:nvSpPr>
          <p:spPr bwMode="auto">
            <a:xfrm>
              <a:off x="4590" y="2489"/>
              <a:ext cx="19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b="1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uk-UA" b="1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b="1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059114" y="4638676"/>
            <a:ext cx="5805487" cy="2319338"/>
            <a:chOff x="1927" y="2922"/>
            <a:chExt cx="3657" cy="1461"/>
          </a:xfrm>
        </p:grpSpPr>
        <p:sp>
          <p:nvSpPr>
            <p:cNvPr id="9226" name="Rectangle 31"/>
            <p:cNvSpPr>
              <a:spLocks noChangeArrowheads="1"/>
            </p:cNvSpPr>
            <p:nvPr/>
          </p:nvSpPr>
          <p:spPr bwMode="auto">
            <a:xfrm>
              <a:off x="1927" y="3067"/>
              <a:ext cx="3611" cy="6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Text Box 32"/>
            <p:cNvSpPr txBox="1">
              <a:spLocks noChangeArrowheads="1"/>
            </p:cNvSpPr>
            <p:nvPr/>
          </p:nvSpPr>
          <p:spPr bwMode="auto">
            <a:xfrm>
              <a:off x="1973" y="3066"/>
              <a:ext cx="361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dirty="0">
                  <a:latin typeface="Times New Roman" pitchFamily="18" charset="0"/>
                </a:rPr>
                <a:t>Переведіть у радіанну міру:</a:t>
              </a:r>
            </a:p>
            <a:p>
              <a:pPr>
                <a:spcBef>
                  <a:spcPct val="50000"/>
                </a:spcBef>
              </a:pPr>
              <a:r>
                <a:rPr lang="uk-UA" dirty="0" smtClean="0">
                  <a:latin typeface="Times New Roman" pitchFamily="18" charset="0"/>
                </a:rPr>
                <a:t>45</a:t>
              </a:r>
              <a:r>
                <a:rPr lang="uk-UA" baseline="30000" dirty="0" smtClean="0">
                  <a:latin typeface="Times New Roman" pitchFamily="18" charset="0"/>
                </a:rPr>
                <a:t>0</a:t>
              </a:r>
              <a:r>
                <a:rPr lang="uk-UA" dirty="0">
                  <a:latin typeface="Times New Roman" pitchFamily="18" charset="0"/>
                </a:rPr>
                <a:t>, 60</a:t>
              </a:r>
              <a:r>
                <a:rPr lang="uk-UA" baseline="30000" dirty="0">
                  <a:latin typeface="Times New Roman" pitchFamily="18" charset="0"/>
                </a:rPr>
                <a:t>0</a:t>
              </a:r>
              <a:r>
                <a:rPr lang="uk-UA" dirty="0">
                  <a:latin typeface="Times New Roman" pitchFamily="18" charset="0"/>
                </a:rPr>
                <a:t>, 90</a:t>
              </a:r>
              <a:r>
                <a:rPr lang="uk-UA" baseline="30000" dirty="0">
                  <a:latin typeface="Times New Roman" pitchFamily="18" charset="0"/>
                </a:rPr>
                <a:t>0</a:t>
              </a:r>
              <a:r>
                <a:rPr lang="uk-UA" dirty="0">
                  <a:latin typeface="Times New Roman" pitchFamily="18" charset="0"/>
                </a:rPr>
                <a:t>, </a:t>
              </a:r>
              <a:r>
                <a:rPr lang="uk-UA" dirty="0" smtClean="0">
                  <a:latin typeface="Times New Roman" pitchFamily="18" charset="0"/>
                </a:rPr>
                <a:t>120</a:t>
              </a:r>
              <a:r>
                <a:rPr lang="uk-UA" baseline="30000" dirty="0" smtClean="0">
                  <a:latin typeface="Times New Roman" pitchFamily="18" charset="0"/>
                </a:rPr>
                <a:t>0</a:t>
              </a:r>
              <a:r>
                <a:rPr lang="uk-UA" dirty="0" smtClean="0">
                  <a:latin typeface="Times New Roman" pitchFamily="18" charset="0"/>
                </a:rPr>
                <a:t> ,135</a:t>
              </a:r>
              <a:r>
                <a:rPr lang="uk-UA" baseline="30000" dirty="0" smtClean="0">
                  <a:latin typeface="Times New Roman" pitchFamily="18" charset="0"/>
                </a:rPr>
                <a:t>0</a:t>
              </a:r>
              <a:r>
                <a:rPr lang="uk-UA" dirty="0">
                  <a:latin typeface="Times New Roman" pitchFamily="18" charset="0"/>
                </a:rPr>
                <a:t>, 150</a:t>
              </a:r>
              <a:r>
                <a:rPr lang="uk-UA" baseline="30000" dirty="0">
                  <a:latin typeface="Times New Roman" pitchFamily="18" charset="0"/>
                </a:rPr>
                <a:t>0</a:t>
              </a:r>
              <a:r>
                <a:rPr lang="uk-UA" dirty="0">
                  <a:latin typeface="Times New Roman" pitchFamily="18" charset="0"/>
                </a:rPr>
                <a:t>, 210</a:t>
              </a:r>
              <a:r>
                <a:rPr lang="uk-UA" baseline="30000" dirty="0">
                  <a:latin typeface="Times New Roman" pitchFamily="18" charset="0"/>
                </a:rPr>
                <a:t>0</a:t>
              </a:r>
              <a:r>
                <a:rPr lang="uk-UA" dirty="0">
                  <a:latin typeface="Times New Roman" pitchFamily="18" charset="0"/>
                </a:rPr>
                <a:t>, 240</a:t>
              </a:r>
              <a:r>
                <a:rPr lang="uk-UA" baseline="30000" dirty="0">
                  <a:latin typeface="Times New Roman" pitchFamily="18" charset="0"/>
                </a:rPr>
                <a:t>0</a:t>
              </a:r>
              <a:r>
                <a:rPr lang="uk-UA" dirty="0">
                  <a:latin typeface="Times New Roman" pitchFamily="18" charset="0"/>
                </a:rPr>
                <a:t>.</a:t>
              </a:r>
              <a:endParaRPr lang="uk-UA" baseline="30000" dirty="0">
                <a:latin typeface="Times New Roman" pitchFamily="18" charset="0"/>
              </a:endParaRPr>
            </a:p>
          </p:txBody>
        </p:sp>
        <p:sp>
          <p:nvSpPr>
            <p:cNvPr id="9228" name="AutoShape 33"/>
            <p:cNvSpPr>
              <a:spLocks noChangeArrowheads="1"/>
            </p:cNvSpPr>
            <p:nvPr/>
          </p:nvSpPr>
          <p:spPr bwMode="auto">
            <a:xfrm>
              <a:off x="4150" y="2922"/>
              <a:ext cx="1270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Text Box 34"/>
            <p:cNvSpPr txBox="1">
              <a:spLocks noChangeArrowheads="1"/>
            </p:cNvSpPr>
            <p:nvPr/>
          </p:nvSpPr>
          <p:spPr bwMode="auto">
            <a:xfrm>
              <a:off x="4195" y="2931"/>
              <a:ext cx="11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/>
                <a:t>Самостійно</a:t>
              </a:r>
              <a:endParaRPr lang="ru-RU" sz="2000" b="1"/>
            </a:p>
          </p:txBody>
        </p:sp>
        <p:pic>
          <p:nvPicPr>
            <p:cNvPr id="9230" name="Picture 38" descr="j019538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9" y="3228"/>
              <a:ext cx="1131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095" name="Picture 39" descr="j02513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6" y="4149726"/>
            <a:ext cx="27717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 переходу від радіанної міри до градусної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                                  </a:t>
            </a:r>
            <a:endParaRPr lang="ru-RU" dirty="0" smtClean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428993" y="3000373"/>
          <a:ext cx="2135620" cy="1143008"/>
        </p:xfrm>
        <a:graphic>
          <a:graphicData uri="http://schemas.openxmlformats.org/presentationml/2006/ole">
            <p:oleObj spid="_x0000_s24580" name="Формула" r:id="rId3" imgW="901440" imgH="48240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50826" y="1341439"/>
            <a:ext cx="8642351" cy="47513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1"/>
            <a:ext cx="8229600" cy="1139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Перехід від радіан до градусів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23851" y="1968500"/>
            <a:ext cx="2087563" cy="1244600"/>
            <a:chOff x="204" y="1240"/>
            <a:chExt cx="1315" cy="78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1240"/>
              <a:ext cx="1315" cy="784"/>
              <a:chOff x="681" y="890"/>
              <a:chExt cx="1860" cy="771"/>
            </a:xfrm>
          </p:grpSpPr>
          <p:sp>
            <p:nvSpPr>
              <p:cNvPr id="10286" name="Rectangle 5"/>
              <p:cNvSpPr>
                <a:spLocks noChangeArrowheads="1"/>
              </p:cNvSpPr>
              <p:nvPr/>
            </p:nvSpPr>
            <p:spPr bwMode="auto">
              <a:xfrm>
                <a:off x="681" y="890"/>
                <a:ext cx="1860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87" name="Text Box 6"/>
              <p:cNvSpPr txBox="1">
                <a:spLocks noChangeArrowheads="1"/>
              </p:cNvSpPr>
              <p:nvPr/>
            </p:nvSpPr>
            <p:spPr bwMode="auto">
              <a:xfrm>
                <a:off x="717" y="890"/>
                <a:ext cx="1814" cy="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b="1">
                    <a:latin typeface="Times New Roman" pitchFamily="18" charset="0"/>
                  </a:rPr>
                  <a:t>Задача</a:t>
                </a:r>
                <a:br>
                  <a:rPr lang="uk-UA" b="1">
                    <a:latin typeface="Times New Roman" pitchFamily="18" charset="0"/>
                  </a:rPr>
                </a:br>
                <a:r>
                  <a:rPr lang="uk-UA">
                    <a:latin typeface="Times New Roman" pitchFamily="18" charset="0"/>
                  </a:rPr>
                  <a:t>Дано: кут </a:t>
                </a:r>
                <a:r>
                  <a:rPr lang="el-GR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uk-UA">
                    <a:latin typeface="Times New Roman" pitchFamily="18" charset="0"/>
                    <a:cs typeface="Times New Roman" pitchFamily="18" charset="0"/>
                  </a:rPr>
                  <a:t> =      .</a:t>
                </a:r>
                <a:br>
                  <a:rPr lang="uk-UA"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>
                    <a:latin typeface="Times New Roman" pitchFamily="18" charset="0"/>
                    <a:cs typeface="Times New Roman" pitchFamily="18" charset="0"/>
                  </a:rPr>
                  <a:t>Треба: перевести в градуси.</a:t>
                </a:r>
                <a:endParaRPr lang="el-GR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174" y="1321"/>
              <a:ext cx="200" cy="407"/>
              <a:chOff x="1808" y="2065"/>
              <a:chExt cx="200" cy="407"/>
            </a:xfrm>
          </p:grpSpPr>
          <p:sp>
            <p:nvSpPr>
              <p:cNvPr id="10284" name="Line 18"/>
              <p:cNvSpPr>
                <a:spLocks noChangeShapeType="1"/>
              </p:cNvSpPr>
              <p:nvPr/>
            </p:nvSpPr>
            <p:spPr bwMode="auto">
              <a:xfrm>
                <a:off x="1808" y="227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5" name="Rectangle 19"/>
              <p:cNvSpPr>
                <a:spLocks noChangeArrowheads="1"/>
              </p:cNvSpPr>
              <p:nvPr/>
            </p:nvSpPr>
            <p:spPr bwMode="auto">
              <a:xfrm>
                <a:off x="1812" y="2065"/>
                <a:ext cx="19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b="1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l-GR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2181226" y="1968501"/>
            <a:ext cx="3786188" cy="1244600"/>
            <a:chOff x="1374" y="1240"/>
            <a:chExt cx="2385" cy="784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036" y="1240"/>
              <a:ext cx="1723" cy="784"/>
              <a:chOff x="2200" y="890"/>
              <a:chExt cx="1723" cy="784"/>
            </a:xfrm>
          </p:grpSpPr>
          <p:sp>
            <p:nvSpPr>
              <p:cNvPr id="10280" name="Rectangle 22"/>
              <p:cNvSpPr>
                <a:spLocks noChangeArrowheads="1"/>
              </p:cNvSpPr>
              <p:nvPr/>
            </p:nvSpPr>
            <p:spPr bwMode="auto">
              <a:xfrm>
                <a:off x="2200" y="890"/>
                <a:ext cx="1723" cy="7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81" name="Text Box 24"/>
              <p:cNvSpPr txBox="1">
                <a:spLocks noChangeArrowheads="1"/>
              </p:cNvSpPr>
              <p:nvPr/>
            </p:nvSpPr>
            <p:spPr bwMode="auto">
              <a:xfrm>
                <a:off x="2472" y="1071"/>
                <a:ext cx="117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b="1">
                    <a:latin typeface="Times New Roman" pitchFamily="18" charset="0"/>
                  </a:rPr>
                  <a:t>Пам’ятаємо, що </a:t>
                </a:r>
                <a:r>
                  <a:rPr lang="el-GR" b="1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uk-UA" b="1">
                    <a:latin typeface="Times New Roman" pitchFamily="18" charset="0"/>
                    <a:cs typeface="Times New Roman" pitchFamily="18" charset="0"/>
                  </a:rPr>
                  <a:t> = 180</a:t>
                </a:r>
                <a:r>
                  <a:rPr lang="uk-UA" b="1" baseline="3000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l-GR" b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279" name="AutoShape 37"/>
            <p:cNvSpPr>
              <a:spLocks noChangeArrowheads="1"/>
            </p:cNvSpPr>
            <p:nvPr/>
          </p:nvSpPr>
          <p:spPr bwMode="auto">
            <a:xfrm rot="-8047406">
              <a:off x="1374" y="1376"/>
              <a:ext cx="499" cy="499"/>
            </a:xfrm>
            <a:prstGeom prst="rtTriangl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5710237" y="1968501"/>
            <a:ext cx="3168651" cy="1244600"/>
            <a:chOff x="3597" y="1240"/>
            <a:chExt cx="1996" cy="784"/>
          </a:xfrm>
        </p:grpSpPr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4241" y="1240"/>
              <a:ext cx="1352" cy="784"/>
              <a:chOff x="4241" y="1240"/>
              <a:chExt cx="1352" cy="784"/>
            </a:xfrm>
          </p:grpSpPr>
          <p:sp>
            <p:nvSpPr>
              <p:cNvPr id="10269" name="Rectangle 26"/>
              <p:cNvSpPr>
                <a:spLocks noChangeArrowheads="1"/>
              </p:cNvSpPr>
              <p:nvPr/>
            </p:nvSpPr>
            <p:spPr bwMode="auto">
              <a:xfrm>
                <a:off x="4241" y="1240"/>
                <a:ext cx="1315" cy="7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4369" y="1421"/>
                <a:ext cx="1224" cy="407"/>
                <a:chOff x="4369" y="1071"/>
                <a:chExt cx="1224" cy="407"/>
              </a:xfrm>
            </p:grpSpPr>
            <p:sp>
              <p:nvSpPr>
                <p:cNvPr id="1027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369" y="1162"/>
                  <a:ext cx="122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b="1" dirty="0">
                      <a:latin typeface="Times New Roman" pitchFamily="18" charset="0"/>
                      <a:cs typeface="Times New Roman" pitchFamily="18" charset="0"/>
                    </a:rPr>
                    <a:t>α</a:t>
                  </a:r>
                  <a:r>
                    <a:rPr lang="uk-UA" b="1" dirty="0">
                      <a:latin typeface="Times New Roman" pitchFamily="18" charset="0"/>
                      <a:cs typeface="Times New Roman" pitchFamily="18" charset="0"/>
                    </a:rPr>
                    <a:t> =      =       = </a:t>
                  </a:r>
                  <a:r>
                    <a:rPr lang="uk-UA" b="1" dirty="0" smtClean="0">
                      <a:latin typeface="Times New Roman" pitchFamily="18" charset="0"/>
                      <a:cs typeface="Times New Roman" pitchFamily="18" charset="0"/>
                    </a:rPr>
                    <a:t>60</a:t>
                  </a:r>
                  <a:r>
                    <a:rPr lang="uk-UA" b="1" baseline="30000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el-GR" b="1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" name="Group 30"/>
                <p:cNvGrpSpPr>
                  <a:grpSpLocks/>
                </p:cNvGrpSpPr>
                <p:nvPr/>
              </p:nvGrpSpPr>
              <p:grpSpPr bwMode="auto">
                <a:xfrm>
                  <a:off x="4641" y="1071"/>
                  <a:ext cx="200" cy="407"/>
                  <a:chOff x="1808" y="2065"/>
                  <a:chExt cx="200" cy="407"/>
                </a:xfrm>
              </p:grpSpPr>
              <p:sp>
                <p:nvSpPr>
                  <p:cNvPr id="1027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808" y="2275"/>
                    <a:ext cx="1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77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812" y="2065"/>
                    <a:ext cx="196" cy="4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l-GR" b="1" dirty="0" smtClean="0">
                        <a:latin typeface="Times New Roman" pitchFamily="18" charset="0"/>
                        <a:cs typeface="Times New Roman" pitchFamily="18" charset="0"/>
                      </a:rPr>
                      <a:t>π</a:t>
                    </a:r>
                    <a:endParaRPr lang="uk-UA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r>
                      <a:rPr lang="uk-UA" b="1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l-GR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" name="Group 33"/>
                <p:cNvGrpSpPr>
                  <a:grpSpLocks/>
                </p:cNvGrpSpPr>
                <p:nvPr/>
              </p:nvGrpSpPr>
              <p:grpSpPr bwMode="auto">
                <a:xfrm>
                  <a:off x="4868" y="1071"/>
                  <a:ext cx="383" cy="407"/>
                  <a:chOff x="1719" y="2065"/>
                  <a:chExt cx="383" cy="407"/>
                </a:xfrm>
              </p:grpSpPr>
              <p:sp>
                <p:nvSpPr>
                  <p:cNvPr id="1027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808" y="2275"/>
                    <a:ext cx="1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7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719" y="2065"/>
                    <a:ext cx="383" cy="4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uk-UA" b="1" dirty="0">
                        <a:latin typeface="Times New Roman" pitchFamily="18" charset="0"/>
                        <a:cs typeface="Times New Roman" pitchFamily="18" charset="0"/>
                      </a:rPr>
                      <a:t>180</a:t>
                    </a:r>
                    <a:r>
                      <a:rPr lang="uk-UA" b="1" baseline="30000" dirty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  <a:p>
                    <a:pPr algn="ctr"/>
                    <a:r>
                      <a:rPr lang="uk-UA" b="1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l-GR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0268" name="AutoShape 38"/>
            <p:cNvSpPr>
              <a:spLocks noChangeArrowheads="1"/>
            </p:cNvSpPr>
            <p:nvPr/>
          </p:nvSpPr>
          <p:spPr bwMode="auto">
            <a:xfrm rot="-8047406">
              <a:off x="3597" y="1376"/>
              <a:ext cx="499" cy="499"/>
            </a:xfrm>
            <a:prstGeom prst="rtTriangl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2124077" y="3429001"/>
            <a:ext cx="4752975" cy="2319338"/>
            <a:chOff x="1882" y="1833"/>
            <a:chExt cx="2994" cy="1461"/>
          </a:xfrm>
        </p:grpSpPr>
        <p:sp>
          <p:nvSpPr>
            <p:cNvPr id="10248" name="Rectangle 41"/>
            <p:cNvSpPr>
              <a:spLocks noChangeArrowheads="1"/>
            </p:cNvSpPr>
            <p:nvPr/>
          </p:nvSpPr>
          <p:spPr bwMode="auto">
            <a:xfrm>
              <a:off x="1882" y="1978"/>
              <a:ext cx="2948" cy="6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Text Box 42"/>
            <p:cNvSpPr txBox="1">
              <a:spLocks noChangeArrowheads="1"/>
            </p:cNvSpPr>
            <p:nvPr/>
          </p:nvSpPr>
          <p:spPr bwMode="auto">
            <a:xfrm>
              <a:off x="1882" y="1977"/>
              <a:ext cx="29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>
                  <a:latin typeface="Times New Roman" pitchFamily="18" charset="0"/>
                </a:rPr>
                <a:t>Переведіть у градуси:</a:t>
              </a:r>
              <a:r>
                <a:rPr lang="uk-UA">
                  <a:latin typeface="Times New Roman" pitchFamily="18" charset="0"/>
                </a:rPr>
                <a:t/>
              </a:r>
              <a:br>
                <a:rPr lang="uk-UA">
                  <a:latin typeface="Times New Roman" pitchFamily="18" charset="0"/>
                </a:rPr>
              </a:br>
              <a:endParaRPr lang="uk-UA">
                <a:latin typeface="Times New Roman" pitchFamily="18" charset="0"/>
              </a:endParaRPr>
            </a:p>
          </p:txBody>
        </p:sp>
        <p:sp>
          <p:nvSpPr>
            <p:cNvPr id="10250" name="AutoShape 43"/>
            <p:cNvSpPr>
              <a:spLocks noChangeArrowheads="1"/>
            </p:cNvSpPr>
            <p:nvPr/>
          </p:nvSpPr>
          <p:spPr bwMode="auto">
            <a:xfrm>
              <a:off x="3442" y="1833"/>
              <a:ext cx="1270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Text Box 44"/>
            <p:cNvSpPr txBox="1">
              <a:spLocks noChangeArrowheads="1"/>
            </p:cNvSpPr>
            <p:nvPr/>
          </p:nvSpPr>
          <p:spPr bwMode="auto">
            <a:xfrm>
              <a:off x="3487" y="1842"/>
              <a:ext cx="11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/>
                <a:t>Самостійно</a:t>
              </a:r>
              <a:endParaRPr lang="ru-RU" sz="2000" b="1"/>
            </a:p>
          </p:txBody>
        </p:sp>
        <p:pic>
          <p:nvPicPr>
            <p:cNvPr id="10252" name="Picture 45" descr="j019538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81" y="2139"/>
              <a:ext cx="1131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59"/>
            <p:cNvGrpSpPr>
              <a:grpSpLocks/>
            </p:cNvGrpSpPr>
            <p:nvPr/>
          </p:nvGrpSpPr>
          <p:grpSpPr bwMode="auto">
            <a:xfrm>
              <a:off x="2154" y="2164"/>
              <a:ext cx="1134" cy="412"/>
              <a:chOff x="1292" y="2164"/>
              <a:chExt cx="1134" cy="412"/>
            </a:xfrm>
          </p:grpSpPr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292" y="2164"/>
                <a:ext cx="200" cy="407"/>
                <a:chOff x="1808" y="2065"/>
                <a:chExt cx="200" cy="407"/>
              </a:xfrm>
            </p:grpSpPr>
            <p:sp>
              <p:nvSpPr>
                <p:cNvPr id="10265" name="Line 47"/>
                <p:cNvSpPr>
                  <a:spLocks noChangeShapeType="1"/>
                </p:cNvSpPr>
                <p:nvPr/>
              </p:nvSpPr>
              <p:spPr bwMode="auto">
                <a:xfrm>
                  <a:off x="1808" y="2275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812" y="2065"/>
                  <a:ext cx="196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l-GR" b="1">
                      <a:latin typeface="Times New Roman" pitchFamily="18" charset="0"/>
                      <a:cs typeface="Times New Roman" pitchFamily="18" charset="0"/>
                    </a:rPr>
                    <a:t>π</a:t>
                  </a:r>
                  <a:endParaRPr lang="uk-UA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uk-UA" b="1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endParaRPr lang="el-GR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49"/>
              <p:cNvGrpSpPr>
                <a:grpSpLocks/>
              </p:cNvGrpSpPr>
              <p:nvPr/>
            </p:nvGrpSpPr>
            <p:grpSpPr bwMode="auto">
              <a:xfrm>
                <a:off x="1515" y="2169"/>
                <a:ext cx="269" cy="407"/>
                <a:chOff x="1776" y="2065"/>
                <a:chExt cx="269" cy="407"/>
              </a:xfrm>
            </p:grpSpPr>
            <p:sp>
              <p:nvSpPr>
                <p:cNvPr id="10263" name="Line 50"/>
                <p:cNvSpPr>
                  <a:spLocks noChangeShapeType="1"/>
                </p:cNvSpPr>
                <p:nvPr/>
              </p:nvSpPr>
              <p:spPr bwMode="auto">
                <a:xfrm>
                  <a:off x="1808" y="2275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4" name="Rectangle 51"/>
                <p:cNvSpPr>
                  <a:spLocks noChangeArrowheads="1"/>
                </p:cNvSpPr>
                <p:nvPr/>
              </p:nvSpPr>
              <p:spPr bwMode="auto">
                <a:xfrm>
                  <a:off x="1776" y="2065"/>
                  <a:ext cx="269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uk-UA" b="1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r>
                    <a:rPr lang="el-GR" b="1">
                      <a:latin typeface="Times New Roman" pitchFamily="18" charset="0"/>
                      <a:cs typeface="Times New Roman" pitchFamily="18" charset="0"/>
                    </a:rPr>
                    <a:t>π</a:t>
                  </a:r>
                  <a:endParaRPr lang="uk-UA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uk-UA" b="1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endParaRPr lang="el-GR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1806" y="2169"/>
                <a:ext cx="269" cy="407"/>
                <a:chOff x="1776" y="2065"/>
                <a:chExt cx="269" cy="407"/>
              </a:xfrm>
            </p:grpSpPr>
            <p:sp>
              <p:nvSpPr>
                <p:cNvPr id="10261" name="Line 53"/>
                <p:cNvSpPr>
                  <a:spLocks noChangeShapeType="1"/>
                </p:cNvSpPr>
                <p:nvPr/>
              </p:nvSpPr>
              <p:spPr bwMode="auto">
                <a:xfrm>
                  <a:off x="1808" y="2275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2" name="Rectangle 54"/>
                <p:cNvSpPr>
                  <a:spLocks noChangeArrowheads="1"/>
                </p:cNvSpPr>
                <p:nvPr/>
              </p:nvSpPr>
              <p:spPr bwMode="auto">
                <a:xfrm>
                  <a:off x="1776" y="2065"/>
                  <a:ext cx="269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uk-UA" b="1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r>
                    <a:rPr lang="el-GR" b="1">
                      <a:latin typeface="Times New Roman" pitchFamily="18" charset="0"/>
                      <a:cs typeface="Times New Roman" pitchFamily="18" charset="0"/>
                    </a:rPr>
                    <a:t>π</a:t>
                  </a:r>
                  <a:endParaRPr lang="uk-UA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uk-UA" b="1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el-GR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2069" y="2169"/>
                <a:ext cx="269" cy="407"/>
                <a:chOff x="1776" y="2065"/>
                <a:chExt cx="269" cy="407"/>
              </a:xfrm>
            </p:grpSpPr>
            <p:sp>
              <p:nvSpPr>
                <p:cNvPr id="10259" name="Line 56"/>
                <p:cNvSpPr>
                  <a:spLocks noChangeShapeType="1"/>
                </p:cNvSpPr>
                <p:nvPr/>
              </p:nvSpPr>
              <p:spPr bwMode="auto">
                <a:xfrm>
                  <a:off x="1808" y="2275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0" name="Rectangle 57"/>
                <p:cNvSpPr>
                  <a:spLocks noChangeArrowheads="1"/>
                </p:cNvSpPr>
                <p:nvPr/>
              </p:nvSpPr>
              <p:spPr bwMode="auto">
                <a:xfrm>
                  <a:off x="1776" y="2065"/>
                  <a:ext cx="269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uk-UA" b="1"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r>
                    <a:rPr lang="el-GR" b="1">
                      <a:latin typeface="Times New Roman" pitchFamily="18" charset="0"/>
                      <a:cs typeface="Times New Roman" pitchFamily="18" charset="0"/>
                    </a:rPr>
                    <a:t>π</a:t>
                  </a:r>
                  <a:endParaRPr lang="uk-UA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uk-UA" b="1"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lang="el-GR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258" name="Text Box 58"/>
              <p:cNvSpPr txBox="1">
                <a:spLocks noChangeArrowheads="1"/>
              </p:cNvSpPr>
              <p:nvPr/>
            </p:nvSpPr>
            <p:spPr bwMode="auto">
              <a:xfrm>
                <a:off x="1420" y="2251"/>
                <a:ext cx="10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uk-UA" b="1">
                    <a:latin typeface="Times New Roman" pitchFamily="18" charset="0"/>
                  </a:rPr>
                  <a:t>,      ,       ,       .</a:t>
                </a:r>
                <a:endParaRPr lang="ru-RU" b="1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0" y="685800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2" y="1428737"/>
            <a:ext cx="4021677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572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" y="1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dirty="0" smtClean="0"/>
              <a:t>       Різні </a:t>
            </a:r>
            <a:r>
              <a:rPr lang="uk-UA" dirty="0"/>
              <a:t>співвідношення відрізків трикутника та кола зустрічаються вже в III ст. до нашої ери  в роботах великих математиків Древньої Греції – Евкліда, Архімеда, </a:t>
            </a:r>
            <a:r>
              <a:rPr lang="uk-UA" dirty="0" err="1"/>
              <a:t>Аполонія</a:t>
            </a:r>
            <a:r>
              <a:rPr lang="uk-UA" dirty="0"/>
              <a:t> </a:t>
            </a:r>
            <a:r>
              <a:rPr lang="uk-UA" dirty="0" err="1"/>
              <a:t>Пергського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9315" y="2967336"/>
            <a:ext cx="6811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Поняття одиничного кола 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4"/>
          <p:cNvGrpSpPr>
            <a:grpSpLocks noGrp="1"/>
          </p:cNvGrpSpPr>
          <p:nvPr>
            <p:ph idx="1"/>
          </p:nvPr>
        </p:nvGrpSpPr>
        <p:grpSpPr bwMode="auto">
          <a:xfrm>
            <a:off x="1" y="1071546"/>
            <a:ext cx="5786445" cy="6143668"/>
            <a:chOff x="357158" y="1428736"/>
            <a:chExt cx="4714908" cy="4714908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357158" y="3784602"/>
              <a:ext cx="4714908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rot="10800000" flipH="1" flipV="1">
              <a:off x="357158" y="3784602"/>
              <a:ext cx="471490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796898" y="1858952"/>
              <a:ext cx="3856065" cy="3856064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2681274" y="3749677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2928926" y="3000373"/>
            <a:ext cx="2132087" cy="1070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08" name="Содержимое 22"/>
          <p:cNvGraphicFramePr>
            <a:graphicFrameLocks noChangeAspect="1"/>
          </p:cNvGraphicFramePr>
          <p:nvPr/>
        </p:nvGraphicFramePr>
        <p:xfrm>
          <a:off x="5000629" y="2428869"/>
          <a:ext cx="428628" cy="642943"/>
        </p:xfrm>
        <a:graphic>
          <a:graphicData uri="http://schemas.openxmlformats.org/presentationml/2006/ole">
            <p:oleObj spid="_x0000_s47108" name="Формула" r:id="rId3" imgW="190440" imgH="228600" progId="Equation.3">
              <p:embed/>
            </p:oleObj>
          </a:graphicData>
        </a:graphic>
      </p:graphicFrame>
      <p:sp>
        <p:nvSpPr>
          <p:cNvPr id="28" name="Дуга 27"/>
          <p:cNvSpPr/>
          <p:nvPr/>
        </p:nvSpPr>
        <p:spPr>
          <a:xfrm>
            <a:off x="3643305" y="3714753"/>
            <a:ext cx="214315" cy="78581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109" name="Содержимое 22"/>
          <p:cNvGraphicFramePr>
            <a:graphicFrameLocks noChangeAspect="1"/>
          </p:cNvGraphicFramePr>
          <p:nvPr/>
        </p:nvGraphicFramePr>
        <p:xfrm>
          <a:off x="4071935" y="3714752"/>
          <a:ext cx="265468" cy="304797"/>
        </p:xfrm>
        <a:graphic>
          <a:graphicData uri="http://schemas.openxmlformats.org/presentationml/2006/ole">
            <p:oleObj spid="_x0000_s47109" name="Формула" r:id="rId4" imgW="152280" imgH="139680" progId="Equation.3">
              <p:embed/>
            </p:oleObj>
          </a:graphicData>
        </a:graphic>
      </p:graphicFrame>
      <p:graphicFrame>
        <p:nvGraphicFramePr>
          <p:cNvPr id="47110" name="Содержимое 22"/>
          <p:cNvGraphicFramePr>
            <a:graphicFrameLocks noChangeAspect="1"/>
          </p:cNvGraphicFramePr>
          <p:nvPr/>
        </p:nvGraphicFramePr>
        <p:xfrm>
          <a:off x="5286381" y="3500439"/>
          <a:ext cx="371475" cy="642937"/>
        </p:xfrm>
        <a:graphic>
          <a:graphicData uri="http://schemas.openxmlformats.org/presentationml/2006/ole">
            <p:oleObj spid="_x0000_s47110" name="Формула" r:id="rId5" imgW="164880" imgH="22860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000760" y="2143117"/>
            <a:ext cx="27860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Кожному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дійсному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колі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точка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дістаємо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координатами (1;0)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переміщенням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вздовж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кола 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годинникової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стрілки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&gt;0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рухом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годинникової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стрілка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 0 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>
            <a:stCxn id="8" idx="6"/>
          </p:cNvCxnSpPr>
          <p:nvPr/>
        </p:nvCxnSpPr>
        <p:spPr>
          <a:xfrm>
            <a:off x="2939981" y="4142346"/>
            <a:ext cx="2060647" cy="1072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12" name="Содержимое 22"/>
          <p:cNvGraphicFramePr>
            <a:graphicFrameLocks noChangeAspect="1"/>
          </p:cNvGraphicFramePr>
          <p:nvPr/>
        </p:nvGraphicFramePr>
        <p:xfrm>
          <a:off x="5143504" y="4929198"/>
          <a:ext cx="542925" cy="642938"/>
        </p:xfrm>
        <a:graphic>
          <a:graphicData uri="http://schemas.openxmlformats.org/presentationml/2006/ole">
            <p:oleObj spid="_x0000_s47112" name="Формула" r:id="rId6" imgW="241200" imgH="228600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Одиничне коло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Одиничним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колом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центром у початку координат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радіусом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рівним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одиниці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5000628" y="52149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 bwMode="auto">
          <a:xfrm flipH="1" flipV="1">
            <a:off x="5000628" y="3000372"/>
            <a:ext cx="5086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4"/>
          <p:cNvGrpSpPr>
            <a:grpSpLocks/>
          </p:cNvGrpSpPr>
          <p:nvPr/>
        </p:nvGrpSpPr>
        <p:grpSpPr bwMode="auto">
          <a:xfrm>
            <a:off x="357189" y="1428751"/>
            <a:ext cx="4714875" cy="4714875"/>
            <a:chOff x="357158" y="1428736"/>
            <a:chExt cx="4714908" cy="4714908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357158" y="3784602"/>
              <a:ext cx="4714908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rot="10800000" flipH="1" flipV="1">
              <a:off x="357158" y="3784602"/>
              <a:ext cx="471490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796898" y="1858952"/>
              <a:ext cx="3856065" cy="3856064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2681274" y="3749677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84"/>
          <p:cNvGrpSpPr>
            <a:grpSpLocks/>
          </p:cNvGrpSpPr>
          <p:nvPr/>
        </p:nvGrpSpPr>
        <p:grpSpPr bwMode="auto">
          <a:xfrm>
            <a:off x="2576514" y="2571750"/>
            <a:ext cx="2495551" cy="742950"/>
            <a:chOff x="2575864" y="2571744"/>
            <a:chExt cx="2496202" cy="74361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-1800000">
              <a:off x="2575864" y="3313768"/>
              <a:ext cx="193725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4357504" y="2786248"/>
              <a:ext cx="71456" cy="715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33" name="TextBox 39"/>
            <p:cNvSpPr txBox="1">
              <a:spLocks noChangeArrowheads="1"/>
            </p:cNvSpPr>
            <p:nvPr/>
          </p:nvSpPr>
          <p:spPr bwMode="auto">
            <a:xfrm>
              <a:off x="4429124" y="2571744"/>
              <a:ext cx="642942" cy="369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30</a:t>
              </a:r>
              <a:r>
                <a:rPr lang="uk-UA" baseline="30000"/>
                <a:t>0</a:t>
              </a:r>
              <a:endParaRPr lang="ru-RU" baseline="30000"/>
            </a:p>
          </p:txBody>
        </p:sp>
      </p:grpSp>
      <p:grpSp>
        <p:nvGrpSpPr>
          <p:cNvPr id="8" name="Группа 85"/>
          <p:cNvGrpSpPr>
            <a:grpSpLocks/>
          </p:cNvGrpSpPr>
          <p:nvPr/>
        </p:nvGrpSpPr>
        <p:grpSpPr bwMode="auto">
          <a:xfrm>
            <a:off x="2430463" y="2143125"/>
            <a:ext cx="2284412" cy="971550"/>
            <a:chOff x="2431105" y="2143116"/>
            <a:chExt cx="2283771" cy="97165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-2700000">
              <a:off x="2431105" y="3113188"/>
              <a:ext cx="1937793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4053075" y="2376505"/>
              <a:ext cx="71417" cy="69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30" name="TextBox 40"/>
            <p:cNvSpPr txBox="1">
              <a:spLocks noChangeArrowheads="1"/>
            </p:cNvSpPr>
            <p:nvPr/>
          </p:nvSpPr>
          <p:spPr bwMode="auto">
            <a:xfrm>
              <a:off x="4071934" y="2143116"/>
              <a:ext cx="642942" cy="36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45</a:t>
              </a:r>
              <a:r>
                <a:rPr lang="uk-UA" baseline="30000"/>
                <a:t>0</a:t>
              </a:r>
              <a:endParaRPr lang="ru-RU" baseline="30000"/>
            </a:p>
          </p:txBody>
        </p:sp>
      </p:grpSp>
      <p:grpSp>
        <p:nvGrpSpPr>
          <p:cNvPr id="21" name="Группа 86"/>
          <p:cNvGrpSpPr>
            <a:grpSpLocks/>
          </p:cNvGrpSpPr>
          <p:nvPr/>
        </p:nvGrpSpPr>
        <p:grpSpPr bwMode="auto">
          <a:xfrm>
            <a:off x="3201990" y="1844676"/>
            <a:ext cx="1119185" cy="2071688"/>
            <a:chOff x="3202020" y="1845222"/>
            <a:chExt cx="1119090" cy="2070573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-3600000">
              <a:off x="2234166" y="2946354"/>
              <a:ext cx="193729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3643306" y="2062593"/>
              <a:ext cx="71431" cy="71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27" name="TextBox 41"/>
            <p:cNvSpPr txBox="1">
              <a:spLocks noChangeArrowheads="1"/>
            </p:cNvSpPr>
            <p:nvPr/>
          </p:nvSpPr>
          <p:spPr bwMode="auto">
            <a:xfrm>
              <a:off x="3678168" y="1845222"/>
              <a:ext cx="642942" cy="369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60</a:t>
              </a:r>
              <a:r>
                <a:rPr lang="uk-UA" baseline="30000"/>
                <a:t>0</a:t>
              </a:r>
              <a:endParaRPr lang="ru-RU" baseline="30000"/>
            </a:p>
          </p:txBody>
        </p:sp>
      </p:grpSp>
      <p:grpSp>
        <p:nvGrpSpPr>
          <p:cNvPr id="22" name="Группа 87"/>
          <p:cNvGrpSpPr>
            <a:grpSpLocks/>
          </p:cNvGrpSpPr>
          <p:nvPr/>
        </p:nvGrpSpPr>
        <p:grpSpPr bwMode="auto">
          <a:xfrm>
            <a:off x="2687639" y="1519237"/>
            <a:ext cx="644525" cy="369332"/>
            <a:chOff x="2687180" y="1518462"/>
            <a:chExt cx="644656" cy="370367"/>
          </a:xfrm>
        </p:grpSpPr>
        <p:sp>
          <p:nvSpPr>
            <p:cNvPr id="36" name="Овал 35"/>
            <p:cNvSpPr/>
            <p:nvPr/>
          </p:nvSpPr>
          <p:spPr>
            <a:xfrm>
              <a:off x="2687180" y="1811380"/>
              <a:ext cx="71452" cy="716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24" name="TextBox 42"/>
            <p:cNvSpPr txBox="1">
              <a:spLocks noChangeArrowheads="1"/>
            </p:cNvSpPr>
            <p:nvPr/>
          </p:nvSpPr>
          <p:spPr bwMode="auto">
            <a:xfrm>
              <a:off x="2688894" y="1518462"/>
              <a:ext cx="642942" cy="37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dirty="0"/>
                <a:t>90</a:t>
              </a:r>
              <a:r>
                <a:rPr lang="uk-UA" baseline="30000" dirty="0"/>
                <a:t>0</a:t>
              </a:r>
              <a:endParaRPr lang="ru-RU" baseline="30000" dirty="0"/>
            </a:p>
          </p:txBody>
        </p:sp>
      </p:grpSp>
      <p:grpSp>
        <p:nvGrpSpPr>
          <p:cNvPr id="39" name="Группа 88"/>
          <p:cNvGrpSpPr>
            <a:grpSpLocks/>
          </p:cNvGrpSpPr>
          <p:nvPr/>
        </p:nvGrpSpPr>
        <p:grpSpPr bwMode="auto">
          <a:xfrm>
            <a:off x="1143001" y="1827214"/>
            <a:ext cx="1085852" cy="2085974"/>
            <a:chOff x="1142976" y="1826934"/>
            <a:chExt cx="1086474" cy="2085557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3600000" flipH="1">
              <a:off x="1259680" y="2942722"/>
              <a:ext cx="19379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1714804" y="2071360"/>
              <a:ext cx="71479" cy="71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22" name="TextBox 43"/>
            <p:cNvSpPr txBox="1">
              <a:spLocks noChangeArrowheads="1"/>
            </p:cNvSpPr>
            <p:nvPr/>
          </p:nvSpPr>
          <p:spPr bwMode="auto">
            <a:xfrm>
              <a:off x="1142976" y="1826934"/>
              <a:ext cx="785818" cy="369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dirty="0"/>
                <a:t>120</a:t>
              </a:r>
              <a:r>
                <a:rPr lang="uk-UA" baseline="30000" dirty="0"/>
                <a:t>0</a:t>
              </a:r>
              <a:endParaRPr lang="ru-RU" baseline="30000" dirty="0"/>
            </a:p>
          </p:txBody>
        </p:sp>
      </p:grpSp>
      <p:grpSp>
        <p:nvGrpSpPr>
          <p:cNvPr id="40" name="Группа 89"/>
          <p:cNvGrpSpPr>
            <a:grpSpLocks/>
          </p:cNvGrpSpPr>
          <p:nvPr/>
        </p:nvGrpSpPr>
        <p:grpSpPr bwMode="auto">
          <a:xfrm>
            <a:off x="687389" y="2141155"/>
            <a:ext cx="1344612" cy="1939106"/>
            <a:chOff x="686916" y="2141675"/>
            <a:chExt cx="1344891" cy="1938739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2700000" flipH="1">
              <a:off x="1061644" y="3110251"/>
              <a:ext cx="193873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1320459" y="2384900"/>
              <a:ext cx="71453" cy="714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19" name="TextBox 44"/>
            <p:cNvSpPr txBox="1">
              <a:spLocks noChangeArrowheads="1"/>
            </p:cNvSpPr>
            <p:nvPr/>
          </p:nvSpPr>
          <p:spPr bwMode="auto">
            <a:xfrm>
              <a:off x="686916" y="2143116"/>
              <a:ext cx="785818" cy="36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135</a:t>
              </a:r>
              <a:r>
                <a:rPr lang="uk-UA" baseline="30000"/>
                <a:t>0</a:t>
              </a:r>
              <a:endParaRPr lang="ru-RU" baseline="30000"/>
            </a:p>
          </p:txBody>
        </p:sp>
      </p:grpSp>
      <p:grpSp>
        <p:nvGrpSpPr>
          <p:cNvPr id="41" name="Группа 91"/>
          <p:cNvGrpSpPr>
            <a:grpSpLocks/>
          </p:cNvGrpSpPr>
          <p:nvPr/>
        </p:nvGrpSpPr>
        <p:grpSpPr bwMode="auto">
          <a:xfrm>
            <a:off x="401639" y="2559050"/>
            <a:ext cx="2454275" cy="752475"/>
            <a:chOff x="401164" y="2559602"/>
            <a:chExt cx="2454441" cy="752451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1800000" flipH="1">
              <a:off x="917136" y="3310466"/>
              <a:ext cx="193846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1017156" y="2786608"/>
              <a:ext cx="71442" cy="714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16" name="TextBox 45"/>
            <p:cNvSpPr txBox="1">
              <a:spLocks noChangeArrowheads="1"/>
            </p:cNvSpPr>
            <p:nvPr/>
          </p:nvSpPr>
          <p:spPr bwMode="auto">
            <a:xfrm>
              <a:off x="401164" y="2559602"/>
              <a:ext cx="785819" cy="369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dirty="0"/>
                <a:t>150</a:t>
              </a:r>
              <a:r>
                <a:rPr lang="uk-UA" baseline="30000" dirty="0"/>
                <a:t>0</a:t>
              </a:r>
              <a:endParaRPr lang="ru-RU" baseline="30000" dirty="0"/>
            </a:p>
          </p:txBody>
        </p:sp>
      </p:grpSp>
      <p:grpSp>
        <p:nvGrpSpPr>
          <p:cNvPr id="42" name="Группа 92"/>
          <p:cNvGrpSpPr>
            <a:grpSpLocks/>
          </p:cNvGrpSpPr>
          <p:nvPr/>
        </p:nvGrpSpPr>
        <p:grpSpPr bwMode="auto">
          <a:xfrm>
            <a:off x="142876" y="3416302"/>
            <a:ext cx="785813" cy="406401"/>
            <a:chOff x="142844" y="3416858"/>
            <a:chExt cx="785818" cy="405908"/>
          </a:xfrm>
        </p:grpSpPr>
        <p:sp>
          <p:nvSpPr>
            <p:cNvPr id="38" name="Овал 37"/>
            <p:cNvSpPr/>
            <p:nvPr/>
          </p:nvSpPr>
          <p:spPr>
            <a:xfrm>
              <a:off x="760386" y="3751415"/>
              <a:ext cx="71437" cy="71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13" name="TextBox 46"/>
            <p:cNvSpPr txBox="1">
              <a:spLocks noChangeArrowheads="1"/>
            </p:cNvSpPr>
            <p:nvPr/>
          </p:nvSpPr>
          <p:spPr bwMode="auto">
            <a:xfrm>
              <a:off x="142844" y="3416858"/>
              <a:ext cx="785818" cy="36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180</a:t>
              </a:r>
              <a:r>
                <a:rPr lang="uk-UA" baseline="30000"/>
                <a:t>0</a:t>
              </a:r>
              <a:endParaRPr lang="ru-RU" baseline="30000"/>
            </a:p>
          </p:txBody>
        </p:sp>
      </p:grpSp>
      <p:grpSp>
        <p:nvGrpSpPr>
          <p:cNvPr id="43" name="Группа 94"/>
          <p:cNvGrpSpPr>
            <a:grpSpLocks/>
          </p:cNvGrpSpPr>
          <p:nvPr/>
        </p:nvGrpSpPr>
        <p:grpSpPr bwMode="auto">
          <a:xfrm>
            <a:off x="357189" y="4260850"/>
            <a:ext cx="2513012" cy="667994"/>
            <a:chOff x="357158" y="4261481"/>
            <a:chExt cx="2513601" cy="66737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-1800000">
              <a:off x="933555" y="4261481"/>
              <a:ext cx="193720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1009773" y="4689708"/>
              <a:ext cx="71455" cy="71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11" name="TextBox 47"/>
            <p:cNvSpPr txBox="1">
              <a:spLocks noChangeArrowheads="1"/>
            </p:cNvSpPr>
            <p:nvPr/>
          </p:nvSpPr>
          <p:spPr bwMode="auto">
            <a:xfrm>
              <a:off x="357158" y="4559866"/>
              <a:ext cx="785817" cy="368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210</a:t>
              </a:r>
              <a:r>
                <a:rPr lang="uk-UA" baseline="30000"/>
                <a:t>0</a:t>
              </a:r>
              <a:endParaRPr lang="ru-RU" baseline="30000"/>
            </a:p>
          </p:txBody>
        </p:sp>
      </p:grpSp>
      <p:grpSp>
        <p:nvGrpSpPr>
          <p:cNvPr id="44" name="Группа 95"/>
          <p:cNvGrpSpPr>
            <a:grpSpLocks/>
          </p:cNvGrpSpPr>
          <p:nvPr/>
        </p:nvGrpSpPr>
        <p:grpSpPr bwMode="auto">
          <a:xfrm>
            <a:off x="642939" y="4475162"/>
            <a:ext cx="2351087" cy="953810"/>
            <a:chOff x="642910" y="4475892"/>
            <a:chExt cx="2350556" cy="95309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-2700000">
              <a:off x="1055567" y="4475892"/>
              <a:ext cx="1937899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1312684" y="5108829"/>
              <a:ext cx="71421" cy="71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08" name="TextBox 48"/>
            <p:cNvSpPr txBox="1">
              <a:spLocks noChangeArrowheads="1"/>
            </p:cNvSpPr>
            <p:nvPr/>
          </p:nvSpPr>
          <p:spPr bwMode="auto">
            <a:xfrm>
              <a:off x="642910" y="5059932"/>
              <a:ext cx="785819" cy="369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225</a:t>
              </a:r>
              <a:r>
                <a:rPr lang="uk-UA" baseline="30000"/>
                <a:t>0</a:t>
              </a:r>
              <a:endParaRPr lang="ru-RU" baseline="30000"/>
            </a:p>
          </p:txBody>
        </p:sp>
      </p:grpSp>
      <p:grpSp>
        <p:nvGrpSpPr>
          <p:cNvPr id="45" name="Группа 96"/>
          <p:cNvGrpSpPr>
            <a:grpSpLocks/>
          </p:cNvGrpSpPr>
          <p:nvPr/>
        </p:nvGrpSpPr>
        <p:grpSpPr bwMode="auto">
          <a:xfrm>
            <a:off x="1071565" y="3663949"/>
            <a:ext cx="1146175" cy="2135084"/>
            <a:chOff x="1071538" y="3664014"/>
            <a:chExt cx="1146521" cy="2134477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-3600000">
              <a:off x="1248371" y="4632114"/>
              <a:ext cx="193778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1695613" y="5411356"/>
              <a:ext cx="71460" cy="714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05" name="TextBox 49"/>
            <p:cNvSpPr txBox="1">
              <a:spLocks noChangeArrowheads="1"/>
            </p:cNvSpPr>
            <p:nvPr/>
          </p:nvSpPr>
          <p:spPr bwMode="auto">
            <a:xfrm>
              <a:off x="1071538" y="5429264"/>
              <a:ext cx="785817" cy="369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240</a:t>
              </a:r>
              <a:r>
                <a:rPr lang="uk-UA" baseline="30000"/>
                <a:t>0</a:t>
              </a:r>
              <a:endParaRPr lang="ru-RU" baseline="30000"/>
            </a:p>
          </p:txBody>
        </p:sp>
      </p:grpSp>
      <p:grpSp>
        <p:nvGrpSpPr>
          <p:cNvPr id="46" name="Группа 97"/>
          <p:cNvGrpSpPr>
            <a:grpSpLocks/>
          </p:cNvGrpSpPr>
          <p:nvPr/>
        </p:nvGrpSpPr>
        <p:grpSpPr bwMode="auto">
          <a:xfrm>
            <a:off x="2071689" y="5688022"/>
            <a:ext cx="785812" cy="384605"/>
            <a:chOff x="2071670" y="5687584"/>
            <a:chExt cx="785818" cy="385052"/>
          </a:xfrm>
        </p:grpSpPr>
        <p:sp>
          <p:nvSpPr>
            <p:cNvPr id="35" name="Овал 34"/>
            <p:cNvSpPr/>
            <p:nvPr/>
          </p:nvSpPr>
          <p:spPr>
            <a:xfrm>
              <a:off x="2678100" y="5687584"/>
              <a:ext cx="71438" cy="7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02" name="TextBox 50"/>
            <p:cNvSpPr txBox="1">
              <a:spLocks noChangeArrowheads="1"/>
            </p:cNvSpPr>
            <p:nvPr/>
          </p:nvSpPr>
          <p:spPr bwMode="auto">
            <a:xfrm>
              <a:off x="2071670" y="5702874"/>
              <a:ext cx="785818" cy="36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270</a:t>
              </a:r>
              <a:r>
                <a:rPr lang="uk-UA" baseline="30000"/>
                <a:t>0</a:t>
              </a:r>
              <a:endParaRPr lang="ru-RU" baseline="30000"/>
            </a:p>
          </p:txBody>
        </p:sp>
      </p:grpSp>
      <p:grpSp>
        <p:nvGrpSpPr>
          <p:cNvPr id="47" name="Группа 100"/>
          <p:cNvGrpSpPr>
            <a:grpSpLocks/>
          </p:cNvGrpSpPr>
          <p:nvPr/>
        </p:nvGrpSpPr>
        <p:grpSpPr bwMode="auto">
          <a:xfrm>
            <a:off x="3398045" y="3475307"/>
            <a:ext cx="1459705" cy="1966401"/>
            <a:chOff x="3398210" y="3476047"/>
            <a:chExt cx="1459542" cy="1965118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2700000" flipV="1">
              <a:off x="2429150" y="4445107"/>
              <a:ext cx="1938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4062504" y="5106663"/>
              <a:ext cx="71429" cy="713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00" name="TextBox 52"/>
            <p:cNvSpPr txBox="1">
              <a:spLocks noChangeArrowheads="1"/>
            </p:cNvSpPr>
            <p:nvPr/>
          </p:nvSpPr>
          <p:spPr bwMode="auto">
            <a:xfrm>
              <a:off x="4071934" y="5072074"/>
              <a:ext cx="785818" cy="36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dirty="0"/>
                <a:t>315</a:t>
              </a:r>
              <a:r>
                <a:rPr lang="uk-UA" baseline="30000" dirty="0"/>
                <a:t>0</a:t>
              </a:r>
              <a:endParaRPr lang="ru-RU" baseline="30000" dirty="0"/>
            </a:p>
          </p:txBody>
        </p:sp>
      </p:grpSp>
      <p:grpSp>
        <p:nvGrpSpPr>
          <p:cNvPr id="48" name="Группа 101"/>
          <p:cNvGrpSpPr>
            <a:grpSpLocks/>
          </p:cNvGrpSpPr>
          <p:nvPr/>
        </p:nvGrpSpPr>
        <p:grpSpPr bwMode="auto">
          <a:xfrm>
            <a:off x="2573339" y="4243389"/>
            <a:ext cx="2614612" cy="706591"/>
            <a:chOff x="2573619" y="4243753"/>
            <a:chExt cx="2613891" cy="706885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1800000" flipV="1">
              <a:off x="2573619" y="4243753"/>
              <a:ext cx="193780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4366999" y="4705907"/>
              <a:ext cx="71417" cy="71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97" name="TextBox 53"/>
            <p:cNvSpPr txBox="1">
              <a:spLocks noChangeArrowheads="1"/>
            </p:cNvSpPr>
            <p:nvPr/>
          </p:nvSpPr>
          <p:spPr bwMode="auto">
            <a:xfrm>
              <a:off x="4401692" y="4581152"/>
              <a:ext cx="785818" cy="369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330</a:t>
              </a:r>
              <a:r>
                <a:rPr lang="uk-UA" baseline="30000"/>
                <a:t>0</a:t>
              </a:r>
              <a:endParaRPr lang="ru-RU" baseline="30000"/>
            </a:p>
          </p:txBody>
        </p:sp>
      </p:grpSp>
      <p:grpSp>
        <p:nvGrpSpPr>
          <p:cNvPr id="49" name="Группа 102"/>
          <p:cNvGrpSpPr>
            <a:grpSpLocks/>
          </p:cNvGrpSpPr>
          <p:nvPr/>
        </p:nvGrpSpPr>
        <p:grpSpPr bwMode="auto">
          <a:xfrm>
            <a:off x="1928814" y="1223105"/>
            <a:ext cx="3214687" cy="4134709"/>
            <a:chOff x="1928794" y="1223567"/>
            <a:chExt cx="3214710" cy="4134259"/>
          </a:xfrm>
        </p:grpSpPr>
        <p:sp>
          <p:nvSpPr>
            <p:cNvPr id="55" name="Дуга 54"/>
            <p:cNvSpPr/>
            <p:nvPr/>
          </p:nvSpPr>
          <p:spPr>
            <a:xfrm>
              <a:off x="1928794" y="1572050"/>
              <a:ext cx="3214710" cy="3785776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94" name="TextBox 56"/>
            <p:cNvSpPr txBox="1">
              <a:spLocks noChangeArrowheads="1"/>
            </p:cNvSpPr>
            <p:nvPr/>
          </p:nvSpPr>
          <p:spPr bwMode="auto">
            <a:xfrm rot="2933552">
              <a:off x="4002978" y="1832460"/>
              <a:ext cx="1587121" cy="36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dirty="0"/>
                <a:t>Додатні кути</a:t>
              </a:r>
              <a:endParaRPr lang="ru-RU" dirty="0"/>
            </a:p>
          </p:txBody>
        </p: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929063" y="4344989"/>
            <a:ext cx="785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-30</a:t>
            </a:r>
            <a:r>
              <a:rPr lang="uk-UA" baseline="30000"/>
              <a:t>0</a:t>
            </a:r>
            <a:endParaRPr lang="ru-RU" baseline="30000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643314" y="4773614"/>
            <a:ext cx="785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-45</a:t>
            </a:r>
            <a:r>
              <a:rPr lang="uk-UA" baseline="30000"/>
              <a:t>0</a:t>
            </a:r>
            <a:endParaRPr lang="ru-RU" baseline="30000"/>
          </a:p>
        </p:txBody>
      </p:sp>
      <p:grpSp>
        <p:nvGrpSpPr>
          <p:cNvPr id="50" name="Группа 99"/>
          <p:cNvGrpSpPr>
            <a:grpSpLocks/>
          </p:cNvGrpSpPr>
          <p:nvPr/>
        </p:nvGrpSpPr>
        <p:grpSpPr bwMode="auto">
          <a:xfrm>
            <a:off x="3200401" y="3643312"/>
            <a:ext cx="1184275" cy="2163875"/>
            <a:chOff x="3199774" y="3643315"/>
            <a:chExt cx="1185344" cy="2164538"/>
          </a:xfrm>
        </p:grpSpPr>
        <p:sp>
          <p:nvSpPr>
            <p:cNvPr id="6190" name="TextBox 51"/>
            <p:cNvSpPr txBox="1">
              <a:spLocks noChangeArrowheads="1"/>
            </p:cNvSpPr>
            <p:nvPr/>
          </p:nvSpPr>
          <p:spPr bwMode="auto">
            <a:xfrm>
              <a:off x="3599300" y="5438408"/>
              <a:ext cx="785818" cy="3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/>
                <a:t>300</a:t>
              </a:r>
              <a:r>
                <a:rPr lang="uk-UA" baseline="30000"/>
                <a:t>0</a:t>
              </a:r>
              <a:endParaRPr lang="ru-RU" baseline="30000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3600000" flipV="1">
              <a:off x="2231897" y="4611192"/>
              <a:ext cx="1937343" cy="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3652620" y="5431388"/>
              <a:ext cx="71501" cy="71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143251" y="5130801"/>
            <a:ext cx="785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-60</a:t>
            </a:r>
            <a:r>
              <a:rPr lang="uk-UA" baseline="30000"/>
              <a:t>0</a:t>
            </a:r>
            <a:endParaRPr lang="ru-RU" baseline="30000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098676" y="5345114"/>
            <a:ext cx="785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-90</a:t>
            </a:r>
            <a:r>
              <a:rPr lang="uk-UA" baseline="30000"/>
              <a:t>0</a:t>
            </a:r>
            <a:endParaRPr lang="ru-RU" baseline="30000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606551" y="5130801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-120</a:t>
            </a:r>
            <a:r>
              <a:rPr lang="uk-UA" baseline="30000" dirty="0"/>
              <a:t>0</a:t>
            </a:r>
            <a:endParaRPr lang="ru-RU" baseline="30000" dirty="0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87451" y="4786314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-135</a:t>
            </a:r>
            <a:r>
              <a:rPr lang="uk-UA" baseline="30000"/>
              <a:t>0</a:t>
            </a:r>
            <a:endParaRPr lang="ru-RU" baseline="3000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928688" y="4344989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-150</a:t>
            </a:r>
            <a:r>
              <a:rPr lang="uk-UA" baseline="30000"/>
              <a:t>0</a:t>
            </a:r>
            <a:endParaRPr lang="ru-RU" baseline="3000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14376" y="3429001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-180</a:t>
            </a:r>
            <a:r>
              <a:rPr lang="uk-UA" baseline="30000"/>
              <a:t>0</a:t>
            </a:r>
            <a:endParaRPr lang="ru-RU" baseline="3000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28688" y="2786064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-210</a:t>
            </a:r>
            <a:r>
              <a:rPr lang="uk-UA" baseline="30000" dirty="0"/>
              <a:t>0</a:t>
            </a:r>
            <a:endParaRPr lang="ru-RU" baseline="30000" dirty="0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249363" y="2376489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-225</a:t>
            </a:r>
            <a:r>
              <a:rPr lang="uk-UA" baseline="30000"/>
              <a:t>0</a:t>
            </a:r>
            <a:endParaRPr lang="ru-RU" baseline="3000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687513" y="2019300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-240</a:t>
            </a:r>
            <a:r>
              <a:rPr lang="uk-UA" baseline="30000"/>
              <a:t>0</a:t>
            </a:r>
            <a:endParaRPr lang="ru-RU" baseline="30000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678113" y="1928814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-270</a:t>
            </a:r>
            <a:r>
              <a:rPr lang="uk-UA" baseline="30000"/>
              <a:t>0</a:t>
            </a:r>
            <a:endParaRPr lang="ru-RU" baseline="30000"/>
          </a:p>
        </p:txBody>
      </p:sp>
      <p:grpSp>
        <p:nvGrpSpPr>
          <p:cNvPr id="51" name="Группа 93"/>
          <p:cNvGrpSpPr>
            <a:grpSpLocks/>
          </p:cNvGrpSpPr>
          <p:nvPr/>
        </p:nvGrpSpPr>
        <p:grpSpPr bwMode="auto">
          <a:xfrm>
            <a:off x="5429250" y="1428751"/>
            <a:ext cx="3714751" cy="3214688"/>
            <a:chOff x="5429256" y="1428737"/>
            <a:chExt cx="3714776" cy="3214709"/>
          </a:xfrm>
        </p:grpSpPr>
        <p:pic>
          <p:nvPicPr>
            <p:cNvPr id="6187" name="Рисунок 70" descr="транспортир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09456" y="2118333"/>
              <a:ext cx="315277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" name="Прямая со стрелкой 71"/>
            <p:cNvCxnSpPr/>
            <p:nvPr/>
          </p:nvCxnSpPr>
          <p:spPr>
            <a:xfrm>
              <a:off x="5429256" y="3786190"/>
              <a:ext cx="3714776" cy="1587"/>
            </a:xfrm>
            <a:prstGeom prst="straightConnector1">
              <a:avLst/>
            </a:prstGeom>
            <a:ln>
              <a:solidFill>
                <a:schemeClr val="bg1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rot="5400000" flipH="1" flipV="1">
              <a:off x="5575308" y="3035297"/>
              <a:ext cx="3214709" cy="1588"/>
            </a:xfrm>
            <a:prstGeom prst="straightConnector1">
              <a:avLst/>
            </a:prstGeom>
            <a:ln>
              <a:solidFill>
                <a:schemeClr val="bg1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106737" y="2143125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-300</a:t>
            </a:r>
            <a:r>
              <a:rPr lang="uk-UA" baseline="30000"/>
              <a:t>0</a:t>
            </a:r>
            <a:endParaRPr lang="ru-RU" baseline="30000"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463925" y="2487614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-315</a:t>
            </a:r>
            <a:r>
              <a:rPr lang="uk-UA" baseline="30000"/>
              <a:t>0</a:t>
            </a:r>
            <a:endParaRPr lang="ru-RU" baseline="30000"/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714751" y="2857501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-330</a:t>
            </a:r>
            <a:r>
              <a:rPr lang="uk-UA" baseline="30000"/>
              <a:t>0</a:t>
            </a:r>
            <a:endParaRPr lang="ru-RU" baseline="30000"/>
          </a:p>
        </p:txBody>
      </p:sp>
      <p:grpSp>
        <p:nvGrpSpPr>
          <p:cNvPr id="52" name="Группа 83"/>
          <p:cNvGrpSpPr>
            <a:grpSpLocks/>
          </p:cNvGrpSpPr>
          <p:nvPr/>
        </p:nvGrpSpPr>
        <p:grpSpPr bwMode="auto">
          <a:xfrm>
            <a:off x="4608514" y="3451225"/>
            <a:ext cx="1106487" cy="369888"/>
            <a:chOff x="4608576" y="3451720"/>
            <a:chExt cx="1106432" cy="369332"/>
          </a:xfrm>
        </p:grpSpPr>
        <p:sp>
          <p:nvSpPr>
            <p:cNvPr id="37" name="Овал 36"/>
            <p:cNvSpPr/>
            <p:nvPr/>
          </p:nvSpPr>
          <p:spPr>
            <a:xfrm>
              <a:off x="4619687" y="3749721"/>
              <a:ext cx="71434" cy="713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86" name="TextBox 38"/>
            <p:cNvSpPr txBox="1">
              <a:spLocks noChangeArrowheads="1"/>
            </p:cNvSpPr>
            <p:nvPr/>
          </p:nvSpPr>
          <p:spPr bwMode="auto">
            <a:xfrm>
              <a:off x="4608576" y="3451720"/>
              <a:ext cx="1106432" cy="36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dirty="0"/>
                <a:t>0(360)</a:t>
              </a:r>
              <a:r>
                <a:rPr lang="uk-UA" baseline="30000" dirty="0"/>
                <a:t>0</a:t>
              </a:r>
              <a:endParaRPr lang="ru-RU" baseline="30000" dirty="0"/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884613" y="3429001"/>
            <a:ext cx="893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-360</a:t>
            </a:r>
            <a:r>
              <a:rPr lang="uk-UA" baseline="30000"/>
              <a:t>0</a:t>
            </a:r>
            <a:endParaRPr lang="ru-RU" baseline="30000"/>
          </a:p>
        </p:txBody>
      </p:sp>
      <p:grpSp>
        <p:nvGrpSpPr>
          <p:cNvPr id="53" name="Группа 103"/>
          <p:cNvGrpSpPr>
            <a:grpSpLocks/>
          </p:cNvGrpSpPr>
          <p:nvPr/>
        </p:nvGrpSpPr>
        <p:grpSpPr bwMode="auto">
          <a:xfrm>
            <a:off x="1928814" y="2286000"/>
            <a:ext cx="3214687" cy="4078461"/>
            <a:chOff x="1928794" y="2285992"/>
            <a:chExt cx="3214710" cy="4078055"/>
          </a:xfrm>
        </p:grpSpPr>
        <p:sp>
          <p:nvSpPr>
            <p:cNvPr id="80" name="Дуга 79"/>
            <p:cNvSpPr/>
            <p:nvPr/>
          </p:nvSpPr>
          <p:spPr>
            <a:xfrm flipV="1">
              <a:off x="1928794" y="2285992"/>
              <a:ext cx="3214710" cy="3785812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84" name="TextBox 80"/>
            <p:cNvSpPr txBox="1">
              <a:spLocks noChangeArrowheads="1"/>
            </p:cNvSpPr>
            <p:nvPr/>
          </p:nvSpPr>
          <p:spPr bwMode="auto">
            <a:xfrm rot="18666448" flipH="1">
              <a:off x="3967294" y="5370584"/>
              <a:ext cx="1617590" cy="36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dirty="0"/>
                <a:t>Від’ємні кути</a:t>
              </a:r>
              <a:endParaRPr lang="ru-RU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28596" y="214291"/>
            <a:ext cx="7796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кут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одиничному колі в градусній мірі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6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4"/>
          <p:cNvGrpSpPr>
            <a:grpSpLocks/>
          </p:cNvGrpSpPr>
          <p:nvPr/>
        </p:nvGrpSpPr>
        <p:grpSpPr bwMode="auto">
          <a:xfrm>
            <a:off x="357189" y="1428751"/>
            <a:ext cx="4714875" cy="4714875"/>
            <a:chOff x="357158" y="1428736"/>
            <a:chExt cx="4714908" cy="4714908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357158" y="3784602"/>
              <a:ext cx="4714908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rot="10800000" flipH="1" flipV="1">
              <a:off x="357158" y="3784602"/>
              <a:ext cx="471490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796898" y="1858952"/>
              <a:ext cx="3856065" cy="3856064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681274" y="3749677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85"/>
          <p:cNvGrpSpPr>
            <a:grpSpLocks/>
          </p:cNvGrpSpPr>
          <p:nvPr/>
        </p:nvGrpSpPr>
        <p:grpSpPr bwMode="auto">
          <a:xfrm>
            <a:off x="2430463" y="2143125"/>
            <a:ext cx="2284412" cy="971550"/>
            <a:chOff x="2431105" y="2143116"/>
            <a:chExt cx="2283771" cy="971659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-2700000">
              <a:off x="2431105" y="3113188"/>
              <a:ext cx="1937793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4053075" y="2376505"/>
              <a:ext cx="71417" cy="69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TextBox 40"/>
            <p:cNvSpPr txBox="1">
              <a:spLocks noChangeArrowheads="1"/>
            </p:cNvSpPr>
            <p:nvPr/>
          </p:nvSpPr>
          <p:spPr bwMode="auto">
            <a:xfrm>
              <a:off x="4071934" y="2143116"/>
              <a:ext cx="642942" cy="277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4" name="Группа 86"/>
          <p:cNvGrpSpPr>
            <a:grpSpLocks/>
          </p:cNvGrpSpPr>
          <p:nvPr/>
        </p:nvGrpSpPr>
        <p:grpSpPr bwMode="auto">
          <a:xfrm>
            <a:off x="3201989" y="1844676"/>
            <a:ext cx="1119187" cy="2071688"/>
            <a:chOff x="3202020" y="1845222"/>
            <a:chExt cx="1119090" cy="2070573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-3600000">
              <a:off x="2234166" y="2946354"/>
              <a:ext cx="193729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3643306" y="2062593"/>
              <a:ext cx="71431" cy="71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TextBox 41"/>
            <p:cNvSpPr txBox="1">
              <a:spLocks noChangeArrowheads="1"/>
            </p:cNvSpPr>
            <p:nvPr/>
          </p:nvSpPr>
          <p:spPr bwMode="auto">
            <a:xfrm>
              <a:off x="3678168" y="1845222"/>
              <a:ext cx="642942" cy="27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9" name="Группа 87"/>
          <p:cNvGrpSpPr>
            <a:grpSpLocks/>
          </p:cNvGrpSpPr>
          <p:nvPr/>
        </p:nvGrpSpPr>
        <p:grpSpPr bwMode="auto">
          <a:xfrm>
            <a:off x="2687639" y="1519237"/>
            <a:ext cx="644525" cy="363536"/>
            <a:chOff x="2687180" y="1518462"/>
            <a:chExt cx="644656" cy="364555"/>
          </a:xfrm>
        </p:grpSpPr>
        <p:sp>
          <p:nvSpPr>
            <p:cNvPr id="22" name="Овал 21"/>
            <p:cNvSpPr/>
            <p:nvPr/>
          </p:nvSpPr>
          <p:spPr>
            <a:xfrm>
              <a:off x="2687180" y="1811380"/>
              <a:ext cx="71452" cy="716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42"/>
            <p:cNvSpPr txBox="1">
              <a:spLocks noChangeArrowheads="1"/>
            </p:cNvSpPr>
            <p:nvPr/>
          </p:nvSpPr>
          <p:spPr bwMode="auto">
            <a:xfrm>
              <a:off x="2688894" y="1518462"/>
              <a:ext cx="642942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10" name="Группа 88"/>
          <p:cNvGrpSpPr>
            <a:grpSpLocks/>
          </p:cNvGrpSpPr>
          <p:nvPr/>
        </p:nvGrpSpPr>
        <p:grpSpPr bwMode="auto">
          <a:xfrm>
            <a:off x="1143001" y="1827214"/>
            <a:ext cx="1085851" cy="2085974"/>
            <a:chOff x="1142976" y="1826934"/>
            <a:chExt cx="1086474" cy="2085557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3600000" flipH="1">
              <a:off x="1259680" y="2942722"/>
              <a:ext cx="19379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1714804" y="2071360"/>
              <a:ext cx="71479" cy="71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TextBox 43"/>
            <p:cNvSpPr txBox="1">
              <a:spLocks noChangeArrowheads="1"/>
            </p:cNvSpPr>
            <p:nvPr/>
          </p:nvSpPr>
          <p:spPr bwMode="auto">
            <a:xfrm>
              <a:off x="1142976" y="1826934"/>
              <a:ext cx="785818" cy="2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11" name="Группа 89"/>
          <p:cNvGrpSpPr>
            <a:grpSpLocks/>
          </p:cNvGrpSpPr>
          <p:nvPr/>
        </p:nvGrpSpPr>
        <p:grpSpPr bwMode="auto">
          <a:xfrm>
            <a:off x="687389" y="2141155"/>
            <a:ext cx="1344612" cy="1939106"/>
            <a:chOff x="686916" y="2141675"/>
            <a:chExt cx="1344891" cy="1938739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2700000" flipH="1">
              <a:off x="1061644" y="3110251"/>
              <a:ext cx="193873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1320459" y="2384900"/>
              <a:ext cx="71453" cy="714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TextBox 44"/>
            <p:cNvSpPr txBox="1">
              <a:spLocks noChangeArrowheads="1"/>
            </p:cNvSpPr>
            <p:nvPr/>
          </p:nvSpPr>
          <p:spPr bwMode="auto">
            <a:xfrm>
              <a:off x="686916" y="2143116"/>
              <a:ext cx="785818" cy="276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12" name="Группа 91"/>
          <p:cNvGrpSpPr>
            <a:grpSpLocks/>
          </p:cNvGrpSpPr>
          <p:nvPr/>
        </p:nvGrpSpPr>
        <p:grpSpPr bwMode="auto">
          <a:xfrm>
            <a:off x="401639" y="2559050"/>
            <a:ext cx="2454275" cy="752475"/>
            <a:chOff x="401164" y="2559602"/>
            <a:chExt cx="2454441" cy="752451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800000" flipH="1">
              <a:off x="917136" y="3310466"/>
              <a:ext cx="193846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1017156" y="2786608"/>
              <a:ext cx="71442" cy="714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TextBox 45"/>
            <p:cNvSpPr txBox="1">
              <a:spLocks noChangeArrowheads="1"/>
            </p:cNvSpPr>
            <p:nvPr/>
          </p:nvSpPr>
          <p:spPr bwMode="auto">
            <a:xfrm>
              <a:off x="401164" y="2559602"/>
              <a:ext cx="785819" cy="276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13" name="Группа 92"/>
          <p:cNvGrpSpPr>
            <a:grpSpLocks/>
          </p:cNvGrpSpPr>
          <p:nvPr/>
        </p:nvGrpSpPr>
        <p:grpSpPr bwMode="auto">
          <a:xfrm>
            <a:off x="214285" y="3429000"/>
            <a:ext cx="617567" cy="502702"/>
            <a:chOff x="214252" y="3429542"/>
            <a:chExt cx="617571" cy="502093"/>
          </a:xfrm>
        </p:grpSpPr>
        <p:sp>
          <p:nvSpPr>
            <p:cNvPr id="37" name="Овал 36"/>
            <p:cNvSpPr/>
            <p:nvPr/>
          </p:nvSpPr>
          <p:spPr>
            <a:xfrm>
              <a:off x="760386" y="3751415"/>
              <a:ext cx="71437" cy="71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TextBox 46"/>
            <p:cNvSpPr txBox="1">
              <a:spLocks noChangeArrowheads="1"/>
            </p:cNvSpPr>
            <p:nvPr/>
          </p:nvSpPr>
          <p:spPr bwMode="auto">
            <a:xfrm>
              <a:off x="214252" y="3429542"/>
              <a:ext cx="428631" cy="50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uk-UA" sz="4000" baseline="30000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ru-RU" sz="40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94"/>
          <p:cNvGrpSpPr>
            <a:grpSpLocks/>
          </p:cNvGrpSpPr>
          <p:nvPr/>
        </p:nvGrpSpPr>
        <p:grpSpPr bwMode="auto">
          <a:xfrm>
            <a:off x="357189" y="4260848"/>
            <a:ext cx="2513012" cy="575661"/>
            <a:chOff x="357158" y="4261481"/>
            <a:chExt cx="2513601" cy="575127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rot="-1800000">
              <a:off x="933555" y="4261481"/>
              <a:ext cx="193720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1009773" y="4689708"/>
              <a:ext cx="71455" cy="71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TextBox 47"/>
            <p:cNvSpPr txBox="1">
              <a:spLocks noChangeArrowheads="1"/>
            </p:cNvSpPr>
            <p:nvPr/>
          </p:nvSpPr>
          <p:spPr bwMode="auto">
            <a:xfrm>
              <a:off x="357158" y="4559866"/>
              <a:ext cx="785817" cy="276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21" name="Группа 95"/>
          <p:cNvGrpSpPr>
            <a:grpSpLocks/>
          </p:cNvGrpSpPr>
          <p:nvPr/>
        </p:nvGrpSpPr>
        <p:grpSpPr bwMode="auto">
          <a:xfrm>
            <a:off x="642939" y="4475167"/>
            <a:ext cx="2351087" cy="861477"/>
            <a:chOff x="642910" y="4475892"/>
            <a:chExt cx="2350556" cy="860831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rot="-2700000">
              <a:off x="1055567" y="4475892"/>
              <a:ext cx="1937899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1312684" y="5108829"/>
              <a:ext cx="71421" cy="71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TextBox 48"/>
            <p:cNvSpPr txBox="1">
              <a:spLocks noChangeArrowheads="1"/>
            </p:cNvSpPr>
            <p:nvPr/>
          </p:nvSpPr>
          <p:spPr bwMode="auto">
            <a:xfrm>
              <a:off x="642910" y="5059932"/>
              <a:ext cx="785819" cy="276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24" name="Группа 96"/>
          <p:cNvGrpSpPr>
            <a:grpSpLocks/>
          </p:cNvGrpSpPr>
          <p:nvPr/>
        </p:nvGrpSpPr>
        <p:grpSpPr bwMode="auto">
          <a:xfrm>
            <a:off x="1071565" y="3663951"/>
            <a:ext cx="1146175" cy="2042751"/>
            <a:chOff x="1071538" y="3664014"/>
            <a:chExt cx="1146521" cy="2042170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rot="-3600000">
              <a:off x="1248371" y="4632114"/>
              <a:ext cx="193778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695613" y="5411356"/>
              <a:ext cx="71460" cy="714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1071538" y="5429264"/>
              <a:ext cx="785817" cy="276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28" name="Группа 97"/>
          <p:cNvGrpSpPr>
            <a:grpSpLocks/>
          </p:cNvGrpSpPr>
          <p:nvPr/>
        </p:nvGrpSpPr>
        <p:grpSpPr bwMode="auto">
          <a:xfrm>
            <a:off x="2071689" y="5688016"/>
            <a:ext cx="785812" cy="292272"/>
            <a:chOff x="2071670" y="5687584"/>
            <a:chExt cx="785818" cy="292611"/>
          </a:xfrm>
        </p:grpSpPr>
        <p:sp>
          <p:nvSpPr>
            <p:cNvPr id="52" name="Овал 51"/>
            <p:cNvSpPr/>
            <p:nvPr/>
          </p:nvSpPr>
          <p:spPr>
            <a:xfrm>
              <a:off x="2678100" y="5687584"/>
              <a:ext cx="71438" cy="7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3" name="TextBox 50"/>
            <p:cNvSpPr txBox="1">
              <a:spLocks noChangeArrowheads="1"/>
            </p:cNvSpPr>
            <p:nvPr/>
          </p:nvSpPr>
          <p:spPr bwMode="auto">
            <a:xfrm>
              <a:off x="2071670" y="5702874"/>
              <a:ext cx="785818" cy="277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32" name="Группа 100"/>
          <p:cNvGrpSpPr>
            <a:grpSpLocks/>
          </p:cNvGrpSpPr>
          <p:nvPr/>
        </p:nvGrpSpPr>
        <p:grpSpPr bwMode="auto">
          <a:xfrm>
            <a:off x="3398045" y="3475307"/>
            <a:ext cx="1388359" cy="1939386"/>
            <a:chOff x="3398210" y="3476047"/>
            <a:chExt cx="1388202" cy="1938120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rot="2700000" flipV="1">
              <a:off x="2429150" y="4445107"/>
              <a:ext cx="1938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4062504" y="5106663"/>
              <a:ext cx="71429" cy="713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TextBox 52"/>
            <p:cNvSpPr txBox="1">
              <a:spLocks noChangeArrowheads="1"/>
            </p:cNvSpPr>
            <p:nvPr/>
          </p:nvSpPr>
          <p:spPr bwMode="auto">
            <a:xfrm>
              <a:off x="4000594" y="5071770"/>
              <a:ext cx="785818" cy="27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36" name="Группа 101"/>
          <p:cNvGrpSpPr>
            <a:grpSpLocks/>
          </p:cNvGrpSpPr>
          <p:nvPr/>
        </p:nvGrpSpPr>
        <p:grpSpPr bwMode="auto">
          <a:xfrm>
            <a:off x="2573339" y="4243386"/>
            <a:ext cx="2614612" cy="614257"/>
            <a:chOff x="2573619" y="4243753"/>
            <a:chExt cx="2613891" cy="614513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rot="1800000" flipV="1">
              <a:off x="2573619" y="4243753"/>
              <a:ext cx="193780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Овал 59"/>
            <p:cNvSpPr/>
            <p:nvPr/>
          </p:nvSpPr>
          <p:spPr>
            <a:xfrm>
              <a:off x="4366999" y="4705907"/>
              <a:ext cx="71417" cy="71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TextBox 53"/>
            <p:cNvSpPr txBox="1">
              <a:spLocks noChangeArrowheads="1"/>
            </p:cNvSpPr>
            <p:nvPr/>
          </p:nvSpPr>
          <p:spPr bwMode="auto">
            <a:xfrm>
              <a:off x="4401692" y="4581152"/>
              <a:ext cx="785818" cy="27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  <p:grpSp>
        <p:nvGrpSpPr>
          <p:cNvPr id="39" name="Группа 99"/>
          <p:cNvGrpSpPr>
            <a:grpSpLocks/>
          </p:cNvGrpSpPr>
          <p:nvPr/>
        </p:nvGrpSpPr>
        <p:grpSpPr bwMode="auto">
          <a:xfrm>
            <a:off x="3214679" y="3643315"/>
            <a:ext cx="1184275" cy="2071542"/>
            <a:chOff x="3199774" y="3643315"/>
            <a:chExt cx="1185344" cy="2072177"/>
          </a:xfrm>
        </p:grpSpPr>
        <p:sp>
          <p:nvSpPr>
            <p:cNvPr id="68" name="TextBox 51"/>
            <p:cNvSpPr txBox="1">
              <a:spLocks noChangeArrowheads="1"/>
            </p:cNvSpPr>
            <p:nvPr/>
          </p:nvSpPr>
          <p:spPr bwMode="auto">
            <a:xfrm>
              <a:off x="3599300" y="5438408"/>
              <a:ext cx="785818" cy="277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rot="3600000" flipV="1">
              <a:off x="2231897" y="4611192"/>
              <a:ext cx="1937343" cy="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Овал 69"/>
            <p:cNvSpPr/>
            <p:nvPr/>
          </p:nvSpPr>
          <p:spPr>
            <a:xfrm>
              <a:off x="3652620" y="5431388"/>
              <a:ext cx="71501" cy="71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5" name="Овал 84"/>
          <p:cNvSpPr/>
          <p:nvPr/>
        </p:nvSpPr>
        <p:spPr bwMode="auto">
          <a:xfrm>
            <a:off x="4619626" y="3749676"/>
            <a:ext cx="7143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643440" y="3429001"/>
            <a:ext cx="571505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uk-UA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baseline="30000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ru-RU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1" name="Содержимое 90"/>
          <p:cNvGraphicFramePr>
            <a:graphicFrameLocks noChangeAspect="1"/>
          </p:cNvGraphicFramePr>
          <p:nvPr>
            <p:ph idx="1"/>
          </p:nvPr>
        </p:nvGraphicFramePr>
        <p:xfrm>
          <a:off x="4429125" y="2428869"/>
          <a:ext cx="428628" cy="611206"/>
        </p:xfrm>
        <a:graphic>
          <a:graphicData uri="http://schemas.openxmlformats.org/presentationml/2006/ole">
            <p:oleObj spid="_x0000_s52226" name="Формула" r:id="rId3" imgW="164880" imgH="393480" progId="Equation.3">
              <p:embed/>
            </p:oleObj>
          </a:graphicData>
        </a:graphic>
      </p:graphicFrame>
      <p:graphicFrame>
        <p:nvGraphicFramePr>
          <p:cNvPr id="46083" name="Содержимое 90"/>
          <p:cNvGraphicFramePr>
            <a:graphicFrameLocks noChangeAspect="1"/>
          </p:cNvGraphicFramePr>
          <p:nvPr/>
        </p:nvGraphicFramePr>
        <p:xfrm>
          <a:off x="4071936" y="1857365"/>
          <a:ext cx="428625" cy="611188"/>
        </p:xfrm>
        <a:graphic>
          <a:graphicData uri="http://schemas.openxmlformats.org/presentationml/2006/ole">
            <p:oleObj spid="_x0000_s52227" name="Формула" r:id="rId4" imgW="164880" imgH="393480" progId="Equation.3">
              <p:embed/>
            </p:oleObj>
          </a:graphicData>
        </a:graphic>
      </p:graphicFrame>
      <p:graphicFrame>
        <p:nvGraphicFramePr>
          <p:cNvPr id="46084" name="Содержимое 90"/>
          <p:cNvGraphicFramePr>
            <a:graphicFrameLocks noChangeAspect="1"/>
          </p:cNvGraphicFramePr>
          <p:nvPr/>
        </p:nvGraphicFramePr>
        <p:xfrm>
          <a:off x="3571869" y="1500174"/>
          <a:ext cx="428625" cy="611188"/>
        </p:xfrm>
        <a:graphic>
          <a:graphicData uri="http://schemas.openxmlformats.org/presentationml/2006/ole">
            <p:oleObj spid="_x0000_s52228" name="Формула" r:id="rId5" imgW="164880" imgH="393480" progId="Equation.3">
              <p:embed/>
            </p:oleObj>
          </a:graphicData>
        </a:graphic>
      </p:graphicFrame>
      <p:graphicFrame>
        <p:nvGraphicFramePr>
          <p:cNvPr id="46085" name="Содержимое 90"/>
          <p:cNvGraphicFramePr>
            <a:graphicFrameLocks noChangeAspect="1"/>
          </p:cNvGraphicFramePr>
          <p:nvPr/>
        </p:nvGraphicFramePr>
        <p:xfrm>
          <a:off x="2714613" y="1041120"/>
          <a:ext cx="472235" cy="673369"/>
        </p:xfrm>
        <a:graphic>
          <a:graphicData uri="http://schemas.openxmlformats.org/presentationml/2006/ole">
            <p:oleObj spid="_x0000_s52229" name="Формула" r:id="rId6" imgW="164880" imgH="393480" progId="Equation.3">
              <p:embed/>
            </p:oleObj>
          </a:graphicData>
        </a:graphic>
      </p:graphicFrame>
      <p:graphicFrame>
        <p:nvGraphicFramePr>
          <p:cNvPr id="46086" name="Содержимое 90"/>
          <p:cNvGraphicFramePr>
            <a:graphicFrameLocks noChangeAspect="1"/>
          </p:cNvGraphicFramePr>
          <p:nvPr/>
        </p:nvGraphicFramePr>
        <p:xfrm>
          <a:off x="1385889" y="1500188"/>
          <a:ext cx="658812" cy="611187"/>
        </p:xfrm>
        <a:graphic>
          <a:graphicData uri="http://schemas.openxmlformats.org/presentationml/2006/ole">
            <p:oleObj spid="_x0000_s52230" name="Формула" r:id="rId7" imgW="253800" imgH="393480" progId="Equation.3">
              <p:embed/>
            </p:oleObj>
          </a:graphicData>
        </a:graphic>
      </p:graphicFrame>
      <p:graphicFrame>
        <p:nvGraphicFramePr>
          <p:cNvPr id="46087" name="Содержимое 90"/>
          <p:cNvGraphicFramePr>
            <a:graphicFrameLocks noChangeAspect="1"/>
          </p:cNvGraphicFramePr>
          <p:nvPr/>
        </p:nvGraphicFramePr>
        <p:xfrm>
          <a:off x="901701" y="1714500"/>
          <a:ext cx="625475" cy="611188"/>
        </p:xfrm>
        <a:graphic>
          <a:graphicData uri="http://schemas.openxmlformats.org/presentationml/2006/ole">
            <p:oleObj spid="_x0000_s52231" name="Формула" r:id="rId8" imgW="241200" imgH="393480" progId="Equation.3">
              <p:embed/>
            </p:oleObj>
          </a:graphicData>
        </a:graphic>
      </p:graphicFrame>
      <p:graphicFrame>
        <p:nvGraphicFramePr>
          <p:cNvPr id="46088" name="Содержимое 90"/>
          <p:cNvGraphicFramePr>
            <a:graphicFrameLocks noChangeAspect="1"/>
          </p:cNvGraphicFramePr>
          <p:nvPr/>
        </p:nvGraphicFramePr>
        <p:xfrm>
          <a:off x="473077" y="2286000"/>
          <a:ext cx="627063" cy="611188"/>
        </p:xfrm>
        <a:graphic>
          <a:graphicData uri="http://schemas.openxmlformats.org/presentationml/2006/ole">
            <p:oleObj spid="_x0000_s52232" name="Формула" r:id="rId9" imgW="241200" imgH="393480" progId="Equation.3">
              <p:embed/>
            </p:oleObj>
          </a:graphicData>
        </a:graphic>
      </p:graphicFrame>
      <p:graphicFrame>
        <p:nvGraphicFramePr>
          <p:cNvPr id="46089" name="Содержимое 90"/>
          <p:cNvGraphicFramePr>
            <a:graphicFrameLocks noChangeAspect="1"/>
          </p:cNvGraphicFramePr>
          <p:nvPr/>
        </p:nvGraphicFramePr>
        <p:xfrm>
          <a:off x="500035" y="4500570"/>
          <a:ext cx="660400" cy="611188"/>
        </p:xfrm>
        <a:graphic>
          <a:graphicData uri="http://schemas.openxmlformats.org/presentationml/2006/ole">
            <p:oleObj spid="_x0000_s52233" name="Формула" r:id="rId10" imgW="253800" imgH="393480" progId="Equation.3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928663" y="5000637"/>
          <a:ext cx="627063" cy="611188"/>
        </p:xfrm>
        <a:graphic>
          <a:graphicData uri="http://schemas.openxmlformats.org/presentationml/2006/ole">
            <p:oleObj spid="_x0000_s52234" name="Формула" r:id="rId11" imgW="241200" imgH="393480" progId="Equation.3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314451" y="5429250"/>
          <a:ext cx="658813" cy="611188"/>
        </p:xfrm>
        <a:graphic>
          <a:graphicData uri="http://schemas.openxmlformats.org/presentationml/2006/ole">
            <p:oleObj spid="_x0000_s52235" name="Формула" r:id="rId12" imgW="253800" imgH="393480" progId="Equation.3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2259013" y="5715000"/>
          <a:ext cx="669913" cy="652954"/>
        </p:xfrm>
        <a:graphic>
          <a:graphicData uri="http://schemas.openxmlformats.org/presentationml/2006/ole">
            <p:oleObj spid="_x0000_s52236" name="Формула" r:id="rId13" imgW="241200" imgH="393480" progId="Equation.3">
              <p:embed/>
            </p:oleObj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3571868" y="5572140"/>
          <a:ext cx="765235" cy="571504"/>
        </p:xfrm>
        <a:graphic>
          <a:graphicData uri="http://schemas.openxmlformats.org/presentationml/2006/ole">
            <p:oleObj spid="_x0000_s52237" name="Формула" r:id="rId14" imgW="241200" imgH="393480" progId="Equation.3">
              <p:embed/>
            </p:oleObj>
          </a:graphicData>
        </a:graphic>
      </p:graphicFrame>
      <p:graphicFrame>
        <p:nvGraphicFramePr>
          <p:cNvPr id="46094" name="Object 14"/>
          <p:cNvGraphicFramePr>
            <a:graphicFrameLocks noChangeAspect="1"/>
          </p:cNvGraphicFramePr>
          <p:nvPr/>
        </p:nvGraphicFramePr>
        <p:xfrm>
          <a:off x="4071935" y="5143512"/>
          <a:ext cx="660400" cy="611188"/>
        </p:xfrm>
        <a:graphic>
          <a:graphicData uri="http://schemas.openxmlformats.org/presentationml/2006/ole">
            <p:oleObj spid="_x0000_s52238" name="Формула" r:id="rId15" imgW="253800" imgH="393480" progId="Equation.3">
              <p:embed/>
            </p:oleObj>
          </a:graphicData>
        </a:graphic>
      </p:graphicFrame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4429126" y="4714885"/>
          <a:ext cx="642943" cy="517851"/>
        </p:xfrm>
        <a:graphic>
          <a:graphicData uri="http://schemas.openxmlformats.org/presentationml/2006/ole">
            <p:oleObj spid="_x0000_s52239" name="Формула" r:id="rId16" imgW="291960" imgH="393480" progId="Equation.3">
              <p:embed/>
            </p:oleObj>
          </a:graphicData>
        </a:graphic>
      </p:graphicFrame>
      <p:cxnSp>
        <p:nvCxnSpPr>
          <p:cNvPr id="108" name="Прямая соединительная линия 107"/>
          <p:cNvCxnSpPr>
            <a:stCxn id="8" idx="2"/>
          </p:cNvCxnSpPr>
          <p:nvPr/>
        </p:nvCxnSpPr>
        <p:spPr>
          <a:xfrm rot="10800000" flipH="1">
            <a:off x="2681288" y="3000372"/>
            <a:ext cx="1819275" cy="78502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28596" y="285729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кут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одиничному колі в  радіанах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Группа 87"/>
          <p:cNvGrpSpPr>
            <a:grpSpLocks/>
          </p:cNvGrpSpPr>
          <p:nvPr/>
        </p:nvGrpSpPr>
        <p:grpSpPr bwMode="auto">
          <a:xfrm>
            <a:off x="4429124" y="2643183"/>
            <a:ext cx="644525" cy="363536"/>
            <a:chOff x="2687180" y="1518462"/>
            <a:chExt cx="644656" cy="364555"/>
          </a:xfrm>
        </p:grpSpPr>
        <p:sp>
          <p:nvSpPr>
            <p:cNvPr id="86" name="Овал 85"/>
            <p:cNvSpPr/>
            <p:nvPr/>
          </p:nvSpPr>
          <p:spPr>
            <a:xfrm>
              <a:off x="2687180" y="1811380"/>
              <a:ext cx="71452" cy="716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8" name="TextBox 42"/>
            <p:cNvSpPr txBox="1">
              <a:spLocks noChangeArrowheads="1"/>
            </p:cNvSpPr>
            <p:nvPr/>
          </p:nvSpPr>
          <p:spPr bwMode="auto">
            <a:xfrm>
              <a:off x="2688894" y="1518462"/>
              <a:ext cx="642942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aseline="30000" dirty="0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9317" y="2967335"/>
            <a:ext cx="746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Дякуємо за увагу.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57225" y="857233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Градусна міра кута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0"/>
            <a:ext cx="7234881" cy="689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9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0"/>
            <a:ext cx="654345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 algn="ctr"/>
            <a:endParaRPr lang="uk-UA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279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" y="1"/>
            <a:ext cx="9286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Ще в Древньому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Вавілоні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довго до нашої ери жерці вважали, що свій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денний шлях сонце проходить за 180 кроків, а значить один крок складає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1/180   розгорнутого кута.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Вавілоні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була прийнята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шестидесятирічна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система числення,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тобто фактично числа записувались у вигляді суми степенів числа 60, а не 10. </a:t>
            </a:r>
          </a:p>
          <a:p>
            <a:pPr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Тому зрозуміло, що для більш мілких одиниць вимірювання кутів один</a:t>
            </a:r>
          </a:p>
          <a:p>
            <a:pPr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крок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послідовно ділиться на 60 частин.  А саме слово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градус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походить від латинського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gradus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(крок, сходинка). Секунда перекладається як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друга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15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09936" y="324433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85816" y="1"/>
            <a:ext cx="9429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Майже за 3 тис. років до н.е. у </a:t>
            </a:r>
            <a:r>
              <a:rPr lang="uk-UA" b="1" cap="all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Вавілоні</a:t>
            </a:r>
            <a:r>
              <a:rPr lang="uk-UA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був календар, </a:t>
            </a:r>
          </a:p>
          <a:p>
            <a:pPr algn="ctr"/>
            <a:r>
              <a:rPr lang="uk-UA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отже велись  астрономічні обчислення, які неможливі без тригонометричних  розрахунків</a:t>
            </a:r>
            <a:endParaRPr lang="ru-RU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5986" y="2500307"/>
            <a:ext cx="4741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Радіанна міра кута</a:t>
            </a:r>
            <a:endParaRPr lang="uk-UA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Інша одиниця вимірювання кутів  - радіанна введена зовсім недавно.</a:t>
            </a:r>
          </a:p>
          <a:p>
            <a:pPr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Перше видання (це були екзаменаційні білети), що містили термін</a:t>
            </a:r>
          </a:p>
          <a:p>
            <a:pPr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радіан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явилось в 1873р. в Англії. </a:t>
            </a:r>
          </a:p>
          <a:p>
            <a:pPr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Сам термін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“радіан”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походить від латинського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radius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(спиця, промінь).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7"/>
            <a:ext cx="8286776" cy="54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928802"/>
            <a:ext cx="5036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dirty="0" smtClean="0"/>
              <a:t>      </a:t>
            </a:r>
          </a:p>
          <a:p>
            <a:pPr algn="ctr">
              <a:buNone/>
            </a:pPr>
            <a:r>
              <a:rPr lang="uk-UA" dirty="0" smtClean="0"/>
              <a:t> При радіанному вимірюванні за одиницю</a:t>
            </a:r>
            <a:endParaRPr lang="en-US" dirty="0" smtClean="0"/>
          </a:p>
          <a:p>
            <a:pPr algn="ctr">
              <a:buNone/>
            </a:pPr>
            <a:r>
              <a:rPr lang="uk-UA" dirty="0" smtClean="0"/>
              <a:t> вимірювання беруть радіан – дугу, довжина якої </a:t>
            </a:r>
            <a:endParaRPr lang="en-US" dirty="0" smtClean="0"/>
          </a:p>
          <a:p>
            <a:pPr algn="ctr">
              <a:buNone/>
            </a:pPr>
            <a:r>
              <a:rPr lang="uk-UA" dirty="0" smtClean="0"/>
              <a:t>дорівнює радіусу цієї дуги. Радіанну міру дуги </a:t>
            </a:r>
            <a:endParaRPr lang="en-US" dirty="0" smtClean="0"/>
          </a:p>
          <a:p>
            <a:pPr algn="ctr">
              <a:buNone/>
            </a:pPr>
            <a:r>
              <a:rPr lang="uk-UA" dirty="0" smtClean="0"/>
              <a:t>обчислюють за формулою           </a:t>
            </a:r>
            <a:r>
              <a:rPr lang="en-US" dirty="0" smtClean="0"/>
              <a:t>    </a:t>
            </a:r>
            <a:r>
              <a:rPr lang="uk-UA" dirty="0" smtClean="0"/>
              <a:t>, де </a:t>
            </a:r>
            <a:r>
              <a:rPr lang="el-GR" i="1" dirty="0" smtClean="0"/>
              <a:t>α</a:t>
            </a:r>
            <a:r>
              <a:rPr lang="en-US" i="1" dirty="0" smtClean="0"/>
              <a:t> </a:t>
            </a:r>
            <a:r>
              <a:rPr lang="uk-UA" i="1" dirty="0" smtClean="0"/>
              <a:t>- </a:t>
            </a:r>
            <a:r>
              <a:rPr lang="uk-UA" dirty="0" smtClean="0"/>
              <a:t>радіанна міра </a:t>
            </a:r>
            <a:endParaRPr lang="en-US" dirty="0" smtClean="0"/>
          </a:p>
          <a:p>
            <a:pPr algn="ctr">
              <a:buNone/>
            </a:pPr>
            <a:r>
              <a:rPr lang="uk-UA" dirty="0" smtClean="0"/>
              <a:t>дуги</a:t>
            </a:r>
            <a:r>
              <a:rPr lang="uk-UA" i="1" dirty="0" smtClean="0"/>
              <a:t>,   </a:t>
            </a:r>
            <a:r>
              <a:rPr lang="en-US" i="1" dirty="0" smtClean="0"/>
              <a:t>l</a:t>
            </a:r>
            <a:r>
              <a:rPr lang="uk-UA" i="1" dirty="0" smtClean="0"/>
              <a:t>- </a:t>
            </a:r>
            <a:r>
              <a:rPr lang="uk-UA" dirty="0" smtClean="0"/>
              <a:t>довжина дуги</a:t>
            </a:r>
            <a:r>
              <a:rPr lang="uk-UA" i="1" dirty="0" smtClean="0"/>
              <a:t> </a:t>
            </a:r>
            <a:r>
              <a:rPr lang="uk-UA" dirty="0" smtClean="0"/>
              <a:t>кола</a:t>
            </a:r>
            <a:r>
              <a:rPr lang="uk-UA" i="1" dirty="0" smtClean="0"/>
              <a:t>,  </a:t>
            </a:r>
            <a:r>
              <a:rPr lang="en-US" i="1" dirty="0" smtClean="0"/>
              <a:t>r </a:t>
            </a:r>
            <a:r>
              <a:rPr lang="uk-UA" i="1" dirty="0" smtClean="0"/>
              <a:t>- </a:t>
            </a:r>
            <a:r>
              <a:rPr lang="uk-UA" dirty="0" smtClean="0"/>
              <a:t>радіус цієї дуги</a:t>
            </a:r>
            <a:r>
              <a:rPr lang="uk-UA" i="1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Градусна міра одного радіана дорівнює </a:t>
            </a:r>
            <a:r>
              <a:rPr lang="en-US" dirty="0" smtClean="0"/>
              <a:t>57˚17′44″</a:t>
            </a:r>
            <a:r>
              <a:rPr lang="uk-UA" dirty="0" smtClean="0"/>
              <a:t>,8</a:t>
            </a:r>
          </a:p>
          <a:p>
            <a:pPr algn="ctr">
              <a:buNone/>
            </a:pPr>
            <a:r>
              <a:rPr lang="uk-UA" dirty="0" smtClean="0"/>
              <a:t>Радіанна міра розгорнутого кута  дорівнює </a:t>
            </a:r>
            <a:r>
              <a:rPr lang="el-GR" dirty="0" smtClean="0"/>
              <a:t>π</a:t>
            </a:r>
            <a:r>
              <a:rPr lang="uk-UA" dirty="0" smtClean="0"/>
              <a:t>, тобто</a:t>
            </a:r>
            <a:r>
              <a:rPr lang="el-GR" dirty="0" smtClean="0"/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=180˚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72001" y="1857364"/>
          <a:ext cx="714380" cy="714380"/>
        </p:xfrm>
        <a:graphic>
          <a:graphicData uri="http://schemas.openxmlformats.org/presentationml/2006/ole">
            <p:oleObj spid="_x0000_s22533" name="Формула" r:id="rId3" imgW="393480" imgH="393480" progId="Equation.3">
              <p:embed/>
            </p:oleObj>
          </a:graphicData>
        </a:graphic>
      </p:graphicFrame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3" y="4214818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 переходу від градусної міри  до радіанної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                                                        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де </a:t>
            </a:r>
            <a:r>
              <a:rPr lang="el-GR" i="1" dirty="0" smtClean="0"/>
              <a:t>α˚</a:t>
            </a:r>
            <a:r>
              <a:rPr lang="uk-UA" i="1" dirty="0" smtClean="0"/>
              <a:t> </a:t>
            </a:r>
            <a:r>
              <a:rPr lang="uk-UA" dirty="0" smtClean="0"/>
              <a:t>- градусна міра дуги (кута). </a:t>
            </a:r>
          </a:p>
          <a:p>
            <a:pPr algn="ctr">
              <a:buNone/>
            </a:pPr>
            <a:r>
              <a:rPr lang="uk-UA" dirty="0" smtClean="0"/>
              <a:t>Радіанна міра одного градуса  дорівнює 0,0175 радіана.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До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речі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uk-UA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143240" y="1428736"/>
          <a:ext cx="2206172" cy="1071570"/>
        </p:xfrm>
        <a:graphic>
          <a:graphicData uri="http://schemas.openxmlformats.org/presentationml/2006/ole">
            <p:oleObj spid="_x0000_s23556" name="Формула" r:id="rId3" imgW="888840" imgH="43164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7" y="4286257"/>
            <a:ext cx="814393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6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uk-UA" sz="2600" dirty="0" smtClean="0">
                <a:solidFill>
                  <a:srgbClr val="7030A0"/>
                </a:solidFill>
                <a:latin typeface="Times New Roman" pitchFamily="18" charset="0"/>
              </a:rPr>
              <a:t>радіан не має ніяких позначень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</a:rPr>
              <a:t>;</a:t>
            </a:r>
            <a:r>
              <a:rPr lang="uk-UA" sz="2600" dirty="0" smtClean="0">
                <a:solidFill>
                  <a:srgbClr val="7030A0"/>
                </a:solidFill>
                <a:latin typeface="Times New Roman" pitchFamily="18" charset="0"/>
              </a:rPr>
              <a:t> наприклад, запис 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sin 2</a:t>
            </a:r>
            <a:r>
              <a:rPr lang="uk-UA" sz="2600" dirty="0" smtClean="0">
                <a:solidFill>
                  <a:srgbClr val="7030A0"/>
                </a:solidFill>
                <a:latin typeface="Times New Roman" pitchFamily="18" charset="0"/>
              </a:rPr>
              <a:t> означає </a:t>
            </a:r>
            <a:r>
              <a:rPr lang="uk-UA" sz="2600" dirty="0" err="1" smtClean="0">
                <a:solidFill>
                  <a:srgbClr val="7030A0"/>
                </a:solidFill>
                <a:latin typeface="Times New Roman" pitchFamily="18" charset="0"/>
              </a:rPr>
              <a:t>“синус</a:t>
            </a:r>
            <a:r>
              <a:rPr lang="uk-UA" sz="2600" dirty="0" smtClean="0">
                <a:solidFill>
                  <a:srgbClr val="7030A0"/>
                </a:solidFill>
                <a:latin typeface="Times New Roman" pitchFamily="18" charset="0"/>
              </a:rPr>
              <a:t> двох </a:t>
            </a:r>
            <a:r>
              <a:rPr lang="uk-UA" sz="2600" dirty="0" err="1" smtClean="0">
                <a:solidFill>
                  <a:srgbClr val="7030A0"/>
                </a:solidFill>
                <a:latin typeface="Times New Roman" pitchFamily="18" charset="0"/>
              </a:rPr>
              <a:t>радіан”</a:t>
            </a:r>
            <a:r>
              <a:rPr lang="uk-UA" sz="2600" dirty="0" smtClean="0">
                <a:solidFill>
                  <a:srgbClr val="7030A0"/>
                </a:solidFill>
                <a:latin typeface="Times New Roman" pitchFamily="18" charset="0"/>
              </a:rPr>
              <a:t>, а запис 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</a:rPr>
              <a:t>sin 2</a:t>
            </a:r>
            <a:r>
              <a:rPr lang="uk-UA" sz="2600" b="1" baseline="30000" dirty="0" smtClean="0">
                <a:solidFill>
                  <a:srgbClr val="7030A0"/>
                </a:solidFill>
                <a:latin typeface="Times New Roman" pitchFamily="18" charset="0"/>
              </a:rPr>
              <a:t>0</a:t>
            </a:r>
            <a:r>
              <a:rPr lang="uk-UA" sz="2600" dirty="0" smtClean="0">
                <a:solidFill>
                  <a:srgbClr val="7030A0"/>
                </a:solidFill>
                <a:latin typeface="Times New Roman" pitchFamily="18" charset="0"/>
              </a:rPr>
              <a:t> означає </a:t>
            </a:r>
            <a:r>
              <a:rPr lang="uk-UA" sz="2600" dirty="0" err="1" smtClean="0">
                <a:solidFill>
                  <a:srgbClr val="7030A0"/>
                </a:solidFill>
                <a:latin typeface="Times New Roman" pitchFamily="18" charset="0"/>
              </a:rPr>
              <a:t>“синус</a:t>
            </a:r>
            <a:r>
              <a:rPr lang="uk-UA" sz="2600" dirty="0" smtClean="0">
                <a:solidFill>
                  <a:srgbClr val="7030A0"/>
                </a:solidFill>
                <a:latin typeface="Times New Roman" pitchFamily="18" charset="0"/>
              </a:rPr>
              <a:t> двох </a:t>
            </a:r>
            <a:r>
              <a:rPr lang="uk-UA" sz="2600" dirty="0" err="1" smtClean="0">
                <a:solidFill>
                  <a:srgbClr val="7030A0"/>
                </a:solidFill>
                <a:latin typeface="Times New Roman" pitchFamily="18" charset="0"/>
              </a:rPr>
              <a:t>градусів”</a:t>
            </a:r>
            <a:r>
              <a:rPr lang="uk-UA" sz="2600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lang="ru-RU" sz="2600" b="1" baseline="30000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496</TotalTime>
  <Words>624</Words>
  <Application>Microsoft Office PowerPoint</Application>
  <PresentationFormat>Экран (4:3)</PresentationFormat>
  <Paragraphs>160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Перехід від градусів до радіан</vt:lpstr>
      <vt:lpstr>Слайд 11</vt:lpstr>
      <vt:lpstr>Перехід від радіан до градусів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88</cp:revision>
  <dcterms:created xsi:type="dcterms:W3CDTF">2011-10-30T17:14:31Z</dcterms:created>
  <dcterms:modified xsi:type="dcterms:W3CDTF">2011-11-08T16:21:56Z</dcterms:modified>
</cp:coreProperties>
</file>