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72" r:id="rId13"/>
    <p:sldId id="273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665" autoAdjust="0"/>
  </p:normalViewPr>
  <p:slideViewPr>
    <p:cSldViewPr>
      <p:cViewPr varScale="1">
        <p:scale>
          <a:sx n="76" d="100"/>
          <a:sy n="76" d="100"/>
        </p:scale>
        <p:origin x="-2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76D8E-A78B-43E4-B0D9-9F5852731E27}" type="datetimeFigureOut">
              <a:rPr lang="uk-UA" smtClean="0"/>
              <a:pPr/>
              <a:t>09.12.2011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E0CC4-16EF-4CAF-B722-572A0CE6B01E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E0CC4-16EF-4CAF-B722-572A0CE6B01E}" type="slidenum">
              <a:rPr lang="uk-UA" smtClean="0"/>
              <a:pPr/>
              <a:t>4</a:t>
            </a:fld>
            <a:endParaRPr lang="uk-U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B0FD-B6DC-4B9D-9AB1-A431B133984D}" type="datetimeFigureOut">
              <a:rPr lang="uk-UA" smtClean="0"/>
              <a:pPr/>
              <a:t>09.12.2011</a:t>
            </a:fld>
            <a:endParaRPr lang="uk-UA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B8ECA5-486E-433B-A375-40B289887BC3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B0FD-B6DC-4B9D-9AB1-A431B133984D}" type="datetimeFigureOut">
              <a:rPr lang="uk-UA" smtClean="0"/>
              <a:pPr/>
              <a:t>09.12.2011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ECA5-486E-433B-A375-40B289887BC3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B0FD-B6DC-4B9D-9AB1-A431B133984D}" type="datetimeFigureOut">
              <a:rPr lang="uk-UA" smtClean="0"/>
              <a:pPr/>
              <a:t>09.12.2011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ECA5-486E-433B-A375-40B289887BC3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B0FD-B6DC-4B9D-9AB1-A431B133984D}" type="datetimeFigureOut">
              <a:rPr lang="uk-UA" smtClean="0"/>
              <a:pPr/>
              <a:t>09.12.2011</a:t>
            </a:fld>
            <a:endParaRPr lang="uk-UA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B8ECA5-486E-433B-A375-40B289887BC3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B0FD-B6DC-4B9D-9AB1-A431B133984D}" type="datetimeFigureOut">
              <a:rPr lang="uk-UA" smtClean="0"/>
              <a:pPr/>
              <a:t>09.12.2011</a:t>
            </a:fld>
            <a:endParaRPr lang="uk-UA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ECA5-486E-433B-A375-40B289887BC3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B0FD-B6DC-4B9D-9AB1-A431B133984D}" type="datetimeFigureOut">
              <a:rPr lang="uk-UA" smtClean="0"/>
              <a:pPr/>
              <a:t>09.12.2011</a:t>
            </a:fld>
            <a:endParaRPr lang="uk-UA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ECA5-486E-433B-A375-40B289887BC3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B0FD-B6DC-4B9D-9AB1-A431B133984D}" type="datetimeFigureOut">
              <a:rPr lang="uk-UA" smtClean="0"/>
              <a:pPr/>
              <a:t>09.12.2011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6B8ECA5-486E-433B-A375-40B289887BC3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B0FD-B6DC-4B9D-9AB1-A431B133984D}" type="datetimeFigureOut">
              <a:rPr lang="uk-UA" smtClean="0"/>
              <a:pPr/>
              <a:t>09.12.2011</a:t>
            </a:fld>
            <a:endParaRPr lang="uk-UA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ECA5-486E-433B-A375-40B289887BC3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B0FD-B6DC-4B9D-9AB1-A431B133984D}" type="datetimeFigureOut">
              <a:rPr lang="uk-UA" smtClean="0"/>
              <a:pPr/>
              <a:t>09.12.2011</a:t>
            </a:fld>
            <a:endParaRPr lang="uk-UA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ECA5-486E-433B-A375-40B289887BC3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B0FD-B6DC-4B9D-9AB1-A431B133984D}" type="datetimeFigureOut">
              <a:rPr lang="uk-UA" smtClean="0"/>
              <a:pPr/>
              <a:t>09.12.2011</a:t>
            </a:fld>
            <a:endParaRPr lang="uk-UA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ECA5-486E-433B-A375-40B289887BC3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B0FD-B6DC-4B9D-9AB1-A431B133984D}" type="datetimeFigureOut">
              <a:rPr lang="uk-UA" smtClean="0"/>
              <a:pPr/>
              <a:t>09.12.2011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ECA5-486E-433B-A375-40B289887BC3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CE5B0FD-B6DC-4B9D-9AB1-A431B133984D}" type="datetimeFigureOut">
              <a:rPr lang="uk-UA" smtClean="0"/>
              <a:pPr/>
              <a:t>09.12.2011</a:t>
            </a:fld>
            <a:endParaRPr lang="uk-UA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B8ECA5-486E-433B-A375-40B289887BC3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7554" y="357166"/>
            <a:ext cx="5500726" cy="4714908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convex"/>
          </a:sp3d>
        </p:spPr>
        <p:txBody>
          <a:bodyPr>
            <a:normAutofit fontScale="90000"/>
          </a:bodyPr>
          <a:lstStyle/>
          <a:p>
            <a:pPr algn="ctr"/>
            <a:r>
              <a:rPr lang="uk-UA" sz="5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sz="5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5400" dirty="0" smtClean="0">
                <a:solidFill>
                  <a:schemeClr val="tx2">
                    <a:lumMod val="50000"/>
                  </a:schemeClr>
                </a:solidFill>
              </a:rPr>
              <a:t>Проект на тему:</a:t>
            </a:r>
            <a:r>
              <a:rPr lang="uk-UA" sz="5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sz="5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5400" dirty="0" smtClean="0">
                <a:solidFill>
                  <a:srgbClr val="FFFF00"/>
                </a:solidFill>
              </a:rPr>
              <a:t>“ циліндри та їх застосування </a:t>
            </a:r>
            <a:r>
              <a:rPr lang="uk-UA" sz="5400" dirty="0" smtClean="0">
                <a:solidFill>
                  <a:srgbClr val="FFFF00"/>
                </a:solidFill>
              </a:rPr>
              <a:t>”</a:t>
            </a:r>
            <a:br>
              <a:rPr lang="uk-UA" sz="5400" dirty="0" smtClean="0">
                <a:solidFill>
                  <a:srgbClr val="FFFF00"/>
                </a:solidFill>
              </a:rPr>
            </a:br>
            <a:endParaRPr lang="uk-UA" sz="54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786058"/>
            <a:ext cx="2824154" cy="3786214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Учениці 11 класу </a:t>
            </a:r>
            <a:r>
              <a:rPr lang="uk-UA" dirty="0" smtClean="0">
                <a:solidFill>
                  <a:srgbClr val="002060"/>
                </a:solidFill>
              </a:rPr>
              <a:t>Черешенської</a:t>
            </a:r>
            <a:r>
              <a:rPr lang="uk-UA" dirty="0" smtClean="0">
                <a:solidFill>
                  <a:srgbClr val="002060"/>
                </a:solidFill>
              </a:rPr>
              <a:t> </a:t>
            </a:r>
            <a:r>
              <a:rPr lang="uk-UA" dirty="0" smtClean="0">
                <a:solidFill>
                  <a:srgbClr val="002060"/>
                </a:solidFill>
              </a:rPr>
              <a:t>ЗОШ-інтернату</a:t>
            </a:r>
            <a:r>
              <a:rPr lang="uk-UA" dirty="0" smtClean="0">
                <a:solidFill>
                  <a:srgbClr val="002060"/>
                </a:solidFill>
              </a:rPr>
              <a:t> Цупко Надії</a:t>
            </a:r>
            <a:endParaRPr lang="uk-UA" dirty="0" smtClean="0">
              <a:solidFill>
                <a:srgbClr val="002060"/>
              </a:solidFill>
            </a:endParaRPr>
          </a:p>
          <a:p>
            <a:endParaRPr lang="en-US" dirty="0" smtClean="0"/>
          </a:p>
          <a:p>
            <a:pPr algn="ctr"/>
            <a:endParaRPr lang="uk-UA" dirty="0" smtClean="0">
              <a:solidFill>
                <a:srgbClr val="002060"/>
              </a:solidFill>
              <a:latin typeface="Mistral" pitchFamily="66" charset="0"/>
            </a:endParaRPr>
          </a:p>
          <a:p>
            <a:pPr algn="ctr"/>
            <a:endParaRPr lang="uk-UA" dirty="0" smtClean="0">
              <a:solidFill>
                <a:srgbClr val="002060"/>
              </a:solidFill>
              <a:latin typeface="Mistral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142852"/>
            <a:ext cx="4286248" cy="6572296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uk-UA" sz="3600" dirty="0" smtClean="0">
                <a:solidFill>
                  <a:srgbClr val="FFFF00"/>
                </a:solidFill>
              </a:rPr>
              <a:t>При розпилюванні дерев</a:t>
            </a:r>
            <a:r>
              <a:rPr lang="uk-UA" sz="3600" dirty="0" smtClean="0">
                <a:solidFill>
                  <a:srgbClr val="FFFF00"/>
                </a:solidFill>
                <a:latin typeface="Constantia"/>
              </a:rPr>
              <a:t>'</a:t>
            </a:r>
            <a:r>
              <a:rPr lang="uk-UA" sz="3600" dirty="0" smtClean="0">
                <a:solidFill>
                  <a:srgbClr val="FFFF00"/>
                </a:solidFill>
              </a:rPr>
              <a:t>яних  колод на дошку велике значення має діаметр колоди, а також площа осьового перерізу колоди. Площу перерізу знаходять так: </a:t>
            </a:r>
            <a:r>
              <a:rPr lang="en-US" sz="3600" dirty="0" smtClean="0">
                <a:solidFill>
                  <a:srgbClr val="FF0000"/>
                </a:solidFill>
              </a:rPr>
              <a:t>S</a:t>
            </a:r>
            <a:r>
              <a:rPr lang="uk-UA" sz="3600" dirty="0" smtClean="0">
                <a:solidFill>
                  <a:srgbClr val="FF0000"/>
                </a:solidFill>
              </a:rPr>
              <a:t> = </a:t>
            </a:r>
            <a:r>
              <a:rPr lang="en-US" sz="3600" dirty="0" smtClean="0">
                <a:solidFill>
                  <a:srgbClr val="FF0000"/>
                </a:solidFill>
              </a:rPr>
              <a:t>d</a:t>
            </a:r>
            <a:r>
              <a:rPr lang="uk-UA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Constantia"/>
              </a:rPr>
              <a:t>·</a:t>
            </a:r>
            <a:r>
              <a:rPr lang="uk-UA" sz="3600" dirty="0" smtClean="0">
                <a:solidFill>
                  <a:srgbClr val="FF0000"/>
                </a:solidFill>
                <a:latin typeface="Constantia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Constantia"/>
              </a:rPr>
              <a:t>h</a:t>
            </a:r>
            <a:r>
              <a:rPr lang="uk-UA" sz="3600" dirty="0" smtClean="0">
                <a:solidFill>
                  <a:srgbClr val="FF0000"/>
                </a:solidFill>
                <a:latin typeface="Constantia"/>
              </a:rPr>
              <a:t>, </a:t>
            </a:r>
            <a:r>
              <a:rPr lang="en-US" sz="3600" dirty="0" smtClean="0">
                <a:solidFill>
                  <a:srgbClr val="FF0000"/>
                </a:solidFill>
                <a:latin typeface="Constantia"/>
              </a:rPr>
              <a:t>d</a:t>
            </a:r>
            <a:r>
              <a:rPr lang="en-US" sz="3600" dirty="0" smtClean="0">
                <a:solidFill>
                  <a:srgbClr val="FFFF00"/>
                </a:solidFill>
                <a:latin typeface="Constantia"/>
              </a:rPr>
              <a:t>-</a:t>
            </a:r>
            <a:r>
              <a:rPr lang="uk-UA" sz="3600" dirty="0" smtClean="0">
                <a:solidFill>
                  <a:srgbClr val="FFFF00"/>
                </a:solidFill>
                <a:latin typeface="Constantia"/>
              </a:rPr>
              <a:t>діаметр, </a:t>
            </a:r>
            <a:r>
              <a:rPr lang="en-US" sz="3600" dirty="0" smtClean="0">
                <a:solidFill>
                  <a:srgbClr val="FF0000"/>
                </a:solidFill>
                <a:latin typeface="Constantia"/>
              </a:rPr>
              <a:t>h</a:t>
            </a:r>
            <a:r>
              <a:rPr lang="uk-UA" sz="3600" dirty="0" smtClean="0">
                <a:solidFill>
                  <a:srgbClr val="FFFF00"/>
                </a:solidFill>
                <a:latin typeface="Constantia"/>
              </a:rPr>
              <a:t>-висота</a:t>
            </a:r>
            <a:r>
              <a:rPr lang="uk-UA" sz="3600" dirty="0" smtClean="0">
                <a:latin typeface="Constantia"/>
              </a:rPr>
              <a:t>. </a:t>
            </a:r>
            <a:endParaRPr lang="uk-UA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bg2">
                <a:lumMod val="50000"/>
                <a:tint val="45000"/>
                <a:satMod val="400000"/>
              </a:schemeClr>
            </a:duotone>
          </a:blip>
          <a:srcRect l="5405" t="26875" r="27026" b="28125"/>
          <a:stretch>
            <a:fillRect/>
          </a:stretch>
        </p:blipFill>
        <p:spPr bwMode="auto">
          <a:xfrm>
            <a:off x="571472" y="1285860"/>
            <a:ext cx="3571900" cy="3429024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928662" y="5500702"/>
            <a:ext cx="3071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</a:t>
            </a:r>
            <a:r>
              <a:rPr lang="uk-UA" sz="3600" b="1" dirty="0" smtClean="0">
                <a:solidFill>
                  <a:srgbClr val="FF0000"/>
                </a:solidFill>
              </a:rPr>
              <a:t> = </a:t>
            </a:r>
            <a:r>
              <a:rPr lang="en-US" sz="3600" b="1" dirty="0" smtClean="0">
                <a:solidFill>
                  <a:srgbClr val="FF0000"/>
                </a:solidFill>
              </a:rPr>
              <a:t>d</a:t>
            </a:r>
            <a:r>
              <a:rPr lang="uk-UA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Constantia"/>
              </a:rPr>
              <a:t>·</a:t>
            </a:r>
            <a:r>
              <a:rPr lang="uk-UA" sz="3600" b="1" dirty="0" smtClean="0">
                <a:solidFill>
                  <a:srgbClr val="FF0000"/>
                </a:solidFill>
                <a:latin typeface="Constantia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Constantia"/>
              </a:rPr>
              <a:t>h</a:t>
            </a:r>
            <a:endParaRPr lang="uk-UA" sz="3600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500042"/>
            <a:ext cx="3543296" cy="6000792"/>
          </a:xfrm>
        </p:spPr>
        <p:txBody>
          <a:bodyPr>
            <a:normAutofit fontScale="90000"/>
          </a:bodyPr>
          <a:lstStyle/>
          <a:p>
            <a:r>
              <a:rPr lang="uk-UA" sz="2800" dirty="0" smtClean="0">
                <a:solidFill>
                  <a:srgbClr val="0070C0"/>
                </a:solidFill>
              </a:rPr>
              <a:t>Метало - обробна промисловість: 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>
                <a:solidFill>
                  <a:srgbClr val="FF0000"/>
                </a:solidFill>
              </a:rPr>
              <a:t>первинною заготовкою для гайок, болтів, шурупів є циліндри, які в подальшому шліфуються, обробляються спеціальними інструментами і набувають потрібної форми.</a:t>
            </a:r>
            <a:endParaRPr lang="uk-UA" sz="2800" dirty="0">
              <a:solidFill>
                <a:srgbClr val="FF000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242889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 t="12500" b="12500"/>
          <a:stretch>
            <a:fillRect/>
          </a:stretch>
        </p:blipFill>
        <p:spPr bwMode="auto">
          <a:xfrm>
            <a:off x="1357290" y="3643314"/>
            <a:ext cx="242888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571480"/>
            <a:ext cx="2643186" cy="282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274638"/>
            <a:ext cx="4186238" cy="3654428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FFFF00"/>
                </a:solidFill>
              </a:rPr>
              <a:t>Військова промисловість: </a:t>
            </a:r>
            <a:endParaRPr lang="uk-UA" sz="3600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71690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571480"/>
            <a:ext cx="2286016" cy="2000258"/>
          </a:xfrm>
          <a:prstGeom prst="rect">
            <a:avLst/>
          </a:prstGeom>
        </p:spPr>
      </p:pic>
      <p:pic>
        <p:nvPicPr>
          <p:cNvPr id="4" name="Рисунок 3" descr="fort-t-travmatic_com-02-500x5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0" y="2786058"/>
            <a:ext cx="3071834" cy="3762368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1357298"/>
            <a:ext cx="3257544" cy="372586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</a:rPr>
              <a:t>Товари широкого вжитку:</a:t>
            </a:r>
            <a:endParaRPr lang="uk-UA" sz="3600" b="1" dirty="0">
              <a:solidFill>
                <a:srgbClr val="00B050"/>
              </a:solidFill>
            </a:endParaRPr>
          </a:p>
        </p:txBody>
      </p:sp>
      <p:pic>
        <p:nvPicPr>
          <p:cNvPr id="3" name="Picture 12" descr="getim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71750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817"/>
          <p:cNvPicPr>
            <a:picLocks noChangeAspect="1" noChangeArrowheads="1"/>
          </p:cNvPicPr>
          <p:nvPr/>
        </p:nvPicPr>
        <p:blipFill>
          <a:blip r:embed="rId4"/>
          <a:srcRect r="276" b="18300"/>
          <a:stretch>
            <a:fillRect/>
          </a:stretch>
        </p:blipFill>
        <p:spPr>
          <a:xfrm>
            <a:off x="2643174" y="214290"/>
            <a:ext cx="1714512" cy="1785950"/>
          </a:xfrm>
          <a:prstGeom prst="rect">
            <a:avLst/>
          </a:prstGeom>
          <a:noFill/>
        </p:spPr>
      </p:pic>
      <p:pic>
        <p:nvPicPr>
          <p:cNvPr id="5" name="Picture 6" descr="93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357422" y="2428868"/>
            <a:ext cx="2185987" cy="2185987"/>
          </a:xfrm>
          <a:prstGeom prst="rect">
            <a:avLst/>
          </a:prstGeom>
          <a:noFill/>
        </p:spPr>
      </p:pic>
      <p:pic>
        <p:nvPicPr>
          <p:cNvPr id="7" name="Picture 8" descr="7037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0" y="4143380"/>
            <a:ext cx="2187575" cy="2187575"/>
          </a:xfrm>
          <a:prstGeom prst="rect">
            <a:avLst/>
          </a:prstGeom>
          <a:noFill/>
        </p:spPr>
      </p:pic>
      <p:pic>
        <p:nvPicPr>
          <p:cNvPr id="8" name="Рисунок 7" descr="image111.jpg"/>
          <p:cNvPicPr>
            <a:picLocks noChangeAspect="1"/>
          </p:cNvPicPr>
          <p:nvPr/>
        </p:nvPicPr>
        <p:blipFill>
          <a:blip r:embed="rId7"/>
          <a:srcRect l="8523"/>
          <a:stretch>
            <a:fillRect/>
          </a:stretch>
        </p:blipFill>
        <p:spPr>
          <a:xfrm>
            <a:off x="2571736" y="4438650"/>
            <a:ext cx="3067058" cy="241935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500042"/>
            <a:ext cx="5472122" cy="1285884"/>
          </a:xfrm>
          <a:blipFill>
            <a:blip r:embed="rId2"/>
            <a:tile tx="0" ty="0" sx="100000" sy="100000" flip="none" algn="tl"/>
          </a:blipFill>
          <a:scene3d>
            <a:camera prst="isometricOffAxis1Right"/>
            <a:lightRig rig="threePt" dir="t"/>
          </a:scene3d>
        </p:spPr>
        <p:txBody>
          <a:bodyPr>
            <a:normAutofit/>
          </a:bodyPr>
          <a:lstStyle/>
          <a:p>
            <a:r>
              <a:rPr lang="uk-UA" sz="3600" dirty="0" smtClean="0"/>
              <a:t> </a:t>
            </a:r>
            <a:r>
              <a:rPr lang="uk-UA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Будівництво    колодязів:</a:t>
            </a:r>
            <a:endParaRPr lang="uk-UA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Рисунок 5" descr="200_200_78_b5.jpg"/>
          <p:cNvPicPr>
            <a:picLocks noChangeAspect="1"/>
          </p:cNvPicPr>
          <p:nvPr/>
        </p:nvPicPr>
        <p:blipFill>
          <a:blip r:embed="rId3"/>
          <a:srcRect t="11034" b="12414"/>
          <a:stretch>
            <a:fillRect/>
          </a:stretch>
        </p:blipFill>
        <p:spPr>
          <a:xfrm>
            <a:off x="0" y="1857364"/>
            <a:ext cx="3571868" cy="2786082"/>
          </a:xfrm>
          <a:prstGeom prst="rect">
            <a:avLst/>
          </a:prstGeom>
        </p:spPr>
      </p:pic>
      <p:pic>
        <p:nvPicPr>
          <p:cNvPr id="7" name="Рисунок 6" descr="Безымянный 2.png"/>
          <p:cNvPicPr>
            <a:picLocks noChangeAspect="1"/>
          </p:cNvPicPr>
          <p:nvPr/>
        </p:nvPicPr>
        <p:blipFill>
          <a:blip r:embed="rId4"/>
          <a:srcRect l="21107" t="28750" r="15571" b="20000"/>
          <a:stretch>
            <a:fillRect/>
          </a:stretch>
        </p:blipFill>
        <p:spPr>
          <a:xfrm>
            <a:off x="4143372" y="2500306"/>
            <a:ext cx="4357718" cy="2928958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8686832" cy="1500198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rgbClr val="002060"/>
                </a:solidFill>
              </a:rPr>
              <a:t>Архітектурні споруди :</a:t>
            </a:r>
            <a:endParaRPr lang="uk-UA" sz="3600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328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2143116"/>
            <a:ext cx="5214942" cy="3867158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15328" cy="1296974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  <a:latin typeface="Mistral" pitchFamily="66" charset="0"/>
              </a:rPr>
              <a:t>Космічні кораблі, наукові автоматичні        станції:</a:t>
            </a:r>
            <a:endParaRPr lang="uk-UA" sz="3600" b="1" dirty="0">
              <a:solidFill>
                <a:srgbClr val="FFFF00"/>
              </a:solidFill>
              <a:latin typeface="Mistral" pitchFamily="66" charset="0"/>
            </a:endParaRPr>
          </a:p>
        </p:txBody>
      </p:sp>
      <p:pic>
        <p:nvPicPr>
          <p:cNvPr id="3" name="Рисунок 2" descr="5.JPG"/>
          <p:cNvPicPr>
            <a:picLocks noChangeAspect="1"/>
          </p:cNvPicPr>
          <p:nvPr/>
        </p:nvPicPr>
        <p:blipFill>
          <a:blip r:embed="rId3"/>
          <a:srcRect t="-3125" r="16016" b="34375"/>
          <a:stretch>
            <a:fillRect/>
          </a:stretch>
        </p:blipFill>
        <p:spPr>
          <a:xfrm>
            <a:off x="0" y="1643050"/>
            <a:ext cx="4000496" cy="3143272"/>
          </a:xfrm>
          <a:prstGeom prst="rect">
            <a:avLst/>
          </a:prstGeom>
        </p:spPr>
      </p:pic>
      <p:pic>
        <p:nvPicPr>
          <p:cNvPr id="4" name="Рисунок 3" descr="Безымянный3.JPG"/>
          <p:cNvPicPr>
            <a:picLocks noChangeAspect="1"/>
          </p:cNvPicPr>
          <p:nvPr/>
        </p:nvPicPr>
        <p:blipFill>
          <a:blip r:embed="rId4"/>
          <a:srcRect l="7812"/>
          <a:stretch>
            <a:fillRect/>
          </a:stretch>
        </p:blipFill>
        <p:spPr>
          <a:xfrm>
            <a:off x="4857752" y="3929066"/>
            <a:ext cx="4286248" cy="2786082"/>
          </a:xfrm>
          <a:prstGeom prst="rect">
            <a:avLst/>
          </a:prstGeom>
        </p:spPr>
      </p:pic>
      <p:pic>
        <p:nvPicPr>
          <p:cNvPr id="5" name="Рисунок 4" descr="view_540x40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554" y="1785926"/>
            <a:ext cx="2643206" cy="3731583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Циліндри навколо нас!</a:t>
            </a:r>
            <a:endParaRPr lang="uk-UA" dirty="0"/>
          </a:p>
        </p:txBody>
      </p:sp>
      <p:pic>
        <p:nvPicPr>
          <p:cNvPr id="4" name="Содержимое 3" descr="Новая папка4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214422"/>
            <a:ext cx="7715304" cy="4992253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0"/>
            <a:ext cx="4514824" cy="600076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ЦИЛІНДР – геометричне тіло, утворене шляхом обертання прямокутника навколо своєї осі. </a:t>
            </a:r>
            <a:br>
              <a:rPr lang="uk-UA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uk-UA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зображення циліндра.png"/>
          <p:cNvPicPr>
            <a:picLocks noChangeAspect="1"/>
          </p:cNvPicPr>
          <p:nvPr/>
        </p:nvPicPr>
        <p:blipFill>
          <a:blip r:embed="rId2"/>
          <a:srcRect l="25008" t="4546" r="34845" b="15786"/>
          <a:stretch>
            <a:fillRect/>
          </a:stretch>
        </p:blipFill>
        <p:spPr>
          <a:xfrm>
            <a:off x="428596" y="857232"/>
            <a:ext cx="3571900" cy="4500594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274638"/>
            <a:ext cx="4972056" cy="6440510"/>
          </a:xfrm>
          <a:blipFill>
            <a:blip r:embed="rId2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2800" dirty="0" smtClean="0">
                <a:solidFill>
                  <a:srgbClr val="FFFF00"/>
                </a:solidFill>
              </a:rPr>
              <a:t>Циліндр (грец. </a:t>
            </a:r>
            <a:r>
              <a:rPr lang="el-GR" sz="2800" dirty="0" smtClean="0">
                <a:solidFill>
                  <a:srgbClr val="FFFF00"/>
                </a:solidFill>
              </a:rPr>
              <a:t>κύλινδρος — «</a:t>
            </a:r>
            <a:r>
              <a:rPr lang="uk-UA" sz="2800" dirty="0" smtClean="0">
                <a:solidFill>
                  <a:srgbClr val="FFFF00"/>
                </a:solidFill>
              </a:rPr>
              <a:t>валик») — геометричне тіло, яке складається не більше ніж з двох кругів, які суміщуються паралельним перенесенням, та всіх відрізків, що сполучають відповідні точки цих кругів. Основа перетинає кожну твірну бічної поверхні рівно один раз.</a:t>
            </a:r>
            <a:endParaRPr lang="uk-UA" sz="2800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Безымянный.png"/>
          <p:cNvPicPr>
            <a:picLocks noChangeAspect="1"/>
          </p:cNvPicPr>
          <p:nvPr/>
        </p:nvPicPr>
        <p:blipFill>
          <a:blip r:embed="rId3"/>
          <a:srcRect l="33600" t="12321" r="47127" b="35000"/>
          <a:stretch>
            <a:fillRect/>
          </a:stretch>
        </p:blipFill>
        <p:spPr>
          <a:xfrm>
            <a:off x="642910" y="1785926"/>
            <a:ext cx="2071702" cy="4214866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переріз, паралельний осі.png"/>
          <p:cNvPicPr>
            <a:picLocks noChangeAspect="1"/>
          </p:cNvPicPr>
          <p:nvPr/>
        </p:nvPicPr>
        <p:blipFill>
          <a:blip r:embed="rId3"/>
          <a:srcRect l="28029" t="4055" r="29866" b="20464"/>
          <a:stretch>
            <a:fillRect/>
          </a:stretch>
        </p:blipFill>
        <p:spPr>
          <a:xfrm>
            <a:off x="0" y="3214686"/>
            <a:ext cx="2000264" cy="3286148"/>
          </a:xfrm>
          <a:prstGeom prst="rect">
            <a:avLst/>
          </a:prstGeom>
        </p:spPr>
      </p:pic>
      <p:pic>
        <p:nvPicPr>
          <p:cNvPr id="4" name="Содержимое 5" descr="осьовий переріз циліндра.png"/>
          <p:cNvPicPr>
            <a:picLocks noChangeAspect="1"/>
          </p:cNvPicPr>
          <p:nvPr/>
        </p:nvPicPr>
        <p:blipFill>
          <a:blip r:embed="rId4"/>
          <a:srcRect l="30036" t="11346" r="40276" b="22446"/>
          <a:stretch>
            <a:fillRect/>
          </a:stretch>
        </p:blipFill>
        <p:spPr>
          <a:xfrm>
            <a:off x="2643174" y="0"/>
            <a:ext cx="2000264" cy="3571876"/>
          </a:xfrm>
          <a:prstGeom prst="rect">
            <a:avLst/>
          </a:prstGeom>
        </p:spPr>
      </p:pic>
      <p:pic>
        <p:nvPicPr>
          <p:cNvPr id="5" name="Содержимое 3" descr="горизонтальний переріз циліндра.png"/>
          <p:cNvPicPr>
            <a:picLocks noChangeAspect="1"/>
          </p:cNvPicPr>
          <p:nvPr/>
        </p:nvPicPr>
        <p:blipFill>
          <a:blip r:embed="rId5"/>
          <a:srcRect l="27175" t="8863" r="40459" b="29094"/>
          <a:stretch>
            <a:fillRect/>
          </a:stretch>
        </p:blipFill>
        <p:spPr>
          <a:xfrm>
            <a:off x="0" y="214290"/>
            <a:ext cx="2214578" cy="2851704"/>
          </a:xfrm>
          <a:prstGeom prst="rect">
            <a:avLst/>
          </a:prstGeom>
        </p:spPr>
      </p:pic>
      <p:pic>
        <p:nvPicPr>
          <p:cNvPr id="6" name="Рисунок 5" descr="image016.gif"/>
          <p:cNvPicPr>
            <a:picLocks noChangeAspect="1"/>
          </p:cNvPicPr>
          <p:nvPr/>
        </p:nvPicPr>
        <p:blipFill>
          <a:blip r:embed="rId6"/>
          <a:srcRect l="4406" t="13519" r="42728" b="26136"/>
          <a:stretch>
            <a:fillRect/>
          </a:stretch>
        </p:blipFill>
        <p:spPr>
          <a:xfrm>
            <a:off x="2714612" y="3857628"/>
            <a:ext cx="1928826" cy="2214578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628" y="457200"/>
            <a:ext cx="3987924" cy="5686444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Види Перерізів циліндра:</a:t>
            </a:r>
            <a:br>
              <a:rPr lang="uk-UA" sz="2400" dirty="0" smtClean="0"/>
            </a:br>
            <a:r>
              <a:rPr lang="uk-UA" sz="2400" dirty="0" smtClean="0"/>
              <a:t>1. Горизонтальний</a:t>
            </a:r>
            <a:br>
              <a:rPr lang="uk-UA" sz="2400" dirty="0" smtClean="0"/>
            </a:br>
            <a:r>
              <a:rPr lang="uk-UA" sz="2400" dirty="0" smtClean="0"/>
              <a:t>2. Осьовий</a:t>
            </a:r>
            <a:br>
              <a:rPr lang="uk-UA" sz="2400" dirty="0" smtClean="0"/>
            </a:br>
            <a:r>
              <a:rPr lang="uk-UA" sz="2400" dirty="0" smtClean="0"/>
              <a:t>3. Паралельний осі циліндра</a:t>
            </a:r>
            <a:br>
              <a:rPr lang="uk-UA" sz="2400" dirty="0" smtClean="0"/>
            </a:br>
            <a:r>
              <a:rPr lang="uk-UA" sz="2400" dirty="0" smtClean="0"/>
              <a:t>4. Довільний</a:t>
            </a:r>
            <a:endParaRPr lang="uk-UA" sz="24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714356"/>
            <a:ext cx="4400552" cy="5214974"/>
          </a:xfrm>
          <a:blipFill>
            <a:blip r:embed="rId3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C00000"/>
                </a:solidFill>
              </a:rPr>
              <a:t>Види циліндрів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>
                <a:solidFill>
                  <a:schemeClr val="bg2">
                    <a:lumMod val="50000"/>
                  </a:schemeClr>
                </a:solidFill>
              </a:rPr>
              <a:t>1. Круговий прямий циліндр;</a:t>
            </a:r>
            <a:br>
              <a:rPr lang="uk-UA" sz="3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uk-UA" sz="3600" dirty="0" smtClean="0">
                <a:solidFill>
                  <a:schemeClr val="bg2">
                    <a:lumMod val="50000"/>
                  </a:schemeClr>
                </a:solidFill>
              </a:rPr>
              <a:t>2. Круговий похилий циліндр;</a:t>
            </a:r>
            <a:br>
              <a:rPr lang="uk-UA" sz="3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uk-UA" sz="3600" dirty="0" smtClean="0">
                <a:solidFill>
                  <a:schemeClr val="bg2">
                    <a:lumMod val="50000"/>
                  </a:schemeClr>
                </a:solidFill>
              </a:rPr>
              <a:t>3.  Циліндрична поверхня;</a:t>
            </a:r>
            <a:br>
              <a:rPr lang="uk-UA" sz="3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uk-UA" sz="3600" dirty="0" smtClean="0">
                <a:solidFill>
                  <a:schemeClr val="bg2">
                    <a:lumMod val="50000"/>
                  </a:schemeClr>
                </a:solidFill>
              </a:rPr>
              <a:t>4. </a:t>
            </a:r>
            <a:r>
              <a:rPr lang="uk-UA" sz="3600" dirty="0">
                <a:solidFill>
                  <a:schemeClr val="bg2">
                    <a:lumMod val="50000"/>
                  </a:schemeClr>
                </a:solidFill>
              </a:rPr>
              <a:t>Е</a:t>
            </a:r>
            <a:r>
              <a:rPr lang="uk-UA" sz="3600" dirty="0" smtClean="0">
                <a:solidFill>
                  <a:schemeClr val="bg2">
                    <a:lumMod val="50000"/>
                  </a:schemeClr>
                </a:solidFill>
              </a:rPr>
              <a:t>ліптичний циліндр.</a:t>
            </a:r>
            <a:endParaRPr lang="uk-UA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 descr="еліптичний циліндр.png"/>
          <p:cNvPicPr>
            <a:picLocks noChangeAspect="1"/>
          </p:cNvPicPr>
          <p:nvPr/>
        </p:nvPicPr>
        <p:blipFill>
          <a:blip r:embed="rId4" cstate="print"/>
          <a:srcRect l="11458" t="2037" r="18749" b="8333"/>
          <a:stretch>
            <a:fillRect/>
          </a:stretch>
        </p:blipFill>
        <p:spPr>
          <a:xfrm>
            <a:off x="2071670" y="3714752"/>
            <a:ext cx="2143140" cy="3143248"/>
          </a:xfrm>
          <a:prstGeom prst="rect">
            <a:avLst/>
          </a:prstGeom>
        </p:spPr>
      </p:pic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357158" y="4143380"/>
          <a:ext cx="1822450" cy="2185987"/>
        </p:xfrm>
        <a:graphic>
          <a:graphicData uri="http://schemas.openxmlformats.org/presentationml/2006/ole">
            <p:oleObj spid="_x0000_s1026" name="Bitmap Image" r:id="rId5" imgW="1857143" imgH="2228571" progId="PBrush">
              <p:embed/>
            </p:oleObj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2357422" y="1357298"/>
          <a:ext cx="1539875" cy="2185988"/>
        </p:xfrm>
        <a:graphic>
          <a:graphicData uri="http://schemas.openxmlformats.org/presentationml/2006/ole">
            <p:oleObj spid="_x0000_s1027" name="Bitmap Image" r:id="rId6" imgW="1542857" imgH="2190476" progId="PBrush">
              <p:embed/>
            </p:oleObj>
          </a:graphicData>
        </a:graphic>
      </p:graphicFrame>
      <p:graphicFrame>
        <p:nvGraphicFramePr>
          <p:cNvPr id="1028" name="Object 9"/>
          <p:cNvGraphicFramePr>
            <a:graphicFrameLocks noChangeAspect="1"/>
          </p:cNvGraphicFramePr>
          <p:nvPr/>
        </p:nvGraphicFramePr>
        <p:xfrm>
          <a:off x="642910" y="1428736"/>
          <a:ext cx="1285875" cy="2187575"/>
        </p:xfrm>
        <a:graphic>
          <a:graphicData uri="http://schemas.openxmlformats.org/presentationml/2006/ole">
            <p:oleObj spid="_x0000_s1028" name="Bitmap Image" r:id="rId7" imgW="1371429" imgH="2333333" progId="PBrush">
              <p:embed/>
            </p:oleObj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  <a:solidFill>
            <a:schemeClr val="accent1">
              <a:lumMod val="75000"/>
            </a:schemeClr>
          </a:solidFill>
          <a:ln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              </a:t>
            </a:r>
            <a:r>
              <a:rPr lang="uk-UA" sz="4000" b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Використання циліндрів</a:t>
            </a:r>
            <a:r>
              <a:rPr lang="uk-UA" sz="4000" b="1" dirty="0" smtClean="0"/>
              <a:t/>
            </a:r>
            <a:br>
              <a:rPr lang="uk-UA" sz="4000" b="1" dirty="0" smtClean="0"/>
            </a:br>
            <a:endParaRPr lang="uk-UA" sz="4000" b="1" dirty="0"/>
          </a:p>
        </p:txBody>
      </p:sp>
      <p:pic>
        <p:nvPicPr>
          <p:cNvPr id="3" name="Рисунок 2" descr="Новая папка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000108"/>
            <a:ext cx="7286676" cy="5572140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85728"/>
            <a:ext cx="4286280" cy="5583254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Найбільш широко використовуються циліндри у машино-будівництві. Це основна частина двигуна внутрішнього згоряння.</a:t>
            </a:r>
            <a:endParaRPr lang="uk-UA" sz="3200" dirty="0"/>
          </a:p>
        </p:txBody>
      </p:sp>
      <p:pic>
        <p:nvPicPr>
          <p:cNvPr id="3" name="Рисунок 2" descr="clip_image002_0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714752"/>
            <a:ext cx="3357586" cy="2714644"/>
          </a:xfrm>
          <a:prstGeom prst="rect">
            <a:avLst/>
          </a:prstGeom>
        </p:spPr>
      </p:pic>
      <p:pic>
        <p:nvPicPr>
          <p:cNvPr id="4" name="Рисунок 3" descr="Новая папка451.jpg"/>
          <p:cNvPicPr>
            <a:picLocks noChangeAspect="1"/>
          </p:cNvPicPr>
          <p:nvPr/>
        </p:nvPicPr>
        <p:blipFill>
          <a:blip r:embed="rId3" cstate="print"/>
          <a:srcRect b="12069"/>
          <a:stretch>
            <a:fillRect/>
          </a:stretch>
        </p:blipFill>
        <p:spPr>
          <a:xfrm>
            <a:off x="214282" y="0"/>
            <a:ext cx="4286932" cy="3643314"/>
          </a:xfrm>
          <a:prstGeom prst="round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54560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Робота механізмів залежить від параметрів циліндра:</a:t>
            </a:r>
            <a:br>
              <a:rPr lang="uk-UA" sz="3600" b="1" dirty="0" smtClean="0"/>
            </a:br>
            <a:r>
              <a:rPr lang="uk-UA" sz="36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uk-UA" sz="3600" b="1" dirty="0">
                <a:solidFill>
                  <a:schemeClr val="bg2">
                    <a:lumMod val="50000"/>
                  </a:schemeClr>
                </a:solidFill>
              </a:rPr>
              <a:t>р</a:t>
            </a:r>
            <a:r>
              <a:rPr lang="uk-UA" sz="3600" b="1" dirty="0" smtClean="0">
                <a:solidFill>
                  <a:schemeClr val="bg2">
                    <a:lumMod val="50000"/>
                  </a:schemeClr>
                </a:solidFill>
              </a:rPr>
              <a:t>адіуса,</a:t>
            </a:r>
            <a:r>
              <a:rPr lang="uk-UA" sz="3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uk-UA" sz="3600" b="1" dirty="0" smtClean="0">
                <a:solidFill>
                  <a:schemeClr val="bg2">
                    <a:lumMod val="50000"/>
                  </a:schemeClr>
                </a:solidFill>
              </a:rPr>
              <a:t>висоти, об</a:t>
            </a:r>
            <a:r>
              <a:rPr lang="uk-UA" sz="3600" b="1" dirty="0" smtClean="0">
                <a:solidFill>
                  <a:schemeClr val="bg2">
                    <a:lumMod val="50000"/>
                  </a:schemeClr>
                </a:solidFill>
                <a:latin typeface="Constantia"/>
              </a:rPr>
              <a:t>'єму. </a:t>
            </a:r>
            <a:r>
              <a:rPr lang="uk-UA" sz="3600" dirty="0" smtClean="0">
                <a:latin typeface="Constantia"/>
              </a:rPr>
              <a:t/>
            </a:r>
            <a:br>
              <a:rPr lang="uk-UA" sz="3600" dirty="0" smtClean="0">
                <a:latin typeface="Constantia"/>
              </a:rPr>
            </a:br>
            <a:r>
              <a:rPr lang="uk-UA" sz="3600" dirty="0" smtClean="0">
                <a:solidFill>
                  <a:schemeClr val="bg2">
                    <a:lumMod val="50000"/>
                  </a:schemeClr>
                </a:solidFill>
                <a:latin typeface="Constantia"/>
              </a:rPr>
              <a:t>Об’єм циліндра знаходять так: 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Constantia"/>
              </a:rPr>
              <a:t/>
            </a:r>
            <a:b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Constantia"/>
              </a:rPr>
            </a:br>
            <a:r>
              <a:rPr lang="en-US" sz="3600" dirty="0" smtClean="0">
                <a:solidFill>
                  <a:srgbClr val="FF0000"/>
                </a:solidFill>
                <a:latin typeface="Constantia"/>
              </a:rPr>
              <a:t>V=</a:t>
            </a:r>
            <a:r>
              <a:rPr lang="en-US" sz="3600" dirty="0" smtClean="0">
                <a:solidFill>
                  <a:srgbClr val="FF0000"/>
                </a:solidFill>
                <a:latin typeface="Cambria Math"/>
                <a:ea typeface="Cambria Math"/>
              </a:rPr>
              <a:t>𝜋R</a:t>
            </a:r>
            <a:r>
              <a:rPr lang="en-US" sz="3600" dirty="0" smtClean="0">
                <a:solidFill>
                  <a:srgbClr val="FF0000"/>
                </a:solidFill>
                <a:latin typeface="Constantia"/>
                <a:ea typeface="Cambria Math"/>
              </a:rPr>
              <a:t>²h,  R 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Constantia"/>
                <a:ea typeface="Cambria Math"/>
              </a:rPr>
              <a:t>– 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Constantia"/>
                <a:ea typeface="Cambria Math"/>
              </a:rPr>
              <a:t>рад</a:t>
            </a:r>
            <a:r>
              <a:rPr lang="uk-UA" sz="3600" dirty="0" smtClean="0">
                <a:solidFill>
                  <a:schemeClr val="bg2">
                    <a:lumMod val="50000"/>
                  </a:schemeClr>
                </a:solidFill>
                <a:latin typeface="Constantia"/>
                <a:ea typeface="Cambria Math"/>
              </a:rPr>
              <a:t>і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Constantia"/>
                <a:ea typeface="Cambria Math"/>
              </a:rPr>
              <a:t>ус </a:t>
            </a:r>
            <a:r>
              <a:rPr lang="uk-UA" sz="3600" dirty="0" smtClean="0">
                <a:solidFill>
                  <a:schemeClr val="bg2">
                    <a:lumMod val="50000"/>
                  </a:schemeClr>
                </a:solidFill>
                <a:latin typeface="Constantia"/>
                <a:ea typeface="Cambria Math"/>
              </a:rPr>
              <a:t>основи циліндра; </a:t>
            </a:r>
            <a:br>
              <a:rPr lang="uk-UA" sz="3600" dirty="0" smtClean="0">
                <a:solidFill>
                  <a:schemeClr val="bg2">
                    <a:lumMod val="50000"/>
                  </a:schemeClr>
                </a:solidFill>
                <a:latin typeface="Constantia"/>
                <a:ea typeface="Cambria Math"/>
              </a:rPr>
            </a:br>
            <a:r>
              <a:rPr lang="en-US" sz="3600" dirty="0" smtClean="0">
                <a:solidFill>
                  <a:srgbClr val="FF0000"/>
                </a:solidFill>
                <a:latin typeface="Constantia"/>
                <a:ea typeface="Cambria Math"/>
              </a:rPr>
              <a:t>h</a:t>
            </a:r>
            <a:r>
              <a:rPr lang="uk-UA" sz="3600" dirty="0" smtClean="0">
                <a:solidFill>
                  <a:schemeClr val="bg2">
                    <a:lumMod val="50000"/>
                  </a:schemeClr>
                </a:solidFill>
                <a:latin typeface="Constantia"/>
                <a:ea typeface="Cambria Math"/>
              </a:rPr>
              <a:t>- висота циліндра; </a:t>
            </a:r>
            <a:endParaRPr lang="uk-UA" sz="3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1071546"/>
            <a:ext cx="3900486" cy="4154494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Дерево - обробна промисловість: </a:t>
            </a:r>
            <a:endParaRPr lang="uk-UA" sz="36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brhubgsauydukkj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00628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343</TotalTime>
  <Words>175</Words>
  <Application>Microsoft Office PowerPoint</Application>
  <PresentationFormat>Экран (4:3)</PresentationFormat>
  <Paragraphs>21</Paragraphs>
  <Slides>17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Трек</vt:lpstr>
      <vt:lpstr>Bitmap Image</vt:lpstr>
      <vt:lpstr> Проект на тему: “ циліндри та їх застосування ” </vt:lpstr>
      <vt:lpstr>ЦИЛІНДР – геометричне тіло, утворене шляхом обертання прямокутника навколо своєї осі.   </vt:lpstr>
      <vt:lpstr>Циліндр (грец. κύλινδρος — «валик») — геометричне тіло, яке складається не більше ніж з двох кругів, які суміщуються паралельним перенесенням, та всіх відрізків, що сполучають відповідні точки цих кругів. Основа перетинає кожну твірну бічної поверхні рівно один раз.</vt:lpstr>
      <vt:lpstr>Види Перерізів циліндра: 1. Горизонтальний 2. Осьовий 3. Паралельний осі циліндра 4. Довільний</vt:lpstr>
      <vt:lpstr>Види циліндрів 1. Круговий прямий циліндр; 2. Круговий похилий циліндр; 3.  Циліндрична поверхня; 4. Еліптичний циліндр.</vt:lpstr>
      <vt:lpstr>              Використання циліндрів </vt:lpstr>
      <vt:lpstr>Найбільш широко використовуються циліндри у машино-будівництві. Це основна частина двигуна внутрішнього згоряння.</vt:lpstr>
      <vt:lpstr>Робота механізмів залежить від параметрів циліндра:  радіуса, висоти, об'єму.  Об’єм циліндра знаходять так:  V=𝜋R²h,  R – радіус основи циліндра;  h- висота циліндра; </vt:lpstr>
      <vt:lpstr>Дерево - обробна промисловість: </vt:lpstr>
      <vt:lpstr>При розпилюванні дерев'яних  колод на дошку велике значення має діаметр колоди, а також площа осьового перерізу колоди. Площу перерізу знаходять так: S = d · h, d-діаметр, h-висота. </vt:lpstr>
      <vt:lpstr>Метало - обробна промисловість:  первинною заготовкою для гайок, болтів, шурупів є циліндри, які в подальшому шліфуються, обробляються спеціальними інструментами і набувають потрібної форми.</vt:lpstr>
      <vt:lpstr>Військова промисловість: </vt:lpstr>
      <vt:lpstr>Товари широкого вжитку:</vt:lpstr>
      <vt:lpstr> Будівництво    колодязів:</vt:lpstr>
      <vt:lpstr>Архітектурні споруди :</vt:lpstr>
      <vt:lpstr>Космічні кораблі, наукові автоматичні        станції:</vt:lpstr>
      <vt:lpstr>Циліндри навколо нас!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З ГЕОМЕТРІЇ НА ТЕМУ:  “ ЦИЛІНДР ТА ЙОГО МОЖЛИВІСТЬ ЗАСТОСУВАННЯ”</dc:title>
  <dc:creator>11</dc:creator>
  <cp:lastModifiedBy>11</cp:lastModifiedBy>
  <cp:revision>44</cp:revision>
  <dcterms:created xsi:type="dcterms:W3CDTF">2011-12-04T09:59:29Z</dcterms:created>
  <dcterms:modified xsi:type="dcterms:W3CDTF">2011-12-09T01:58:23Z</dcterms:modified>
</cp:coreProperties>
</file>