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54868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Arial Black" pitchFamily="34" charset="0"/>
              </a:rPr>
              <a:t>Тема уроку:</a:t>
            </a:r>
            <a:br>
              <a:rPr lang="ru-RU" sz="3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Arial Black" pitchFamily="34" charset="0"/>
              </a:rPr>
              <a:t>Прямокутний</a:t>
            </a:r>
            <a:r>
              <a:rPr lang="ru-RU" sz="3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Arial Black" pitchFamily="34" charset="0"/>
              </a:rPr>
              <a:t>трикутник</a:t>
            </a:r>
            <a:r>
              <a:rPr lang="ru-RU" sz="3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br>
              <a:rPr lang="ru-RU" sz="3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Arial Black" pitchFamily="34" charset="0"/>
              </a:rPr>
              <a:t>(7 </a:t>
            </a:r>
            <a:r>
              <a:rPr lang="ru-RU" sz="3600" dirty="0" err="1" smtClean="0">
                <a:solidFill>
                  <a:schemeClr val="tx1"/>
                </a:solidFill>
                <a:latin typeface="Arial Black" pitchFamily="34" charset="0"/>
              </a:rPr>
              <a:t>клас</a:t>
            </a:r>
            <a:r>
              <a:rPr lang="ru-RU" sz="3600" dirty="0" smtClean="0">
                <a:solidFill>
                  <a:schemeClr val="tx1"/>
                </a:solidFill>
                <a:latin typeface="Arial Black" pitchFamily="34" charset="0"/>
              </a:rPr>
              <a:t>)</a:t>
            </a:r>
            <a:endParaRPr lang="ru-RU" sz="36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Вчитель: </a:t>
            </a:r>
            <a:r>
              <a:rPr lang="uk-UA" dirty="0" err="1" smtClean="0">
                <a:solidFill>
                  <a:schemeClr val="tx1"/>
                </a:solidFill>
              </a:rPr>
              <a:t>Сігіда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smtClean="0">
                <a:solidFill>
                  <a:schemeClr val="tx1"/>
                </a:solidFill>
              </a:rPr>
              <a:t>Юлія Анатоліївна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Костянтинівська СРШ І-ІІІ ступенів </a:t>
            </a:r>
            <a:r>
              <a:rPr lang="uk-UA" dirty="0" err="1" smtClean="0">
                <a:solidFill>
                  <a:schemeClr val="tx1"/>
                </a:solidFill>
              </a:rPr>
              <a:t>“Прометей”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4337" name="Picture 1" descr="D:\Documents and Settings\Мои документы\Мои рисунки\математика\2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9952" y="2492896"/>
            <a:ext cx="4659106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1)Назвіть гіпотенузу і катети трикутників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404664"/>
            <a:ext cx="237626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896" y="620688"/>
            <a:ext cx="288032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00" y="764704"/>
            <a:ext cx="237626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D:\Documents and Settings\Мои документы\Мои рисунки\математика\55i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48264" y="3933056"/>
            <a:ext cx="2088232" cy="2924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260648"/>
            <a:ext cx="6172200" cy="247042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2) Знайдіть другий гострий кут трикутника, якщо перший дорівнює: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а) 65</a:t>
            </a:r>
            <a:r>
              <a:rPr lang="uk-UA" baseline="30000" dirty="0" smtClean="0">
                <a:solidFill>
                  <a:schemeClr val="tx1"/>
                </a:solidFill>
                <a:latin typeface="Arial Black" pitchFamily="34" charset="0"/>
              </a:rPr>
              <a:t>0</a:t>
            </a:r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      б) 31</a:t>
            </a:r>
            <a:r>
              <a:rPr lang="uk-UA" baseline="30000" dirty="0" smtClean="0">
                <a:solidFill>
                  <a:schemeClr val="tx1"/>
                </a:solidFill>
                <a:latin typeface="Arial Black" pitchFamily="34" charset="0"/>
              </a:rPr>
              <a:t>0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3212976"/>
            <a:ext cx="6172200" cy="1371600"/>
          </a:xfrm>
        </p:spPr>
        <p:txBody>
          <a:bodyPr/>
          <a:lstStyle/>
          <a:p>
            <a:r>
              <a:rPr lang="uk-UA" sz="2400" i="1" dirty="0" smtClean="0">
                <a:solidFill>
                  <a:schemeClr val="accent2">
                    <a:lumMod val="50000"/>
                  </a:schemeClr>
                </a:solidFill>
              </a:rPr>
              <a:t>а) 90</a:t>
            </a:r>
            <a:r>
              <a:rPr lang="uk-UA" sz="2400" i="1" baseline="30000" dirty="0" smtClean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uk-UA" sz="2400" i="1" dirty="0" smtClean="0">
                <a:solidFill>
                  <a:schemeClr val="accent2">
                    <a:lumMod val="50000"/>
                  </a:schemeClr>
                </a:solidFill>
              </a:rPr>
              <a:t>-65</a:t>
            </a:r>
            <a:r>
              <a:rPr lang="uk-UA" sz="2400" i="1" baseline="30000" dirty="0" smtClean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uk-UA" sz="2400" i="1" dirty="0" smtClean="0">
                <a:solidFill>
                  <a:schemeClr val="accent2">
                    <a:lumMod val="50000"/>
                  </a:schemeClr>
                </a:solidFill>
              </a:rPr>
              <a:t>=25</a:t>
            </a:r>
            <a:r>
              <a:rPr lang="uk-UA" sz="2400" i="1" baseline="30000" dirty="0" smtClean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uk-UA" sz="2400" i="1" dirty="0" smtClean="0">
                <a:solidFill>
                  <a:schemeClr val="accent2">
                    <a:lumMod val="50000"/>
                  </a:schemeClr>
                </a:solidFill>
              </a:rPr>
              <a:t>             б) 90</a:t>
            </a:r>
            <a:r>
              <a:rPr lang="uk-UA" sz="2400" i="1" baseline="30000" dirty="0" smtClean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uk-UA" sz="2400" i="1" dirty="0" smtClean="0">
                <a:solidFill>
                  <a:schemeClr val="accent2">
                    <a:lumMod val="50000"/>
                  </a:schemeClr>
                </a:solidFill>
              </a:rPr>
              <a:t>-31</a:t>
            </a:r>
            <a:r>
              <a:rPr lang="uk-UA" sz="2400" i="1" baseline="30000" dirty="0" smtClean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uk-UA" sz="2400" i="1" dirty="0" smtClean="0">
                <a:solidFill>
                  <a:schemeClr val="accent2">
                    <a:lumMod val="50000"/>
                  </a:schemeClr>
                </a:solidFill>
              </a:rPr>
              <a:t>=59</a:t>
            </a:r>
            <a:r>
              <a:rPr lang="uk-UA" sz="2400" i="1" baseline="30000" dirty="0" smtClean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uk-UA" sz="2400" i="1" dirty="0" smtClean="0">
                <a:solidFill>
                  <a:schemeClr val="accent2">
                    <a:lumMod val="50000"/>
                  </a:schemeClr>
                </a:solidFill>
              </a:rPr>
              <a:t>            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6" name="Picture 2" descr="D:\Documents and Settings\Мои документы\Мои рисунки\математика\3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0232" y="3789040"/>
            <a:ext cx="2269976" cy="279308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Знайти кути рівнобедреного прямокутного трикутника.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2492896"/>
            <a:ext cx="6172200" cy="1371600"/>
          </a:xfrm>
        </p:spPr>
        <p:txBody>
          <a:bodyPr/>
          <a:lstStyle/>
          <a:p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90</a:t>
            </a:r>
            <a:r>
              <a:rPr lang="uk-UA" sz="2000" i="1" baseline="30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0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:2=45</a:t>
            </a:r>
            <a:r>
              <a:rPr lang="uk-UA" sz="2000" i="1" baseline="30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0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endParaRPr lang="ru-RU" dirty="0"/>
          </a:p>
        </p:txBody>
      </p:sp>
      <p:pic>
        <p:nvPicPr>
          <p:cNvPr id="20482" name="Picture 2" descr="D:\Documents and Settings\Мои документы\Мои рисунки\математика\6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21149" y="3133724"/>
            <a:ext cx="3859229" cy="252752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dirty="0" err="1" smtClean="0">
                <a:solidFill>
                  <a:schemeClr val="tx1"/>
                </a:solidFill>
                <a:latin typeface="Arial Black" pitchFamily="34" charset="0"/>
              </a:rPr>
              <a:t>МК-</a:t>
            </a:r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 висота рівнобедреного трикутника АВМ Знайдіть кути трикутника, якщо  = 42</a:t>
            </a:r>
            <a:r>
              <a:rPr lang="uk-UA" baseline="30000" dirty="0" smtClean="0">
                <a:solidFill>
                  <a:schemeClr val="tx1"/>
                </a:solidFill>
                <a:latin typeface="Arial Black" pitchFamily="34" charset="0"/>
              </a:rPr>
              <a:t>0</a:t>
            </a:r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, 64</a:t>
            </a:r>
            <a:r>
              <a:rPr lang="uk-UA" baseline="30000" dirty="0" smtClean="0">
                <a:solidFill>
                  <a:schemeClr val="tx1"/>
                </a:solidFill>
                <a:latin typeface="Arial Black" pitchFamily="34" charset="0"/>
              </a:rPr>
              <a:t>0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Відповідь: =26</a:t>
            </a:r>
            <a:r>
              <a:rPr lang="uk-UA" sz="2000" baseline="30000" dirty="0" smtClean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; =48</a:t>
            </a:r>
            <a:r>
              <a:rPr lang="uk-UA" sz="2000" baseline="30000" dirty="0" smtClean="0">
                <a:solidFill>
                  <a:schemeClr val="accent2">
                    <a:lumMod val="50000"/>
                  </a:schemeClr>
                </a:solidFill>
              </a:rPr>
              <a:t>0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808" y="692696"/>
            <a:ext cx="3175987" cy="218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419872" y="18864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ЗАДАЧА 1.</a:t>
            </a:r>
            <a:r>
              <a:rPr kumimoji="0" lang="uk-UA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Письмово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25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636912"/>
            <a:ext cx="6172200" cy="2381650"/>
          </a:xfrm>
        </p:spPr>
        <p:txBody>
          <a:bodyPr>
            <a:normAutofit/>
          </a:bodyPr>
          <a:lstStyle/>
          <a:p>
            <a:pPr lvl="0"/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Один з гострих кутів прямокутного трикутника на 34</a:t>
            </a:r>
            <a:r>
              <a:rPr lang="uk-UA" baseline="30000" dirty="0" smtClean="0">
                <a:solidFill>
                  <a:schemeClr val="tx1"/>
                </a:solidFill>
                <a:latin typeface="Arial Black" pitchFamily="34" charset="0"/>
              </a:rPr>
              <a:t>0</a:t>
            </a:r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 більший за другий. Знайдіть ці кути 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Відповідь:А=28</a:t>
            </a:r>
            <a:r>
              <a:rPr lang="uk-UA" sz="2000" baseline="30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0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, В=62</a:t>
            </a:r>
            <a:r>
              <a:rPr lang="uk-UA" sz="2000" baseline="30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0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736" y="476672"/>
            <a:ext cx="266429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844824"/>
            <a:ext cx="6172200" cy="3173738"/>
          </a:xfrm>
        </p:spPr>
        <p:txBody>
          <a:bodyPr>
            <a:normAutofit fontScale="90000"/>
          </a:bodyPr>
          <a:lstStyle/>
          <a:p>
            <a:pPr lvl="0"/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У прямокутному трикутнику гострий кут дорівнює 60</a:t>
            </a:r>
            <a:r>
              <a:rPr lang="uk-UA" baseline="30000" dirty="0" smtClean="0">
                <a:solidFill>
                  <a:schemeClr val="tx1"/>
                </a:solidFill>
                <a:latin typeface="Arial Black" pitchFamily="34" charset="0"/>
              </a:rPr>
              <a:t>0</a:t>
            </a:r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, а сума гіпотенузи та меншого катета 30см. Знайдіть довжину гіпотенузи та медіани проведеної до неї.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</a:rPr>
              <a:t>Відповідь:СК = 10 см; АВ = 20 см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1840" y="260648"/>
            <a:ext cx="35283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404664"/>
            <a:ext cx="6624736" cy="5544616"/>
          </a:xfrm>
        </p:spPr>
        <p:txBody>
          <a:bodyPr>
            <a:normAutofit fontScale="90000"/>
          </a:bodyPr>
          <a:lstStyle/>
          <a:p>
            <a:r>
              <a:rPr lang="uk-UA" sz="2400" dirty="0" smtClean="0">
                <a:solidFill>
                  <a:srgbClr val="C00000"/>
                </a:solidFill>
                <a:latin typeface="Arial Black" pitchFamily="34" charset="0"/>
              </a:rPr>
              <a:t>Історія прямокутного трикутника.</a:t>
            </a:r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Arial Black" pitchFamily="34" charset="0"/>
              </a:rPr>
              <a:t>Що означають терміни гіпотенуза, катет?</a:t>
            </a:r>
            <a:br>
              <a:rPr lang="uk-UA" sz="2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Arial Black" pitchFamily="34" charset="0"/>
              </a:rPr>
              <a:t> (Гіпотенуза — грецького походження: та, що тягнеться і стягує. Прообразом її є давньоєгипетська арфа, на якій струни стягували кінці двох взаємно перпендикулярних підставок. </a:t>
            </a:r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Arial Black" pitchFamily="34" charset="0"/>
              </a:rPr>
              <a:t> Катет — грецького походження, означає прямовисний, перпендикуляр. Сучасне тлумачення поширилося лише у XVIII ст. </a:t>
            </a:r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</a:br>
            <a:endParaRPr lang="ru-RU" dirty="0"/>
          </a:p>
        </p:txBody>
      </p:sp>
      <p:pic>
        <p:nvPicPr>
          <p:cNvPr id="1026" name="Picture 2" descr="D:\Documents and Settings\Мои документы\Мои рисунки\математика\33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1268760"/>
            <a:ext cx="1800200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836712"/>
            <a:ext cx="6118448" cy="4968552"/>
          </a:xfrm>
        </p:spPr>
        <p:txBody>
          <a:bodyPr>
            <a:normAutofit fontScale="90000"/>
          </a:bodyPr>
          <a:lstStyle/>
          <a:p>
            <a:r>
              <a:rPr lang="uk-UA" sz="2700" dirty="0" smtClean="0">
                <a:solidFill>
                  <a:schemeClr val="tx1"/>
                </a:solidFill>
                <a:latin typeface="Arial Black" pitchFamily="34" charset="0"/>
              </a:rPr>
              <a:t>Прямокутний трикутник вважали найкращою і найдосконалішою фігурою. Одним із способів побудови такого трикутника був поділ правильного трикутника пополам. Прямокутні трикутники, довжини сторін яких — цілі числа, утворюють окремий клас, для якого справджується теорема, названа ім'ям </a:t>
            </a:r>
            <a:r>
              <a:rPr lang="uk-UA" sz="2700" dirty="0" smtClean="0">
                <a:solidFill>
                  <a:srgbClr val="C00000"/>
                </a:solidFill>
                <a:latin typeface="Arial Black" pitchFamily="34" charset="0"/>
              </a:rPr>
              <a:t>Піфагора</a:t>
            </a:r>
            <a:r>
              <a:rPr lang="uk-UA" sz="2700" dirty="0" smtClean="0">
                <a:solidFill>
                  <a:schemeClr val="tx1"/>
                </a:solidFill>
                <a:latin typeface="Arial Black" pitchFamily="34" charset="0"/>
              </a:rPr>
              <a:t>, хоч вона була відома задовго до нього </a:t>
            </a:r>
            <a:r>
              <a:rPr lang="uk-UA" sz="2700" dirty="0" err="1" smtClean="0">
                <a:solidFill>
                  <a:schemeClr val="tx1"/>
                </a:solidFill>
                <a:latin typeface="Arial Black" pitchFamily="34" charset="0"/>
              </a:rPr>
              <a:t>вавілонянам</a:t>
            </a:r>
            <a:r>
              <a:rPr lang="uk-UA" sz="2700" dirty="0" smtClean="0">
                <a:solidFill>
                  <a:schemeClr val="tx1"/>
                </a:solidFill>
                <a:latin typeface="Arial Black" pitchFamily="34" charset="0"/>
              </a:rPr>
              <a:t>. </a:t>
            </a:r>
            <a:r>
              <a:rPr lang="ru-RU" sz="5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5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uk-UA" sz="5400" dirty="0" smtClean="0">
                <a:solidFill>
                  <a:schemeClr val="tx1"/>
                </a:solidFill>
                <a:latin typeface="Arial Black" pitchFamily="34" charset="0"/>
              </a:rPr>
              <a:t> </a:t>
            </a:r>
            <a:endParaRPr lang="ru-RU" dirty="0"/>
          </a:p>
        </p:txBody>
      </p:sp>
      <p:pic>
        <p:nvPicPr>
          <p:cNvPr id="2050" name="Picture 2" descr="D:\Documents and Settings\Мои документы\Мои рисунки\математика\1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176" y="4703094"/>
            <a:ext cx="2520280" cy="1885543"/>
          </a:xfrm>
          <a:prstGeom prst="rect">
            <a:avLst/>
          </a:prstGeom>
          <a:noFill/>
        </p:spPr>
      </p:pic>
      <p:pic>
        <p:nvPicPr>
          <p:cNvPr id="5" name="Picture 2" descr="D:\Documents and Settings\Мои документы\Мои рисунки\математика\33i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560" y="1268760"/>
            <a:ext cx="1800200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32656"/>
            <a:ext cx="6678488" cy="6264696"/>
          </a:xfrm>
        </p:spPr>
        <p:txBody>
          <a:bodyPr>
            <a:normAutofit/>
          </a:bodyPr>
          <a:lstStyle/>
          <a:p>
            <a:r>
              <a:rPr lang="uk-UA" sz="2200" dirty="0" smtClean="0">
                <a:solidFill>
                  <a:schemeClr val="tx1"/>
                </a:solidFill>
                <a:latin typeface="Arial Black" pitchFamily="34" charset="0"/>
              </a:rPr>
              <a:t>Можливо, що вивчення властивостей прямокутних трикутників привело до відкриття несумірності відрізків. Але це відкриття суперечило філософській теорії про "гармонію світу". Виявилося, що числом не можна виміряти довжину прямолінійного відрізка - діагоналі квадрата, сторона якого дорівнює одиниці. Пояснити це Піфагор та його учні не могли, тому і тримали своє відкриття в суворій таємниці. Збереглась легенда, що один з піфагорійців, </a:t>
            </a:r>
            <a:r>
              <a:rPr lang="uk-UA" sz="2200" dirty="0" err="1" smtClean="0">
                <a:solidFill>
                  <a:schemeClr val="tx1"/>
                </a:solidFill>
                <a:latin typeface="Arial Black" pitchFamily="34" charset="0"/>
              </a:rPr>
              <a:t>Гіпас</a:t>
            </a:r>
            <a:r>
              <a:rPr lang="uk-UA" sz="2200" dirty="0" smtClean="0">
                <a:solidFill>
                  <a:schemeClr val="tx1"/>
                </a:solidFill>
                <a:latin typeface="Arial Black" pitchFamily="34" charset="0"/>
              </a:rPr>
              <a:t>, розголосив таємницю про ірраціональне число. Покараний богами за зраду, він загинув у морі під час бурі.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 descr="D:\Documents and Settings\Мои документы\Мои рисунки\математика\33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1268760"/>
            <a:ext cx="1800200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844824"/>
            <a:ext cx="6172200" cy="1152128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chemeClr val="accent2">
                    <a:lumMod val="50000"/>
                  </a:schemeClr>
                </a:solidFill>
              </a:rPr>
              <a:t>ДЯКУЮ ЗА УРОК.</a:t>
            </a:r>
            <a:endParaRPr lang="ru-RU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D:\Documents and Settings\Мои документы\Мои рисунки\математика\30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7904" y="3284984"/>
            <a:ext cx="2837656" cy="270253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1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7" dur="1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620688"/>
            <a:ext cx="5758408" cy="5754234"/>
          </a:xfrm>
        </p:spPr>
        <p:txBody>
          <a:bodyPr>
            <a:normAutofit/>
          </a:bodyPr>
          <a:lstStyle/>
          <a:p>
            <a:endParaRPr lang="uk-UA" sz="2400" dirty="0" smtClean="0">
              <a:solidFill>
                <a:schemeClr val="tx1"/>
              </a:solidFill>
            </a:endParaRPr>
          </a:p>
          <a:p>
            <a:endParaRPr lang="uk-UA" sz="2400" dirty="0" smtClean="0">
              <a:solidFill>
                <a:schemeClr val="tx1"/>
              </a:solidFill>
            </a:endParaRPr>
          </a:p>
          <a:p>
            <a:endParaRPr lang="uk-UA" sz="2400" dirty="0" smtClean="0">
              <a:solidFill>
                <a:schemeClr val="tx1"/>
              </a:solidFill>
            </a:endParaRPr>
          </a:p>
          <a:p>
            <a:r>
              <a:rPr lang="uk-UA" sz="2400" dirty="0" smtClean="0">
                <a:solidFill>
                  <a:srgbClr val="C00000"/>
                </a:solidFill>
              </a:rPr>
              <a:t>Мета уроку: </a:t>
            </a:r>
            <a:r>
              <a:rPr lang="uk-UA" sz="2400" dirty="0" smtClean="0">
                <a:solidFill>
                  <a:schemeClr val="tx1"/>
                </a:solidFill>
              </a:rPr>
              <a:t>Сформувати поняття прямокутного трикутника; домогтися засвоєння ознак рівності та властивостей прямокутного трикутника.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uk-UA" sz="2400" dirty="0" smtClean="0">
                <a:solidFill>
                  <a:schemeClr val="tx1"/>
                </a:solidFill>
              </a:rPr>
              <a:t>Розвивати логічне мислення, пам'ять , вміння застосовувати набуті знання в нестандартних умовах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15362" name="Picture 2" descr="D:\Documents and Settings\Мои документы\Мои рисунки\математика\55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663827" cy="283197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548680"/>
            <a:ext cx="6172200" cy="4469882"/>
          </a:xfrm>
        </p:spPr>
        <p:txBody>
          <a:bodyPr>
            <a:normAutofit fontScale="90000"/>
          </a:bodyPr>
          <a:lstStyle/>
          <a:p>
            <a:pPr lvl="0"/>
            <a:r>
              <a:rPr lang="uk-UA" i="1" dirty="0" smtClean="0">
                <a:solidFill>
                  <a:srgbClr val="0070C0"/>
                </a:solidFill>
              </a:rPr>
              <a:t>Перевірка домашнього завдання.(Пригадай, ти це знаєш)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Три точки невеличкі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Відрізками сполучимо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А те, що утворилося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Всі разом ми озвучимо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Це не круг, не прямокутник,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А фігура ця </a:t>
            </a:r>
            <a:r>
              <a:rPr lang="uk-UA" dirty="0" smtClean="0">
                <a:solidFill>
                  <a:srgbClr val="FF0000"/>
                </a:solidFill>
              </a:rPr>
              <a:t>………</a:t>
            </a:r>
            <a:r>
              <a:rPr lang="uk-UA" i="1" dirty="0" smtClean="0">
                <a:solidFill>
                  <a:srgbClr val="FF0000"/>
                </a:solidFill>
              </a:rPr>
              <a:t>..(трикутник)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7410" name="Picture 2" descr="D:\Documents and Settings\Мои документы\Мои рисунки\математика\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240" y="4797152"/>
            <a:ext cx="1944216" cy="180582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476672"/>
            <a:ext cx="6912768" cy="2160240"/>
          </a:xfrm>
        </p:spPr>
        <p:txBody>
          <a:bodyPr>
            <a:normAutofit/>
          </a:bodyPr>
          <a:lstStyle/>
          <a:p>
            <a:pPr lvl="0"/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Назвіть означення трикутника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581128"/>
            <a:ext cx="6172200" cy="1371600"/>
          </a:xfrm>
        </p:spPr>
        <p:txBody>
          <a:bodyPr>
            <a:noAutofit/>
          </a:bodyPr>
          <a:lstStyle/>
          <a:p>
            <a:r>
              <a:rPr lang="uk-UA" sz="2400" i="1" dirty="0" smtClean="0">
                <a:solidFill>
                  <a:schemeClr val="accent2">
                    <a:lumMod val="50000"/>
                  </a:schemeClr>
                </a:solidFill>
              </a:rPr>
              <a:t>(трикутником називається фігура, яка складається з трьох точок, що не лежать на одній прямій, і трьох відрізків, які попарно сполучають ці точки)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4208" y="2276872"/>
            <a:ext cx="2277606" cy="161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692696"/>
            <a:ext cx="6172200" cy="1894362"/>
          </a:xfrm>
        </p:spPr>
        <p:txBody>
          <a:bodyPr/>
          <a:lstStyle/>
          <a:p>
            <a:pPr lvl="0"/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Чому дорівнює сума кутів трикутника?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400" i="1" dirty="0" smtClean="0">
                <a:solidFill>
                  <a:schemeClr val="accent2">
                    <a:lumMod val="50000"/>
                  </a:schemeClr>
                </a:solidFill>
              </a:rPr>
              <a:t>(Сума кутів трикутника дорівнює 180</a:t>
            </a:r>
            <a:r>
              <a:rPr lang="uk-UA" sz="2400" i="1" baseline="30000" dirty="0" smtClean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uk-UA" sz="2400" i="1" dirty="0" smtClean="0">
                <a:solidFill>
                  <a:schemeClr val="accent2">
                    <a:lumMod val="50000"/>
                  </a:schemeClr>
                </a:solidFill>
              </a:rPr>
              <a:t>)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4208" y="2276872"/>
            <a:ext cx="2277606" cy="161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764704"/>
            <a:ext cx="6172200" cy="1296144"/>
          </a:xfrm>
        </p:spPr>
        <p:txBody>
          <a:bodyPr>
            <a:normAutofit/>
          </a:bodyPr>
          <a:lstStyle/>
          <a:p>
            <a:pPr lvl="0"/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Назвіть вершини, сторони, кути ∆АВС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uk-UA" sz="2400" i="1" dirty="0" smtClean="0">
                <a:solidFill>
                  <a:schemeClr val="accent2">
                    <a:lumMod val="50000"/>
                  </a:schemeClr>
                </a:solidFill>
              </a:rPr>
              <a:t>(вершина А, В, С)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400" i="1" dirty="0" smtClean="0">
                <a:solidFill>
                  <a:schemeClr val="accent2">
                    <a:lumMod val="50000"/>
                  </a:schemeClr>
                </a:solidFill>
              </a:rPr>
              <a:t>(сторони АВ,АС,ВС)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4208" y="2276872"/>
            <a:ext cx="2277606" cy="161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548680"/>
            <a:ext cx="6172200" cy="1894362"/>
          </a:xfrm>
        </p:spPr>
        <p:txBody>
          <a:bodyPr/>
          <a:lstStyle/>
          <a:p>
            <a:pPr lvl="0"/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Знайдіть периметр трикутника ∆АВС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АВ=5 см, АС=3см, ВС=6 см 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</a:rPr>
              <a:t>(Р= АВ+АС+ВС=5+3+6=14см)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9458" name="Picture 2" descr="D:\Documents and Settings\Мои документы\Мои рисунки\математика\3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216" y="3717032"/>
            <a:ext cx="2269976" cy="279308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908720"/>
            <a:ext cx="7560840" cy="194421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Трикутник називається прямокутним, якщо один з його кутів прямий.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uk-UA" dirty="0" smtClean="0">
                <a:solidFill>
                  <a:schemeClr val="tx1"/>
                </a:solidFill>
                <a:latin typeface="Arial Black" pitchFamily="34" charset="0"/>
              </a:rPr>
              <a:t>				∆АВС - прямокутний у нього С = 90</a:t>
            </a:r>
            <a:r>
              <a:rPr lang="uk-UA" baseline="30000" dirty="0" smtClean="0">
                <a:solidFill>
                  <a:schemeClr val="tx1"/>
                </a:solidFill>
                <a:latin typeface="Arial Black" pitchFamily="34" charset="0"/>
              </a:rPr>
              <a:t>0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Сторона, яка лежить проти прямого кута називають гіпотенузою (АВ), а дві інші катетами (АС,ВС)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 descr="C:\Users\alex\AppData\Local\Temp\media\image1.jpeg"/>
          <p:cNvPicPr/>
          <p:nvPr/>
        </p:nvPicPr>
        <p:blipFill>
          <a:blip r:embed="rId2"/>
          <a:srcRect b="-34783"/>
          <a:stretch>
            <a:fillRect/>
          </a:stretch>
        </p:blipFill>
        <p:spPr bwMode="auto">
          <a:xfrm>
            <a:off x="4211960" y="2852936"/>
            <a:ext cx="132320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 rot="5400000">
            <a:off x="5112060" y="2240868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>
            <a:off x="5148064" y="2348880"/>
            <a:ext cx="216818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2348880"/>
            <a:ext cx="6336704" cy="1894362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tx1"/>
                </a:solidFill>
                <a:latin typeface="Arial Black" pitchFamily="34" charset="0"/>
              </a:rPr>
              <a:t>ІІ Катет прямокутного трикутника, що лежить проти кута 30</a:t>
            </a:r>
            <a:r>
              <a:rPr lang="uk-UA" sz="2800" baseline="30000" dirty="0" smtClean="0">
                <a:solidFill>
                  <a:schemeClr val="tx1"/>
                </a:solidFill>
                <a:latin typeface="Arial Black" pitchFamily="34" charset="0"/>
              </a:rPr>
              <a:t>0</a:t>
            </a:r>
            <a:r>
              <a:rPr lang="uk-UA" sz="2800" dirty="0" smtClean="0">
                <a:solidFill>
                  <a:schemeClr val="tx1"/>
                </a:solidFill>
                <a:latin typeface="Arial Black" pitchFamily="34" charset="0"/>
              </a:rPr>
              <a:t>, дорівнює половині гіпотенузи.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869160"/>
            <a:ext cx="6480720" cy="1721786"/>
          </a:xfrm>
        </p:spPr>
        <p:txBody>
          <a:bodyPr>
            <a:normAutofit lnSpcReduction="10000"/>
          </a:bodyPr>
          <a:lstStyle/>
          <a:p>
            <a:r>
              <a:rPr lang="uk-UA" sz="2800" dirty="0" smtClean="0">
                <a:solidFill>
                  <a:schemeClr val="tx1"/>
                </a:solidFill>
                <a:latin typeface="Arial Black" pitchFamily="34" charset="0"/>
              </a:rPr>
              <a:t>ІІІ </a:t>
            </a:r>
            <a:r>
              <a:rPr lang="ru-RU" sz="2800" dirty="0" smtClean="0">
                <a:solidFill>
                  <a:schemeClr val="tx1"/>
                </a:solidFill>
                <a:latin typeface="Arial Black" pitchFamily="34" charset="0"/>
              </a:rPr>
              <a:t>У </a:t>
            </a:r>
            <a:r>
              <a:rPr lang="ru-RU" sz="2800" dirty="0" err="1" smtClean="0">
                <a:solidFill>
                  <a:schemeClr val="tx1"/>
                </a:solidFill>
                <a:latin typeface="Arial Black" pitchFamily="34" charset="0"/>
              </a:rPr>
              <a:t>прямокутному</a:t>
            </a:r>
            <a:r>
              <a:rPr lang="ru-RU" sz="28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 Black" pitchFamily="34" charset="0"/>
              </a:rPr>
              <a:t>трикутнику</a:t>
            </a:r>
            <a:r>
              <a:rPr lang="ru-RU" sz="28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 Black" pitchFamily="34" charset="0"/>
              </a:rPr>
              <a:t>медіана</a:t>
            </a:r>
            <a:r>
              <a:rPr lang="ru-RU" sz="2800" dirty="0" smtClean="0">
                <a:solidFill>
                  <a:schemeClr val="tx1"/>
                </a:solidFill>
                <a:latin typeface="Arial Black" pitchFamily="34" charset="0"/>
              </a:rPr>
              <a:t>, проведена до </a:t>
            </a:r>
            <a:r>
              <a:rPr lang="ru-RU" sz="2800" dirty="0" err="1" smtClean="0">
                <a:solidFill>
                  <a:schemeClr val="tx1"/>
                </a:solidFill>
                <a:latin typeface="Arial Black" pitchFamily="34" charset="0"/>
              </a:rPr>
              <a:t>гіпотенузи</a:t>
            </a:r>
            <a:r>
              <a:rPr lang="ru-RU" sz="2800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Arial Black" pitchFamily="34" charset="0"/>
              </a:rPr>
              <a:t>дорівнює</a:t>
            </a:r>
            <a:r>
              <a:rPr lang="ru-RU" sz="28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 Black" pitchFamily="34" charset="0"/>
              </a:rPr>
              <a:t>їі</a:t>
            </a:r>
            <a:r>
              <a:rPr lang="ru-RU" sz="28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 Black" pitchFamily="34" charset="0"/>
              </a:rPr>
              <a:t>половині</a:t>
            </a:r>
            <a:r>
              <a:rPr lang="ru-RU" sz="2800" dirty="0" smtClean="0">
                <a:solidFill>
                  <a:schemeClr val="tx1"/>
                </a:solidFill>
                <a:latin typeface="Arial Black" pitchFamily="34" charset="0"/>
              </a:rPr>
              <a:t>. 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835696" y="404664"/>
            <a:ext cx="6172200" cy="1894362"/>
          </a:xfrm>
          <a:prstGeom prst="rect">
            <a:avLst/>
          </a:prstGeom>
        </p:spPr>
        <p:txBody>
          <a:bodyPr vert="horz" anchor="b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1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І. Сума гострих кутів прямокутного трикутника дорівнює 90</a:t>
            </a:r>
            <a:r>
              <a:rPr kumimoji="0" lang="uk-UA" sz="3100" b="1" i="0" u="none" strike="noStrike" kern="1200" cap="small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0</a:t>
            </a:r>
            <a:r>
              <a:rPr kumimoji="0" lang="uk-UA" sz="31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.</a:t>
            </a:r>
            <a:r>
              <a:rPr kumimoji="0" lang="ru-RU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459</Words>
  <Application>Microsoft Office PowerPoint</Application>
  <PresentationFormat>Экран (4:3)</PresentationFormat>
  <Paragraphs>39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Тема уроку: Прямокутний трикутник  (7 клас)</vt:lpstr>
      <vt:lpstr>Слайд 2</vt:lpstr>
      <vt:lpstr>Перевірка домашнього завдання.(Пригадай, ти це знаєш)  Три точки невеличкі Відрізками сполучимо А те, що утворилося Всі разом ми озвучимо Це не круг, не прямокутник, А фігура ця ………..(трикутник) </vt:lpstr>
      <vt:lpstr>Назвіть означення трикутника.   </vt:lpstr>
      <vt:lpstr>Чому дорівнює сума кутів трикутника?  </vt:lpstr>
      <vt:lpstr>Назвіть вершини, сторони, кути ∆АВС </vt:lpstr>
      <vt:lpstr>Знайдіть периметр трикутника ∆АВС АВ=5 см, АС=3см, ВС=6 см </vt:lpstr>
      <vt:lpstr>Трикутник називається прямокутним, якщо один з його кутів прямий.     ∆АВС - прямокутний у нього С = 900 </vt:lpstr>
      <vt:lpstr>ІІ Катет прямокутного трикутника, що лежить проти кута 300, дорівнює половині гіпотенузи.</vt:lpstr>
      <vt:lpstr>1)Назвіть гіпотенузу і катети трикутників </vt:lpstr>
      <vt:lpstr>2) Знайдіть другий гострий кут трикутника, якщо перший дорівнює: а) 650      б) 310</vt:lpstr>
      <vt:lpstr>Знайти кути рівнобедреного прямокутного трикутника. </vt:lpstr>
      <vt:lpstr>МК- висота рівнобедреного трикутника АВМ Знайдіть кути трикутника, якщо  = 420, 640 </vt:lpstr>
      <vt:lpstr>Один з гострих кутів прямокутного трикутника на 340 більший за другий. Знайдіть ці кути . </vt:lpstr>
      <vt:lpstr>У прямокутному трикутнику гострий кут дорівнює 600, а сума гіпотенузи та меншого катета 30см. Знайдіть довжину гіпотенузи та медіани проведеної до неї. </vt:lpstr>
      <vt:lpstr>Історія прямокутного трикутника. Що означають терміни гіпотенуза, катет?    (Гіпотенуза — грецького походження: та, що тягнеться і стягує. Прообразом її є давньоєгипетська арфа, на якій струни стягували кінці двох взаємно перпендикулярних підставок.   Катет — грецького походження, означає прямовисний, перпендикуляр. Сучасне тлумачення поширилося лише у XVIII ст.     </vt:lpstr>
      <vt:lpstr>Прямокутний трикутник вважали найкращою і найдосконалішою фігурою. Одним із способів побудови такого трикутника був поділ правильного трикутника пополам. Прямокутні трикутники, довжини сторін яких — цілі числа, утворюють окремий клас, для якого справджується теорема, названа ім'ям Піфагора, хоч вона була відома задовго до нього вавілонянам.   </vt:lpstr>
      <vt:lpstr>Можливо, що вивчення властивостей прямокутних трикутників привело до відкриття несумірності відрізків. Але це відкриття суперечило філософській теорії про "гармонію світу". Виявилося, що числом не можна виміряти довжину прямолінійного відрізка - діагоналі квадрата, сторона якого дорівнює одиниці. Пояснити це Піфагор та його учні не могли, тому і тримали своє відкриття в суворій таємниці. Збереглась легенда, що один з піфагорійців, Гіпас, розголосив таємницю про ірраціональне число. Покараний богами за зраду, він загинув у морі під час бурі. </vt:lpstr>
      <vt:lpstr>ДЯКУЮ ЗА УРОК.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 Прямокутний трикутник  (7 клас)</dc:title>
  <dc:creator>alex</dc:creator>
  <cp:lastModifiedBy>alex</cp:lastModifiedBy>
  <cp:revision>35</cp:revision>
  <dcterms:created xsi:type="dcterms:W3CDTF">2012-01-24T18:31:56Z</dcterms:created>
  <dcterms:modified xsi:type="dcterms:W3CDTF">2012-01-28T19:26:51Z</dcterms:modified>
</cp:coreProperties>
</file>