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9" r:id="rId5"/>
    <p:sldId id="259" r:id="rId6"/>
    <p:sldId id="262" r:id="rId7"/>
    <p:sldId id="277" r:id="rId8"/>
    <p:sldId id="261" r:id="rId9"/>
    <p:sldId id="263" r:id="rId10"/>
    <p:sldId id="264" r:id="rId11"/>
    <p:sldId id="266" r:id="rId12"/>
    <p:sldId id="265" r:id="rId13"/>
    <p:sldId id="267" r:id="rId14"/>
    <p:sldId id="268" r:id="rId15"/>
    <p:sldId id="270" r:id="rId16"/>
    <p:sldId id="271" r:id="rId17"/>
    <p:sldId id="269" r:id="rId18"/>
    <p:sldId id="272" r:id="rId19"/>
    <p:sldId id="278" r:id="rId20"/>
    <p:sldId id="273" r:id="rId21"/>
    <p:sldId id="275" r:id="rId22"/>
    <p:sldId id="276" r:id="rId23"/>
    <p:sldId id="280" r:id="rId24"/>
    <p:sldId id="274" r:id="rId25"/>
    <p:sldId id="281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512373"/>
    <a:srgbClr val="14AC5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89244" autoAdjust="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8.jpeg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jpe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16.wmf"/><Relationship Id="rId2" Type="http://schemas.openxmlformats.org/officeDocument/2006/relationships/image" Target="../media/image20.wmf"/><Relationship Id="rId1" Type="http://schemas.openxmlformats.org/officeDocument/2006/relationships/image" Target="../media/image19.jpeg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8.jpe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4BC1-3580-4F39-AC74-4229D10249FA}" type="datetimeFigureOut">
              <a:rPr lang="ru-RU" smtClean="0"/>
              <a:pPr/>
              <a:t>24.02.2012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9CE7C-6479-4C0F-BC52-ECD4311FEF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4BC1-3580-4F39-AC74-4229D10249FA}" type="datetimeFigureOut">
              <a:rPr lang="ru-RU" smtClean="0"/>
              <a:pPr/>
              <a:t>24.02.2012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9CE7C-6479-4C0F-BC52-ECD4311FEF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4BC1-3580-4F39-AC74-4229D10249FA}" type="datetimeFigureOut">
              <a:rPr lang="ru-RU" smtClean="0"/>
              <a:pPr/>
              <a:t>24.02.2012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9CE7C-6479-4C0F-BC52-ECD4311FEF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4BC1-3580-4F39-AC74-4229D10249FA}" type="datetimeFigureOut">
              <a:rPr lang="ru-RU" smtClean="0"/>
              <a:pPr/>
              <a:t>24.02.2012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9CE7C-6479-4C0F-BC52-ECD4311FEF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4BC1-3580-4F39-AC74-4229D10249FA}" type="datetimeFigureOut">
              <a:rPr lang="ru-RU" smtClean="0"/>
              <a:pPr/>
              <a:t>24.02.2012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9CE7C-6479-4C0F-BC52-ECD4311FEF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4BC1-3580-4F39-AC74-4229D10249FA}" type="datetimeFigureOut">
              <a:rPr lang="ru-RU" smtClean="0"/>
              <a:pPr/>
              <a:t>24.02.2012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9CE7C-6479-4C0F-BC52-ECD4311FEF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4BC1-3580-4F39-AC74-4229D10249FA}" type="datetimeFigureOut">
              <a:rPr lang="ru-RU" smtClean="0"/>
              <a:pPr/>
              <a:t>24.02.2012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9CE7C-6479-4C0F-BC52-ECD4311FEF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4BC1-3580-4F39-AC74-4229D10249FA}" type="datetimeFigureOut">
              <a:rPr lang="ru-RU" smtClean="0"/>
              <a:pPr/>
              <a:t>24.02.2012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9CE7C-6479-4C0F-BC52-ECD4311FEF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4BC1-3580-4F39-AC74-4229D10249FA}" type="datetimeFigureOut">
              <a:rPr lang="ru-RU" smtClean="0"/>
              <a:pPr/>
              <a:t>24.02.2012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9CE7C-6479-4C0F-BC52-ECD4311FEF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4BC1-3580-4F39-AC74-4229D10249FA}" type="datetimeFigureOut">
              <a:rPr lang="ru-RU" smtClean="0"/>
              <a:pPr/>
              <a:t>24.02.2012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9CE7C-6479-4C0F-BC52-ECD4311FEF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4BC1-3580-4F39-AC74-4229D10249FA}" type="datetimeFigureOut">
              <a:rPr lang="ru-RU" smtClean="0"/>
              <a:pPr/>
              <a:t>24.02.2012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9CE7C-6479-4C0F-BC52-ECD4311FEF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C4BC1-3580-4F39-AC74-4229D10249FA}" type="datetimeFigureOut">
              <a:rPr lang="ru-RU" smtClean="0"/>
              <a:pPr/>
              <a:t>24.02.2012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9CE7C-6479-4C0F-BC52-ECD4311FEFE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Linieyna%20funkchia%20Ulanova%20N.M.pptx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Linieyna%20funkchia%20Ulanova%20N.M.pptx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Linieyna%20funkchia%20Ulanova%20N.M.pptx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hyperlink" Target="Linieyna%20funkchia%20Ulanova%20N.M.pptx" TargetMode="External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slide" Target="slide15.xml"/><Relationship Id="rId4" Type="http://schemas.openxmlformats.org/officeDocument/2006/relationships/oleObject" Target="../embeddings/oleObject1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hyperlink" Target="Linieyna%20funkchia%20Ulanova%20N.M.pptx" TargetMode="External"/><Relationship Id="rId4" Type="http://schemas.openxmlformats.org/officeDocument/2006/relationships/oleObject" Target="../embeddings/oleObject1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hyperlink" Target="Linieyna%20funkchia%20Ulanova%20N.M.pptx" TargetMode="External"/><Relationship Id="rId4" Type="http://schemas.openxmlformats.org/officeDocument/2006/relationships/oleObject" Target="../embeddings/oleObject15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Linieyna%20funkchia%20Ulanova%20N.M.pptx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Linieyna%20funkchia%20Ulanova%20N.M.pptx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Linieyna%20funkchia%20Ulanova%20N.M.pptx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hyperlink" Target="Linieyna%20funkchia%20Ulanova%20N.M.pptx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slide" Target="slide21.xml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Linieyna%20funkchia%20Ulanova%20N.M.pptx" TargetMode="External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7" Type="http://schemas.openxmlformats.org/officeDocument/2006/relationships/hyperlink" Target="Linieyna%20funkchia%20Ulanova%20N.M.pptx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bankportfolio.ru/" TargetMode="External"/><Relationship Id="rId2" Type="http://schemas.openxmlformats.org/officeDocument/2006/relationships/hyperlink" Target="http://www.it-n.ru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edcommunity.ru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hyperlink" Target="Linieyna%20funkchia%20Ulanova%20N.M.pptx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hyperlink" Target="Linieyna%20funkchia%20Ulanova%20N.M.pptx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hyperlink" Target="Linieyna%20funkchia%20Ulanova%20N.M.pptx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Linieyna%20funkchia%20Ulanova%20N.M.pptx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Linieyna%20funkchia%20Ulanova%20N.M.pptx" TargetMode="Externa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Linieyna%20funkchia%20Ulanova%20N.M.pptx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Linieyna%20funkchia%20Ulanova%20N.M.pptx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42844" y="214291"/>
            <a:ext cx="8786874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Лінійна функція,</a:t>
            </a:r>
          </a:p>
          <a:p>
            <a:pPr algn="ctr"/>
            <a:r>
              <a:rPr lang="uk-UA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її графік</a:t>
            </a:r>
          </a:p>
          <a:p>
            <a:pPr algn="ctr"/>
            <a:r>
              <a:rPr lang="uk-UA" sz="5400" b="1" cap="none" spc="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т</a:t>
            </a:r>
            <a:r>
              <a:rPr lang="uk-UA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а  властивості</a:t>
            </a:r>
            <a:endParaRPr lang="en-US" sz="5400" b="1" cap="none" spc="0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  <a:p>
            <a:pPr algn="ctr"/>
            <a:r>
              <a:rPr lang="uk-UA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7  клас</a:t>
            </a:r>
            <a:endParaRPr lang="ru-RU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57554" y="4572008"/>
            <a:ext cx="5786446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Уланова Н. М.</a:t>
            </a:r>
          </a:p>
          <a:p>
            <a:pPr algn="ctr"/>
            <a:r>
              <a:rPr lang="uk-U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Вчитель математики</a:t>
            </a:r>
          </a:p>
          <a:p>
            <a:pPr algn="ctr"/>
            <a:r>
              <a:rPr lang="uk-UA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ЗОШ І-ІІІ ст. смт Раухівка</a:t>
            </a:r>
          </a:p>
          <a:p>
            <a:pPr algn="ctr"/>
            <a:r>
              <a:rPr lang="uk-U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Березівського району</a:t>
            </a:r>
          </a:p>
          <a:p>
            <a:pPr algn="ctr"/>
            <a:r>
              <a:rPr lang="uk-UA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Одеської області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8" name="Picture 21" descr="00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275543">
            <a:off x="571472" y="4286255"/>
            <a:ext cx="3000396" cy="18770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AutoShape 8448"/>
          <p:cNvSpPr>
            <a:spLocks noChangeArrowheads="1"/>
          </p:cNvSpPr>
          <p:nvPr/>
        </p:nvSpPr>
        <p:spPr bwMode="auto">
          <a:xfrm>
            <a:off x="6572264" y="2428868"/>
            <a:ext cx="3706812" cy="1500198"/>
          </a:xfrm>
          <a:prstGeom prst="parallelogram">
            <a:avLst>
              <a:gd name="adj" fmla="val 102480"/>
            </a:avLst>
          </a:prstGeom>
          <a:gradFill rotWithShape="1">
            <a:gsLst>
              <a:gs pos="0">
                <a:srgbClr val="66FF99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3" name="AutoShape 8449"/>
          <p:cNvSpPr>
            <a:spLocks noChangeArrowheads="1"/>
          </p:cNvSpPr>
          <p:nvPr/>
        </p:nvSpPr>
        <p:spPr bwMode="auto">
          <a:xfrm rot="2530740">
            <a:off x="4330555" y="2003232"/>
            <a:ext cx="4958934" cy="1800225"/>
          </a:xfrm>
          <a:prstGeom prst="parallelogram">
            <a:avLst>
              <a:gd name="adj" fmla="val 102462"/>
            </a:avLst>
          </a:prstGeom>
          <a:gradFill rotWithShape="1">
            <a:gsLst>
              <a:gs pos="0">
                <a:srgbClr val="33CCFF"/>
              </a:gs>
              <a:gs pos="100000">
                <a:schemeClr val="bg1"/>
              </a:gs>
            </a:gsLst>
            <a:path path="rect">
              <a:fillToRect l="100000" t="10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957269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Функція  </a:t>
            </a:r>
            <a:r>
              <a:rPr lang="uk-UA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у= </a:t>
            </a:r>
            <a:r>
              <a:rPr lang="en-US" sz="36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</a:t>
            </a:r>
            <a:r>
              <a:rPr lang="uk-UA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х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 k≠0) </a:t>
            </a:r>
            <a:r>
              <a:rPr lang="ru-RU" sz="36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назива</a:t>
            </a:r>
            <a:r>
              <a:rPr lang="uk-UA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є</a:t>
            </a:r>
            <a:r>
              <a:rPr lang="ru-RU" sz="36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ться</a:t>
            </a:r>
            <a:r>
              <a:rPr lang="ru-RU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прямою </a:t>
            </a:r>
            <a:r>
              <a:rPr lang="ru-RU" sz="36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пропорційністю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643050"/>
            <a:ext cx="471487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Графіком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ru-RU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функції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ru-RU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є</a:t>
            </a:r>
            <a:endParaRPr lang="ru-RU" sz="2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пряма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</a:p>
          <a:p>
            <a:r>
              <a:rPr lang="ru-RU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що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проходить</a:t>
            </a:r>
          </a:p>
          <a:p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через початок </a:t>
            </a:r>
          </a:p>
          <a:p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координат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3857628"/>
            <a:ext cx="32861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Пряма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 = x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4357694"/>
            <a:ext cx="27029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/>
              <a:t>(3 ;  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),  (- 5 ;     )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0034" y="4929198"/>
            <a:ext cx="30075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Пряма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 =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−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x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00034" y="5572140"/>
            <a:ext cx="26661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(4 ;     ),  (- 5 ;    )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500298" y="4429132"/>
            <a:ext cx="571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- 5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071538" y="4357694"/>
            <a:ext cx="4555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000100" y="5572140"/>
            <a:ext cx="5806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- 4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2" name="Group 8526"/>
          <p:cNvGrpSpPr>
            <a:grpSpLocks/>
          </p:cNvGrpSpPr>
          <p:nvPr/>
        </p:nvGrpSpPr>
        <p:grpSpPr bwMode="auto">
          <a:xfrm>
            <a:off x="3929058" y="1571612"/>
            <a:ext cx="5214942" cy="4929222"/>
            <a:chOff x="2409" y="164"/>
            <a:chExt cx="3223" cy="3065"/>
          </a:xfrm>
        </p:grpSpPr>
        <p:grpSp>
          <p:nvGrpSpPr>
            <p:cNvPr id="23" name="Group 8499"/>
            <p:cNvGrpSpPr>
              <a:grpSpLocks/>
            </p:cNvGrpSpPr>
            <p:nvPr/>
          </p:nvGrpSpPr>
          <p:grpSpPr bwMode="auto">
            <a:xfrm>
              <a:off x="2409" y="203"/>
              <a:ext cx="3148" cy="3026"/>
              <a:chOff x="2409" y="203"/>
              <a:chExt cx="3148" cy="3026"/>
            </a:xfrm>
          </p:grpSpPr>
          <p:sp>
            <p:nvSpPr>
              <p:cNvPr id="26" name="Freeform 8463"/>
              <p:cNvSpPr>
                <a:spLocks/>
              </p:cNvSpPr>
              <p:nvPr/>
            </p:nvSpPr>
            <p:spPr bwMode="auto">
              <a:xfrm>
                <a:off x="2426" y="211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Freeform 8451"/>
              <p:cNvSpPr>
                <a:spLocks/>
              </p:cNvSpPr>
              <p:nvPr/>
            </p:nvSpPr>
            <p:spPr bwMode="auto">
              <a:xfrm>
                <a:off x="2409" y="2945"/>
                <a:ext cx="3124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24" y="8"/>
                  </a:cxn>
                </a:cxnLst>
                <a:rect l="0" t="0" r="r" b="b"/>
                <a:pathLst>
                  <a:path w="3124" h="8">
                    <a:moveTo>
                      <a:pt x="0" y="0"/>
                    </a:moveTo>
                    <a:lnTo>
                      <a:pt x="3124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" name="Freeform 8464"/>
              <p:cNvSpPr>
                <a:spLocks/>
              </p:cNvSpPr>
              <p:nvPr/>
            </p:nvSpPr>
            <p:spPr bwMode="auto">
              <a:xfrm>
                <a:off x="2677" y="211"/>
                <a:ext cx="8" cy="29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" y="2994"/>
                  </a:cxn>
                </a:cxnLst>
                <a:rect l="0" t="0" r="r" b="b"/>
                <a:pathLst>
                  <a:path w="8" h="2994">
                    <a:moveTo>
                      <a:pt x="0" y="0"/>
                    </a:moveTo>
                    <a:lnTo>
                      <a:pt x="8" y="2994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" name="Line 8450"/>
              <p:cNvSpPr>
                <a:spLocks noChangeShapeType="1"/>
              </p:cNvSpPr>
              <p:nvPr/>
            </p:nvSpPr>
            <p:spPr bwMode="auto">
              <a:xfrm>
                <a:off x="2426" y="2704"/>
                <a:ext cx="31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" name="Freeform 8452"/>
              <p:cNvSpPr>
                <a:spLocks/>
              </p:cNvSpPr>
              <p:nvPr/>
            </p:nvSpPr>
            <p:spPr bwMode="auto">
              <a:xfrm>
                <a:off x="2426" y="3203"/>
                <a:ext cx="3124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24" y="8"/>
                  </a:cxn>
                </a:cxnLst>
                <a:rect l="0" t="0" r="r" b="b"/>
                <a:pathLst>
                  <a:path w="3124" h="8">
                    <a:moveTo>
                      <a:pt x="0" y="0"/>
                    </a:moveTo>
                    <a:lnTo>
                      <a:pt x="3124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" name="Freeform 8453"/>
              <p:cNvSpPr>
                <a:spLocks/>
              </p:cNvSpPr>
              <p:nvPr/>
            </p:nvSpPr>
            <p:spPr bwMode="auto">
              <a:xfrm>
                <a:off x="2418" y="2450"/>
                <a:ext cx="3131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131" y="0"/>
                  </a:cxn>
                </a:cxnLst>
                <a:rect l="0" t="0" r="r" b="b"/>
                <a:pathLst>
                  <a:path w="3131" h="8">
                    <a:moveTo>
                      <a:pt x="0" y="8"/>
                    </a:moveTo>
                    <a:lnTo>
                      <a:pt x="3131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" name="Freeform 8454"/>
              <p:cNvSpPr>
                <a:spLocks/>
              </p:cNvSpPr>
              <p:nvPr/>
            </p:nvSpPr>
            <p:spPr bwMode="auto">
              <a:xfrm>
                <a:off x="2426" y="2205"/>
                <a:ext cx="3131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131" y="0"/>
                  </a:cxn>
                </a:cxnLst>
                <a:rect l="0" t="0" r="r" b="b"/>
                <a:pathLst>
                  <a:path w="3131" h="8">
                    <a:moveTo>
                      <a:pt x="0" y="8"/>
                    </a:moveTo>
                    <a:lnTo>
                      <a:pt x="3131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" name="Freeform 8455"/>
              <p:cNvSpPr>
                <a:spLocks/>
              </p:cNvSpPr>
              <p:nvPr/>
            </p:nvSpPr>
            <p:spPr bwMode="auto">
              <a:xfrm>
                <a:off x="2409" y="1955"/>
                <a:ext cx="3132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32" y="8"/>
                  </a:cxn>
                </a:cxnLst>
                <a:rect l="0" t="0" r="r" b="b"/>
                <a:pathLst>
                  <a:path w="3132" h="8">
                    <a:moveTo>
                      <a:pt x="0" y="0"/>
                    </a:moveTo>
                    <a:lnTo>
                      <a:pt x="3132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" name="Freeform 8457"/>
              <p:cNvSpPr>
                <a:spLocks/>
              </p:cNvSpPr>
              <p:nvPr/>
            </p:nvSpPr>
            <p:spPr bwMode="auto">
              <a:xfrm>
                <a:off x="2434" y="1444"/>
                <a:ext cx="3107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107" y="0"/>
                  </a:cxn>
                </a:cxnLst>
                <a:rect l="0" t="0" r="r" b="b"/>
                <a:pathLst>
                  <a:path w="3107" h="8">
                    <a:moveTo>
                      <a:pt x="0" y="8"/>
                    </a:moveTo>
                    <a:lnTo>
                      <a:pt x="3107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" name="Freeform 8458"/>
              <p:cNvSpPr>
                <a:spLocks/>
              </p:cNvSpPr>
              <p:nvPr/>
            </p:nvSpPr>
            <p:spPr bwMode="auto">
              <a:xfrm>
                <a:off x="2426" y="1207"/>
                <a:ext cx="3107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107" y="0"/>
                  </a:cxn>
                </a:cxnLst>
                <a:rect l="0" t="0" r="r" b="b"/>
                <a:pathLst>
                  <a:path w="3107" h="8">
                    <a:moveTo>
                      <a:pt x="0" y="8"/>
                    </a:moveTo>
                    <a:lnTo>
                      <a:pt x="3107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" name="Freeform 8459"/>
              <p:cNvSpPr>
                <a:spLocks/>
              </p:cNvSpPr>
              <p:nvPr/>
            </p:nvSpPr>
            <p:spPr bwMode="auto">
              <a:xfrm>
                <a:off x="2426" y="949"/>
                <a:ext cx="3123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23" y="8"/>
                  </a:cxn>
                </a:cxnLst>
                <a:rect l="0" t="0" r="r" b="b"/>
                <a:pathLst>
                  <a:path w="3123" h="8">
                    <a:moveTo>
                      <a:pt x="0" y="0"/>
                    </a:moveTo>
                    <a:lnTo>
                      <a:pt x="3123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" name="Freeform 8460"/>
              <p:cNvSpPr>
                <a:spLocks/>
              </p:cNvSpPr>
              <p:nvPr/>
            </p:nvSpPr>
            <p:spPr bwMode="auto">
              <a:xfrm>
                <a:off x="2426" y="708"/>
                <a:ext cx="3107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107" y="0"/>
                  </a:cxn>
                </a:cxnLst>
                <a:rect l="0" t="0" r="r" b="b"/>
                <a:pathLst>
                  <a:path w="3107" h="8">
                    <a:moveTo>
                      <a:pt x="0" y="8"/>
                    </a:moveTo>
                    <a:lnTo>
                      <a:pt x="3107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" name="Freeform 8461"/>
              <p:cNvSpPr>
                <a:spLocks/>
              </p:cNvSpPr>
              <p:nvPr/>
            </p:nvSpPr>
            <p:spPr bwMode="auto">
              <a:xfrm>
                <a:off x="2434" y="446"/>
                <a:ext cx="3115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15" y="8"/>
                  </a:cxn>
                </a:cxnLst>
                <a:rect l="0" t="0" r="r" b="b"/>
                <a:pathLst>
                  <a:path w="3115" h="8">
                    <a:moveTo>
                      <a:pt x="0" y="0"/>
                    </a:moveTo>
                    <a:lnTo>
                      <a:pt x="3115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" name="Freeform 8462"/>
              <p:cNvSpPr>
                <a:spLocks/>
              </p:cNvSpPr>
              <p:nvPr/>
            </p:nvSpPr>
            <p:spPr bwMode="auto">
              <a:xfrm>
                <a:off x="2426" y="210"/>
                <a:ext cx="3115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15" y="8"/>
                  </a:cxn>
                </a:cxnLst>
                <a:rect l="0" t="0" r="r" b="b"/>
                <a:pathLst>
                  <a:path w="3115" h="8">
                    <a:moveTo>
                      <a:pt x="0" y="0"/>
                    </a:moveTo>
                    <a:lnTo>
                      <a:pt x="3115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" name="Freeform 8465"/>
              <p:cNvSpPr>
                <a:spLocks/>
              </p:cNvSpPr>
              <p:nvPr/>
            </p:nvSpPr>
            <p:spPr bwMode="auto">
              <a:xfrm>
                <a:off x="2937" y="203"/>
                <a:ext cx="8" cy="3026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0" y="3026"/>
                  </a:cxn>
                </a:cxnLst>
                <a:rect l="0" t="0" r="r" b="b"/>
                <a:pathLst>
                  <a:path w="8" h="3026">
                    <a:moveTo>
                      <a:pt x="8" y="0"/>
                    </a:moveTo>
                    <a:lnTo>
                      <a:pt x="0" y="3026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" name="Freeform 8466"/>
              <p:cNvSpPr>
                <a:spLocks/>
              </p:cNvSpPr>
              <p:nvPr/>
            </p:nvSpPr>
            <p:spPr bwMode="auto">
              <a:xfrm>
                <a:off x="3198" y="210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" name="Freeform 8467"/>
              <p:cNvSpPr>
                <a:spLocks/>
              </p:cNvSpPr>
              <p:nvPr/>
            </p:nvSpPr>
            <p:spPr bwMode="auto">
              <a:xfrm>
                <a:off x="3470" y="210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3" name="Freeform 8468"/>
              <p:cNvSpPr>
                <a:spLocks/>
              </p:cNvSpPr>
              <p:nvPr/>
            </p:nvSpPr>
            <p:spPr bwMode="auto">
              <a:xfrm>
                <a:off x="3778" y="253"/>
                <a:ext cx="28" cy="2976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0" y="3010"/>
                  </a:cxn>
                </a:cxnLst>
                <a:rect l="0" t="0" r="r" b="b"/>
                <a:pathLst>
                  <a:path w="9" h="3010">
                    <a:moveTo>
                      <a:pt x="9" y="0"/>
                    </a:moveTo>
                    <a:lnTo>
                      <a:pt x="0" y="301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" name="Freeform 8469"/>
              <p:cNvSpPr>
                <a:spLocks/>
              </p:cNvSpPr>
              <p:nvPr/>
            </p:nvSpPr>
            <p:spPr bwMode="auto">
              <a:xfrm>
                <a:off x="4241" y="210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" name="Freeform 8470"/>
              <p:cNvSpPr>
                <a:spLocks/>
              </p:cNvSpPr>
              <p:nvPr/>
            </p:nvSpPr>
            <p:spPr bwMode="auto">
              <a:xfrm>
                <a:off x="4494" y="203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6" name="Freeform 8471"/>
              <p:cNvSpPr>
                <a:spLocks/>
              </p:cNvSpPr>
              <p:nvPr/>
            </p:nvSpPr>
            <p:spPr bwMode="auto">
              <a:xfrm>
                <a:off x="4762" y="219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" name="Freeform 8472"/>
              <p:cNvSpPr>
                <a:spLocks/>
              </p:cNvSpPr>
              <p:nvPr/>
            </p:nvSpPr>
            <p:spPr bwMode="auto">
              <a:xfrm>
                <a:off x="5012" y="210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" name="Freeform 8473"/>
              <p:cNvSpPr>
                <a:spLocks/>
              </p:cNvSpPr>
              <p:nvPr/>
            </p:nvSpPr>
            <p:spPr bwMode="auto">
              <a:xfrm>
                <a:off x="5284" y="210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" name="Text Box 8524"/>
            <p:cNvSpPr txBox="1">
              <a:spLocks noChangeArrowheads="1"/>
            </p:cNvSpPr>
            <p:nvPr/>
          </p:nvSpPr>
          <p:spPr bwMode="auto">
            <a:xfrm>
              <a:off x="5420" y="1661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х</a:t>
              </a:r>
            </a:p>
          </p:txBody>
        </p:sp>
        <p:sp>
          <p:nvSpPr>
            <p:cNvPr id="25" name="Text Box 8525"/>
            <p:cNvSpPr txBox="1">
              <a:spLocks noChangeArrowheads="1"/>
            </p:cNvSpPr>
            <p:nvPr/>
          </p:nvSpPr>
          <p:spPr bwMode="auto">
            <a:xfrm>
              <a:off x="3742" y="164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у</a:t>
              </a:r>
            </a:p>
          </p:txBody>
        </p:sp>
      </p:grpSp>
      <p:sp>
        <p:nvSpPr>
          <p:cNvPr id="49" name="Line 8403"/>
          <p:cNvSpPr>
            <a:spLocks noChangeShapeType="1"/>
          </p:cNvSpPr>
          <p:nvPr/>
        </p:nvSpPr>
        <p:spPr bwMode="auto">
          <a:xfrm flipH="1" flipV="1">
            <a:off x="6500825" y="1643050"/>
            <a:ext cx="45719" cy="485778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" name="Line 8402"/>
          <p:cNvSpPr>
            <a:spLocks noChangeShapeType="1"/>
          </p:cNvSpPr>
          <p:nvPr/>
        </p:nvSpPr>
        <p:spPr bwMode="auto">
          <a:xfrm>
            <a:off x="3929058" y="3929066"/>
            <a:ext cx="4990066" cy="4571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3" name="Line 8412"/>
          <p:cNvSpPr>
            <a:spLocks noChangeShapeType="1"/>
          </p:cNvSpPr>
          <p:nvPr/>
        </p:nvSpPr>
        <p:spPr bwMode="auto">
          <a:xfrm>
            <a:off x="4214810" y="1857364"/>
            <a:ext cx="4929190" cy="4286280"/>
          </a:xfrm>
          <a:prstGeom prst="line">
            <a:avLst/>
          </a:prstGeom>
          <a:noFill/>
          <a:ln w="38100">
            <a:solidFill>
              <a:srgbClr val="5123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5" name="AutoShape 8410"/>
          <p:cNvSpPr>
            <a:spLocks noChangeArrowheads="1"/>
          </p:cNvSpPr>
          <p:nvPr/>
        </p:nvSpPr>
        <p:spPr bwMode="auto">
          <a:xfrm>
            <a:off x="4286248" y="1928802"/>
            <a:ext cx="147243" cy="146349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6" name="AutoShape 8410"/>
          <p:cNvSpPr>
            <a:spLocks noChangeArrowheads="1"/>
          </p:cNvSpPr>
          <p:nvPr/>
        </p:nvSpPr>
        <p:spPr bwMode="auto">
          <a:xfrm>
            <a:off x="4143372" y="5929330"/>
            <a:ext cx="147243" cy="146349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7" name="AutoShape 8410"/>
          <p:cNvSpPr>
            <a:spLocks noChangeArrowheads="1"/>
          </p:cNvSpPr>
          <p:nvPr/>
        </p:nvSpPr>
        <p:spPr bwMode="auto">
          <a:xfrm>
            <a:off x="7643834" y="2786058"/>
            <a:ext cx="147243" cy="146349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8" name="AutoShape 8410"/>
          <p:cNvSpPr>
            <a:spLocks noChangeArrowheads="1"/>
          </p:cNvSpPr>
          <p:nvPr/>
        </p:nvSpPr>
        <p:spPr bwMode="auto">
          <a:xfrm>
            <a:off x="8072462" y="5214950"/>
            <a:ext cx="147243" cy="146349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9" name="AutoShape 8443"/>
          <p:cNvSpPr>
            <a:spLocks noChangeArrowheads="1"/>
          </p:cNvSpPr>
          <p:nvPr/>
        </p:nvSpPr>
        <p:spPr bwMode="auto">
          <a:xfrm rot="9306062">
            <a:off x="7006466" y="3523585"/>
            <a:ext cx="200494" cy="410098"/>
          </a:xfrm>
          <a:prstGeom prst="moon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0" name="AutoShape 8444"/>
          <p:cNvSpPr>
            <a:spLocks noChangeArrowheads="1"/>
          </p:cNvSpPr>
          <p:nvPr/>
        </p:nvSpPr>
        <p:spPr bwMode="auto">
          <a:xfrm rot="6834165">
            <a:off x="6448494" y="3224164"/>
            <a:ext cx="341049" cy="732527"/>
          </a:xfrm>
          <a:prstGeom prst="moon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 rot="19018122">
            <a:off x="7742675" y="1847040"/>
            <a:ext cx="745363" cy="3741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66"/>
                </a:solidFill>
              </a:rPr>
              <a:t>y = x</a:t>
            </a:r>
            <a:endParaRPr lang="ru-RU" b="1" dirty="0">
              <a:solidFill>
                <a:srgbClr val="FF0066"/>
              </a:solidFill>
            </a:endParaRPr>
          </a:p>
        </p:txBody>
      </p:sp>
      <p:sp>
        <p:nvSpPr>
          <p:cNvPr id="62" name="Прямоугольник 61"/>
          <p:cNvSpPr/>
          <p:nvPr/>
        </p:nvSpPr>
        <p:spPr>
          <a:xfrm rot="2707329">
            <a:off x="7581420" y="4530152"/>
            <a:ext cx="844771" cy="376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66"/>
                </a:solidFill>
              </a:rPr>
              <a:t>y =</a:t>
            </a:r>
            <a:r>
              <a:rPr lang="en-US" b="1" dirty="0" smtClean="0">
                <a:solidFill>
                  <a:srgbClr val="FF0066"/>
                </a:solidFill>
                <a:cs typeface="Arial" pitchFamily="34" charset="0"/>
              </a:rPr>
              <a:t>−</a:t>
            </a:r>
            <a:r>
              <a:rPr lang="en-US" b="1" dirty="0" smtClean="0">
                <a:solidFill>
                  <a:srgbClr val="FF0066"/>
                </a:solidFill>
              </a:rPr>
              <a:t>x</a:t>
            </a:r>
            <a:endParaRPr lang="ru-RU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2571736" y="5572140"/>
            <a:ext cx="3690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Line 5471"/>
          <p:cNvSpPr>
            <a:spLocks noChangeShapeType="1"/>
          </p:cNvSpPr>
          <p:nvPr/>
        </p:nvSpPr>
        <p:spPr bwMode="auto">
          <a:xfrm flipV="1">
            <a:off x="4000496" y="1785926"/>
            <a:ext cx="4929222" cy="4429156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6" name="AutoShape 8410"/>
          <p:cNvSpPr>
            <a:spLocks noChangeArrowheads="1"/>
          </p:cNvSpPr>
          <p:nvPr/>
        </p:nvSpPr>
        <p:spPr bwMode="auto">
          <a:xfrm>
            <a:off x="6429388" y="3857628"/>
            <a:ext cx="147243" cy="146349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" name="TextBox 64"/>
          <p:cNvSpPr txBox="1"/>
          <p:nvPr/>
        </p:nvSpPr>
        <p:spPr>
          <a:xfrm>
            <a:off x="6072198" y="3857628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715140" y="3857628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8" name="Стрелка вправо 67">
            <a:hlinkClick r:id="rId2" action="ppaction://hlinkpres?slideindex=11&amp;slidetitle=Слайд 11"/>
          </p:cNvPr>
          <p:cNvSpPr/>
          <p:nvPr/>
        </p:nvSpPr>
        <p:spPr>
          <a:xfrm>
            <a:off x="8215338" y="6215082"/>
            <a:ext cx="642942" cy="428604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500"/>
                            </p:stCondLst>
                            <p:childTnLst>
                              <p:par>
                                <p:cTn id="3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000"/>
                            </p:stCondLst>
                            <p:childTnLst>
                              <p:par>
                                <p:cTn id="4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9000"/>
                            </p:stCondLst>
                            <p:childTnLst>
                              <p:par>
                                <p:cTn id="6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95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0"/>
                            </p:stCondLst>
                            <p:childTnLst>
                              <p:par>
                                <p:cTn id="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1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3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0"/>
                            </p:stCondLst>
                            <p:childTnLst>
                              <p:par>
                                <p:cTn id="8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6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9000"/>
                            </p:stCondLst>
                            <p:childTnLst>
                              <p:par>
                                <p:cTn id="11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1000"/>
                            </p:stCondLst>
                            <p:childTnLst>
                              <p:par>
                                <p:cTn id="1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2000"/>
                            </p:stCondLst>
                            <p:childTnLst>
                              <p:par>
                                <p:cTn id="1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4000"/>
                            </p:stCondLst>
                            <p:childTnLst>
                              <p:par>
                                <p:cTn id="1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5000"/>
                            </p:stCondLst>
                            <p:childTnLst>
                              <p:par>
                                <p:cTn id="1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7000"/>
                            </p:stCondLst>
                            <p:childTnLst>
                              <p:par>
                                <p:cTn id="1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63" grpId="0" animBg="1"/>
      <p:bldP spid="4" grpId="0"/>
      <p:bldP spid="6" grpId="0"/>
      <p:bldP spid="9" grpId="0"/>
      <p:bldP spid="13" grpId="0"/>
      <p:bldP spid="16" grpId="0"/>
      <p:bldP spid="17" grpId="0"/>
      <p:bldP spid="19" grpId="0"/>
      <p:bldP spid="53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/>
      <p:bldP spid="62" grpId="0"/>
      <p:bldP spid="64" grpId="0"/>
      <p:bldP spid="52" grpId="0" animBg="1"/>
      <p:bldP spid="6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42852"/>
            <a:ext cx="9001156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Якщо </a:t>
            </a:r>
            <a:r>
              <a:rPr 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</a:t>
            </a:r>
            <a:r>
              <a:rPr lang="uk-UA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=0,то функція</a:t>
            </a:r>
          </a:p>
          <a:p>
            <a:pPr algn="ctr"/>
            <a:r>
              <a:rPr lang="en-US" sz="4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</a:t>
            </a:r>
            <a:r>
              <a:rPr lang="uk-UA" sz="4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=</a:t>
            </a:r>
            <a:r>
              <a:rPr lang="en-US" sz="4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kx</a:t>
            </a:r>
            <a:r>
              <a:rPr lang="uk-UA" sz="4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</a:t>
            </a:r>
            <a:r>
              <a:rPr lang="en-US" sz="4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 </a:t>
            </a:r>
            <a:r>
              <a:rPr lang="uk-UA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має вигляд </a:t>
            </a:r>
            <a:r>
              <a:rPr lang="uk-UA" sz="4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у=</a:t>
            </a:r>
            <a:r>
              <a:rPr lang="en-US" sz="4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  <a:endParaRPr lang="ru-RU" sz="44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3" name="Group 246"/>
          <p:cNvGrpSpPr>
            <a:grpSpLocks/>
          </p:cNvGrpSpPr>
          <p:nvPr/>
        </p:nvGrpSpPr>
        <p:grpSpPr bwMode="auto">
          <a:xfrm>
            <a:off x="3714744" y="1785926"/>
            <a:ext cx="5116512" cy="4865688"/>
            <a:chOff x="2409" y="164"/>
            <a:chExt cx="3223" cy="3065"/>
          </a:xfrm>
        </p:grpSpPr>
        <p:grpSp>
          <p:nvGrpSpPr>
            <p:cNvPr id="4" name="Group 247"/>
            <p:cNvGrpSpPr>
              <a:grpSpLocks/>
            </p:cNvGrpSpPr>
            <p:nvPr/>
          </p:nvGrpSpPr>
          <p:grpSpPr bwMode="auto">
            <a:xfrm>
              <a:off x="2409" y="164"/>
              <a:ext cx="3223" cy="3065"/>
              <a:chOff x="2409" y="164"/>
              <a:chExt cx="3223" cy="3065"/>
            </a:xfrm>
          </p:grpSpPr>
          <p:grpSp>
            <p:nvGrpSpPr>
              <p:cNvPr id="7" name="Group 248"/>
              <p:cNvGrpSpPr>
                <a:grpSpLocks/>
              </p:cNvGrpSpPr>
              <p:nvPr/>
            </p:nvGrpSpPr>
            <p:grpSpPr bwMode="auto">
              <a:xfrm>
                <a:off x="2409" y="203"/>
                <a:ext cx="3148" cy="3026"/>
                <a:chOff x="2409" y="203"/>
                <a:chExt cx="3148" cy="3026"/>
              </a:xfrm>
            </p:grpSpPr>
            <p:sp>
              <p:nvSpPr>
                <p:cNvPr id="10" name="Freeform 249"/>
                <p:cNvSpPr>
                  <a:spLocks/>
                </p:cNvSpPr>
                <p:nvPr/>
              </p:nvSpPr>
              <p:spPr bwMode="auto">
                <a:xfrm>
                  <a:off x="2426" y="211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" name="Freeform 250"/>
                <p:cNvSpPr>
                  <a:spLocks/>
                </p:cNvSpPr>
                <p:nvPr/>
              </p:nvSpPr>
              <p:spPr bwMode="auto">
                <a:xfrm>
                  <a:off x="2409" y="2945"/>
                  <a:ext cx="3124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24" y="8"/>
                    </a:cxn>
                  </a:cxnLst>
                  <a:rect l="0" t="0" r="r" b="b"/>
                  <a:pathLst>
                    <a:path w="3124" h="8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" name="Freeform 251"/>
                <p:cNvSpPr>
                  <a:spLocks/>
                </p:cNvSpPr>
                <p:nvPr/>
              </p:nvSpPr>
              <p:spPr bwMode="auto">
                <a:xfrm>
                  <a:off x="2677" y="211"/>
                  <a:ext cx="8" cy="299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8" y="2994"/>
                    </a:cxn>
                  </a:cxnLst>
                  <a:rect l="0" t="0" r="r" b="b"/>
                  <a:pathLst>
                    <a:path w="8" h="2994">
                      <a:moveTo>
                        <a:pt x="0" y="0"/>
                      </a:moveTo>
                      <a:lnTo>
                        <a:pt x="8" y="2994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" name="Line 252"/>
                <p:cNvSpPr>
                  <a:spLocks noChangeShapeType="1"/>
                </p:cNvSpPr>
                <p:nvPr/>
              </p:nvSpPr>
              <p:spPr bwMode="auto">
                <a:xfrm>
                  <a:off x="2426" y="2704"/>
                  <a:ext cx="313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" name="Freeform 253"/>
                <p:cNvSpPr>
                  <a:spLocks/>
                </p:cNvSpPr>
                <p:nvPr/>
              </p:nvSpPr>
              <p:spPr bwMode="auto">
                <a:xfrm>
                  <a:off x="2426" y="3203"/>
                  <a:ext cx="3124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24" y="8"/>
                    </a:cxn>
                  </a:cxnLst>
                  <a:rect l="0" t="0" r="r" b="b"/>
                  <a:pathLst>
                    <a:path w="3124" h="8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" name="Freeform 254"/>
                <p:cNvSpPr>
                  <a:spLocks/>
                </p:cNvSpPr>
                <p:nvPr/>
              </p:nvSpPr>
              <p:spPr bwMode="auto">
                <a:xfrm>
                  <a:off x="2418" y="2450"/>
                  <a:ext cx="3131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31" y="0"/>
                    </a:cxn>
                  </a:cxnLst>
                  <a:rect l="0" t="0" r="r" b="b"/>
                  <a:pathLst>
                    <a:path w="3131" h="8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" name="Freeform 255"/>
                <p:cNvSpPr>
                  <a:spLocks/>
                </p:cNvSpPr>
                <p:nvPr/>
              </p:nvSpPr>
              <p:spPr bwMode="auto">
                <a:xfrm>
                  <a:off x="2426" y="2205"/>
                  <a:ext cx="3131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31" y="0"/>
                    </a:cxn>
                  </a:cxnLst>
                  <a:rect l="0" t="0" r="r" b="b"/>
                  <a:pathLst>
                    <a:path w="3131" h="8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" name="Freeform 256"/>
                <p:cNvSpPr>
                  <a:spLocks/>
                </p:cNvSpPr>
                <p:nvPr/>
              </p:nvSpPr>
              <p:spPr bwMode="auto">
                <a:xfrm>
                  <a:off x="2409" y="1955"/>
                  <a:ext cx="3132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32" y="8"/>
                    </a:cxn>
                  </a:cxnLst>
                  <a:rect l="0" t="0" r="r" b="b"/>
                  <a:pathLst>
                    <a:path w="3132" h="8">
                      <a:moveTo>
                        <a:pt x="0" y="0"/>
                      </a:moveTo>
                      <a:lnTo>
                        <a:pt x="3132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" name="Freeform 257"/>
                <p:cNvSpPr>
                  <a:spLocks/>
                </p:cNvSpPr>
                <p:nvPr/>
              </p:nvSpPr>
              <p:spPr bwMode="auto">
                <a:xfrm>
                  <a:off x="2434" y="1444"/>
                  <a:ext cx="3107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07" y="0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" name="Freeform 258"/>
                <p:cNvSpPr>
                  <a:spLocks/>
                </p:cNvSpPr>
                <p:nvPr/>
              </p:nvSpPr>
              <p:spPr bwMode="auto">
                <a:xfrm>
                  <a:off x="2426" y="1207"/>
                  <a:ext cx="3107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07" y="0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" name="Freeform 259"/>
                <p:cNvSpPr>
                  <a:spLocks/>
                </p:cNvSpPr>
                <p:nvPr/>
              </p:nvSpPr>
              <p:spPr bwMode="auto">
                <a:xfrm>
                  <a:off x="2426" y="949"/>
                  <a:ext cx="3123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23" y="8"/>
                    </a:cxn>
                  </a:cxnLst>
                  <a:rect l="0" t="0" r="r" b="b"/>
                  <a:pathLst>
                    <a:path w="3123" h="8">
                      <a:moveTo>
                        <a:pt x="0" y="0"/>
                      </a:moveTo>
                      <a:lnTo>
                        <a:pt x="3123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" name="Freeform 260"/>
                <p:cNvSpPr>
                  <a:spLocks/>
                </p:cNvSpPr>
                <p:nvPr/>
              </p:nvSpPr>
              <p:spPr bwMode="auto">
                <a:xfrm>
                  <a:off x="2426" y="708"/>
                  <a:ext cx="3107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07" y="0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" name="Freeform 261"/>
                <p:cNvSpPr>
                  <a:spLocks/>
                </p:cNvSpPr>
                <p:nvPr/>
              </p:nvSpPr>
              <p:spPr bwMode="auto">
                <a:xfrm>
                  <a:off x="2434" y="446"/>
                  <a:ext cx="3115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15" y="8"/>
                    </a:cxn>
                  </a:cxnLst>
                  <a:rect l="0" t="0" r="r" b="b"/>
                  <a:pathLst>
                    <a:path w="3115" h="8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" name="Freeform 262"/>
                <p:cNvSpPr>
                  <a:spLocks/>
                </p:cNvSpPr>
                <p:nvPr/>
              </p:nvSpPr>
              <p:spPr bwMode="auto">
                <a:xfrm>
                  <a:off x="2426" y="210"/>
                  <a:ext cx="3115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15" y="8"/>
                    </a:cxn>
                  </a:cxnLst>
                  <a:rect l="0" t="0" r="r" b="b"/>
                  <a:pathLst>
                    <a:path w="3115" h="8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" name="Freeform 263"/>
                <p:cNvSpPr>
                  <a:spLocks/>
                </p:cNvSpPr>
                <p:nvPr/>
              </p:nvSpPr>
              <p:spPr bwMode="auto">
                <a:xfrm>
                  <a:off x="2937" y="203"/>
                  <a:ext cx="8" cy="3026"/>
                </a:xfrm>
                <a:custGeom>
                  <a:avLst/>
                  <a:gdLst/>
                  <a:ahLst/>
                  <a:cxnLst>
                    <a:cxn ang="0">
                      <a:pos x="8" y="0"/>
                    </a:cxn>
                    <a:cxn ang="0">
                      <a:pos x="0" y="3026"/>
                    </a:cxn>
                  </a:cxnLst>
                  <a:rect l="0" t="0" r="r" b="b"/>
                  <a:pathLst>
                    <a:path w="8" h="3026">
                      <a:moveTo>
                        <a:pt x="8" y="0"/>
                      </a:moveTo>
                      <a:lnTo>
                        <a:pt x="0" y="3026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" name="Freeform 264"/>
                <p:cNvSpPr>
                  <a:spLocks/>
                </p:cNvSpPr>
                <p:nvPr/>
              </p:nvSpPr>
              <p:spPr bwMode="auto">
                <a:xfrm>
                  <a:off x="3198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6" name="Freeform 265"/>
                <p:cNvSpPr>
                  <a:spLocks/>
                </p:cNvSpPr>
                <p:nvPr/>
              </p:nvSpPr>
              <p:spPr bwMode="auto">
                <a:xfrm>
                  <a:off x="3470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" name="Freeform 266"/>
                <p:cNvSpPr>
                  <a:spLocks/>
                </p:cNvSpPr>
                <p:nvPr/>
              </p:nvSpPr>
              <p:spPr bwMode="auto">
                <a:xfrm>
                  <a:off x="3707" y="219"/>
                  <a:ext cx="9" cy="3010"/>
                </a:xfrm>
                <a:custGeom>
                  <a:avLst/>
                  <a:gdLst/>
                  <a:ahLst/>
                  <a:cxnLst>
                    <a:cxn ang="0">
                      <a:pos x="9" y="0"/>
                    </a:cxn>
                    <a:cxn ang="0">
                      <a:pos x="0" y="3010"/>
                    </a:cxn>
                  </a:cxnLst>
                  <a:rect l="0" t="0" r="r" b="b"/>
                  <a:pathLst>
                    <a:path w="9" h="3010">
                      <a:moveTo>
                        <a:pt x="9" y="0"/>
                      </a:moveTo>
                      <a:lnTo>
                        <a:pt x="0" y="301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8" name="Freeform 267"/>
                <p:cNvSpPr>
                  <a:spLocks/>
                </p:cNvSpPr>
                <p:nvPr/>
              </p:nvSpPr>
              <p:spPr bwMode="auto">
                <a:xfrm>
                  <a:off x="4241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9" name="Freeform 268"/>
                <p:cNvSpPr>
                  <a:spLocks/>
                </p:cNvSpPr>
                <p:nvPr/>
              </p:nvSpPr>
              <p:spPr bwMode="auto">
                <a:xfrm>
                  <a:off x="4494" y="203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" name="Freeform 269"/>
                <p:cNvSpPr>
                  <a:spLocks/>
                </p:cNvSpPr>
                <p:nvPr/>
              </p:nvSpPr>
              <p:spPr bwMode="auto">
                <a:xfrm>
                  <a:off x="4762" y="219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" name="Freeform 270"/>
                <p:cNvSpPr>
                  <a:spLocks/>
                </p:cNvSpPr>
                <p:nvPr/>
              </p:nvSpPr>
              <p:spPr bwMode="auto">
                <a:xfrm>
                  <a:off x="5012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2" name="Freeform 271"/>
                <p:cNvSpPr>
                  <a:spLocks/>
                </p:cNvSpPr>
                <p:nvPr/>
              </p:nvSpPr>
              <p:spPr bwMode="auto">
                <a:xfrm>
                  <a:off x="5284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8" name="Text Box 272"/>
              <p:cNvSpPr txBox="1">
                <a:spLocks noChangeArrowheads="1"/>
              </p:cNvSpPr>
              <p:nvPr/>
            </p:nvSpPr>
            <p:spPr bwMode="auto">
              <a:xfrm>
                <a:off x="5420" y="1661"/>
                <a:ext cx="2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х</a:t>
                </a:r>
              </a:p>
            </p:txBody>
          </p:sp>
          <p:sp>
            <p:nvSpPr>
              <p:cNvPr id="9" name="Text Box 273"/>
              <p:cNvSpPr txBox="1">
                <a:spLocks noChangeArrowheads="1"/>
              </p:cNvSpPr>
              <p:nvPr/>
            </p:nvSpPr>
            <p:spPr bwMode="auto">
              <a:xfrm>
                <a:off x="3742" y="164"/>
                <a:ext cx="2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у</a:t>
                </a:r>
              </a:p>
            </p:txBody>
          </p:sp>
        </p:grpSp>
        <p:sp>
          <p:nvSpPr>
            <p:cNvPr id="5" name="Line 274"/>
            <p:cNvSpPr>
              <a:spLocks noChangeShapeType="1"/>
            </p:cNvSpPr>
            <p:nvPr/>
          </p:nvSpPr>
          <p:spPr bwMode="auto">
            <a:xfrm>
              <a:off x="2472" y="1706"/>
              <a:ext cx="30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Line 275"/>
            <p:cNvSpPr>
              <a:spLocks noChangeShapeType="1"/>
            </p:cNvSpPr>
            <p:nvPr/>
          </p:nvSpPr>
          <p:spPr bwMode="auto">
            <a:xfrm flipH="1" flipV="1">
              <a:off x="3969" y="210"/>
              <a:ext cx="0" cy="29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5" name="AutoShape 180"/>
          <p:cNvSpPr>
            <a:spLocks noChangeArrowheads="1"/>
          </p:cNvSpPr>
          <p:nvPr/>
        </p:nvSpPr>
        <p:spPr bwMode="auto">
          <a:xfrm>
            <a:off x="6143636" y="4143380"/>
            <a:ext cx="142876" cy="142876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5786446" y="4286256"/>
            <a:ext cx="3946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429388" y="4143380"/>
            <a:ext cx="2857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8" name="AutoShape 180"/>
          <p:cNvSpPr>
            <a:spLocks noChangeArrowheads="1"/>
          </p:cNvSpPr>
          <p:nvPr/>
        </p:nvSpPr>
        <p:spPr bwMode="auto">
          <a:xfrm>
            <a:off x="6143636" y="4929198"/>
            <a:ext cx="144462" cy="142875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" name="AutoShape 180"/>
          <p:cNvSpPr>
            <a:spLocks noChangeArrowheads="1"/>
          </p:cNvSpPr>
          <p:nvPr/>
        </p:nvSpPr>
        <p:spPr bwMode="auto">
          <a:xfrm>
            <a:off x="6143636" y="2571744"/>
            <a:ext cx="142876" cy="142875"/>
          </a:xfrm>
          <a:prstGeom prst="flowChartConnector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4071934" y="5000636"/>
            <a:ext cx="4286280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5786446" y="2643182"/>
            <a:ext cx="335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endParaRPr lang="ru-RU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5715008" y="4929198"/>
            <a:ext cx="4940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-2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1000100" y="2071678"/>
            <a:ext cx="132279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</a:t>
            </a:r>
            <a:r>
              <a:rPr lang="uk-UA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= 4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714348" y="4572008"/>
            <a:ext cx="16466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40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у= - 2</a:t>
            </a:r>
            <a:endParaRPr lang="ru-RU" sz="40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0" y="5715016"/>
            <a:ext cx="8929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Графіки функцій паралельні осі </a:t>
            </a:r>
            <a:r>
              <a:rPr lang="uk-U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Ох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4143372" y="2643182"/>
            <a:ext cx="4286280" cy="1588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Стрелка вправо 45">
            <a:hlinkClick r:id="rId2" action="ppaction://hlinkpres?slideindex=12&amp;slidetitle=Слайд 12"/>
          </p:cNvPr>
          <p:cNvSpPr/>
          <p:nvPr/>
        </p:nvSpPr>
        <p:spPr>
          <a:xfrm>
            <a:off x="8429652" y="6286520"/>
            <a:ext cx="571504" cy="428628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8" grpId="0" animBg="1"/>
      <p:bldP spid="39" grpId="0" animBg="1"/>
      <p:bldP spid="43" grpId="0"/>
      <p:bldP spid="44" grpId="0"/>
      <p:bldP spid="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AutoShape 38"/>
          <p:cNvSpPr>
            <a:spLocks noChangeArrowheads="1"/>
          </p:cNvSpPr>
          <p:nvPr/>
        </p:nvSpPr>
        <p:spPr bwMode="auto">
          <a:xfrm>
            <a:off x="6500826" y="2285992"/>
            <a:ext cx="139701" cy="120649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Line 8403"/>
          <p:cNvSpPr>
            <a:spLocks noChangeShapeType="1"/>
          </p:cNvSpPr>
          <p:nvPr/>
        </p:nvSpPr>
        <p:spPr bwMode="auto">
          <a:xfrm flipH="1" flipV="1">
            <a:off x="6143636" y="1142984"/>
            <a:ext cx="0" cy="46799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 b="1" dirty="0"/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3643306" y="1071546"/>
            <a:ext cx="5145088" cy="4865688"/>
            <a:chOff x="2409" y="164"/>
            <a:chExt cx="3241" cy="3065"/>
          </a:xfrm>
        </p:grpSpPr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2409" y="203"/>
              <a:ext cx="3148" cy="3026"/>
              <a:chOff x="2409" y="203"/>
              <a:chExt cx="3148" cy="3026"/>
            </a:xfrm>
          </p:grpSpPr>
          <p:sp>
            <p:nvSpPr>
              <p:cNvPr id="7" name="Freeform 7"/>
              <p:cNvSpPr>
                <a:spLocks/>
              </p:cNvSpPr>
              <p:nvPr/>
            </p:nvSpPr>
            <p:spPr bwMode="auto">
              <a:xfrm>
                <a:off x="2426" y="211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" name="Freeform 8"/>
              <p:cNvSpPr>
                <a:spLocks/>
              </p:cNvSpPr>
              <p:nvPr/>
            </p:nvSpPr>
            <p:spPr bwMode="auto">
              <a:xfrm>
                <a:off x="2409" y="2945"/>
                <a:ext cx="3124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24" y="8"/>
                  </a:cxn>
                </a:cxnLst>
                <a:rect l="0" t="0" r="r" b="b"/>
                <a:pathLst>
                  <a:path w="3124" h="8">
                    <a:moveTo>
                      <a:pt x="0" y="0"/>
                    </a:moveTo>
                    <a:lnTo>
                      <a:pt x="3124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" name="Freeform 9"/>
              <p:cNvSpPr>
                <a:spLocks/>
              </p:cNvSpPr>
              <p:nvPr/>
            </p:nvSpPr>
            <p:spPr bwMode="auto">
              <a:xfrm>
                <a:off x="2677" y="211"/>
                <a:ext cx="8" cy="29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" y="2994"/>
                  </a:cxn>
                </a:cxnLst>
                <a:rect l="0" t="0" r="r" b="b"/>
                <a:pathLst>
                  <a:path w="8" h="2994">
                    <a:moveTo>
                      <a:pt x="0" y="0"/>
                    </a:moveTo>
                    <a:lnTo>
                      <a:pt x="8" y="2994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" name="Line 10"/>
              <p:cNvSpPr>
                <a:spLocks noChangeShapeType="1"/>
              </p:cNvSpPr>
              <p:nvPr/>
            </p:nvSpPr>
            <p:spPr bwMode="auto">
              <a:xfrm>
                <a:off x="2426" y="2704"/>
                <a:ext cx="31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auto">
              <a:xfrm>
                <a:off x="2426" y="3203"/>
                <a:ext cx="3124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24" y="8"/>
                  </a:cxn>
                </a:cxnLst>
                <a:rect l="0" t="0" r="r" b="b"/>
                <a:pathLst>
                  <a:path w="3124" h="8">
                    <a:moveTo>
                      <a:pt x="0" y="0"/>
                    </a:moveTo>
                    <a:lnTo>
                      <a:pt x="3124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auto">
              <a:xfrm>
                <a:off x="2418" y="2450"/>
                <a:ext cx="3131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131" y="0"/>
                  </a:cxn>
                </a:cxnLst>
                <a:rect l="0" t="0" r="r" b="b"/>
                <a:pathLst>
                  <a:path w="3131" h="8">
                    <a:moveTo>
                      <a:pt x="0" y="8"/>
                    </a:moveTo>
                    <a:lnTo>
                      <a:pt x="3131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auto">
              <a:xfrm>
                <a:off x="2426" y="2205"/>
                <a:ext cx="3131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131" y="0"/>
                  </a:cxn>
                </a:cxnLst>
                <a:rect l="0" t="0" r="r" b="b"/>
                <a:pathLst>
                  <a:path w="3131" h="8">
                    <a:moveTo>
                      <a:pt x="0" y="8"/>
                    </a:moveTo>
                    <a:lnTo>
                      <a:pt x="3131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auto">
              <a:xfrm>
                <a:off x="2409" y="1955"/>
                <a:ext cx="3132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32" y="8"/>
                  </a:cxn>
                </a:cxnLst>
                <a:rect l="0" t="0" r="r" b="b"/>
                <a:pathLst>
                  <a:path w="3132" h="8">
                    <a:moveTo>
                      <a:pt x="0" y="0"/>
                    </a:moveTo>
                    <a:lnTo>
                      <a:pt x="3132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auto">
              <a:xfrm>
                <a:off x="2434" y="1444"/>
                <a:ext cx="3107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107" y="0"/>
                  </a:cxn>
                </a:cxnLst>
                <a:rect l="0" t="0" r="r" b="b"/>
                <a:pathLst>
                  <a:path w="3107" h="8">
                    <a:moveTo>
                      <a:pt x="0" y="8"/>
                    </a:moveTo>
                    <a:lnTo>
                      <a:pt x="3107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" name="Freeform 16"/>
              <p:cNvSpPr>
                <a:spLocks/>
              </p:cNvSpPr>
              <p:nvPr/>
            </p:nvSpPr>
            <p:spPr bwMode="auto">
              <a:xfrm>
                <a:off x="2426" y="1207"/>
                <a:ext cx="3107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107" y="0"/>
                  </a:cxn>
                </a:cxnLst>
                <a:rect l="0" t="0" r="r" b="b"/>
                <a:pathLst>
                  <a:path w="3107" h="8">
                    <a:moveTo>
                      <a:pt x="0" y="8"/>
                    </a:moveTo>
                    <a:lnTo>
                      <a:pt x="3107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" name="Freeform 17"/>
              <p:cNvSpPr>
                <a:spLocks/>
              </p:cNvSpPr>
              <p:nvPr/>
            </p:nvSpPr>
            <p:spPr bwMode="auto">
              <a:xfrm>
                <a:off x="2426" y="949"/>
                <a:ext cx="3123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23" y="8"/>
                  </a:cxn>
                </a:cxnLst>
                <a:rect l="0" t="0" r="r" b="b"/>
                <a:pathLst>
                  <a:path w="3123" h="8">
                    <a:moveTo>
                      <a:pt x="0" y="0"/>
                    </a:moveTo>
                    <a:lnTo>
                      <a:pt x="3123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" name="Freeform 18"/>
              <p:cNvSpPr>
                <a:spLocks/>
              </p:cNvSpPr>
              <p:nvPr/>
            </p:nvSpPr>
            <p:spPr bwMode="auto">
              <a:xfrm>
                <a:off x="2426" y="708"/>
                <a:ext cx="3107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107" y="0"/>
                  </a:cxn>
                </a:cxnLst>
                <a:rect l="0" t="0" r="r" b="b"/>
                <a:pathLst>
                  <a:path w="3107" h="8">
                    <a:moveTo>
                      <a:pt x="0" y="8"/>
                    </a:moveTo>
                    <a:lnTo>
                      <a:pt x="3107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" name="Freeform 19"/>
              <p:cNvSpPr>
                <a:spLocks/>
              </p:cNvSpPr>
              <p:nvPr/>
            </p:nvSpPr>
            <p:spPr bwMode="auto">
              <a:xfrm>
                <a:off x="2434" y="446"/>
                <a:ext cx="3115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15" y="8"/>
                  </a:cxn>
                </a:cxnLst>
                <a:rect l="0" t="0" r="r" b="b"/>
                <a:pathLst>
                  <a:path w="3115" h="8">
                    <a:moveTo>
                      <a:pt x="0" y="0"/>
                    </a:moveTo>
                    <a:lnTo>
                      <a:pt x="3115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" name="Freeform 20"/>
              <p:cNvSpPr>
                <a:spLocks/>
              </p:cNvSpPr>
              <p:nvPr/>
            </p:nvSpPr>
            <p:spPr bwMode="auto">
              <a:xfrm>
                <a:off x="2426" y="210"/>
                <a:ext cx="3115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15" y="8"/>
                  </a:cxn>
                </a:cxnLst>
                <a:rect l="0" t="0" r="r" b="b"/>
                <a:pathLst>
                  <a:path w="3115" h="8">
                    <a:moveTo>
                      <a:pt x="0" y="0"/>
                    </a:moveTo>
                    <a:lnTo>
                      <a:pt x="3115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" name="Freeform 21"/>
              <p:cNvSpPr>
                <a:spLocks/>
              </p:cNvSpPr>
              <p:nvPr/>
            </p:nvSpPr>
            <p:spPr bwMode="auto">
              <a:xfrm>
                <a:off x="2937" y="203"/>
                <a:ext cx="8" cy="3026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0" y="3026"/>
                  </a:cxn>
                </a:cxnLst>
                <a:rect l="0" t="0" r="r" b="b"/>
                <a:pathLst>
                  <a:path w="8" h="3026">
                    <a:moveTo>
                      <a:pt x="8" y="0"/>
                    </a:moveTo>
                    <a:lnTo>
                      <a:pt x="0" y="3026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" name="Freeform 22"/>
              <p:cNvSpPr>
                <a:spLocks/>
              </p:cNvSpPr>
              <p:nvPr/>
            </p:nvSpPr>
            <p:spPr bwMode="auto">
              <a:xfrm>
                <a:off x="3198" y="210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" name="Freeform 23"/>
              <p:cNvSpPr>
                <a:spLocks/>
              </p:cNvSpPr>
              <p:nvPr/>
            </p:nvSpPr>
            <p:spPr bwMode="auto">
              <a:xfrm>
                <a:off x="3470" y="210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Freeform 24"/>
              <p:cNvSpPr>
                <a:spLocks/>
              </p:cNvSpPr>
              <p:nvPr/>
            </p:nvSpPr>
            <p:spPr bwMode="auto">
              <a:xfrm>
                <a:off x="3707" y="219"/>
                <a:ext cx="9" cy="3010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0" y="3010"/>
                  </a:cxn>
                </a:cxnLst>
                <a:rect l="0" t="0" r="r" b="b"/>
                <a:pathLst>
                  <a:path w="9" h="3010">
                    <a:moveTo>
                      <a:pt x="9" y="0"/>
                    </a:moveTo>
                    <a:lnTo>
                      <a:pt x="0" y="301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Freeform 25"/>
              <p:cNvSpPr>
                <a:spLocks/>
              </p:cNvSpPr>
              <p:nvPr/>
            </p:nvSpPr>
            <p:spPr bwMode="auto">
              <a:xfrm>
                <a:off x="4241" y="210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Freeform 26"/>
              <p:cNvSpPr>
                <a:spLocks/>
              </p:cNvSpPr>
              <p:nvPr/>
            </p:nvSpPr>
            <p:spPr bwMode="auto">
              <a:xfrm>
                <a:off x="4494" y="203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Freeform 27"/>
              <p:cNvSpPr>
                <a:spLocks/>
              </p:cNvSpPr>
              <p:nvPr/>
            </p:nvSpPr>
            <p:spPr bwMode="auto">
              <a:xfrm>
                <a:off x="4762" y="219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" name="Freeform 28"/>
              <p:cNvSpPr>
                <a:spLocks/>
              </p:cNvSpPr>
              <p:nvPr/>
            </p:nvSpPr>
            <p:spPr bwMode="auto">
              <a:xfrm>
                <a:off x="5012" y="210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" name="Freeform 29"/>
              <p:cNvSpPr>
                <a:spLocks/>
              </p:cNvSpPr>
              <p:nvPr/>
            </p:nvSpPr>
            <p:spPr bwMode="auto">
              <a:xfrm>
                <a:off x="5284" y="210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" name="Text Box 30"/>
            <p:cNvSpPr txBox="1">
              <a:spLocks noChangeArrowheads="1"/>
            </p:cNvSpPr>
            <p:nvPr/>
          </p:nvSpPr>
          <p:spPr bwMode="auto">
            <a:xfrm>
              <a:off x="5420" y="1661"/>
              <a:ext cx="23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х</a:t>
              </a:r>
              <a:endPara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Text Box 31"/>
            <p:cNvSpPr txBox="1">
              <a:spLocks noChangeArrowheads="1"/>
            </p:cNvSpPr>
            <p:nvPr/>
          </p:nvSpPr>
          <p:spPr bwMode="auto">
            <a:xfrm>
              <a:off x="3759" y="164"/>
              <a:ext cx="22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ru-RU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у</a:t>
              </a:r>
            </a:p>
          </p:txBody>
        </p:sp>
      </p:grpSp>
      <p:sp>
        <p:nvSpPr>
          <p:cNvPr id="30" name="Line 3"/>
          <p:cNvSpPr>
            <a:spLocks noChangeShapeType="1"/>
          </p:cNvSpPr>
          <p:nvPr/>
        </p:nvSpPr>
        <p:spPr bwMode="auto">
          <a:xfrm>
            <a:off x="3643306" y="3571876"/>
            <a:ext cx="48958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" name="AutoShape 38"/>
          <p:cNvSpPr>
            <a:spLocks noChangeArrowheads="1"/>
          </p:cNvSpPr>
          <p:nvPr/>
        </p:nvSpPr>
        <p:spPr bwMode="auto">
          <a:xfrm>
            <a:off x="6072198" y="3500438"/>
            <a:ext cx="139701" cy="120649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2" name="Line 46"/>
          <p:cNvSpPr>
            <a:spLocks noChangeShapeType="1"/>
          </p:cNvSpPr>
          <p:nvPr/>
        </p:nvSpPr>
        <p:spPr bwMode="auto">
          <a:xfrm rot="20522314" flipV="1">
            <a:off x="4612671" y="1594980"/>
            <a:ext cx="3081711" cy="3882352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" name="Line 46"/>
          <p:cNvSpPr>
            <a:spLocks noChangeShapeType="1"/>
          </p:cNvSpPr>
          <p:nvPr/>
        </p:nvSpPr>
        <p:spPr bwMode="auto">
          <a:xfrm rot="20522314" flipV="1">
            <a:off x="5025481" y="1591931"/>
            <a:ext cx="3062892" cy="3888452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" name="Line 50"/>
          <p:cNvSpPr>
            <a:spLocks noChangeShapeType="1"/>
          </p:cNvSpPr>
          <p:nvPr/>
        </p:nvSpPr>
        <p:spPr bwMode="auto">
          <a:xfrm rot="987058" flipH="1" flipV="1">
            <a:off x="4981651" y="1558799"/>
            <a:ext cx="3466974" cy="3668962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" name="Line 50"/>
          <p:cNvSpPr>
            <a:spLocks noChangeShapeType="1"/>
          </p:cNvSpPr>
          <p:nvPr/>
        </p:nvSpPr>
        <p:spPr bwMode="auto">
          <a:xfrm rot="987058" flipH="1" flipV="1">
            <a:off x="4321403" y="1653392"/>
            <a:ext cx="3644464" cy="376552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0" y="214290"/>
            <a:ext cx="888416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Побудуйте графіки функцій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928662" y="1357298"/>
            <a:ext cx="144623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3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у= 3х</a:t>
            </a:r>
            <a:endParaRPr lang="ru-RU" sz="36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1000100" y="3786190"/>
            <a:ext cx="150393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</a:t>
            </a:r>
            <a:r>
              <a:rPr lang="uk-UA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=-2х</a:t>
            </a:r>
            <a:endParaRPr lang="ru-RU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857224" y="2214554"/>
            <a:ext cx="179247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36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у=3х-3</a:t>
            </a:r>
            <a:endParaRPr lang="ru-RU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857224" y="4500570"/>
            <a:ext cx="24096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у=- 2х +3</a:t>
            </a:r>
            <a:endParaRPr lang="ru-RU" sz="36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500034" y="1428736"/>
            <a:ext cx="3501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</a:t>
            </a: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285720" y="2214554"/>
            <a:ext cx="6429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II</a:t>
            </a: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500034" y="3000372"/>
            <a:ext cx="200407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6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</a:t>
            </a:r>
            <a:r>
              <a:rPr lang="en-US" sz="36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</a:t>
            </a:r>
            <a:r>
              <a:rPr lang="en-US" sz="24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 = 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</a:t>
            </a:r>
            <a:r>
              <a:rPr lang="en-US" sz="20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 =</a:t>
            </a:r>
            <a:endParaRPr lang="ru-RU" sz="36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214282" y="3857628"/>
            <a:ext cx="6655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III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214282" y="4572008"/>
            <a:ext cx="6415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IV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1071538" y="5214950"/>
            <a:ext cx="205857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</a:t>
            </a:r>
            <a:r>
              <a:rPr lang="en-US" sz="2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r>
              <a:rPr lang="en-US" sz="32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= </a:t>
            </a:r>
            <a:r>
              <a:rPr lang="en-US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</a:t>
            </a:r>
            <a:r>
              <a:rPr lang="en-US" sz="2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en-US" sz="32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=</a:t>
            </a:r>
            <a:endParaRPr lang="ru-RU" sz="32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0" y="6072206"/>
            <a:ext cx="8858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Якщо  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1=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uk-UA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,то графіки функцій паралельні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" name="AutoShape 38"/>
          <p:cNvSpPr>
            <a:spLocks noChangeArrowheads="1"/>
          </p:cNvSpPr>
          <p:nvPr/>
        </p:nvSpPr>
        <p:spPr bwMode="auto">
          <a:xfrm>
            <a:off x="6072198" y="4643446"/>
            <a:ext cx="142875" cy="142876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2" name="AutoShape 38"/>
          <p:cNvSpPr>
            <a:spLocks noChangeArrowheads="1"/>
          </p:cNvSpPr>
          <p:nvPr/>
        </p:nvSpPr>
        <p:spPr bwMode="auto">
          <a:xfrm>
            <a:off x="6072198" y="2214554"/>
            <a:ext cx="139701" cy="120649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3" name="AutoShape 38"/>
          <p:cNvSpPr>
            <a:spLocks noChangeArrowheads="1"/>
          </p:cNvSpPr>
          <p:nvPr/>
        </p:nvSpPr>
        <p:spPr bwMode="auto">
          <a:xfrm>
            <a:off x="5643570" y="2643182"/>
            <a:ext cx="139701" cy="120649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2571736" y="3000372"/>
            <a:ext cx="444352" cy="646331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uk-UA" sz="36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ru-RU" sz="3600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3071802" y="5214950"/>
            <a:ext cx="471604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uk-UA" sz="4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ru-RU" sz="4000" dirty="0"/>
          </a:p>
        </p:txBody>
      </p:sp>
      <p:sp>
        <p:nvSpPr>
          <p:cNvPr id="60" name="Прямоугольник 59"/>
          <p:cNvSpPr/>
          <p:nvPr/>
        </p:nvSpPr>
        <p:spPr>
          <a:xfrm>
            <a:off x="6429388" y="3571876"/>
            <a:ext cx="2984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715008" y="3571876"/>
            <a:ext cx="346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2" name="Стрелка вправо 61">
            <a:hlinkClick r:id="rId2" action="ppaction://hlinkpres?slideindex=13&amp;slidetitle=Слайд 13"/>
          </p:cNvPr>
          <p:cNvSpPr/>
          <p:nvPr/>
        </p:nvSpPr>
        <p:spPr>
          <a:xfrm>
            <a:off x="8572528" y="6357958"/>
            <a:ext cx="571472" cy="500042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83333E-6 5.92593E-6 L 0.504 0.53566 " pathEditMode="relative" ptsTypes="AA">
                                      <p:cBhvr>
                                        <p:cTn id="2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500"/>
                            </p:stCondLst>
                            <p:childTnLst>
                              <p:par>
                                <p:cTn id="24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5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250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46945E-18 L 0.81111 -0.18889 " pathEditMode="relative" ptsTypes="AA">
                                      <p:cBhvr>
                                        <p:cTn id="41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4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500"/>
                            </p:stCondLst>
                            <p:childTnLst>
                              <p:par>
                                <p:cTn id="47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6500"/>
                            </p:stCondLst>
                            <p:childTnLst>
                              <p:par>
                                <p:cTn id="51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2" dur="1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>
                                      <p:cBhvr>
                                        <p:cTn id="53" dur="1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4" dur="1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1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7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9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1500"/>
                            </p:stCondLst>
                            <p:childTnLst>
                              <p:par>
                                <p:cTn id="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250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3500"/>
                            </p:stCondLst>
                            <p:childTnLst>
                              <p:par>
                                <p:cTn id="7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59259E-6 L 0.45608 -0.39907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" y="-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7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9500"/>
                            </p:stCondLst>
                            <p:childTnLst>
                              <p:par>
                                <p:cTn id="8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0500"/>
                            </p:stCondLst>
                            <p:childTnLst>
                              <p:par>
                                <p:cTn id="9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1500"/>
                            </p:stCondLst>
                            <p:childTnLst>
                              <p:par>
                                <p:cTn id="9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7.40741E-7 L 0.83524 0.08472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8" y="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3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5500"/>
                            </p:stCondLst>
                            <p:childTnLst>
                              <p:par>
                                <p:cTn id="104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7500"/>
                            </p:stCondLst>
                            <p:childTnLst>
                              <p:par>
                                <p:cTn id="108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9" dur="1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10" dur="1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1" dur="1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1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8500"/>
                            </p:stCondLst>
                            <p:childTnLst>
                              <p:par>
                                <p:cTn id="1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32" grpId="0" animBg="1"/>
      <p:bldP spid="33" grpId="0" animBg="1"/>
      <p:bldP spid="34" grpId="0" animBg="1"/>
      <p:bldP spid="35" grpId="0" animBg="1"/>
      <p:bldP spid="37" grpId="0"/>
      <p:bldP spid="38" grpId="0"/>
      <p:bldP spid="39" grpId="0"/>
      <p:bldP spid="40" grpId="0"/>
      <p:bldP spid="41" grpId="0"/>
      <p:bldP spid="41" grpId="1"/>
      <p:bldP spid="42" grpId="0"/>
      <p:bldP spid="42" grpId="1"/>
      <p:bldP spid="43" grpId="0"/>
      <p:bldP spid="44" grpId="0"/>
      <p:bldP spid="44" grpId="1"/>
      <p:bldP spid="46" grpId="0"/>
      <p:bldP spid="46" grpId="1"/>
      <p:bldP spid="47" grpId="0"/>
      <p:bldP spid="48" grpId="0"/>
      <p:bldP spid="49" grpId="0" animBg="1"/>
      <p:bldP spid="52" grpId="0" animBg="1"/>
      <p:bldP spid="53" grpId="0" animBg="1"/>
      <p:bldP spid="58" grpId="0" animBg="1"/>
      <p:bldP spid="58" grpId="1" animBg="1"/>
      <p:bldP spid="59" grpId="0" animBg="1"/>
      <p:bldP spid="59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utoShape 8448"/>
          <p:cNvSpPr>
            <a:spLocks noChangeArrowheads="1"/>
          </p:cNvSpPr>
          <p:nvPr/>
        </p:nvSpPr>
        <p:spPr bwMode="auto">
          <a:xfrm>
            <a:off x="5072066" y="1357299"/>
            <a:ext cx="2928958" cy="2143140"/>
          </a:xfrm>
          <a:prstGeom prst="parallelogram">
            <a:avLst>
              <a:gd name="adj" fmla="val 20862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2438"/>
          <p:cNvGrpSpPr>
            <a:grpSpLocks/>
          </p:cNvGrpSpPr>
          <p:nvPr/>
        </p:nvGrpSpPr>
        <p:grpSpPr bwMode="auto">
          <a:xfrm>
            <a:off x="0" y="0"/>
            <a:ext cx="9001156" cy="6715148"/>
            <a:chOff x="192" y="144"/>
            <a:chExt cx="5376" cy="4032"/>
          </a:xfrm>
        </p:grpSpPr>
        <p:grpSp>
          <p:nvGrpSpPr>
            <p:cNvPr id="3" name="Group 2434"/>
            <p:cNvGrpSpPr>
              <a:grpSpLocks/>
            </p:cNvGrpSpPr>
            <p:nvPr/>
          </p:nvGrpSpPr>
          <p:grpSpPr bwMode="auto">
            <a:xfrm>
              <a:off x="192" y="144"/>
              <a:ext cx="5376" cy="4032"/>
              <a:chOff x="192" y="144"/>
              <a:chExt cx="5376" cy="4032"/>
            </a:xfrm>
          </p:grpSpPr>
          <p:sp>
            <p:nvSpPr>
              <p:cNvPr id="23" name="Line 721"/>
              <p:cNvSpPr>
                <a:spLocks noChangeShapeType="1"/>
              </p:cNvSpPr>
              <p:nvPr/>
            </p:nvSpPr>
            <p:spPr bwMode="auto">
              <a:xfrm>
                <a:off x="192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Line 722"/>
              <p:cNvSpPr>
                <a:spLocks noChangeShapeType="1"/>
              </p:cNvSpPr>
              <p:nvPr/>
            </p:nvSpPr>
            <p:spPr bwMode="auto">
              <a:xfrm>
                <a:off x="5568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Line 727"/>
              <p:cNvSpPr>
                <a:spLocks noChangeShapeType="1"/>
              </p:cNvSpPr>
              <p:nvPr/>
            </p:nvSpPr>
            <p:spPr bwMode="auto">
              <a:xfrm>
                <a:off x="448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Line 730"/>
              <p:cNvSpPr>
                <a:spLocks noChangeShapeType="1"/>
              </p:cNvSpPr>
              <p:nvPr/>
            </p:nvSpPr>
            <p:spPr bwMode="auto">
              <a:xfrm>
                <a:off x="704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Line 733"/>
              <p:cNvSpPr>
                <a:spLocks noChangeShapeType="1"/>
              </p:cNvSpPr>
              <p:nvPr/>
            </p:nvSpPr>
            <p:spPr bwMode="auto">
              <a:xfrm>
                <a:off x="960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" name="Line 736"/>
              <p:cNvSpPr>
                <a:spLocks noChangeShapeType="1"/>
              </p:cNvSpPr>
              <p:nvPr/>
            </p:nvSpPr>
            <p:spPr bwMode="auto">
              <a:xfrm>
                <a:off x="1216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" name="Line 739"/>
              <p:cNvSpPr>
                <a:spLocks noChangeShapeType="1"/>
              </p:cNvSpPr>
              <p:nvPr/>
            </p:nvSpPr>
            <p:spPr bwMode="auto">
              <a:xfrm>
                <a:off x="1472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" name="Line 742"/>
              <p:cNvSpPr>
                <a:spLocks noChangeShapeType="1"/>
              </p:cNvSpPr>
              <p:nvPr/>
            </p:nvSpPr>
            <p:spPr bwMode="auto">
              <a:xfrm>
                <a:off x="1728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" name="Line 745"/>
              <p:cNvSpPr>
                <a:spLocks noChangeShapeType="1"/>
              </p:cNvSpPr>
              <p:nvPr/>
            </p:nvSpPr>
            <p:spPr bwMode="auto">
              <a:xfrm>
                <a:off x="1984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" name="Line 748"/>
              <p:cNvSpPr>
                <a:spLocks noChangeShapeType="1"/>
              </p:cNvSpPr>
              <p:nvPr/>
            </p:nvSpPr>
            <p:spPr bwMode="auto">
              <a:xfrm>
                <a:off x="2240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" name="Line 751"/>
              <p:cNvSpPr>
                <a:spLocks noChangeShapeType="1"/>
              </p:cNvSpPr>
              <p:nvPr/>
            </p:nvSpPr>
            <p:spPr bwMode="auto">
              <a:xfrm>
                <a:off x="2496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" name="Line 754"/>
              <p:cNvSpPr>
                <a:spLocks noChangeShapeType="1"/>
              </p:cNvSpPr>
              <p:nvPr/>
            </p:nvSpPr>
            <p:spPr bwMode="auto">
              <a:xfrm>
                <a:off x="2752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" name="Line 757"/>
              <p:cNvSpPr>
                <a:spLocks noChangeShapeType="1"/>
              </p:cNvSpPr>
              <p:nvPr/>
            </p:nvSpPr>
            <p:spPr bwMode="auto">
              <a:xfrm>
                <a:off x="3008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" name="Line 760"/>
              <p:cNvSpPr>
                <a:spLocks noChangeShapeType="1"/>
              </p:cNvSpPr>
              <p:nvPr/>
            </p:nvSpPr>
            <p:spPr bwMode="auto">
              <a:xfrm>
                <a:off x="3264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" name="Line 763"/>
              <p:cNvSpPr>
                <a:spLocks noChangeShapeType="1"/>
              </p:cNvSpPr>
              <p:nvPr/>
            </p:nvSpPr>
            <p:spPr bwMode="auto">
              <a:xfrm>
                <a:off x="3520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" name="Line 766"/>
              <p:cNvSpPr>
                <a:spLocks noChangeShapeType="1"/>
              </p:cNvSpPr>
              <p:nvPr/>
            </p:nvSpPr>
            <p:spPr bwMode="auto">
              <a:xfrm>
                <a:off x="3776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" name="Line 769"/>
              <p:cNvSpPr>
                <a:spLocks noChangeShapeType="1"/>
              </p:cNvSpPr>
              <p:nvPr/>
            </p:nvSpPr>
            <p:spPr bwMode="auto">
              <a:xfrm>
                <a:off x="4032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" name="Line 772"/>
              <p:cNvSpPr>
                <a:spLocks noChangeShapeType="1"/>
              </p:cNvSpPr>
              <p:nvPr/>
            </p:nvSpPr>
            <p:spPr bwMode="auto">
              <a:xfrm>
                <a:off x="4288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" name="Line 775"/>
              <p:cNvSpPr>
                <a:spLocks noChangeShapeType="1"/>
              </p:cNvSpPr>
              <p:nvPr/>
            </p:nvSpPr>
            <p:spPr bwMode="auto">
              <a:xfrm>
                <a:off x="4544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" name="Line 778"/>
              <p:cNvSpPr>
                <a:spLocks noChangeShapeType="1"/>
              </p:cNvSpPr>
              <p:nvPr/>
            </p:nvSpPr>
            <p:spPr bwMode="auto">
              <a:xfrm>
                <a:off x="4800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3" name="Line 781"/>
              <p:cNvSpPr>
                <a:spLocks noChangeShapeType="1"/>
              </p:cNvSpPr>
              <p:nvPr/>
            </p:nvSpPr>
            <p:spPr bwMode="auto">
              <a:xfrm>
                <a:off x="5056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" name="Line 784"/>
              <p:cNvSpPr>
                <a:spLocks noChangeShapeType="1"/>
              </p:cNvSpPr>
              <p:nvPr/>
            </p:nvSpPr>
            <p:spPr bwMode="auto">
              <a:xfrm>
                <a:off x="5312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" name="Group 2433"/>
            <p:cNvGrpSpPr>
              <a:grpSpLocks/>
            </p:cNvGrpSpPr>
            <p:nvPr/>
          </p:nvGrpSpPr>
          <p:grpSpPr bwMode="auto">
            <a:xfrm>
              <a:off x="192" y="144"/>
              <a:ext cx="5376" cy="4032"/>
              <a:chOff x="192" y="144"/>
              <a:chExt cx="5376" cy="4032"/>
            </a:xfrm>
          </p:grpSpPr>
          <p:sp>
            <p:nvSpPr>
              <p:cNvPr id="5" name="Line 719"/>
              <p:cNvSpPr>
                <a:spLocks noChangeShapeType="1"/>
              </p:cNvSpPr>
              <p:nvPr/>
            </p:nvSpPr>
            <p:spPr bwMode="auto">
              <a:xfrm>
                <a:off x="192" y="144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" name="Line 720"/>
              <p:cNvSpPr>
                <a:spLocks noChangeShapeType="1"/>
              </p:cNvSpPr>
              <p:nvPr/>
            </p:nvSpPr>
            <p:spPr bwMode="auto">
              <a:xfrm>
                <a:off x="192" y="4176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" name="Line 725"/>
              <p:cNvSpPr>
                <a:spLocks noChangeShapeType="1"/>
              </p:cNvSpPr>
              <p:nvPr/>
            </p:nvSpPr>
            <p:spPr bwMode="auto">
              <a:xfrm>
                <a:off x="192" y="381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" name="Line 788"/>
              <p:cNvSpPr>
                <a:spLocks noChangeShapeType="1"/>
              </p:cNvSpPr>
              <p:nvPr/>
            </p:nvSpPr>
            <p:spPr bwMode="auto">
              <a:xfrm>
                <a:off x="192" y="618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" name="Line 891"/>
              <p:cNvSpPr>
                <a:spLocks noChangeShapeType="1"/>
              </p:cNvSpPr>
              <p:nvPr/>
            </p:nvSpPr>
            <p:spPr bwMode="auto">
              <a:xfrm>
                <a:off x="192" y="856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" name="Line 994"/>
              <p:cNvSpPr>
                <a:spLocks noChangeShapeType="1"/>
              </p:cNvSpPr>
              <p:nvPr/>
            </p:nvSpPr>
            <p:spPr bwMode="auto">
              <a:xfrm>
                <a:off x="192" y="1093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" name="Line 1097"/>
              <p:cNvSpPr>
                <a:spLocks noChangeShapeType="1"/>
              </p:cNvSpPr>
              <p:nvPr/>
            </p:nvSpPr>
            <p:spPr bwMode="auto">
              <a:xfrm>
                <a:off x="192" y="1330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Line 1200"/>
              <p:cNvSpPr>
                <a:spLocks noChangeShapeType="1"/>
              </p:cNvSpPr>
              <p:nvPr/>
            </p:nvSpPr>
            <p:spPr bwMode="auto">
              <a:xfrm>
                <a:off x="192" y="1567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" name="Line 1303"/>
              <p:cNvSpPr>
                <a:spLocks noChangeShapeType="1"/>
              </p:cNvSpPr>
              <p:nvPr/>
            </p:nvSpPr>
            <p:spPr bwMode="auto">
              <a:xfrm>
                <a:off x="192" y="1804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Line 1406"/>
              <p:cNvSpPr>
                <a:spLocks noChangeShapeType="1"/>
              </p:cNvSpPr>
              <p:nvPr/>
            </p:nvSpPr>
            <p:spPr bwMode="auto">
              <a:xfrm>
                <a:off x="192" y="2041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Line 1509"/>
              <p:cNvSpPr>
                <a:spLocks noChangeShapeType="1"/>
              </p:cNvSpPr>
              <p:nvPr/>
            </p:nvSpPr>
            <p:spPr bwMode="auto">
              <a:xfrm>
                <a:off x="192" y="2279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" name="Line 1612"/>
              <p:cNvSpPr>
                <a:spLocks noChangeShapeType="1"/>
              </p:cNvSpPr>
              <p:nvPr/>
            </p:nvSpPr>
            <p:spPr bwMode="auto">
              <a:xfrm>
                <a:off x="192" y="2516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" name="Line 1715"/>
              <p:cNvSpPr>
                <a:spLocks noChangeShapeType="1"/>
              </p:cNvSpPr>
              <p:nvPr/>
            </p:nvSpPr>
            <p:spPr bwMode="auto">
              <a:xfrm>
                <a:off x="192" y="2753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" name="Line 1818"/>
              <p:cNvSpPr>
                <a:spLocks noChangeShapeType="1"/>
              </p:cNvSpPr>
              <p:nvPr/>
            </p:nvSpPr>
            <p:spPr bwMode="auto">
              <a:xfrm>
                <a:off x="192" y="2990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" name="Line 1921"/>
              <p:cNvSpPr>
                <a:spLocks noChangeShapeType="1"/>
              </p:cNvSpPr>
              <p:nvPr/>
            </p:nvSpPr>
            <p:spPr bwMode="auto">
              <a:xfrm>
                <a:off x="192" y="3227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" name="Line 2024"/>
              <p:cNvSpPr>
                <a:spLocks noChangeShapeType="1"/>
              </p:cNvSpPr>
              <p:nvPr/>
            </p:nvSpPr>
            <p:spPr bwMode="auto">
              <a:xfrm>
                <a:off x="192" y="3464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" name="Line 2127"/>
              <p:cNvSpPr>
                <a:spLocks noChangeShapeType="1"/>
              </p:cNvSpPr>
              <p:nvPr/>
            </p:nvSpPr>
            <p:spPr bwMode="auto">
              <a:xfrm>
                <a:off x="192" y="3702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" name="Line 2230"/>
              <p:cNvSpPr>
                <a:spLocks noChangeShapeType="1"/>
              </p:cNvSpPr>
              <p:nvPr/>
            </p:nvSpPr>
            <p:spPr bwMode="auto">
              <a:xfrm>
                <a:off x="192" y="3939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cxnSp>
        <p:nvCxnSpPr>
          <p:cNvPr id="48" name="Прямая со стрелкой 47"/>
          <p:cNvCxnSpPr>
            <a:endCxn id="34" idx="0"/>
          </p:cNvCxnSpPr>
          <p:nvPr/>
        </p:nvCxnSpPr>
        <p:spPr>
          <a:xfrm rot="5400000" flipH="1" flipV="1">
            <a:off x="857256" y="3428992"/>
            <a:ext cx="6858000" cy="1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>
            <a:stCxn id="15" idx="0"/>
            <a:endCxn id="15" idx="1"/>
          </p:cNvCxnSpPr>
          <p:nvPr/>
        </p:nvCxnSpPr>
        <p:spPr>
          <a:xfrm rot="16200000" flipH="1">
            <a:off x="4500578" y="-944814"/>
            <a:ext cx="1588" cy="90011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8643934" y="3500438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000496" y="0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857620" y="407194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-1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786182" y="4929198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-2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000496" y="3571876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92" name="Группа 91"/>
          <p:cNvGrpSpPr/>
          <p:nvPr/>
        </p:nvGrpSpPr>
        <p:grpSpPr>
          <a:xfrm>
            <a:off x="3857620" y="785794"/>
            <a:ext cx="642942" cy="2214578"/>
            <a:chOff x="3857620" y="785794"/>
            <a:chExt cx="571504" cy="2104739"/>
          </a:xfrm>
        </p:grpSpPr>
        <p:sp>
          <p:nvSpPr>
            <p:cNvPr id="56" name="TextBox 55"/>
            <p:cNvSpPr txBox="1"/>
            <p:nvPr/>
          </p:nvSpPr>
          <p:spPr>
            <a:xfrm>
              <a:off x="3929058" y="2428868"/>
              <a:ext cx="500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  <a:endPara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3857620" y="1643050"/>
              <a:ext cx="500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endPara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857620" y="785794"/>
              <a:ext cx="500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  <a:endPara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3786182" y="578645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-3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786182" y="6396335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-4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91" name="Группа 90"/>
          <p:cNvGrpSpPr/>
          <p:nvPr/>
        </p:nvGrpSpPr>
        <p:grpSpPr>
          <a:xfrm>
            <a:off x="5072066" y="3500438"/>
            <a:ext cx="2928958" cy="500066"/>
            <a:chOff x="5072066" y="3500438"/>
            <a:chExt cx="2786082" cy="461665"/>
          </a:xfrm>
        </p:grpSpPr>
        <p:sp>
          <p:nvSpPr>
            <p:cNvPr id="53" name="TextBox 52"/>
            <p:cNvSpPr txBox="1"/>
            <p:nvPr/>
          </p:nvSpPr>
          <p:spPr>
            <a:xfrm>
              <a:off x="5072066" y="3500438"/>
              <a:ext cx="4286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  <a:endPara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857884" y="3500438"/>
              <a:ext cx="4286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endPara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715140" y="3500438"/>
              <a:ext cx="4286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  <a:endPara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7429520" y="3500438"/>
              <a:ext cx="4286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  <a:endPara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90" name="Группа 89"/>
          <p:cNvGrpSpPr/>
          <p:nvPr/>
        </p:nvGrpSpPr>
        <p:grpSpPr>
          <a:xfrm>
            <a:off x="1285852" y="3571877"/>
            <a:ext cx="2357454" cy="571503"/>
            <a:chOff x="1285852" y="3571877"/>
            <a:chExt cx="2286016" cy="461665"/>
          </a:xfrm>
        </p:grpSpPr>
        <p:sp>
          <p:nvSpPr>
            <p:cNvPr id="59" name="TextBox 58"/>
            <p:cNvSpPr txBox="1"/>
            <p:nvPr/>
          </p:nvSpPr>
          <p:spPr>
            <a:xfrm>
              <a:off x="3071802" y="3571877"/>
              <a:ext cx="500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-1</a:t>
              </a:r>
              <a:endPara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1285852" y="3571877"/>
              <a:ext cx="500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-3</a:t>
              </a:r>
              <a:endPara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2285984" y="3571877"/>
              <a:ext cx="500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-2</a:t>
              </a:r>
              <a:endPara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69" name="Прямоугольник 68"/>
          <p:cNvSpPr/>
          <p:nvPr/>
        </p:nvSpPr>
        <p:spPr>
          <a:xfrm>
            <a:off x="428596" y="285728"/>
            <a:ext cx="218842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у=5х-4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70" name="Таблица 69"/>
          <p:cNvGraphicFramePr>
            <a:graphicFrameLocks noGrp="1"/>
          </p:cNvGraphicFramePr>
          <p:nvPr/>
        </p:nvGraphicFramePr>
        <p:xfrm>
          <a:off x="428596" y="1428736"/>
          <a:ext cx="1785950" cy="121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1092"/>
                <a:gridCol w="673559"/>
                <a:gridCol w="561299"/>
              </a:tblGrid>
              <a:tr h="392909">
                <a:tc>
                  <a:txBody>
                    <a:bodyPr/>
                    <a:lstStyle/>
                    <a:p>
                      <a:r>
                        <a:rPr lang="ru-RU" sz="3600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х</a:t>
                      </a:r>
                      <a:endParaRPr lang="ru-RU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/>
                </a:tc>
              </a:tr>
              <a:tr h="392909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</a:t>
                      </a:r>
                      <a:endParaRPr lang="ru-RU" sz="3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1" name="AutoShape 180"/>
          <p:cNvSpPr>
            <a:spLocks noChangeArrowheads="1"/>
          </p:cNvSpPr>
          <p:nvPr/>
        </p:nvSpPr>
        <p:spPr bwMode="auto">
          <a:xfrm>
            <a:off x="4214810" y="3500438"/>
            <a:ext cx="144462" cy="142875"/>
          </a:xfrm>
          <a:prstGeom prst="flowChartConnector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" name="AutoShape 180"/>
          <p:cNvSpPr>
            <a:spLocks noChangeArrowheads="1"/>
          </p:cNvSpPr>
          <p:nvPr/>
        </p:nvSpPr>
        <p:spPr bwMode="auto">
          <a:xfrm>
            <a:off x="4214810" y="6572272"/>
            <a:ext cx="144462" cy="142875"/>
          </a:xfrm>
          <a:prstGeom prst="flowChartConnector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" name="AutoShape 180"/>
          <p:cNvSpPr>
            <a:spLocks noChangeArrowheads="1"/>
          </p:cNvSpPr>
          <p:nvPr/>
        </p:nvSpPr>
        <p:spPr bwMode="auto">
          <a:xfrm>
            <a:off x="5072066" y="2714620"/>
            <a:ext cx="144462" cy="142875"/>
          </a:xfrm>
          <a:prstGeom prst="flowChartConnector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cxnSp>
        <p:nvCxnSpPr>
          <p:cNvPr id="75" name="Прямая соединительная линия 74"/>
          <p:cNvCxnSpPr/>
          <p:nvPr/>
        </p:nvCxnSpPr>
        <p:spPr>
          <a:xfrm rot="5400000">
            <a:off x="1464459" y="2750351"/>
            <a:ext cx="7072338" cy="1571636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AutoShape 8443"/>
          <p:cNvSpPr>
            <a:spLocks noChangeArrowheads="1"/>
          </p:cNvSpPr>
          <p:nvPr/>
        </p:nvSpPr>
        <p:spPr bwMode="auto">
          <a:xfrm rot="9306062">
            <a:off x="5149078" y="3094957"/>
            <a:ext cx="200494" cy="410098"/>
          </a:xfrm>
          <a:prstGeom prst="moon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81" name="Object 96"/>
          <p:cNvGraphicFramePr>
            <a:graphicFrameLocks noChangeAspect="1"/>
          </p:cNvGraphicFramePr>
          <p:nvPr/>
        </p:nvGraphicFramePr>
        <p:xfrm>
          <a:off x="5429256" y="2928934"/>
          <a:ext cx="429673" cy="500066"/>
        </p:xfrm>
        <a:graphic>
          <a:graphicData uri="http://schemas.openxmlformats.org/presentationml/2006/ole">
            <p:oleObj spid="_x0000_s4097" name="Формула" r:id="rId3" imgW="152280" imgH="139680" progId="Equation.3">
              <p:embed/>
            </p:oleObj>
          </a:graphicData>
        </a:graphic>
      </p:graphicFrame>
      <p:sp>
        <p:nvSpPr>
          <p:cNvPr id="82" name="Прямоугольник 81"/>
          <p:cNvSpPr/>
          <p:nvPr/>
        </p:nvSpPr>
        <p:spPr>
          <a:xfrm>
            <a:off x="5643570" y="4357694"/>
            <a:ext cx="234070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k=5, k&gt;0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4785114" y="5643578"/>
            <a:ext cx="435888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Функція зростає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5143504" y="5214950"/>
          <a:ext cx="430212" cy="500062"/>
        </p:xfrm>
        <a:graphic>
          <a:graphicData uri="http://schemas.openxmlformats.org/presentationml/2006/ole">
            <p:oleObj spid="_x0000_s4098" name="Формула" r:id="rId4" imgW="152280" imgH="139680" progId="Equation.3">
              <p:embed/>
            </p:oleObj>
          </a:graphicData>
        </a:graphic>
      </p:graphicFrame>
      <p:sp>
        <p:nvSpPr>
          <p:cNvPr id="84" name="TextBox 83"/>
          <p:cNvSpPr txBox="1"/>
          <p:nvPr/>
        </p:nvSpPr>
        <p:spPr>
          <a:xfrm>
            <a:off x="5429224" y="5143512"/>
            <a:ext cx="371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гострий кут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1000100" y="1428736"/>
            <a:ext cx="5084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/>
              <a:t>0</a:t>
            </a:r>
            <a:endParaRPr lang="ru-RU" sz="3600" b="1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1785918" y="1428736"/>
            <a:ext cx="4106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/>
              <a:t>1</a:t>
            </a:r>
            <a:endParaRPr lang="ru-RU" sz="3600" b="1" dirty="0"/>
          </a:p>
        </p:txBody>
      </p:sp>
      <p:sp>
        <p:nvSpPr>
          <p:cNvPr id="86" name="Прямоугольник 85"/>
          <p:cNvSpPr/>
          <p:nvPr/>
        </p:nvSpPr>
        <p:spPr>
          <a:xfrm>
            <a:off x="1785918" y="2000240"/>
            <a:ext cx="4106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/>
              <a:t>1</a:t>
            </a:r>
            <a:endParaRPr lang="ru-RU" sz="3600" b="1" dirty="0"/>
          </a:p>
        </p:txBody>
      </p:sp>
      <p:sp>
        <p:nvSpPr>
          <p:cNvPr id="87" name="Прямоугольник 86"/>
          <p:cNvSpPr/>
          <p:nvPr/>
        </p:nvSpPr>
        <p:spPr>
          <a:xfrm>
            <a:off x="928662" y="2000240"/>
            <a:ext cx="6591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/>
              <a:t>-4</a:t>
            </a:r>
            <a:endParaRPr lang="ru-RU" sz="3600" b="1" dirty="0"/>
          </a:p>
        </p:txBody>
      </p:sp>
      <p:sp>
        <p:nvSpPr>
          <p:cNvPr id="89" name="Стрелка вправо 88">
            <a:hlinkClick r:id="rId5" action="ppaction://hlinkpres?slideindex=14&amp;slidetitle=Слайд 14"/>
          </p:cNvPr>
          <p:cNvSpPr/>
          <p:nvPr/>
        </p:nvSpPr>
        <p:spPr>
          <a:xfrm>
            <a:off x="7929586" y="6215082"/>
            <a:ext cx="714380" cy="500066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4" name="Прямая со стрелкой 93"/>
          <p:cNvCxnSpPr/>
          <p:nvPr/>
        </p:nvCxnSpPr>
        <p:spPr>
          <a:xfrm rot="5400000" flipH="1" flipV="1">
            <a:off x="3571867" y="5786455"/>
            <a:ext cx="928696" cy="35719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5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5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1500"/>
                            </p:stCondLst>
                            <p:childTnLst>
                              <p:par>
                                <p:cTn id="63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2500"/>
                            </p:stCondLst>
                            <p:childTnLst>
                              <p:par>
                                <p:cTn id="67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3000"/>
                            </p:stCondLst>
                            <p:childTnLst>
                              <p:par>
                                <p:cTn id="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4000"/>
                            </p:stCondLst>
                            <p:childTnLst>
                              <p:par>
                                <p:cTn id="7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6000"/>
                            </p:stCondLst>
                            <p:childTnLst>
                              <p:par>
                                <p:cTn id="8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7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07407E-6 L 0.1375 -0.77917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3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1" animBg="1"/>
      <p:bldP spid="72" grpId="0" animBg="1"/>
      <p:bldP spid="73" grpId="0" animBg="1"/>
      <p:bldP spid="79" grpId="1" animBg="1"/>
      <p:bldP spid="82" grpId="0"/>
      <p:bldP spid="83" grpId="0"/>
      <p:bldP spid="84" grpId="0"/>
      <p:bldP spid="80" grpId="0"/>
      <p:bldP spid="85" grpId="0"/>
      <p:bldP spid="86" grpId="0"/>
      <p:bldP spid="8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Freeform 54"/>
          <p:cNvSpPr>
            <a:spLocks/>
          </p:cNvSpPr>
          <p:nvPr/>
        </p:nvSpPr>
        <p:spPr bwMode="auto">
          <a:xfrm>
            <a:off x="4143372" y="1071546"/>
            <a:ext cx="2001829" cy="2198687"/>
          </a:xfrm>
          <a:custGeom>
            <a:avLst/>
            <a:gdLst/>
            <a:ahLst/>
            <a:cxnLst>
              <a:cxn ang="0">
                <a:pos x="561" y="1370"/>
              </a:cxn>
              <a:cxn ang="0">
                <a:pos x="1386" y="1370"/>
              </a:cxn>
              <a:cxn ang="0">
                <a:pos x="1899" y="1370"/>
              </a:cxn>
              <a:cxn ang="0">
                <a:pos x="1899" y="1261"/>
              </a:cxn>
              <a:cxn ang="0">
                <a:pos x="2071" y="950"/>
              </a:cxn>
              <a:cxn ang="0">
                <a:pos x="1790" y="405"/>
              </a:cxn>
              <a:cxn ang="0">
                <a:pos x="1090" y="62"/>
              </a:cxn>
              <a:cxn ang="0">
                <a:pos x="296" y="0"/>
              </a:cxn>
              <a:cxn ang="0">
                <a:pos x="94" y="233"/>
              </a:cxn>
              <a:cxn ang="0">
                <a:pos x="0" y="342"/>
              </a:cxn>
              <a:cxn ang="0">
                <a:pos x="156" y="747"/>
              </a:cxn>
              <a:cxn ang="0">
                <a:pos x="530" y="1385"/>
              </a:cxn>
            </a:cxnLst>
            <a:rect l="0" t="0" r="r" b="b"/>
            <a:pathLst>
              <a:path w="2071" h="1385">
                <a:moveTo>
                  <a:pt x="561" y="1370"/>
                </a:moveTo>
                <a:lnTo>
                  <a:pt x="1386" y="1370"/>
                </a:lnTo>
                <a:lnTo>
                  <a:pt x="1899" y="1370"/>
                </a:lnTo>
                <a:lnTo>
                  <a:pt x="1899" y="1261"/>
                </a:lnTo>
                <a:lnTo>
                  <a:pt x="2071" y="950"/>
                </a:lnTo>
                <a:lnTo>
                  <a:pt x="1790" y="405"/>
                </a:lnTo>
                <a:lnTo>
                  <a:pt x="1090" y="62"/>
                </a:lnTo>
                <a:lnTo>
                  <a:pt x="296" y="0"/>
                </a:lnTo>
                <a:lnTo>
                  <a:pt x="94" y="233"/>
                </a:lnTo>
                <a:lnTo>
                  <a:pt x="0" y="342"/>
                </a:lnTo>
                <a:lnTo>
                  <a:pt x="156" y="747"/>
                </a:lnTo>
                <a:lnTo>
                  <a:pt x="530" y="1385"/>
                </a:lnTo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2" name="Group 2438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192" y="144"/>
            <a:chExt cx="5376" cy="4032"/>
          </a:xfrm>
        </p:grpSpPr>
        <p:grpSp>
          <p:nvGrpSpPr>
            <p:cNvPr id="3" name="Group 2434"/>
            <p:cNvGrpSpPr>
              <a:grpSpLocks/>
            </p:cNvGrpSpPr>
            <p:nvPr/>
          </p:nvGrpSpPr>
          <p:grpSpPr bwMode="auto">
            <a:xfrm>
              <a:off x="192" y="144"/>
              <a:ext cx="5376" cy="4032"/>
              <a:chOff x="192" y="144"/>
              <a:chExt cx="5376" cy="4032"/>
            </a:xfrm>
          </p:grpSpPr>
          <p:sp>
            <p:nvSpPr>
              <p:cNvPr id="23" name="Line 721"/>
              <p:cNvSpPr>
                <a:spLocks noChangeShapeType="1"/>
              </p:cNvSpPr>
              <p:nvPr/>
            </p:nvSpPr>
            <p:spPr bwMode="auto">
              <a:xfrm>
                <a:off x="192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Line 722"/>
              <p:cNvSpPr>
                <a:spLocks noChangeShapeType="1"/>
              </p:cNvSpPr>
              <p:nvPr/>
            </p:nvSpPr>
            <p:spPr bwMode="auto">
              <a:xfrm>
                <a:off x="5568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Line 727"/>
              <p:cNvSpPr>
                <a:spLocks noChangeShapeType="1"/>
              </p:cNvSpPr>
              <p:nvPr/>
            </p:nvSpPr>
            <p:spPr bwMode="auto">
              <a:xfrm>
                <a:off x="448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Line 730"/>
              <p:cNvSpPr>
                <a:spLocks noChangeShapeType="1"/>
              </p:cNvSpPr>
              <p:nvPr/>
            </p:nvSpPr>
            <p:spPr bwMode="auto">
              <a:xfrm>
                <a:off x="704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Line 733"/>
              <p:cNvSpPr>
                <a:spLocks noChangeShapeType="1"/>
              </p:cNvSpPr>
              <p:nvPr/>
            </p:nvSpPr>
            <p:spPr bwMode="auto">
              <a:xfrm>
                <a:off x="960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" name="Line 736"/>
              <p:cNvSpPr>
                <a:spLocks noChangeShapeType="1"/>
              </p:cNvSpPr>
              <p:nvPr/>
            </p:nvSpPr>
            <p:spPr bwMode="auto">
              <a:xfrm>
                <a:off x="1216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" name="Line 739"/>
              <p:cNvSpPr>
                <a:spLocks noChangeShapeType="1"/>
              </p:cNvSpPr>
              <p:nvPr/>
            </p:nvSpPr>
            <p:spPr bwMode="auto">
              <a:xfrm>
                <a:off x="1472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" name="Line 742"/>
              <p:cNvSpPr>
                <a:spLocks noChangeShapeType="1"/>
              </p:cNvSpPr>
              <p:nvPr/>
            </p:nvSpPr>
            <p:spPr bwMode="auto">
              <a:xfrm>
                <a:off x="1728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" name="Line 745"/>
              <p:cNvSpPr>
                <a:spLocks noChangeShapeType="1"/>
              </p:cNvSpPr>
              <p:nvPr/>
            </p:nvSpPr>
            <p:spPr bwMode="auto">
              <a:xfrm>
                <a:off x="1984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" name="Line 748"/>
              <p:cNvSpPr>
                <a:spLocks noChangeShapeType="1"/>
              </p:cNvSpPr>
              <p:nvPr/>
            </p:nvSpPr>
            <p:spPr bwMode="auto">
              <a:xfrm>
                <a:off x="2240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" name="Line 751"/>
              <p:cNvSpPr>
                <a:spLocks noChangeShapeType="1"/>
              </p:cNvSpPr>
              <p:nvPr/>
            </p:nvSpPr>
            <p:spPr bwMode="auto">
              <a:xfrm>
                <a:off x="2496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" name="Line 754"/>
              <p:cNvSpPr>
                <a:spLocks noChangeShapeType="1"/>
              </p:cNvSpPr>
              <p:nvPr/>
            </p:nvSpPr>
            <p:spPr bwMode="auto">
              <a:xfrm>
                <a:off x="2752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" name="Line 757"/>
              <p:cNvSpPr>
                <a:spLocks noChangeShapeType="1"/>
              </p:cNvSpPr>
              <p:nvPr/>
            </p:nvSpPr>
            <p:spPr bwMode="auto">
              <a:xfrm>
                <a:off x="3008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" name="Line 760"/>
              <p:cNvSpPr>
                <a:spLocks noChangeShapeType="1"/>
              </p:cNvSpPr>
              <p:nvPr/>
            </p:nvSpPr>
            <p:spPr bwMode="auto">
              <a:xfrm>
                <a:off x="3264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" name="Line 763"/>
              <p:cNvSpPr>
                <a:spLocks noChangeShapeType="1"/>
              </p:cNvSpPr>
              <p:nvPr/>
            </p:nvSpPr>
            <p:spPr bwMode="auto">
              <a:xfrm>
                <a:off x="3520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" name="Line 766"/>
              <p:cNvSpPr>
                <a:spLocks noChangeShapeType="1"/>
              </p:cNvSpPr>
              <p:nvPr/>
            </p:nvSpPr>
            <p:spPr bwMode="auto">
              <a:xfrm>
                <a:off x="3776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" name="Line 769"/>
              <p:cNvSpPr>
                <a:spLocks noChangeShapeType="1"/>
              </p:cNvSpPr>
              <p:nvPr/>
            </p:nvSpPr>
            <p:spPr bwMode="auto">
              <a:xfrm>
                <a:off x="4032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" name="Line 772"/>
              <p:cNvSpPr>
                <a:spLocks noChangeShapeType="1"/>
              </p:cNvSpPr>
              <p:nvPr/>
            </p:nvSpPr>
            <p:spPr bwMode="auto">
              <a:xfrm>
                <a:off x="4288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" name="Line 775"/>
              <p:cNvSpPr>
                <a:spLocks noChangeShapeType="1"/>
              </p:cNvSpPr>
              <p:nvPr/>
            </p:nvSpPr>
            <p:spPr bwMode="auto">
              <a:xfrm>
                <a:off x="4544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" name="Line 778"/>
              <p:cNvSpPr>
                <a:spLocks noChangeShapeType="1"/>
              </p:cNvSpPr>
              <p:nvPr/>
            </p:nvSpPr>
            <p:spPr bwMode="auto">
              <a:xfrm>
                <a:off x="4800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3" name="Line 781"/>
              <p:cNvSpPr>
                <a:spLocks noChangeShapeType="1"/>
              </p:cNvSpPr>
              <p:nvPr/>
            </p:nvSpPr>
            <p:spPr bwMode="auto">
              <a:xfrm>
                <a:off x="5056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" name="Line 784"/>
              <p:cNvSpPr>
                <a:spLocks noChangeShapeType="1"/>
              </p:cNvSpPr>
              <p:nvPr/>
            </p:nvSpPr>
            <p:spPr bwMode="auto">
              <a:xfrm>
                <a:off x="5312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" name="Group 2433"/>
            <p:cNvGrpSpPr>
              <a:grpSpLocks/>
            </p:cNvGrpSpPr>
            <p:nvPr/>
          </p:nvGrpSpPr>
          <p:grpSpPr bwMode="auto">
            <a:xfrm>
              <a:off x="192" y="144"/>
              <a:ext cx="5376" cy="4032"/>
              <a:chOff x="192" y="144"/>
              <a:chExt cx="5376" cy="4032"/>
            </a:xfrm>
          </p:grpSpPr>
          <p:sp>
            <p:nvSpPr>
              <p:cNvPr id="5" name="Line 719"/>
              <p:cNvSpPr>
                <a:spLocks noChangeShapeType="1"/>
              </p:cNvSpPr>
              <p:nvPr/>
            </p:nvSpPr>
            <p:spPr bwMode="auto">
              <a:xfrm>
                <a:off x="192" y="144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" name="Line 720"/>
              <p:cNvSpPr>
                <a:spLocks noChangeShapeType="1"/>
              </p:cNvSpPr>
              <p:nvPr/>
            </p:nvSpPr>
            <p:spPr bwMode="auto">
              <a:xfrm>
                <a:off x="192" y="4176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" name="Line 725"/>
              <p:cNvSpPr>
                <a:spLocks noChangeShapeType="1"/>
              </p:cNvSpPr>
              <p:nvPr/>
            </p:nvSpPr>
            <p:spPr bwMode="auto">
              <a:xfrm>
                <a:off x="192" y="381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" name="Line 788"/>
              <p:cNvSpPr>
                <a:spLocks noChangeShapeType="1"/>
              </p:cNvSpPr>
              <p:nvPr/>
            </p:nvSpPr>
            <p:spPr bwMode="auto">
              <a:xfrm>
                <a:off x="192" y="618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" name="Line 891"/>
              <p:cNvSpPr>
                <a:spLocks noChangeShapeType="1"/>
              </p:cNvSpPr>
              <p:nvPr/>
            </p:nvSpPr>
            <p:spPr bwMode="auto">
              <a:xfrm>
                <a:off x="192" y="858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" name="Line 994"/>
              <p:cNvSpPr>
                <a:spLocks noChangeShapeType="1"/>
              </p:cNvSpPr>
              <p:nvPr/>
            </p:nvSpPr>
            <p:spPr bwMode="auto">
              <a:xfrm>
                <a:off x="192" y="1093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" name="Line 1097"/>
              <p:cNvSpPr>
                <a:spLocks noChangeShapeType="1"/>
              </p:cNvSpPr>
              <p:nvPr/>
            </p:nvSpPr>
            <p:spPr bwMode="auto">
              <a:xfrm>
                <a:off x="192" y="1330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Line 1200"/>
              <p:cNvSpPr>
                <a:spLocks noChangeShapeType="1"/>
              </p:cNvSpPr>
              <p:nvPr/>
            </p:nvSpPr>
            <p:spPr bwMode="auto">
              <a:xfrm>
                <a:off x="192" y="1567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" name="Line 1303"/>
              <p:cNvSpPr>
                <a:spLocks noChangeShapeType="1"/>
              </p:cNvSpPr>
              <p:nvPr/>
            </p:nvSpPr>
            <p:spPr bwMode="auto">
              <a:xfrm>
                <a:off x="192" y="1804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Line 1406"/>
              <p:cNvSpPr>
                <a:spLocks noChangeShapeType="1"/>
              </p:cNvSpPr>
              <p:nvPr/>
            </p:nvSpPr>
            <p:spPr bwMode="auto">
              <a:xfrm>
                <a:off x="192" y="2041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Line 1509"/>
              <p:cNvSpPr>
                <a:spLocks noChangeShapeType="1"/>
              </p:cNvSpPr>
              <p:nvPr/>
            </p:nvSpPr>
            <p:spPr bwMode="auto">
              <a:xfrm>
                <a:off x="192" y="2279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" name="Line 1612"/>
              <p:cNvSpPr>
                <a:spLocks noChangeShapeType="1"/>
              </p:cNvSpPr>
              <p:nvPr/>
            </p:nvSpPr>
            <p:spPr bwMode="auto">
              <a:xfrm>
                <a:off x="192" y="2516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" name="Line 1715"/>
              <p:cNvSpPr>
                <a:spLocks noChangeShapeType="1"/>
              </p:cNvSpPr>
              <p:nvPr/>
            </p:nvSpPr>
            <p:spPr bwMode="auto">
              <a:xfrm>
                <a:off x="192" y="2753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" name="Line 1818"/>
              <p:cNvSpPr>
                <a:spLocks noChangeShapeType="1"/>
              </p:cNvSpPr>
              <p:nvPr/>
            </p:nvSpPr>
            <p:spPr bwMode="auto">
              <a:xfrm>
                <a:off x="192" y="2990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" name="Line 1921"/>
              <p:cNvSpPr>
                <a:spLocks noChangeShapeType="1"/>
              </p:cNvSpPr>
              <p:nvPr/>
            </p:nvSpPr>
            <p:spPr bwMode="auto">
              <a:xfrm>
                <a:off x="192" y="3227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" name="Line 2024"/>
              <p:cNvSpPr>
                <a:spLocks noChangeShapeType="1"/>
              </p:cNvSpPr>
              <p:nvPr/>
            </p:nvSpPr>
            <p:spPr bwMode="auto">
              <a:xfrm>
                <a:off x="192" y="3464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" name="Line 2127"/>
              <p:cNvSpPr>
                <a:spLocks noChangeShapeType="1"/>
              </p:cNvSpPr>
              <p:nvPr/>
            </p:nvSpPr>
            <p:spPr bwMode="auto">
              <a:xfrm>
                <a:off x="192" y="3702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" name="Line 2230"/>
              <p:cNvSpPr>
                <a:spLocks noChangeShapeType="1"/>
              </p:cNvSpPr>
              <p:nvPr/>
            </p:nvSpPr>
            <p:spPr bwMode="auto">
              <a:xfrm>
                <a:off x="192" y="3939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cxnSp>
        <p:nvCxnSpPr>
          <p:cNvPr id="45" name="Прямая со стрелкой 44"/>
          <p:cNvCxnSpPr/>
          <p:nvPr/>
        </p:nvCxnSpPr>
        <p:spPr>
          <a:xfrm rot="16200000" flipH="1">
            <a:off x="4499784" y="-1213660"/>
            <a:ext cx="1588" cy="90011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rot="16200000" flipV="1">
            <a:off x="928686" y="3429000"/>
            <a:ext cx="6858003" cy="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AutoShape 180"/>
          <p:cNvSpPr>
            <a:spLocks noChangeArrowheads="1"/>
          </p:cNvSpPr>
          <p:nvPr/>
        </p:nvSpPr>
        <p:spPr bwMode="auto">
          <a:xfrm>
            <a:off x="4286248" y="3214686"/>
            <a:ext cx="142876" cy="142875"/>
          </a:xfrm>
          <a:prstGeom prst="flowChartConnector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" name="AutoShape 180"/>
          <p:cNvSpPr>
            <a:spLocks noChangeArrowheads="1"/>
          </p:cNvSpPr>
          <p:nvPr/>
        </p:nvSpPr>
        <p:spPr bwMode="auto">
          <a:xfrm>
            <a:off x="5143504" y="5572140"/>
            <a:ext cx="142876" cy="142875"/>
          </a:xfrm>
          <a:prstGeom prst="flowChartConnector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2" name="AutoShape 180"/>
          <p:cNvSpPr>
            <a:spLocks noChangeArrowheads="1"/>
          </p:cNvSpPr>
          <p:nvPr/>
        </p:nvSpPr>
        <p:spPr bwMode="auto">
          <a:xfrm>
            <a:off x="4286248" y="2357430"/>
            <a:ext cx="142876" cy="142875"/>
          </a:xfrm>
          <a:prstGeom prst="flowChartConnector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 rot="16200000" flipH="1">
            <a:off x="1643042" y="2357430"/>
            <a:ext cx="5857916" cy="1571636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Группа 53"/>
          <p:cNvGrpSpPr/>
          <p:nvPr/>
        </p:nvGrpSpPr>
        <p:grpSpPr>
          <a:xfrm>
            <a:off x="1214414" y="3286124"/>
            <a:ext cx="2357454" cy="571503"/>
            <a:chOff x="1285852" y="3571877"/>
            <a:chExt cx="2286016" cy="461665"/>
          </a:xfrm>
        </p:grpSpPr>
        <p:sp>
          <p:nvSpPr>
            <p:cNvPr id="55" name="TextBox 54"/>
            <p:cNvSpPr txBox="1"/>
            <p:nvPr/>
          </p:nvSpPr>
          <p:spPr>
            <a:xfrm>
              <a:off x="3071802" y="3571877"/>
              <a:ext cx="500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-1</a:t>
              </a:r>
              <a:endPara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285852" y="3571877"/>
              <a:ext cx="500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-3</a:t>
              </a:r>
              <a:endPara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2285984" y="3571877"/>
              <a:ext cx="500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-2</a:t>
              </a:r>
              <a:endPara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5072066" y="3286124"/>
            <a:ext cx="2928958" cy="500066"/>
            <a:chOff x="5072066" y="3500438"/>
            <a:chExt cx="2786082" cy="461665"/>
          </a:xfrm>
        </p:grpSpPr>
        <p:sp>
          <p:nvSpPr>
            <p:cNvPr id="64" name="TextBox 63"/>
            <p:cNvSpPr txBox="1"/>
            <p:nvPr/>
          </p:nvSpPr>
          <p:spPr>
            <a:xfrm>
              <a:off x="5072066" y="3500438"/>
              <a:ext cx="4286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  <a:endPara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857884" y="3500438"/>
              <a:ext cx="4286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endPara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6715140" y="3500438"/>
              <a:ext cx="4286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  <a:endPara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7429520" y="3500438"/>
              <a:ext cx="4286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  <a:endPara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8" name="Группа 67"/>
          <p:cNvGrpSpPr/>
          <p:nvPr/>
        </p:nvGrpSpPr>
        <p:grpSpPr>
          <a:xfrm>
            <a:off x="3857620" y="500042"/>
            <a:ext cx="642942" cy="2033301"/>
            <a:chOff x="3857620" y="514215"/>
            <a:chExt cx="571504" cy="1932452"/>
          </a:xfrm>
        </p:grpSpPr>
        <p:sp>
          <p:nvSpPr>
            <p:cNvPr id="69" name="TextBox 68"/>
            <p:cNvSpPr txBox="1"/>
            <p:nvPr/>
          </p:nvSpPr>
          <p:spPr>
            <a:xfrm>
              <a:off x="3929058" y="2007900"/>
              <a:ext cx="500066" cy="438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1</a:t>
              </a:r>
              <a:endPara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3857620" y="1193163"/>
              <a:ext cx="500066" cy="438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2</a:t>
              </a:r>
              <a:endPara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857620" y="514215"/>
              <a:ext cx="500066" cy="438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3</a:t>
              </a:r>
              <a:endPara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3857620" y="378619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-1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786182" y="4572008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-2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786182" y="542926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-3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3929058" y="3286124"/>
            <a:ext cx="357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357158" y="214290"/>
            <a:ext cx="290175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</a:t>
            </a:r>
            <a:r>
              <a:rPr lang="ru-RU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=</a:t>
            </a:r>
            <a:r>
              <a:rPr lang="en-US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</a:t>
            </a:r>
            <a:r>
              <a:rPr lang="ru-RU" sz="4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</a:t>
            </a:r>
            <a:r>
              <a:rPr lang="uk-UA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х</a:t>
            </a:r>
            <a:r>
              <a:rPr lang="en-US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+1</a:t>
            </a:r>
            <a:endParaRPr lang="ru-RU" sz="48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79" name="Таблица 78"/>
          <p:cNvGraphicFramePr>
            <a:graphicFrameLocks noGrp="1"/>
          </p:cNvGraphicFramePr>
          <p:nvPr/>
        </p:nvGraphicFramePr>
        <p:xfrm>
          <a:off x="500034" y="1397000"/>
          <a:ext cx="2214579" cy="115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8193"/>
                <a:gridCol w="738193"/>
                <a:gridCol w="738193"/>
              </a:tblGrid>
              <a:tr h="444496">
                <a:tc>
                  <a:txBody>
                    <a:bodyPr/>
                    <a:lstStyle/>
                    <a:p>
                      <a:r>
                        <a:rPr lang="uk-UA" sz="3200" b="1" dirty="0" smtClean="0"/>
                        <a:t>х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3200" b="1" dirty="0" smtClean="0"/>
                        <a:t>0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3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endParaRPr lang="ru-RU" sz="3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444496">
                <a:tc>
                  <a:txBody>
                    <a:bodyPr/>
                    <a:lstStyle/>
                    <a:p>
                      <a:r>
                        <a:rPr lang="uk-UA" sz="3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</a:t>
                      </a:r>
                      <a:endParaRPr lang="ru-RU" sz="3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7" name="AutoShape 8444"/>
          <p:cNvSpPr>
            <a:spLocks noChangeArrowheads="1"/>
          </p:cNvSpPr>
          <p:nvPr/>
        </p:nvSpPr>
        <p:spPr bwMode="auto">
          <a:xfrm rot="6834165">
            <a:off x="4801053" y="2576626"/>
            <a:ext cx="312834" cy="704616"/>
          </a:xfrm>
          <a:prstGeom prst="moon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8" name="Прямоугольник 87"/>
          <p:cNvSpPr/>
          <p:nvPr/>
        </p:nvSpPr>
        <p:spPr>
          <a:xfrm>
            <a:off x="3929058" y="0"/>
            <a:ext cx="3866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8572528" y="3286124"/>
            <a:ext cx="4267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0" y="4714884"/>
            <a:ext cx="35004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k=</a:t>
            </a:r>
            <a:r>
              <a:rPr lang="uk-UA" sz="4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-4</a:t>
            </a:r>
            <a:r>
              <a:rPr lang="en-US" sz="4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k&lt;0</a:t>
            </a:r>
            <a:endParaRPr lang="ru-RU" sz="40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214282" y="6000768"/>
            <a:ext cx="41376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Функція спадає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5715008" y="4572008"/>
            <a:ext cx="28071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тупий  кут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5000628" y="2428868"/>
          <a:ext cx="430213" cy="500062"/>
        </p:xfrm>
        <a:graphic>
          <a:graphicData uri="http://schemas.openxmlformats.org/presentationml/2006/ole">
            <p:oleObj spid="_x0000_s19458" name="Формула" r:id="rId3" imgW="152280" imgH="139680" progId="Equation.3">
              <p:embed/>
            </p:oleObj>
          </a:graphicData>
        </a:graphic>
      </p:graphicFrame>
      <p:graphicFrame>
        <p:nvGraphicFramePr>
          <p:cNvPr id="94" name="Object 2"/>
          <p:cNvGraphicFramePr>
            <a:graphicFrameLocks noChangeAspect="1"/>
          </p:cNvGraphicFramePr>
          <p:nvPr/>
        </p:nvGraphicFramePr>
        <p:xfrm>
          <a:off x="5357818" y="4643446"/>
          <a:ext cx="430213" cy="500062"/>
        </p:xfrm>
        <a:graphic>
          <a:graphicData uri="http://schemas.openxmlformats.org/presentationml/2006/ole">
            <p:oleObj spid="_x0000_s19459" name="Формула" r:id="rId4" imgW="152280" imgH="139680" progId="Equation.3">
              <p:embed/>
            </p:oleObj>
          </a:graphicData>
        </a:graphic>
      </p:graphicFrame>
      <p:sp>
        <p:nvSpPr>
          <p:cNvPr id="84" name="Прямоугольник 83"/>
          <p:cNvSpPr/>
          <p:nvPr/>
        </p:nvSpPr>
        <p:spPr>
          <a:xfrm>
            <a:off x="1357290" y="2000240"/>
            <a:ext cx="3850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 smtClean="0"/>
              <a:t>1</a:t>
            </a:r>
            <a:endParaRPr lang="ru-RU" sz="3200" b="1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2071670" y="2000240"/>
            <a:ext cx="5966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-3</a:t>
            </a:r>
            <a:endParaRPr lang="ru-RU" sz="3200" b="1" dirty="0"/>
          </a:p>
        </p:txBody>
      </p:sp>
      <p:sp>
        <p:nvSpPr>
          <p:cNvPr id="86" name="Прямоугольник 85"/>
          <p:cNvSpPr/>
          <p:nvPr/>
        </p:nvSpPr>
        <p:spPr>
          <a:xfrm>
            <a:off x="2214546" y="1428736"/>
            <a:ext cx="3850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 smtClean="0"/>
              <a:t>1</a:t>
            </a:r>
            <a:endParaRPr lang="ru-RU" sz="3200" b="1" dirty="0"/>
          </a:p>
        </p:txBody>
      </p:sp>
      <p:sp>
        <p:nvSpPr>
          <p:cNvPr id="83" name="Стрелка вправо 82">
            <a:hlinkClick r:id="rId5" action="ppaction://hlinksldjump"/>
          </p:cNvPr>
          <p:cNvSpPr/>
          <p:nvPr/>
        </p:nvSpPr>
        <p:spPr>
          <a:xfrm>
            <a:off x="7643834" y="6143644"/>
            <a:ext cx="714380" cy="571504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6" name="Прямая со стрелкой 95"/>
          <p:cNvCxnSpPr/>
          <p:nvPr/>
        </p:nvCxnSpPr>
        <p:spPr>
          <a:xfrm rot="16200000" flipH="1">
            <a:off x="3321835" y="750075"/>
            <a:ext cx="785818" cy="285752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5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5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1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2500"/>
                            </p:stCondLst>
                            <p:childTnLst>
                              <p:par>
                                <p:cTn id="6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3500"/>
                            </p:stCondLst>
                            <p:childTnLst>
                              <p:par>
                                <p:cTn id="7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4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6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1 0.06551 L 0.14913 0.7375 " pathEditMode="relative" ptsTypes="AA">
                                      <p:cBhvr>
                                        <p:cTn id="86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 animBg="1"/>
      <p:bldP spid="51" grpId="0" animBg="1"/>
      <p:bldP spid="52" grpId="0" animBg="1"/>
      <p:bldP spid="87" grpId="0" animBg="1"/>
      <p:bldP spid="90" grpId="0"/>
      <p:bldP spid="91" grpId="0"/>
      <p:bldP spid="92" grpId="0"/>
      <p:bldP spid="84" grpId="0"/>
      <p:bldP spid="85" grpId="0"/>
      <p:bldP spid="8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 8"/>
          <p:cNvSpPr>
            <a:spLocks/>
          </p:cNvSpPr>
          <p:nvPr/>
        </p:nvSpPr>
        <p:spPr bwMode="auto">
          <a:xfrm>
            <a:off x="1500166" y="3357562"/>
            <a:ext cx="2071702" cy="857256"/>
          </a:xfrm>
          <a:custGeom>
            <a:avLst/>
            <a:gdLst/>
            <a:ahLst/>
            <a:cxnLst>
              <a:cxn ang="0">
                <a:pos x="1332" y="991"/>
              </a:cxn>
              <a:cxn ang="0">
                <a:pos x="1249" y="726"/>
              </a:cxn>
              <a:cxn ang="0">
                <a:pos x="1149" y="507"/>
              </a:cxn>
              <a:cxn ang="0">
                <a:pos x="1012" y="369"/>
              </a:cxn>
              <a:cxn ang="0">
                <a:pos x="939" y="278"/>
              </a:cxn>
              <a:cxn ang="0">
                <a:pos x="792" y="168"/>
              </a:cxn>
              <a:cxn ang="0">
                <a:pos x="591" y="22"/>
              </a:cxn>
              <a:cxn ang="0">
                <a:pos x="545" y="4"/>
              </a:cxn>
              <a:cxn ang="0">
                <a:pos x="0" y="1030"/>
              </a:cxn>
              <a:cxn ang="0">
                <a:pos x="1332" y="991"/>
              </a:cxn>
            </a:cxnLst>
            <a:rect l="0" t="0" r="r" b="b"/>
            <a:pathLst>
              <a:path w="1332" h="1030">
                <a:moveTo>
                  <a:pt x="1332" y="991"/>
                </a:moveTo>
                <a:cubicBezTo>
                  <a:pt x="1305" y="902"/>
                  <a:pt x="1276" y="815"/>
                  <a:pt x="1249" y="726"/>
                </a:cubicBezTo>
                <a:cubicBezTo>
                  <a:pt x="1238" y="649"/>
                  <a:pt x="1203" y="566"/>
                  <a:pt x="1149" y="507"/>
                </a:cubicBezTo>
                <a:cubicBezTo>
                  <a:pt x="1108" y="462"/>
                  <a:pt x="1047" y="419"/>
                  <a:pt x="1012" y="369"/>
                </a:cubicBezTo>
                <a:cubicBezTo>
                  <a:pt x="991" y="340"/>
                  <a:pt x="966" y="301"/>
                  <a:pt x="939" y="278"/>
                </a:cubicBezTo>
                <a:cubicBezTo>
                  <a:pt x="893" y="238"/>
                  <a:pt x="837" y="209"/>
                  <a:pt x="792" y="168"/>
                </a:cubicBezTo>
                <a:cubicBezTo>
                  <a:pt x="725" y="108"/>
                  <a:pt x="679" y="50"/>
                  <a:pt x="591" y="22"/>
                </a:cubicBezTo>
                <a:cubicBezTo>
                  <a:pt x="559" y="0"/>
                  <a:pt x="575" y="4"/>
                  <a:pt x="545" y="4"/>
                </a:cubicBezTo>
                <a:lnTo>
                  <a:pt x="0" y="1030"/>
                </a:lnTo>
                <a:lnTo>
                  <a:pt x="1332" y="991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lin ang="13500000" scaled="1"/>
            <a:tileRect/>
          </a:gra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0"/>
            <a:ext cx="809548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Визначте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знаки </a:t>
            </a:r>
            <a:r>
              <a:rPr lang="ru-RU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коефіцієнтів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і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</a:p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для </a:t>
            </a:r>
            <a:r>
              <a:rPr lang="ru-RU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цього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зроби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клік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мишкою </a:t>
            </a:r>
          </a:p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 </a:t>
            </a:r>
            <a:r>
              <a:rPr lang="ru-RU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вірне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твердження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4" name="Group 82"/>
          <p:cNvGrpSpPr>
            <a:grpSpLocks/>
          </p:cNvGrpSpPr>
          <p:nvPr/>
        </p:nvGrpSpPr>
        <p:grpSpPr bwMode="auto">
          <a:xfrm>
            <a:off x="285720" y="1857364"/>
            <a:ext cx="4786346" cy="4753030"/>
            <a:chOff x="129" y="2250"/>
            <a:chExt cx="1780" cy="1712"/>
          </a:xfrm>
        </p:grpSpPr>
        <p:grpSp>
          <p:nvGrpSpPr>
            <p:cNvPr id="5" name="Group 83"/>
            <p:cNvGrpSpPr>
              <a:grpSpLocks/>
            </p:cNvGrpSpPr>
            <p:nvPr/>
          </p:nvGrpSpPr>
          <p:grpSpPr bwMode="auto">
            <a:xfrm>
              <a:off x="129" y="2273"/>
              <a:ext cx="1751" cy="1689"/>
              <a:chOff x="1406" y="799"/>
              <a:chExt cx="3175" cy="3040"/>
            </a:xfrm>
          </p:grpSpPr>
          <p:grpSp>
            <p:nvGrpSpPr>
              <p:cNvPr id="10" name="Group 84"/>
              <p:cNvGrpSpPr>
                <a:grpSpLocks/>
              </p:cNvGrpSpPr>
              <p:nvPr/>
            </p:nvGrpSpPr>
            <p:grpSpPr bwMode="auto">
              <a:xfrm>
                <a:off x="1406" y="799"/>
                <a:ext cx="3175" cy="3040"/>
                <a:chOff x="1406" y="799"/>
                <a:chExt cx="3175" cy="3040"/>
              </a:xfrm>
            </p:grpSpPr>
            <p:grpSp>
              <p:nvGrpSpPr>
                <p:cNvPr id="12" name="Group 85"/>
                <p:cNvGrpSpPr>
                  <a:grpSpLocks/>
                </p:cNvGrpSpPr>
                <p:nvPr/>
              </p:nvGrpSpPr>
              <p:grpSpPr bwMode="auto">
                <a:xfrm>
                  <a:off x="1406" y="799"/>
                  <a:ext cx="3175" cy="3040"/>
                  <a:chOff x="1406" y="799"/>
                  <a:chExt cx="3175" cy="3040"/>
                </a:xfrm>
              </p:grpSpPr>
              <p:grpSp>
                <p:nvGrpSpPr>
                  <p:cNvPr id="14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406" y="799"/>
                    <a:ext cx="3175" cy="3026"/>
                    <a:chOff x="1406" y="799"/>
                    <a:chExt cx="3175" cy="3026"/>
                  </a:xfrm>
                </p:grpSpPr>
                <p:grpSp>
                  <p:nvGrpSpPr>
                    <p:cNvPr id="17" name="Group 8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06" y="799"/>
                      <a:ext cx="3148" cy="3026"/>
                      <a:chOff x="2409" y="203"/>
                      <a:chExt cx="3148" cy="3026"/>
                    </a:xfrm>
                  </p:grpSpPr>
                  <p:sp>
                    <p:nvSpPr>
                      <p:cNvPr id="19" name="Freeform 8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211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0" name="Freeform 8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9" y="2945"/>
                        <a:ext cx="3124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24" y="8"/>
                          </a:cxn>
                        </a:cxnLst>
                        <a:rect l="0" t="0" r="r" b="b"/>
                        <a:pathLst>
                          <a:path w="3124" h="8">
                            <a:moveTo>
                              <a:pt x="0" y="0"/>
                            </a:moveTo>
                            <a:lnTo>
                              <a:pt x="3124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1" name="Freeform 9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77" y="211"/>
                        <a:ext cx="8" cy="299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8" y="2994"/>
                          </a:cxn>
                        </a:cxnLst>
                        <a:rect l="0" t="0" r="r" b="b"/>
                        <a:pathLst>
                          <a:path w="8" h="2994">
                            <a:moveTo>
                              <a:pt x="0" y="0"/>
                            </a:moveTo>
                            <a:lnTo>
                              <a:pt x="8" y="2994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2" name="Line 9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26" y="2704"/>
                        <a:ext cx="3130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prstDash val="sysDot"/>
                        <a:round/>
                        <a:headEnd/>
                        <a:tailEnd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" name="Freeform 9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3203"/>
                        <a:ext cx="3124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24" y="8"/>
                          </a:cxn>
                        </a:cxnLst>
                        <a:rect l="0" t="0" r="r" b="b"/>
                        <a:pathLst>
                          <a:path w="3124" h="8">
                            <a:moveTo>
                              <a:pt x="0" y="0"/>
                            </a:moveTo>
                            <a:lnTo>
                              <a:pt x="3124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" name="Freeform 9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18" y="2450"/>
                        <a:ext cx="3131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31" y="0"/>
                          </a:cxn>
                        </a:cxnLst>
                        <a:rect l="0" t="0" r="r" b="b"/>
                        <a:pathLst>
                          <a:path w="3131" h="8">
                            <a:moveTo>
                              <a:pt x="0" y="8"/>
                            </a:moveTo>
                            <a:lnTo>
                              <a:pt x="3131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5" name="Freeform 9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2205"/>
                        <a:ext cx="3131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31" y="0"/>
                          </a:cxn>
                        </a:cxnLst>
                        <a:rect l="0" t="0" r="r" b="b"/>
                        <a:pathLst>
                          <a:path w="3131" h="8">
                            <a:moveTo>
                              <a:pt x="0" y="8"/>
                            </a:moveTo>
                            <a:lnTo>
                              <a:pt x="3131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6" name="Freeform 9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9" y="1955"/>
                        <a:ext cx="3132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32" y="8"/>
                          </a:cxn>
                        </a:cxnLst>
                        <a:rect l="0" t="0" r="r" b="b"/>
                        <a:pathLst>
                          <a:path w="3132" h="8">
                            <a:moveTo>
                              <a:pt x="0" y="0"/>
                            </a:moveTo>
                            <a:lnTo>
                              <a:pt x="3132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7" name="Freeform 9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34" y="1444"/>
                        <a:ext cx="3107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07" y="0"/>
                          </a:cxn>
                        </a:cxnLst>
                        <a:rect l="0" t="0" r="r" b="b"/>
                        <a:pathLst>
                          <a:path w="3107" h="8">
                            <a:moveTo>
                              <a:pt x="0" y="8"/>
                            </a:moveTo>
                            <a:lnTo>
                              <a:pt x="3107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8" name="Freeform 9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1207"/>
                        <a:ext cx="3107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07" y="0"/>
                          </a:cxn>
                        </a:cxnLst>
                        <a:rect l="0" t="0" r="r" b="b"/>
                        <a:pathLst>
                          <a:path w="3107" h="8">
                            <a:moveTo>
                              <a:pt x="0" y="8"/>
                            </a:moveTo>
                            <a:lnTo>
                              <a:pt x="3107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9" name="Freeform 9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949"/>
                        <a:ext cx="3123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23" y="8"/>
                          </a:cxn>
                        </a:cxnLst>
                        <a:rect l="0" t="0" r="r" b="b"/>
                        <a:pathLst>
                          <a:path w="3123" h="8">
                            <a:moveTo>
                              <a:pt x="0" y="0"/>
                            </a:moveTo>
                            <a:lnTo>
                              <a:pt x="3123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0" name="Freeform 9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708"/>
                        <a:ext cx="3107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07" y="0"/>
                          </a:cxn>
                        </a:cxnLst>
                        <a:rect l="0" t="0" r="r" b="b"/>
                        <a:pathLst>
                          <a:path w="3107" h="8">
                            <a:moveTo>
                              <a:pt x="0" y="8"/>
                            </a:moveTo>
                            <a:lnTo>
                              <a:pt x="3107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1" name="Freeform 10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34" y="446"/>
                        <a:ext cx="3115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15" y="8"/>
                          </a:cxn>
                        </a:cxnLst>
                        <a:rect l="0" t="0" r="r" b="b"/>
                        <a:pathLst>
                          <a:path w="3115" h="8">
                            <a:moveTo>
                              <a:pt x="0" y="0"/>
                            </a:moveTo>
                            <a:lnTo>
                              <a:pt x="3115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2" name="Freeform 10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210"/>
                        <a:ext cx="3115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15" y="8"/>
                          </a:cxn>
                        </a:cxnLst>
                        <a:rect l="0" t="0" r="r" b="b"/>
                        <a:pathLst>
                          <a:path w="3115" h="8">
                            <a:moveTo>
                              <a:pt x="0" y="0"/>
                            </a:moveTo>
                            <a:lnTo>
                              <a:pt x="3115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3" name="Freeform 10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937" y="203"/>
                        <a:ext cx="8" cy="3026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" y="0"/>
                          </a:cxn>
                          <a:cxn ang="0">
                            <a:pos x="0" y="3026"/>
                          </a:cxn>
                        </a:cxnLst>
                        <a:rect l="0" t="0" r="r" b="b"/>
                        <a:pathLst>
                          <a:path w="8" h="3026">
                            <a:moveTo>
                              <a:pt x="8" y="0"/>
                            </a:moveTo>
                            <a:lnTo>
                              <a:pt x="0" y="3026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4" name="Freeform 10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98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5" name="Freeform 10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470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6" name="Freeform 10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707" y="219"/>
                        <a:ext cx="9" cy="301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9" y="0"/>
                          </a:cxn>
                          <a:cxn ang="0">
                            <a:pos x="0" y="3010"/>
                          </a:cxn>
                        </a:cxnLst>
                        <a:rect l="0" t="0" r="r" b="b"/>
                        <a:pathLst>
                          <a:path w="9" h="3010">
                            <a:moveTo>
                              <a:pt x="9" y="0"/>
                            </a:moveTo>
                            <a:lnTo>
                              <a:pt x="0" y="301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7" name="Freeform 10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241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8" name="Freeform 10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494" y="203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9" name="Freeform 10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62" y="219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40" name="Freeform 10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012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41" name="Freeform 11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284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18" name="Line 1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06" y="2296"/>
                      <a:ext cx="3175" cy="0"/>
                    </a:xfrm>
                    <a:prstGeom prst="line">
                      <a:avLst/>
                    </a:prstGeom>
                    <a:noFill/>
                    <a:ln w="9525" cap="rnd">
                      <a:solidFill>
                        <a:srgbClr val="808080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5" name="Line 112"/>
                  <p:cNvSpPr>
                    <a:spLocks noChangeShapeType="1"/>
                  </p:cNvSpPr>
                  <p:nvPr/>
                </p:nvSpPr>
                <p:spPr bwMode="auto">
                  <a:xfrm>
                    <a:off x="2969" y="799"/>
                    <a:ext cx="0" cy="3017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333333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6" name="Line 113"/>
                  <p:cNvSpPr>
                    <a:spLocks noChangeShapeType="1"/>
                  </p:cNvSpPr>
                  <p:nvPr/>
                </p:nvSpPr>
                <p:spPr bwMode="auto">
                  <a:xfrm>
                    <a:off x="4536" y="822"/>
                    <a:ext cx="0" cy="3017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333333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3" name="Line 114"/>
                <p:cNvSpPr>
                  <a:spLocks noChangeShapeType="1"/>
                </p:cNvSpPr>
                <p:nvPr/>
              </p:nvSpPr>
              <p:spPr bwMode="auto">
                <a:xfrm flipH="1" flipV="1">
                  <a:off x="2969" y="799"/>
                  <a:ext cx="31" cy="2598"/>
                </a:xfrm>
                <a:prstGeom prst="line">
                  <a:avLst/>
                </a:prstGeom>
                <a:noFill/>
                <a:ln w="38100">
                  <a:solidFill>
                    <a:srgbClr val="4D4D4D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1" name="Line 115"/>
              <p:cNvSpPr>
                <a:spLocks noChangeShapeType="1"/>
              </p:cNvSpPr>
              <p:nvPr/>
            </p:nvSpPr>
            <p:spPr bwMode="auto">
              <a:xfrm>
                <a:off x="1406" y="2296"/>
                <a:ext cx="3108" cy="0"/>
              </a:xfrm>
              <a:prstGeom prst="line">
                <a:avLst/>
              </a:prstGeom>
              <a:noFill/>
              <a:ln w="38100">
                <a:solidFill>
                  <a:srgbClr val="4D4D4D"/>
                </a:solidFill>
                <a:round/>
                <a:headEnd/>
                <a:tailEnd type="arrow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" name="Text Box 116"/>
            <p:cNvSpPr txBox="1">
              <a:spLocks noChangeArrowheads="1"/>
            </p:cNvSpPr>
            <p:nvPr/>
          </p:nvSpPr>
          <p:spPr bwMode="auto">
            <a:xfrm>
              <a:off x="839" y="3067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0</a:t>
              </a:r>
            </a:p>
          </p:txBody>
        </p:sp>
        <p:sp>
          <p:nvSpPr>
            <p:cNvPr id="7" name="Text Box 117"/>
            <p:cNvSpPr txBox="1">
              <a:spLocks noChangeArrowheads="1"/>
            </p:cNvSpPr>
            <p:nvPr/>
          </p:nvSpPr>
          <p:spPr bwMode="auto">
            <a:xfrm>
              <a:off x="1059" y="3067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1</a:t>
              </a:r>
            </a:p>
          </p:txBody>
        </p:sp>
        <p:sp>
          <p:nvSpPr>
            <p:cNvPr id="8" name="Text Box 118"/>
            <p:cNvSpPr txBox="1">
              <a:spLocks noChangeArrowheads="1"/>
            </p:cNvSpPr>
            <p:nvPr/>
          </p:nvSpPr>
          <p:spPr bwMode="auto">
            <a:xfrm>
              <a:off x="1040" y="2250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у</a:t>
              </a:r>
            </a:p>
          </p:txBody>
        </p:sp>
        <p:sp>
          <p:nvSpPr>
            <p:cNvPr id="9" name="Text Box 119"/>
            <p:cNvSpPr txBox="1">
              <a:spLocks noChangeArrowheads="1"/>
            </p:cNvSpPr>
            <p:nvPr/>
          </p:nvSpPr>
          <p:spPr bwMode="auto">
            <a:xfrm>
              <a:off x="1704" y="3097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х</a:t>
              </a:r>
            </a:p>
          </p:txBody>
        </p:sp>
      </p:grpSp>
      <p:sp>
        <p:nvSpPr>
          <p:cNvPr id="42" name="Oval 20"/>
          <p:cNvSpPr>
            <a:spLocks noChangeArrowheads="1"/>
          </p:cNvSpPr>
          <p:nvPr/>
        </p:nvSpPr>
        <p:spPr bwMode="auto">
          <a:xfrm>
            <a:off x="2571736" y="3000372"/>
            <a:ext cx="142876" cy="142876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rot="5400000" flipH="1" flipV="1">
            <a:off x="714348" y="2357430"/>
            <a:ext cx="2714644" cy="2571768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Прямоугольник 45"/>
          <p:cNvSpPr/>
          <p:nvPr/>
        </p:nvSpPr>
        <p:spPr>
          <a:xfrm>
            <a:off x="2143108" y="2786058"/>
            <a:ext cx="340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5429256" y="2143116"/>
            <a:ext cx="36728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1</a:t>
            </a:r>
            <a:r>
              <a:rPr lang="uk-UA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.</a:t>
            </a:r>
            <a:r>
              <a:rPr lang="en-US" sz="4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 </a:t>
            </a:r>
            <a:r>
              <a:rPr lang="en-US" sz="4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b&lt;0, k&gt;0</a:t>
            </a:r>
            <a:endParaRPr lang="ru-RU" sz="4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5357818" y="3357562"/>
            <a:ext cx="40005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2</a:t>
            </a:r>
            <a:r>
              <a:rPr lang="uk-UA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.</a:t>
            </a:r>
            <a:r>
              <a:rPr lang="en-US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 b&gt;0, k&lt;0</a:t>
            </a:r>
            <a:endParaRPr lang="ru-RU" sz="4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6323997" y="4500570"/>
            <a:ext cx="282000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b&gt;0, k&gt;0</a:t>
            </a:r>
            <a:endParaRPr lang="ru-RU" sz="4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5500694" y="5429264"/>
            <a:ext cx="365837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4</a:t>
            </a:r>
            <a:r>
              <a:rPr lang="uk-UA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.</a:t>
            </a:r>
            <a:r>
              <a:rPr lang="en-US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 </a:t>
            </a:r>
            <a:r>
              <a:rPr lang="en-US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b&lt;0, k&lt;0</a:t>
            </a:r>
            <a:endParaRPr lang="ru-RU" sz="4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357818" y="5929330"/>
            <a:ext cx="3143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гострий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кут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5572132" y="4429132"/>
            <a:ext cx="78258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3</a:t>
            </a:r>
            <a:r>
              <a:rPr lang="uk-UA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.</a:t>
            </a:r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endParaRPr lang="ru-RU" dirty="0"/>
          </a:p>
        </p:txBody>
      </p:sp>
      <p:sp>
        <p:nvSpPr>
          <p:cNvPr id="55" name="AutoShape 212"/>
          <p:cNvSpPr>
            <a:spLocks noChangeArrowheads="1"/>
          </p:cNvSpPr>
          <p:nvPr/>
        </p:nvSpPr>
        <p:spPr bwMode="auto">
          <a:xfrm rot="9306062">
            <a:off x="1911644" y="3885376"/>
            <a:ext cx="198419" cy="301694"/>
          </a:xfrm>
          <a:prstGeom prst="moon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9697" name="Object 1"/>
          <p:cNvGraphicFramePr>
            <a:graphicFrameLocks noChangeAspect="1"/>
          </p:cNvGraphicFramePr>
          <p:nvPr/>
        </p:nvGraphicFramePr>
        <p:xfrm>
          <a:off x="2143108" y="3714752"/>
          <a:ext cx="368756" cy="428628"/>
        </p:xfrm>
        <a:graphic>
          <a:graphicData uri="http://schemas.openxmlformats.org/presentationml/2006/ole">
            <p:oleObj spid="_x0000_s29697" name="Формула" r:id="rId3" imgW="152280" imgH="139680" progId="Equation.3">
              <p:embed/>
            </p:oleObj>
          </a:graphicData>
        </a:graphic>
      </p:graphicFrame>
      <p:graphicFrame>
        <p:nvGraphicFramePr>
          <p:cNvPr id="56" name="Object 1"/>
          <p:cNvGraphicFramePr>
            <a:graphicFrameLocks noChangeAspect="1"/>
          </p:cNvGraphicFramePr>
          <p:nvPr/>
        </p:nvGraphicFramePr>
        <p:xfrm>
          <a:off x="4857752" y="6000768"/>
          <a:ext cx="368756" cy="428628"/>
        </p:xfrm>
        <a:graphic>
          <a:graphicData uri="http://schemas.openxmlformats.org/presentationml/2006/ole">
            <p:oleObj spid="_x0000_s29698" name="Формула" r:id="rId4" imgW="152280" imgH="139680" progId="Equation.3">
              <p:embed/>
            </p:oleObj>
          </a:graphicData>
        </a:graphic>
      </p:graphicFrame>
      <p:sp>
        <p:nvSpPr>
          <p:cNvPr id="57" name="AutoShape 180"/>
          <p:cNvSpPr>
            <a:spLocks noChangeArrowheads="1"/>
          </p:cNvSpPr>
          <p:nvPr/>
        </p:nvSpPr>
        <p:spPr bwMode="auto">
          <a:xfrm>
            <a:off x="2571736" y="4143380"/>
            <a:ext cx="142876" cy="142875"/>
          </a:xfrm>
          <a:prstGeom prst="flowChartConnector">
            <a:avLst/>
          </a:prstGeom>
          <a:solidFill>
            <a:srgbClr val="00206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8" name="Стрелка вправо 57">
            <a:hlinkClick r:id="rId5" action="ppaction://hlinkpres?slideindex=16&amp;slidetitle=Слайд 16"/>
          </p:cNvPr>
          <p:cNvSpPr/>
          <p:nvPr/>
        </p:nvSpPr>
        <p:spPr>
          <a:xfrm>
            <a:off x="8215338" y="6357958"/>
            <a:ext cx="642942" cy="500042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48148E-6 L -0.36563 -0.19121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" y="-96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29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</p:childTnLst>
        </p:cTn>
      </p:par>
    </p:tnLst>
    <p:bldLst>
      <p:bldP spid="52" grpId="0" animBg="1"/>
      <p:bldP spid="42" grpId="0" animBg="1"/>
      <p:bldP spid="48" grpId="0"/>
      <p:bldP spid="49" grpId="0"/>
      <p:bldP spid="50" grpId="0"/>
      <p:bldP spid="51" grpId="0"/>
      <p:bldP spid="53" grpId="0"/>
      <p:bldP spid="54" grpId="0"/>
      <p:bldP spid="5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Freeform 2"/>
          <p:cNvSpPr>
            <a:spLocks/>
          </p:cNvSpPr>
          <p:nvPr/>
        </p:nvSpPr>
        <p:spPr bwMode="auto">
          <a:xfrm>
            <a:off x="928662" y="1785926"/>
            <a:ext cx="2357454" cy="1527162"/>
          </a:xfrm>
          <a:custGeom>
            <a:avLst/>
            <a:gdLst/>
            <a:ahLst/>
            <a:cxnLst>
              <a:cxn ang="0">
                <a:pos x="862" y="1259"/>
              </a:cxn>
              <a:cxn ang="0">
                <a:pos x="2078" y="1241"/>
              </a:cxn>
              <a:cxn ang="0">
                <a:pos x="2243" y="1186"/>
              </a:cxn>
              <a:cxn ang="0">
                <a:pos x="2179" y="500"/>
              </a:cxn>
              <a:cxn ang="0">
                <a:pos x="2124" y="400"/>
              </a:cxn>
              <a:cxn ang="0">
                <a:pos x="1960" y="226"/>
              </a:cxn>
              <a:cxn ang="0">
                <a:pos x="1813" y="153"/>
              </a:cxn>
              <a:cxn ang="0">
                <a:pos x="1722" y="107"/>
              </a:cxn>
              <a:cxn ang="0">
                <a:pos x="1694" y="80"/>
              </a:cxn>
              <a:cxn ang="0">
                <a:pos x="1640" y="62"/>
              </a:cxn>
              <a:cxn ang="0">
                <a:pos x="1438" y="16"/>
              </a:cxn>
              <a:cxn ang="0">
                <a:pos x="990" y="107"/>
              </a:cxn>
              <a:cxn ang="0">
                <a:pos x="899" y="52"/>
              </a:cxn>
              <a:cxn ang="0">
                <a:pos x="771" y="34"/>
              </a:cxn>
              <a:cxn ang="0">
                <a:pos x="524" y="7"/>
              </a:cxn>
              <a:cxn ang="0">
                <a:pos x="350" y="16"/>
              </a:cxn>
              <a:cxn ang="0">
                <a:pos x="213" y="153"/>
              </a:cxn>
              <a:cxn ang="0">
                <a:pos x="158" y="272"/>
              </a:cxn>
              <a:cxn ang="0">
                <a:pos x="85" y="290"/>
              </a:cxn>
              <a:cxn ang="0">
                <a:pos x="40" y="345"/>
              </a:cxn>
              <a:cxn ang="0">
                <a:pos x="3" y="382"/>
              </a:cxn>
              <a:cxn ang="0">
                <a:pos x="3" y="400"/>
              </a:cxn>
              <a:cxn ang="0">
                <a:pos x="862" y="1259"/>
              </a:cxn>
            </a:cxnLst>
            <a:rect l="0" t="0" r="r" b="b"/>
            <a:pathLst>
              <a:path w="2302" h="1270">
                <a:moveTo>
                  <a:pt x="862" y="1259"/>
                </a:moveTo>
                <a:cubicBezTo>
                  <a:pt x="1268" y="1270"/>
                  <a:pt x="1672" y="1250"/>
                  <a:pt x="2078" y="1241"/>
                </a:cubicBezTo>
                <a:cubicBezTo>
                  <a:pt x="2133" y="1228"/>
                  <a:pt x="2189" y="1204"/>
                  <a:pt x="2243" y="1186"/>
                </a:cubicBezTo>
                <a:cubicBezTo>
                  <a:pt x="2272" y="980"/>
                  <a:pt x="2302" y="692"/>
                  <a:pt x="2179" y="500"/>
                </a:cubicBezTo>
                <a:cubicBezTo>
                  <a:pt x="2168" y="458"/>
                  <a:pt x="2145" y="437"/>
                  <a:pt x="2124" y="400"/>
                </a:cubicBezTo>
                <a:cubicBezTo>
                  <a:pt x="2086" y="332"/>
                  <a:pt x="2038" y="252"/>
                  <a:pt x="1960" y="226"/>
                </a:cubicBezTo>
                <a:cubicBezTo>
                  <a:pt x="1922" y="190"/>
                  <a:pt x="1863" y="169"/>
                  <a:pt x="1813" y="153"/>
                </a:cubicBezTo>
                <a:cubicBezTo>
                  <a:pt x="1782" y="122"/>
                  <a:pt x="1765" y="118"/>
                  <a:pt x="1722" y="107"/>
                </a:cubicBezTo>
                <a:cubicBezTo>
                  <a:pt x="1713" y="98"/>
                  <a:pt x="1705" y="86"/>
                  <a:pt x="1694" y="80"/>
                </a:cubicBezTo>
                <a:cubicBezTo>
                  <a:pt x="1677" y="71"/>
                  <a:pt x="1640" y="62"/>
                  <a:pt x="1640" y="62"/>
                </a:cubicBezTo>
                <a:cubicBezTo>
                  <a:pt x="1579" y="21"/>
                  <a:pt x="1509" y="28"/>
                  <a:pt x="1438" y="16"/>
                </a:cubicBezTo>
                <a:cubicBezTo>
                  <a:pt x="1199" y="23"/>
                  <a:pt x="1157" y="0"/>
                  <a:pt x="990" y="107"/>
                </a:cubicBezTo>
                <a:cubicBezTo>
                  <a:pt x="934" y="79"/>
                  <a:pt x="965" y="96"/>
                  <a:pt x="899" y="52"/>
                </a:cubicBezTo>
                <a:cubicBezTo>
                  <a:pt x="863" y="28"/>
                  <a:pt x="814" y="40"/>
                  <a:pt x="771" y="34"/>
                </a:cubicBezTo>
                <a:cubicBezTo>
                  <a:pt x="689" y="22"/>
                  <a:pt x="606" y="14"/>
                  <a:pt x="524" y="7"/>
                </a:cubicBezTo>
                <a:cubicBezTo>
                  <a:pt x="466" y="10"/>
                  <a:pt x="408" y="11"/>
                  <a:pt x="350" y="16"/>
                </a:cubicBezTo>
                <a:cubicBezTo>
                  <a:pt x="287" y="22"/>
                  <a:pt x="254" y="114"/>
                  <a:pt x="213" y="153"/>
                </a:cubicBezTo>
                <a:cubicBezTo>
                  <a:pt x="202" y="193"/>
                  <a:pt x="195" y="243"/>
                  <a:pt x="158" y="272"/>
                </a:cubicBezTo>
                <a:cubicBezTo>
                  <a:pt x="138" y="287"/>
                  <a:pt x="109" y="282"/>
                  <a:pt x="85" y="290"/>
                </a:cubicBezTo>
                <a:cubicBezTo>
                  <a:pt x="3" y="375"/>
                  <a:pt x="105" y="266"/>
                  <a:pt x="40" y="345"/>
                </a:cubicBezTo>
                <a:cubicBezTo>
                  <a:pt x="35" y="351"/>
                  <a:pt x="7" y="375"/>
                  <a:pt x="3" y="382"/>
                </a:cubicBezTo>
                <a:cubicBezTo>
                  <a:pt x="0" y="387"/>
                  <a:pt x="3" y="394"/>
                  <a:pt x="3" y="400"/>
                </a:cubicBezTo>
                <a:lnTo>
                  <a:pt x="862" y="1259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14282" y="1052512"/>
            <a:ext cx="4429156" cy="4519628"/>
            <a:chOff x="129" y="2250"/>
            <a:chExt cx="1780" cy="1724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29" y="2273"/>
              <a:ext cx="1751" cy="1701"/>
              <a:chOff x="1406" y="799"/>
              <a:chExt cx="3175" cy="3062"/>
            </a:xfrm>
          </p:grpSpPr>
          <p:grpSp>
            <p:nvGrpSpPr>
              <p:cNvPr id="8" name="Group 5"/>
              <p:cNvGrpSpPr>
                <a:grpSpLocks/>
              </p:cNvGrpSpPr>
              <p:nvPr/>
            </p:nvGrpSpPr>
            <p:grpSpPr bwMode="auto">
              <a:xfrm>
                <a:off x="1406" y="799"/>
                <a:ext cx="3175" cy="3062"/>
                <a:chOff x="1406" y="799"/>
                <a:chExt cx="3175" cy="3062"/>
              </a:xfrm>
            </p:grpSpPr>
            <p:grpSp>
              <p:nvGrpSpPr>
                <p:cNvPr id="10" name="Group 6"/>
                <p:cNvGrpSpPr>
                  <a:grpSpLocks/>
                </p:cNvGrpSpPr>
                <p:nvPr/>
              </p:nvGrpSpPr>
              <p:grpSpPr bwMode="auto">
                <a:xfrm>
                  <a:off x="1406" y="799"/>
                  <a:ext cx="3175" cy="3040"/>
                  <a:chOff x="1406" y="799"/>
                  <a:chExt cx="3175" cy="3040"/>
                </a:xfrm>
              </p:grpSpPr>
              <p:grpSp>
                <p:nvGrpSpPr>
                  <p:cNvPr id="12" name="Group 7"/>
                  <p:cNvGrpSpPr>
                    <a:grpSpLocks/>
                  </p:cNvGrpSpPr>
                  <p:nvPr/>
                </p:nvGrpSpPr>
                <p:grpSpPr bwMode="auto">
                  <a:xfrm>
                    <a:off x="1406" y="799"/>
                    <a:ext cx="3175" cy="3026"/>
                    <a:chOff x="1406" y="799"/>
                    <a:chExt cx="3175" cy="3026"/>
                  </a:xfrm>
                </p:grpSpPr>
                <p:grpSp>
                  <p:nvGrpSpPr>
                    <p:cNvPr id="15" name="Group 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06" y="799"/>
                      <a:ext cx="3148" cy="3026"/>
                      <a:chOff x="2409" y="203"/>
                      <a:chExt cx="3148" cy="3026"/>
                    </a:xfrm>
                  </p:grpSpPr>
                  <p:sp>
                    <p:nvSpPr>
                      <p:cNvPr id="17" name="Freeform 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211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8" name="Freeform 1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9" y="2945"/>
                        <a:ext cx="3124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24" y="8"/>
                          </a:cxn>
                        </a:cxnLst>
                        <a:rect l="0" t="0" r="r" b="b"/>
                        <a:pathLst>
                          <a:path w="3124" h="8">
                            <a:moveTo>
                              <a:pt x="0" y="0"/>
                            </a:moveTo>
                            <a:lnTo>
                              <a:pt x="3124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9" name="Freeform 1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77" y="211"/>
                        <a:ext cx="8" cy="299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8" y="2994"/>
                          </a:cxn>
                        </a:cxnLst>
                        <a:rect l="0" t="0" r="r" b="b"/>
                        <a:pathLst>
                          <a:path w="8" h="2994">
                            <a:moveTo>
                              <a:pt x="0" y="0"/>
                            </a:moveTo>
                            <a:lnTo>
                              <a:pt x="8" y="2994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0" name="Line 1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26" y="2704"/>
                        <a:ext cx="3130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prstDash val="sysDot"/>
                        <a:round/>
                        <a:headEnd/>
                        <a:tailEnd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1" name="Freeform 1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3203"/>
                        <a:ext cx="3124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24" y="8"/>
                          </a:cxn>
                        </a:cxnLst>
                        <a:rect l="0" t="0" r="r" b="b"/>
                        <a:pathLst>
                          <a:path w="3124" h="8">
                            <a:moveTo>
                              <a:pt x="0" y="0"/>
                            </a:moveTo>
                            <a:lnTo>
                              <a:pt x="3124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2" name="Freeform 1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18" y="2450"/>
                        <a:ext cx="3131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31" y="0"/>
                          </a:cxn>
                        </a:cxnLst>
                        <a:rect l="0" t="0" r="r" b="b"/>
                        <a:pathLst>
                          <a:path w="3131" h="8">
                            <a:moveTo>
                              <a:pt x="0" y="8"/>
                            </a:moveTo>
                            <a:lnTo>
                              <a:pt x="3131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" name="Freeform 1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2205"/>
                        <a:ext cx="3131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31" y="0"/>
                          </a:cxn>
                        </a:cxnLst>
                        <a:rect l="0" t="0" r="r" b="b"/>
                        <a:pathLst>
                          <a:path w="3131" h="8">
                            <a:moveTo>
                              <a:pt x="0" y="8"/>
                            </a:moveTo>
                            <a:lnTo>
                              <a:pt x="3131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" name="Freeform 1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9" y="1955"/>
                        <a:ext cx="3132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32" y="8"/>
                          </a:cxn>
                        </a:cxnLst>
                        <a:rect l="0" t="0" r="r" b="b"/>
                        <a:pathLst>
                          <a:path w="3132" h="8">
                            <a:moveTo>
                              <a:pt x="0" y="0"/>
                            </a:moveTo>
                            <a:lnTo>
                              <a:pt x="3132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5" name="Freeform 1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34" y="1444"/>
                        <a:ext cx="3107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07" y="0"/>
                          </a:cxn>
                        </a:cxnLst>
                        <a:rect l="0" t="0" r="r" b="b"/>
                        <a:pathLst>
                          <a:path w="3107" h="8">
                            <a:moveTo>
                              <a:pt x="0" y="8"/>
                            </a:moveTo>
                            <a:lnTo>
                              <a:pt x="3107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6" name="Freeform 1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1207"/>
                        <a:ext cx="3107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07" y="0"/>
                          </a:cxn>
                        </a:cxnLst>
                        <a:rect l="0" t="0" r="r" b="b"/>
                        <a:pathLst>
                          <a:path w="3107" h="8">
                            <a:moveTo>
                              <a:pt x="0" y="8"/>
                            </a:moveTo>
                            <a:lnTo>
                              <a:pt x="3107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7" name="Freeform 1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949"/>
                        <a:ext cx="3123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23" y="8"/>
                          </a:cxn>
                        </a:cxnLst>
                        <a:rect l="0" t="0" r="r" b="b"/>
                        <a:pathLst>
                          <a:path w="3123" h="8">
                            <a:moveTo>
                              <a:pt x="0" y="0"/>
                            </a:moveTo>
                            <a:lnTo>
                              <a:pt x="3123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8" name="Freeform 2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708"/>
                        <a:ext cx="3107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07" y="0"/>
                          </a:cxn>
                        </a:cxnLst>
                        <a:rect l="0" t="0" r="r" b="b"/>
                        <a:pathLst>
                          <a:path w="3107" h="8">
                            <a:moveTo>
                              <a:pt x="0" y="8"/>
                            </a:moveTo>
                            <a:lnTo>
                              <a:pt x="3107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9" name="Freeform 2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34" y="446"/>
                        <a:ext cx="3115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15" y="8"/>
                          </a:cxn>
                        </a:cxnLst>
                        <a:rect l="0" t="0" r="r" b="b"/>
                        <a:pathLst>
                          <a:path w="3115" h="8">
                            <a:moveTo>
                              <a:pt x="0" y="0"/>
                            </a:moveTo>
                            <a:lnTo>
                              <a:pt x="3115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0" name="Freeform 2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210"/>
                        <a:ext cx="3115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15" y="8"/>
                          </a:cxn>
                        </a:cxnLst>
                        <a:rect l="0" t="0" r="r" b="b"/>
                        <a:pathLst>
                          <a:path w="3115" h="8">
                            <a:moveTo>
                              <a:pt x="0" y="0"/>
                            </a:moveTo>
                            <a:lnTo>
                              <a:pt x="3115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1" name="Freeform 2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937" y="203"/>
                        <a:ext cx="8" cy="3026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" y="0"/>
                          </a:cxn>
                          <a:cxn ang="0">
                            <a:pos x="0" y="3026"/>
                          </a:cxn>
                        </a:cxnLst>
                        <a:rect l="0" t="0" r="r" b="b"/>
                        <a:pathLst>
                          <a:path w="8" h="3026">
                            <a:moveTo>
                              <a:pt x="8" y="0"/>
                            </a:moveTo>
                            <a:lnTo>
                              <a:pt x="0" y="3026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2" name="Freeform 2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98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3" name="Freeform 2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470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4" name="Freeform 2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707" y="219"/>
                        <a:ext cx="9" cy="301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9" y="0"/>
                          </a:cxn>
                          <a:cxn ang="0">
                            <a:pos x="0" y="3010"/>
                          </a:cxn>
                        </a:cxnLst>
                        <a:rect l="0" t="0" r="r" b="b"/>
                        <a:pathLst>
                          <a:path w="9" h="3010">
                            <a:moveTo>
                              <a:pt x="9" y="0"/>
                            </a:moveTo>
                            <a:lnTo>
                              <a:pt x="0" y="301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5" name="Freeform 2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241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6" name="Freeform 2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494" y="203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7" name="Freeform 2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62" y="219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8" name="Freeform 3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012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9" name="Freeform 3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284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16" name="Line 3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06" y="2296"/>
                      <a:ext cx="3175" cy="0"/>
                    </a:xfrm>
                    <a:prstGeom prst="line">
                      <a:avLst/>
                    </a:prstGeom>
                    <a:noFill/>
                    <a:ln w="9525" cap="rnd">
                      <a:solidFill>
                        <a:srgbClr val="808080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3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2969" y="799"/>
                    <a:ext cx="0" cy="3017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333333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4536" y="822"/>
                    <a:ext cx="0" cy="3017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333333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1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2969" y="799"/>
                  <a:ext cx="0" cy="3062"/>
                </a:xfrm>
                <a:prstGeom prst="line">
                  <a:avLst/>
                </a:prstGeom>
                <a:noFill/>
                <a:ln w="38100">
                  <a:solidFill>
                    <a:srgbClr val="4D4D4D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9" name="Line 36"/>
              <p:cNvSpPr>
                <a:spLocks noChangeShapeType="1"/>
              </p:cNvSpPr>
              <p:nvPr/>
            </p:nvSpPr>
            <p:spPr bwMode="auto">
              <a:xfrm>
                <a:off x="1406" y="2296"/>
                <a:ext cx="3108" cy="0"/>
              </a:xfrm>
              <a:prstGeom prst="line">
                <a:avLst/>
              </a:prstGeom>
              <a:noFill/>
              <a:ln w="38100">
                <a:solidFill>
                  <a:srgbClr val="4D4D4D"/>
                </a:solidFill>
                <a:round/>
                <a:headEnd/>
                <a:tailEnd type="arrow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" name="Text Box 37"/>
            <p:cNvSpPr txBox="1">
              <a:spLocks noChangeArrowheads="1"/>
            </p:cNvSpPr>
            <p:nvPr/>
          </p:nvSpPr>
          <p:spPr bwMode="auto">
            <a:xfrm>
              <a:off x="839" y="3067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0</a:t>
              </a:r>
            </a:p>
          </p:txBody>
        </p:sp>
        <p:sp>
          <p:nvSpPr>
            <p:cNvPr id="5" name="Text Box 38"/>
            <p:cNvSpPr txBox="1">
              <a:spLocks noChangeArrowheads="1"/>
            </p:cNvSpPr>
            <p:nvPr/>
          </p:nvSpPr>
          <p:spPr bwMode="auto">
            <a:xfrm>
              <a:off x="1059" y="3067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1</a:t>
              </a:r>
            </a:p>
          </p:txBody>
        </p:sp>
        <p:sp>
          <p:nvSpPr>
            <p:cNvPr id="6" name="Text Box 39"/>
            <p:cNvSpPr txBox="1">
              <a:spLocks noChangeArrowheads="1"/>
            </p:cNvSpPr>
            <p:nvPr/>
          </p:nvSpPr>
          <p:spPr bwMode="auto">
            <a:xfrm>
              <a:off x="1040" y="2250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у</a:t>
              </a:r>
            </a:p>
          </p:txBody>
        </p:sp>
        <p:sp>
          <p:nvSpPr>
            <p:cNvPr id="7" name="Text Box 40"/>
            <p:cNvSpPr txBox="1">
              <a:spLocks noChangeArrowheads="1"/>
            </p:cNvSpPr>
            <p:nvPr/>
          </p:nvSpPr>
          <p:spPr bwMode="auto">
            <a:xfrm>
              <a:off x="1704" y="3097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х</a:t>
              </a:r>
            </a:p>
          </p:txBody>
        </p:sp>
      </p:grpSp>
      <p:sp>
        <p:nvSpPr>
          <p:cNvPr id="42" name="Oval 20"/>
          <p:cNvSpPr>
            <a:spLocks noChangeArrowheads="1"/>
          </p:cNvSpPr>
          <p:nvPr/>
        </p:nvSpPr>
        <p:spPr bwMode="auto">
          <a:xfrm>
            <a:off x="2285984" y="3929066"/>
            <a:ext cx="179388" cy="179387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1857356" y="3857628"/>
            <a:ext cx="3497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</a:t>
            </a:r>
            <a:endParaRPr lang="ru-RU" sz="2000" dirty="0"/>
          </a:p>
        </p:txBody>
      </p:sp>
      <p:sp>
        <p:nvSpPr>
          <p:cNvPr id="45" name="TextBox 44"/>
          <p:cNvSpPr txBox="1"/>
          <p:nvPr/>
        </p:nvSpPr>
        <p:spPr>
          <a:xfrm>
            <a:off x="5143504" y="5643578"/>
            <a:ext cx="3071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тупий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кут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5214942" y="1500174"/>
            <a:ext cx="387638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1</a:t>
            </a:r>
            <a:r>
              <a:rPr lang="uk-UA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.</a:t>
            </a:r>
            <a:r>
              <a:rPr lang="en-US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 </a:t>
            </a:r>
            <a:r>
              <a:rPr lang="en-US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b&lt;0, k&gt;0</a:t>
            </a:r>
            <a:endParaRPr lang="ru-RU" sz="48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4929190" y="2571744"/>
            <a:ext cx="45218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2</a:t>
            </a:r>
            <a:r>
              <a:rPr lang="uk-UA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.</a:t>
            </a:r>
            <a:r>
              <a:rPr lang="en-US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 </a:t>
            </a:r>
            <a:r>
              <a:rPr lang="en-US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b&gt;0, k&gt;0</a:t>
            </a:r>
            <a:endParaRPr lang="ru-RU" sz="48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5929322" y="4786322"/>
            <a:ext cx="305885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b&lt;0, k&lt;0</a:t>
            </a:r>
            <a:endParaRPr lang="ru-RU" sz="48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5214942" y="3643314"/>
            <a:ext cx="380264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3</a:t>
            </a:r>
            <a:r>
              <a:rPr lang="uk-UA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.</a:t>
            </a:r>
            <a:r>
              <a:rPr lang="en-US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b&gt;0, k&lt;0</a:t>
            </a:r>
            <a:endParaRPr lang="ru-RU" sz="48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0" y="0"/>
            <a:ext cx="890500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Знайди правильну відповідь</a:t>
            </a:r>
            <a:endParaRPr lang="ru-RU" sz="4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51" name="AutoShape 8444"/>
          <p:cNvSpPr>
            <a:spLocks noChangeArrowheads="1"/>
          </p:cNvSpPr>
          <p:nvPr/>
        </p:nvSpPr>
        <p:spPr bwMode="auto">
          <a:xfrm rot="6834165">
            <a:off x="1729218" y="2648063"/>
            <a:ext cx="312834" cy="704616"/>
          </a:xfrm>
          <a:prstGeom prst="moon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8673" name="Object 1"/>
          <p:cNvGraphicFramePr>
            <a:graphicFrameLocks noChangeAspect="1"/>
          </p:cNvGraphicFramePr>
          <p:nvPr/>
        </p:nvGraphicFramePr>
        <p:xfrm>
          <a:off x="2000232" y="2571744"/>
          <a:ext cx="368300" cy="428625"/>
        </p:xfrm>
        <a:graphic>
          <a:graphicData uri="http://schemas.openxmlformats.org/presentationml/2006/ole">
            <p:oleObj spid="_x0000_s28673" name="Формула" r:id="rId3" imgW="152280" imgH="139680" progId="Equation.3">
              <p:embed/>
            </p:oleObj>
          </a:graphicData>
        </a:graphic>
      </p:graphicFrame>
      <p:cxnSp>
        <p:nvCxnSpPr>
          <p:cNvPr id="41" name="Прямая соединительная линия 40"/>
          <p:cNvCxnSpPr/>
          <p:nvPr/>
        </p:nvCxnSpPr>
        <p:spPr>
          <a:xfrm rot="16200000" flipH="1">
            <a:off x="142844" y="2071678"/>
            <a:ext cx="3643338" cy="2928958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3" name="Object 1"/>
          <p:cNvGraphicFramePr>
            <a:graphicFrameLocks noChangeAspect="1"/>
          </p:cNvGraphicFramePr>
          <p:nvPr/>
        </p:nvGraphicFramePr>
        <p:xfrm>
          <a:off x="4500562" y="5572140"/>
          <a:ext cx="714380" cy="831391"/>
        </p:xfrm>
        <a:graphic>
          <a:graphicData uri="http://schemas.openxmlformats.org/presentationml/2006/ole">
            <p:oleObj spid="_x0000_s28674" name="Формула" r:id="rId4" imgW="152280" imgH="139680" progId="Equation.3">
              <p:embed/>
            </p:oleObj>
          </a:graphicData>
        </a:graphic>
      </p:graphicFrame>
      <p:sp>
        <p:nvSpPr>
          <p:cNvPr id="54" name="Прямоугольник 53"/>
          <p:cNvSpPr/>
          <p:nvPr/>
        </p:nvSpPr>
        <p:spPr>
          <a:xfrm>
            <a:off x="5286380" y="4786322"/>
            <a:ext cx="88036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4</a:t>
            </a:r>
            <a:r>
              <a:rPr lang="uk-UA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.</a:t>
            </a:r>
            <a:r>
              <a:rPr lang="en-US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endParaRPr lang="ru-RU" sz="4400" dirty="0"/>
          </a:p>
        </p:txBody>
      </p:sp>
      <p:sp>
        <p:nvSpPr>
          <p:cNvPr id="55" name="Стрелка вправо 54">
            <a:hlinkClick r:id="rId5" action="ppaction://hlinkpres?slideindex=17&amp;slidetitle=Слайд 17"/>
          </p:cNvPr>
          <p:cNvSpPr/>
          <p:nvPr/>
        </p:nvSpPr>
        <p:spPr>
          <a:xfrm>
            <a:off x="8215338" y="6215082"/>
            <a:ext cx="714380" cy="642918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48148E-6 L -0.43316 -0.44097 " pathEditMode="relative" ptsTypes="AA">
                                      <p:cBhvr>
                                        <p:cTn id="3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8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</p:childTnLst>
        </p:cTn>
      </p:par>
    </p:tnLst>
    <p:bldLst>
      <p:bldP spid="44" grpId="0" animBg="1"/>
      <p:bldP spid="42" grpId="0" animBg="1"/>
      <p:bldP spid="45" grpId="0"/>
      <p:bldP spid="46" grpId="0"/>
      <p:bldP spid="47" grpId="0"/>
      <p:bldP spid="48" grpId="0"/>
      <p:bldP spid="49" grpId="0"/>
      <p:bldP spid="51" grpId="0" animBg="1"/>
      <p:bldP spid="5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AutoShape 84"/>
          <p:cNvSpPr>
            <a:spLocks noChangeArrowheads="1"/>
          </p:cNvSpPr>
          <p:nvPr/>
        </p:nvSpPr>
        <p:spPr bwMode="auto">
          <a:xfrm>
            <a:off x="2357422" y="4786322"/>
            <a:ext cx="1428760" cy="500066"/>
          </a:xfrm>
          <a:prstGeom prst="parallelogram">
            <a:avLst>
              <a:gd name="adj" fmla="val 93576"/>
            </a:avLst>
          </a:prstGeom>
          <a:gradFill rotWithShape="1">
            <a:gsLst>
              <a:gs pos="0">
                <a:srgbClr val="0000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2" name="AutoShape 43"/>
          <p:cNvSpPr>
            <a:spLocks noChangeArrowheads="1"/>
          </p:cNvSpPr>
          <p:nvPr/>
        </p:nvSpPr>
        <p:spPr bwMode="auto">
          <a:xfrm>
            <a:off x="1285852" y="1857364"/>
            <a:ext cx="1395413" cy="503238"/>
          </a:xfrm>
          <a:prstGeom prst="parallelogram">
            <a:avLst>
              <a:gd name="adj" fmla="val 69322"/>
            </a:avLst>
          </a:prstGeom>
          <a:gradFill rotWithShape="1">
            <a:gsLst>
              <a:gs pos="0">
                <a:srgbClr val="9999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1000108"/>
            <a:ext cx="2825750" cy="2736850"/>
            <a:chOff x="129" y="2250"/>
            <a:chExt cx="1780" cy="1724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29" y="2273"/>
              <a:ext cx="1751" cy="1701"/>
              <a:chOff x="1406" y="799"/>
              <a:chExt cx="3175" cy="3062"/>
            </a:xfrm>
          </p:grpSpPr>
          <p:grpSp>
            <p:nvGrpSpPr>
              <p:cNvPr id="8" name="Group 4"/>
              <p:cNvGrpSpPr>
                <a:grpSpLocks/>
              </p:cNvGrpSpPr>
              <p:nvPr/>
            </p:nvGrpSpPr>
            <p:grpSpPr bwMode="auto">
              <a:xfrm>
                <a:off x="1406" y="799"/>
                <a:ext cx="3175" cy="3062"/>
                <a:chOff x="1406" y="799"/>
                <a:chExt cx="3175" cy="3062"/>
              </a:xfrm>
            </p:grpSpPr>
            <p:grpSp>
              <p:nvGrpSpPr>
                <p:cNvPr id="10" name="Group 5"/>
                <p:cNvGrpSpPr>
                  <a:grpSpLocks/>
                </p:cNvGrpSpPr>
                <p:nvPr/>
              </p:nvGrpSpPr>
              <p:grpSpPr bwMode="auto">
                <a:xfrm>
                  <a:off x="1406" y="799"/>
                  <a:ext cx="3175" cy="3040"/>
                  <a:chOff x="1406" y="799"/>
                  <a:chExt cx="3175" cy="3040"/>
                </a:xfrm>
              </p:grpSpPr>
              <p:grpSp>
                <p:nvGrpSpPr>
                  <p:cNvPr id="12" name="Group 6"/>
                  <p:cNvGrpSpPr>
                    <a:grpSpLocks/>
                  </p:cNvGrpSpPr>
                  <p:nvPr/>
                </p:nvGrpSpPr>
                <p:grpSpPr bwMode="auto">
                  <a:xfrm>
                    <a:off x="1406" y="799"/>
                    <a:ext cx="3175" cy="3026"/>
                    <a:chOff x="1406" y="799"/>
                    <a:chExt cx="3175" cy="3026"/>
                  </a:xfrm>
                </p:grpSpPr>
                <p:grpSp>
                  <p:nvGrpSpPr>
                    <p:cNvPr id="15" name="Group 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06" y="799"/>
                      <a:ext cx="3148" cy="3026"/>
                      <a:chOff x="2409" y="203"/>
                      <a:chExt cx="3148" cy="3026"/>
                    </a:xfrm>
                  </p:grpSpPr>
                  <p:sp>
                    <p:nvSpPr>
                      <p:cNvPr id="17" name="Freeform 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211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8" name="Freeform 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9" y="2945"/>
                        <a:ext cx="3124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24" y="8"/>
                          </a:cxn>
                        </a:cxnLst>
                        <a:rect l="0" t="0" r="r" b="b"/>
                        <a:pathLst>
                          <a:path w="3124" h="8">
                            <a:moveTo>
                              <a:pt x="0" y="0"/>
                            </a:moveTo>
                            <a:lnTo>
                              <a:pt x="3124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9" name="Freeform 1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77" y="211"/>
                        <a:ext cx="8" cy="299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8" y="2994"/>
                          </a:cxn>
                        </a:cxnLst>
                        <a:rect l="0" t="0" r="r" b="b"/>
                        <a:pathLst>
                          <a:path w="8" h="2994">
                            <a:moveTo>
                              <a:pt x="0" y="0"/>
                            </a:moveTo>
                            <a:lnTo>
                              <a:pt x="8" y="2994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0" name="Line 1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26" y="2704"/>
                        <a:ext cx="3130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prstDash val="sysDot"/>
                        <a:round/>
                        <a:headEnd/>
                        <a:tailEnd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1" name="Freeform 1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3203"/>
                        <a:ext cx="3124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24" y="8"/>
                          </a:cxn>
                        </a:cxnLst>
                        <a:rect l="0" t="0" r="r" b="b"/>
                        <a:pathLst>
                          <a:path w="3124" h="8">
                            <a:moveTo>
                              <a:pt x="0" y="0"/>
                            </a:moveTo>
                            <a:lnTo>
                              <a:pt x="3124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2" name="Freeform 1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18" y="2450"/>
                        <a:ext cx="3131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31" y="0"/>
                          </a:cxn>
                        </a:cxnLst>
                        <a:rect l="0" t="0" r="r" b="b"/>
                        <a:pathLst>
                          <a:path w="3131" h="8">
                            <a:moveTo>
                              <a:pt x="0" y="8"/>
                            </a:moveTo>
                            <a:lnTo>
                              <a:pt x="3131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" name="Freeform 1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2205"/>
                        <a:ext cx="3131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31" y="0"/>
                          </a:cxn>
                        </a:cxnLst>
                        <a:rect l="0" t="0" r="r" b="b"/>
                        <a:pathLst>
                          <a:path w="3131" h="8">
                            <a:moveTo>
                              <a:pt x="0" y="8"/>
                            </a:moveTo>
                            <a:lnTo>
                              <a:pt x="3131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" name="Freeform 1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9" y="1955"/>
                        <a:ext cx="3132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32" y="8"/>
                          </a:cxn>
                        </a:cxnLst>
                        <a:rect l="0" t="0" r="r" b="b"/>
                        <a:pathLst>
                          <a:path w="3132" h="8">
                            <a:moveTo>
                              <a:pt x="0" y="0"/>
                            </a:moveTo>
                            <a:lnTo>
                              <a:pt x="3132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5" name="Freeform 1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34" y="1444"/>
                        <a:ext cx="3107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07" y="0"/>
                          </a:cxn>
                        </a:cxnLst>
                        <a:rect l="0" t="0" r="r" b="b"/>
                        <a:pathLst>
                          <a:path w="3107" h="8">
                            <a:moveTo>
                              <a:pt x="0" y="8"/>
                            </a:moveTo>
                            <a:lnTo>
                              <a:pt x="3107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6" name="Freeform 1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1207"/>
                        <a:ext cx="3107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07" y="0"/>
                          </a:cxn>
                        </a:cxnLst>
                        <a:rect l="0" t="0" r="r" b="b"/>
                        <a:pathLst>
                          <a:path w="3107" h="8">
                            <a:moveTo>
                              <a:pt x="0" y="8"/>
                            </a:moveTo>
                            <a:lnTo>
                              <a:pt x="3107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7" name="Freeform 1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949"/>
                        <a:ext cx="3123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23" y="8"/>
                          </a:cxn>
                        </a:cxnLst>
                        <a:rect l="0" t="0" r="r" b="b"/>
                        <a:pathLst>
                          <a:path w="3123" h="8">
                            <a:moveTo>
                              <a:pt x="0" y="0"/>
                            </a:moveTo>
                            <a:lnTo>
                              <a:pt x="3123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8" name="Freeform 1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708"/>
                        <a:ext cx="3107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07" y="0"/>
                          </a:cxn>
                        </a:cxnLst>
                        <a:rect l="0" t="0" r="r" b="b"/>
                        <a:pathLst>
                          <a:path w="3107" h="8">
                            <a:moveTo>
                              <a:pt x="0" y="8"/>
                            </a:moveTo>
                            <a:lnTo>
                              <a:pt x="3107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9" name="Freeform 2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34" y="446"/>
                        <a:ext cx="3115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15" y="8"/>
                          </a:cxn>
                        </a:cxnLst>
                        <a:rect l="0" t="0" r="r" b="b"/>
                        <a:pathLst>
                          <a:path w="3115" h="8">
                            <a:moveTo>
                              <a:pt x="0" y="0"/>
                            </a:moveTo>
                            <a:lnTo>
                              <a:pt x="3115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0" name="Freeform 2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210"/>
                        <a:ext cx="3115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15" y="8"/>
                          </a:cxn>
                        </a:cxnLst>
                        <a:rect l="0" t="0" r="r" b="b"/>
                        <a:pathLst>
                          <a:path w="3115" h="8">
                            <a:moveTo>
                              <a:pt x="0" y="0"/>
                            </a:moveTo>
                            <a:lnTo>
                              <a:pt x="3115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1" name="Freeform 2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937" y="203"/>
                        <a:ext cx="8" cy="3026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" y="0"/>
                          </a:cxn>
                          <a:cxn ang="0">
                            <a:pos x="0" y="3026"/>
                          </a:cxn>
                        </a:cxnLst>
                        <a:rect l="0" t="0" r="r" b="b"/>
                        <a:pathLst>
                          <a:path w="8" h="3026">
                            <a:moveTo>
                              <a:pt x="8" y="0"/>
                            </a:moveTo>
                            <a:lnTo>
                              <a:pt x="0" y="3026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2" name="Freeform 2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98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3" name="Freeform 2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470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4" name="Freeform 2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707" y="219"/>
                        <a:ext cx="9" cy="301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9" y="0"/>
                          </a:cxn>
                          <a:cxn ang="0">
                            <a:pos x="0" y="3010"/>
                          </a:cxn>
                        </a:cxnLst>
                        <a:rect l="0" t="0" r="r" b="b"/>
                        <a:pathLst>
                          <a:path w="9" h="3010">
                            <a:moveTo>
                              <a:pt x="9" y="0"/>
                            </a:moveTo>
                            <a:lnTo>
                              <a:pt x="0" y="301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5" name="Freeform 2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241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6" name="Freeform 2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494" y="203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7" name="Freeform 2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62" y="219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8" name="Freeform 2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012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9" name="Freeform 3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284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16" name="Line 3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06" y="2296"/>
                      <a:ext cx="3175" cy="0"/>
                    </a:xfrm>
                    <a:prstGeom prst="line">
                      <a:avLst/>
                    </a:prstGeom>
                    <a:noFill/>
                    <a:ln w="9525" cap="rnd">
                      <a:solidFill>
                        <a:srgbClr val="808080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3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2969" y="799"/>
                    <a:ext cx="0" cy="3017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333333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4536" y="822"/>
                    <a:ext cx="0" cy="3017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333333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1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2969" y="799"/>
                  <a:ext cx="0" cy="3062"/>
                </a:xfrm>
                <a:prstGeom prst="line">
                  <a:avLst/>
                </a:prstGeom>
                <a:noFill/>
                <a:ln w="38100">
                  <a:solidFill>
                    <a:srgbClr val="4D4D4D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9" name="Line 35"/>
              <p:cNvSpPr>
                <a:spLocks noChangeShapeType="1"/>
              </p:cNvSpPr>
              <p:nvPr/>
            </p:nvSpPr>
            <p:spPr bwMode="auto">
              <a:xfrm>
                <a:off x="1406" y="2296"/>
                <a:ext cx="3108" cy="0"/>
              </a:xfrm>
              <a:prstGeom prst="line">
                <a:avLst/>
              </a:prstGeom>
              <a:noFill/>
              <a:ln w="38100">
                <a:solidFill>
                  <a:srgbClr val="4D4D4D"/>
                </a:solidFill>
                <a:round/>
                <a:headEnd/>
                <a:tailEnd type="arrow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" name="Text Box 36"/>
            <p:cNvSpPr txBox="1">
              <a:spLocks noChangeArrowheads="1"/>
            </p:cNvSpPr>
            <p:nvPr/>
          </p:nvSpPr>
          <p:spPr bwMode="auto">
            <a:xfrm>
              <a:off x="839" y="3067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0</a:t>
              </a:r>
            </a:p>
          </p:txBody>
        </p:sp>
        <p:sp>
          <p:nvSpPr>
            <p:cNvPr id="5" name="Text Box 37"/>
            <p:cNvSpPr txBox="1">
              <a:spLocks noChangeArrowheads="1"/>
            </p:cNvSpPr>
            <p:nvPr/>
          </p:nvSpPr>
          <p:spPr bwMode="auto">
            <a:xfrm>
              <a:off x="1059" y="3067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1</a:t>
              </a:r>
            </a:p>
          </p:txBody>
        </p:sp>
        <p:sp>
          <p:nvSpPr>
            <p:cNvPr id="6" name="Text Box 38"/>
            <p:cNvSpPr txBox="1">
              <a:spLocks noChangeArrowheads="1"/>
            </p:cNvSpPr>
            <p:nvPr/>
          </p:nvSpPr>
          <p:spPr bwMode="auto">
            <a:xfrm>
              <a:off x="1040" y="2250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у</a:t>
              </a:r>
            </a:p>
          </p:txBody>
        </p:sp>
        <p:sp>
          <p:nvSpPr>
            <p:cNvPr id="7" name="Text Box 39"/>
            <p:cNvSpPr txBox="1">
              <a:spLocks noChangeArrowheads="1"/>
            </p:cNvSpPr>
            <p:nvPr/>
          </p:nvSpPr>
          <p:spPr bwMode="auto">
            <a:xfrm>
              <a:off x="1704" y="3097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х</a:t>
              </a:r>
            </a:p>
          </p:txBody>
        </p:sp>
      </p:grpSp>
      <p:sp>
        <p:nvSpPr>
          <p:cNvPr id="40" name="Line 44"/>
          <p:cNvSpPr>
            <a:spLocks noChangeShapeType="1"/>
          </p:cNvSpPr>
          <p:nvPr/>
        </p:nvSpPr>
        <p:spPr bwMode="auto">
          <a:xfrm flipV="1">
            <a:off x="428596" y="1071546"/>
            <a:ext cx="1643074" cy="2643207"/>
          </a:xfrm>
          <a:prstGeom prst="line">
            <a:avLst/>
          </a:prstGeom>
          <a:noFill/>
          <a:ln w="698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1428728" y="1928802"/>
            <a:ext cx="11801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/>
              <a:t>гострий</a:t>
            </a:r>
            <a:endParaRPr lang="ru-RU" b="1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1357290" y="3143248"/>
            <a:ext cx="178594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ЗРОСТАЮЧА</a:t>
            </a:r>
            <a:endParaRPr lang="ru-RU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Freeform 207"/>
          <p:cNvSpPr>
            <a:spLocks/>
          </p:cNvSpPr>
          <p:nvPr/>
        </p:nvSpPr>
        <p:spPr bwMode="auto">
          <a:xfrm>
            <a:off x="500034" y="2643182"/>
            <a:ext cx="357190" cy="500066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144" y="0"/>
              </a:cxn>
            </a:cxnLst>
            <a:rect l="0" t="0" r="r" b="b"/>
            <a:pathLst>
              <a:path w="144" h="240">
                <a:moveTo>
                  <a:pt x="0" y="240"/>
                </a:moveTo>
                <a:lnTo>
                  <a:pt x="144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" name="Rectangle 41"/>
          <p:cNvSpPr>
            <a:spLocks noChangeArrowheads="1"/>
          </p:cNvSpPr>
          <p:nvPr/>
        </p:nvSpPr>
        <p:spPr bwMode="auto">
          <a:xfrm>
            <a:off x="0" y="1000108"/>
            <a:ext cx="371466" cy="500066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b="1" i="0" dirty="0">
                <a:solidFill>
                  <a:srgbClr val="FF0000"/>
                </a:solidFill>
              </a:rPr>
              <a:t>1</a:t>
            </a:r>
          </a:p>
        </p:txBody>
      </p:sp>
      <p:grpSp>
        <p:nvGrpSpPr>
          <p:cNvPr id="46" name="Group 86"/>
          <p:cNvGrpSpPr>
            <a:grpSpLocks/>
          </p:cNvGrpSpPr>
          <p:nvPr/>
        </p:nvGrpSpPr>
        <p:grpSpPr bwMode="auto">
          <a:xfrm>
            <a:off x="3071802" y="1000108"/>
            <a:ext cx="2825750" cy="2736850"/>
            <a:chOff x="129" y="2250"/>
            <a:chExt cx="1780" cy="1724"/>
          </a:xfrm>
        </p:grpSpPr>
        <p:grpSp>
          <p:nvGrpSpPr>
            <p:cNvPr id="47" name="Group 87"/>
            <p:cNvGrpSpPr>
              <a:grpSpLocks/>
            </p:cNvGrpSpPr>
            <p:nvPr/>
          </p:nvGrpSpPr>
          <p:grpSpPr bwMode="auto">
            <a:xfrm>
              <a:off x="129" y="2273"/>
              <a:ext cx="1751" cy="1701"/>
              <a:chOff x="1406" y="799"/>
              <a:chExt cx="3175" cy="3062"/>
            </a:xfrm>
          </p:grpSpPr>
          <p:grpSp>
            <p:nvGrpSpPr>
              <p:cNvPr id="52" name="Group 88"/>
              <p:cNvGrpSpPr>
                <a:grpSpLocks/>
              </p:cNvGrpSpPr>
              <p:nvPr/>
            </p:nvGrpSpPr>
            <p:grpSpPr bwMode="auto">
              <a:xfrm>
                <a:off x="1406" y="799"/>
                <a:ext cx="3175" cy="3062"/>
                <a:chOff x="1406" y="799"/>
                <a:chExt cx="3175" cy="3062"/>
              </a:xfrm>
            </p:grpSpPr>
            <p:grpSp>
              <p:nvGrpSpPr>
                <p:cNvPr id="54" name="Group 89"/>
                <p:cNvGrpSpPr>
                  <a:grpSpLocks/>
                </p:cNvGrpSpPr>
                <p:nvPr/>
              </p:nvGrpSpPr>
              <p:grpSpPr bwMode="auto">
                <a:xfrm>
                  <a:off x="1406" y="799"/>
                  <a:ext cx="3175" cy="3040"/>
                  <a:chOff x="1406" y="799"/>
                  <a:chExt cx="3175" cy="3040"/>
                </a:xfrm>
              </p:grpSpPr>
              <p:grpSp>
                <p:nvGrpSpPr>
                  <p:cNvPr id="56" name="Group 90"/>
                  <p:cNvGrpSpPr>
                    <a:grpSpLocks/>
                  </p:cNvGrpSpPr>
                  <p:nvPr/>
                </p:nvGrpSpPr>
                <p:grpSpPr bwMode="auto">
                  <a:xfrm>
                    <a:off x="1406" y="799"/>
                    <a:ext cx="3175" cy="3026"/>
                    <a:chOff x="1406" y="799"/>
                    <a:chExt cx="3175" cy="3026"/>
                  </a:xfrm>
                </p:grpSpPr>
                <p:grpSp>
                  <p:nvGrpSpPr>
                    <p:cNvPr id="59" name="Group 9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06" y="799"/>
                      <a:ext cx="3148" cy="3026"/>
                      <a:chOff x="2409" y="203"/>
                      <a:chExt cx="3148" cy="3026"/>
                    </a:xfrm>
                  </p:grpSpPr>
                  <p:sp>
                    <p:nvSpPr>
                      <p:cNvPr id="61" name="Freeform 9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211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2" name="Freeform 9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9" y="2945"/>
                        <a:ext cx="3124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24" y="8"/>
                          </a:cxn>
                        </a:cxnLst>
                        <a:rect l="0" t="0" r="r" b="b"/>
                        <a:pathLst>
                          <a:path w="3124" h="8">
                            <a:moveTo>
                              <a:pt x="0" y="0"/>
                            </a:moveTo>
                            <a:lnTo>
                              <a:pt x="3124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3" name="Freeform 9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77" y="211"/>
                        <a:ext cx="8" cy="299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8" y="2994"/>
                          </a:cxn>
                        </a:cxnLst>
                        <a:rect l="0" t="0" r="r" b="b"/>
                        <a:pathLst>
                          <a:path w="8" h="2994">
                            <a:moveTo>
                              <a:pt x="0" y="0"/>
                            </a:moveTo>
                            <a:lnTo>
                              <a:pt x="8" y="2994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4" name="Line 9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26" y="2704"/>
                        <a:ext cx="3130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prstDash val="sysDot"/>
                        <a:round/>
                        <a:headEnd/>
                        <a:tailEnd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5" name="Freeform 9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3203"/>
                        <a:ext cx="3124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24" y="8"/>
                          </a:cxn>
                        </a:cxnLst>
                        <a:rect l="0" t="0" r="r" b="b"/>
                        <a:pathLst>
                          <a:path w="3124" h="8">
                            <a:moveTo>
                              <a:pt x="0" y="0"/>
                            </a:moveTo>
                            <a:lnTo>
                              <a:pt x="3124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6" name="Freeform 9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18" y="2450"/>
                        <a:ext cx="3131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31" y="0"/>
                          </a:cxn>
                        </a:cxnLst>
                        <a:rect l="0" t="0" r="r" b="b"/>
                        <a:pathLst>
                          <a:path w="3131" h="8">
                            <a:moveTo>
                              <a:pt x="0" y="8"/>
                            </a:moveTo>
                            <a:lnTo>
                              <a:pt x="3131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7" name="Freeform 9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2205"/>
                        <a:ext cx="3131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31" y="0"/>
                          </a:cxn>
                        </a:cxnLst>
                        <a:rect l="0" t="0" r="r" b="b"/>
                        <a:pathLst>
                          <a:path w="3131" h="8">
                            <a:moveTo>
                              <a:pt x="0" y="8"/>
                            </a:moveTo>
                            <a:lnTo>
                              <a:pt x="3131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8" name="Freeform 9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9" y="1955"/>
                        <a:ext cx="3132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32" y="8"/>
                          </a:cxn>
                        </a:cxnLst>
                        <a:rect l="0" t="0" r="r" b="b"/>
                        <a:pathLst>
                          <a:path w="3132" h="8">
                            <a:moveTo>
                              <a:pt x="0" y="0"/>
                            </a:moveTo>
                            <a:lnTo>
                              <a:pt x="3132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9" name="Freeform 10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34" y="1444"/>
                        <a:ext cx="3107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07" y="0"/>
                          </a:cxn>
                        </a:cxnLst>
                        <a:rect l="0" t="0" r="r" b="b"/>
                        <a:pathLst>
                          <a:path w="3107" h="8">
                            <a:moveTo>
                              <a:pt x="0" y="8"/>
                            </a:moveTo>
                            <a:lnTo>
                              <a:pt x="3107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70" name="Freeform 10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1207"/>
                        <a:ext cx="3107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07" y="0"/>
                          </a:cxn>
                        </a:cxnLst>
                        <a:rect l="0" t="0" r="r" b="b"/>
                        <a:pathLst>
                          <a:path w="3107" h="8">
                            <a:moveTo>
                              <a:pt x="0" y="8"/>
                            </a:moveTo>
                            <a:lnTo>
                              <a:pt x="3107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71" name="Freeform 10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949"/>
                        <a:ext cx="3123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23" y="8"/>
                          </a:cxn>
                        </a:cxnLst>
                        <a:rect l="0" t="0" r="r" b="b"/>
                        <a:pathLst>
                          <a:path w="3123" h="8">
                            <a:moveTo>
                              <a:pt x="0" y="0"/>
                            </a:moveTo>
                            <a:lnTo>
                              <a:pt x="3123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72" name="Freeform 10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708"/>
                        <a:ext cx="3107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07" y="0"/>
                          </a:cxn>
                        </a:cxnLst>
                        <a:rect l="0" t="0" r="r" b="b"/>
                        <a:pathLst>
                          <a:path w="3107" h="8">
                            <a:moveTo>
                              <a:pt x="0" y="8"/>
                            </a:moveTo>
                            <a:lnTo>
                              <a:pt x="3107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73" name="Freeform 10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34" y="446"/>
                        <a:ext cx="3115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15" y="8"/>
                          </a:cxn>
                        </a:cxnLst>
                        <a:rect l="0" t="0" r="r" b="b"/>
                        <a:pathLst>
                          <a:path w="3115" h="8">
                            <a:moveTo>
                              <a:pt x="0" y="0"/>
                            </a:moveTo>
                            <a:lnTo>
                              <a:pt x="3115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74" name="Freeform 10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210"/>
                        <a:ext cx="3115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15" y="8"/>
                          </a:cxn>
                        </a:cxnLst>
                        <a:rect l="0" t="0" r="r" b="b"/>
                        <a:pathLst>
                          <a:path w="3115" h="8">
                            <a:moveTo>
                              <a:pt x="0" y="0"/>
                            </a:moveTo>
                            <a:lnTo>
                              <a:pt x="3115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75" name="Freeform 10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937" y="203"/>
                        <a:ext cx="8" cy="3026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" y="0"/>
                          </a:cxn>
                          <a:cxn ang="0">
                            <a:pos x="0" y="3026"/>
                          </a:cxn>
                        </a:cxnLst>
                        <a:rect l="0" t="0" r="r" b="b"/>
                        <a:pathLst>
                          <a:path w="8" h="3026">
                            <a:moveTo>
                              <a:pt x="8" y="0"/>
                            </a:moveTo>
                            <a:lnTo>
                              <a:pt x="0" y="3026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76" name="Freeform 10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98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77" name="Freeform 10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470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78" name="Freeform 10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707" y="219"/>
                        <a:ext cx="9" cy="301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9" y="0"/>
                          </a:cxn>
                          <a:cxn ang="0">
                            <a:pos x="0" y="3010"/>
                          </a:cxn>
                        </a:cxnLst>
                        <a:rect l="0" t="0" r="r" b="b"/>
                        <a:pathLst>
                          <a:path w="9" h="3010">
                            <a:moveTo>
                              <a:pt x="9" y="0"/>
                            </a:moveTo>
                            <a:lnTo>
                              <a:pt x="0" y="301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79" name="Freeform 11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241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80" name="Freeform 11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494" y="203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81" name="Freeform 11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62" y="219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82" name="Freeform 11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012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83" name="Freeform 11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284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60" name="Line 11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06" y="2296"/>
                      <a:ext cx="3175" cy="0"/>
                    </a:xfrm>
                    <a:prstGeom prst="line">
                      <a:avLst/>
                    </a:prstGeom>
                    <a:noFill/>
                    <a:ln w="9525" cap="rnd">
                      <a:solidFill>
                        <a:srgbClr val="808080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57" name="Line 116"/>
                  <p:cNvSpPr>
                    <a:spLocks noChangeShapeType="1"/>
                  </p:cNvSpPr>
                  <p:nvPr/>
                </p:nvSpPr>
                <p:spPr bwMode="auto">
                  <a:xfrm>
                    <a:off x="2969" y="799"/>
                    <a:ext cx="0" cy="3017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333333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8" name="Line 117"/>
                  <p:cNvSpPr>
                    <a:spLocks noChangeShapeType="1"/>
                  </p:cNvSpPr>
                  <p:nvPr/>
                </p:nvSpPr>
                <p:spPr bwMode="auto">
                  <a:xfrm>
                    <a:off x="4536" y="822"/>
                    <a:ext cx="0" cy="3017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333333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55" name="Line 118"/>
                <p:cNvSpPr>
                  <a:spLocks noChangeShapeType="1"/>
                </p:cNvSpPr>
                <p:nvPr/>
              </p:nvSpPr>
              <p:spPr bwMode="auto">
                <a:xfrm flipV="1">
                  <a:off x="2969" y="799"/>
                  <a:ext cx="0" cy="3062"/>
                </a:xfrm>
                <a:prstGeom prst="line">
                  <a:avLst/>
                </a:prstGeom>
                <a:noFill/>
                <a:ln w="38100">
                  <a:solidFill>
                    <a:srgbClr val="4D4D4D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3" name="Line 119"/>
              <p:cNvSpPr>
                <a:spLocks noChangeShapeType="1"/>
              </p:cNvSpPr>
              <p:nvPr/>
            </p:nvSpPr>
            <p:spPr bwMode="auto">
              <a:xfrm>
                <a:off x="1406" y="2296"/>
                <a:ext cx="3108" cy="0"/>
              </a:xfrm>
              <a:prstGeom prst="line">
                <a:avLst/>
              </a:prstGeom>
              <a:noFill/>
              <a:ln w="38100">
                <a:solidFill>
                  <a:srgbClr val="4D4D4D"/>
                </a:solidFill>
                <a:round/>
                <a:headEnd/>
                <a:tailEnd type="arrow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8" name="Text Box 120"/>
            <p:cNvSpPr txBox="1">
              <a:spLocks noChangeArrowheads="1"/>
            </p:cNvSpPr>
            <p:nvPr/>
          </p:nvSpPr>
          <p:spPr bwMode="auto">
            <a:xfrm>
              <a:off x="839" y="3067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0</a:t>
              </a:r>
            </a:p>
          </p:txBody>
        </p:sp>
        <p:sp>
          <p:nvSpPr>
            <p:cNvPr id="49" name="Text Box 121"/>
            <p:cNvSpPr txBox="1">
              <a:spLocks noChangeArrowheads="1"/>
            </p:cNvSpPr>
            <p:nvPr/>
          </p:nvSpPr>
          <p:spPr bwMode="auto">
            <a:xfrm>
              <a:off x="1059" y="3067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1</a:t>
              </a:r>
            </a:p>
          </p:txBody>
        </p:sp>
        <p:sp>
          <p:nvSpPr>
            <p:cNvPr id="50" name="Text Box 122"/>
            <p:cNvSpPr txBox="1">
              <a:spLocks noChangeArrowheads="1"/>
            </p:cNvSpPr>
            <p:nvPr/>
          </p:nvSpPr>
          <p:spPr bwMode="auto">
            <a:xfrm>
              <a:off x="1040" y="2250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у</a:t>
              </a:r>
            </a:p>
          </p:txBody>
        </p:sp>
        <p:sp>
          <p:nvSpPr>
            <p:cNvPr id="51" name="Text Box 123"/>
            <p:cNvSpPr txBox="1">
              <a:spLocks noChangeArrowheads="1"/>
            </p:cNvSpPr>
            <p:nvPr/>
          </p:nvSpPr>
          <p:spPr bwMode="auto">
            <a:xfrm>
              <a:off x="1704" y="3097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х</a:t>
              </a:r>
            </a:p>
          </p:txBody>
        </p:sp>
      </p:grpSp>
      <p:sp>
        <p:nvSpPr>
          <p:cNvPr id="84" name="Line 213"/>
          <p:cNvSpPr>
            <a:spLocks noChangeShapeType="1"/>
          </p:cNvSpPr>
          <p:nvPr/>
        </p:nvSpPr>
        <p:spPr bwMode="auto">
          <a:xfrm flipH="1" flipV="1">
            <a:off x="3500430" y="1214422"/>
            <a:ext cx="2286015" cy="2214578"/>
          </a:xfrm>
          <a:prstGeom prst="line">
            <a:avLst/>
          </a:prstGeom>
          <a:noFill/>
          <a:ln w="69850">
            <a:solidFill>
              <a:srgbClr val="00206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5" name="Freeform 214"/>
          <p:cNvSpPr>
            <a:spLocks/>
          </p:cNvSpPr>
          <p:nvPr/>
        </p:nvSpPr>
        <p:spPr bwMode="auto">
          <a:xfrm rot="5148624">
            <a:off x="3980582" y="1895491"/>
            <a:ext cx="288925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182" y="0"/>
              </a:cxn>
            </a:cxnLst>
            <a:rect l="0" t="0" r="r" b="b"/>
            <a:pathLst>
              <a:path w="182" h="144">
                <a:moveTo>
                  <a:pt x="0" y="144"/>
                </a:moveTo>
                <a:lnTo>
                  <a:pt x="182" y="0"/>
                </a:ln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6" name="Freeform 212"/>
          <p:cNvSpPr>
            <a:spLocks/>
          </p:cNvSpPr>
          <p:nvPr/>
        </p:nvSpPr>
        <p:spPr bwMode="auto">
          <a:xfrm>
            <a:off x="4143372" y="1500174"/>
            <a:ext cx="1600200" cy="828675"/>
          </a:xfrm>
          <a:custGeom>
            <a:avLst/>
            <a:gdLst/>
            <a:ahLst/>
            <a:cxnLst>
              <a:cxn ang="0">
                <a:pos x="862" y="1259"/>
              </a:cxn>
              <a:cxn ang="0">
                <a:pos x="2078" y="1241"/>
              </a:cxn>
              <a:cxn ang="0">
                <a:pos x="2243" y="1186"/>
              </a:cxn>
              <a:cxn ang="0">
                <a:pos x="2179" y="500"/>
              </a:cxn>
              <a:cxn ang="0">
                <a:pos x="2124" y="400"/>
              </a:cxn>
              <a:cxn ang="0">
                <a:pos x="1960" y="226"/>
              </a:cxn>
              <a:cxn ang="0">
                <a:pos x="1813" y="153"/>
              </a:cxn>
              <a:cxn ang="0">
                <a:pos x="1722" y="107"/>
              </a:cxn>
              <a:cxn ang="0">
                <a:pos x="1694" y="80"/>
              </a:cxn>
              <a:cxn ang="0">
                <a:pos x="1640" y="62"/>
              </a:cxn>
              <a:cxn ang="0">
                <a:pos x="1438" y="16"/>
              </a:cxn>
              <a:cxn ang="0">
                <a:pos x="990" y="107"/>
              </a:cxn>
              <a:cxn ang="0">
                <a:pos x="899" y="52"/>
              </a:cxn>
              <a:cxn ang="0">
                <a:pos x="771" y="34"/>
              </a:cxn>
              <a:cxn ang="0">
                <a:pos x="524" y="7"/>
              </a:cxn>
              <a:cxn ang="0">
                <a:pos x="350" y="16"/>
              </a:cxn>
              <a:cxn ang="0">
                <a:pos x="213" y="153"/>
              </a:cxn>
              <a:cxn ang="0">
                <a:pos x="158" y="272"/>
              </a:cxn>
              <a:cxn ang="0">
                <a:pos x="85" y="290"/>
              </a:cxn>
              <a:cxn ang="0">
                <a:pos x="40" y="345"/>
              </a:cxn>
              <a:cxn ang="0">
                <a:pos x="3" y="382"/>
              </a:cxn>
              <a:cxn ang="0">
                <a:pos x="3" y="400"/>
              </a:cxn>
              <a:cxn ang="0">
                <a:pos x="862" y="1259"/>
              </a:cxn>
            </a:cxnLst>
            <a:rect l="0" t="0" r="r" b="b"/>
            <a:pathLst>
              <a:path w="2302" h="1270">
                <a:moveTo>
                  <a:pt x="862" y="1259"/>
                </a:moveTo>
                <a:cubicBezTo>
                  <a:pt x="1268" y="1270"/>
                  <a:pt x="1672" y="1250"/>
                  <a:pt x="2078" y="1241"/>
                </a:cubicBezTo>
                <a:cubicBezTo>
                  <a:pt x="2133" y="1228"/>
                  <a:pt x="2189" y="1204"/>
                  <a:pt x="2243" y="1186"/>
                </a:cubicBezTo>
                <a:cubicBezTo>
                  <a:pt x="2272" y="980"/>
                  <a:pt x="2302" y="692"/>
                  <a:pt x="2179" y="500"/>
                </a:cubicBezTo>
                <a:cubicBezTo>
                  <a:pt x="2168" y="458"/>
                  <a:pt x="2145" y="437"/>
                  <a:pt x="2124" y="400"/>
                </a:cubicBezTo>
                <a:cubicBezTo>
                  <a:pt x="2086" y="332"/>
                  <a:pt x="2038" y="252"/>
                  <a:pt x="1960" y="226"/>
                </a:cubicBezTo>
                <a:cubicBezTo>
                  <a:pt x="1922" y="190"/>
                  <a:pt x="1863" y="169"/>
                  <a:pt x="1813" y="153"/>
                </a:cubicBezTo>
                <a:cubicBezTo>
                  <a:pt x="1782" y="122"/>
                  <a:pt x="1765" y="118"/>
                  <a:pt x="1722" y="107"/>
                </a:cubicBezTo>
                <a:cubicBezTo>
                  <a:pt x="1713" y="98"/>
                  <a:pt x="1705" y="86"/>
                  <a:pt x="1694" y="80"/>
                </a:cubicBezTo>
                <a:cubicBezTo>
                  <a:pt x="1677" y="71"/>
                  <a:pt x="1640" y="62"/>
                  <a:pt x="1640" y="62"/>
                </a:cubicBezTo>
                <a:cubicBezTo>
                  <a:pt x="1579" y="21"/>
                  <a:pt x="1509" y="28"/>
                  <a:pt x="1438" y="16"/>
                </a:cubicBezTo>
                <a:cubicBezTo>
                  <a:pt x="1199" y="23"/>
                  <a:pt x="1157" y="0"/>
                  <a:pt x="990" y="107"/>
                </a:cubicBezTo>
                <a:cubicBezTo>
                  <a:pt x="934" y="79"/>
                  <a:pt x="965" y="96"/>
                  <a:pt x="899" y="52"/>
                </a:cubicBezTo>
                <a:cubicBezTo>
                  <a:pt x="863" y="28"/>
                  <a:pt x="814" y="40"/>
                  <a:pt x="771" y="34"/>
                </a:cubicBezTo>
                <a:cubicBezTo>
                  <a:pt x="689" y="22"/>
                  <a:pt x="606" y="14"/>
                  <a:pt x="524" y="7"/>
                </a:cubicBezTo>
                <a:cubicBezTo>
                  <a:pt x="466" y="10"/>
                  <a:pt x="408" y="11"/>
                  <a:pt x="350" y="16"/>
                </a:cubicBezTo>
                <a:cubicBezTo>
                  <a:pt x="287" y="22"/>
                  <a:pt x="254" y="114"/>
                  <a:pt x="213" y="153"/>
                </a:cubicBezTo>
                <a:cubicBezTo>
                  <a:pt x="202" y="193"/>
                  <a:pt x="195" y="243"/>
                  <a:pt x="158" y="272"/>
                </a:cubicBezTo>
                <a:cubicBezTo>
                  <a:pt x="138" y="287"/>
                  <a:pt x="109" y="282"/>
                  <a:pt x="85" y="290"/>
                </a:cubicBezTo>
                <a:cubicBezTo>
                  <a:pt x="3" y="375"/>
                  <a:pt x="105" y="266"/>
                  <a:pt x="40" y="345"/>
                </a:cubicBezTo>
                <a:cubicBezTo>
                  <a:pt x="35" y="351"/>
                  <a:pt x="7" y="375"/>
                  <a:pt x="3" y="382"/>
                </a:cubicBezTo>
                <a:cubicBezTo>
                  <a:pt x="0" y="387"/>
                  <a:pt x="3" y="394"/>
                  <a:pt x="3" y="400"/>
                </a:cubicBezTo>
                <a:lnTo>
                  <a:pt x="862" y="1259"/>
                </a:lnTo>
                <a:close/>
              </a:path>
            </a:pathLst>
          </a:custGeom>
          <a:gradFill rotWithShape="1">
            <a:gsLst>
              <a:gs pos="0">
                <a:srgbClr val="33CC33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87" name="TextBox 86"/>
          <p:cNvSpPr txBox="1"/>
          <p:nvPr/>
        </p:nvSpPr>
        <p:spPr>
          <a:xfrm>
            <a:off x="3428992" y="314324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СПАДНА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8" name="Rectangle 124"/>
          <p:cNvSpPr>
            <a:spLocks noChangeArrowheads="1"/>
          </p:cNvSpPr>
          <p:nvPr/>
        </p:nvSpPr>
        <p:spPr bwMode="auto">
          <a:xfrm>
            <a:off x="3071802" y="1000108"/>
            <a:ext cx="360363" cy="500066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b="1" i="0" dirty="0">
                <a:solidFill>
                  <a:srgbClr val="FF0000"/>
                </a:solidFill>
              </a:rPr>
              <a:t>2</a:t>
            </a:r>
          </a:p>
        </p:txBody>
      </p:sp>
      <p:grpSp>
        <p:nvGrpSpPr>
          <p:cNvPr id="89" name="Group 125"/>
          <p:cNvGrpSpPr>
            <a:grpSpLocks/>
          </p:cNvGrpSpPr>
          <p:nvPr/>
        </p:nvGrpSpPr>
        <p:grpSpPr bwMode="auto">
          <a:xfrm>
            <a:off x="6318250" y="1000108"/>
            <a:ext cx="2825750" cy="2736850"/>
            <a:chOff x="129" y="2250"/>
            <a:chExt cx="1780" cy="1724"/>
          </a:xfrm>
        </p:grpSpPr>
        <p:grpSp>
          <p:nvGrpSpPr>
            <p:cNvPr id="90" name="Group 126"/>
            <p:cNvGrpSpPr>
              <a:grpSpLocks/>
            </p:cNvGrpSpPr>
            <p:nvPr/>
          </p:nvGrpSpPr>
          <p:grpSpPr bwMode="auto">
            <a:xfrm>
              <a:off x="129" y="2273"/>
              <a:ext cx="1751" cy="1701"/>
              <a:chOff x="1406" y="799"/>
              <a:chExt cx="3175" cy="3062"/>
            </a:xfrm>
          </p:grpSpPr>
          <p:grpSp>
            <p:nvGrpSpPr>
              <p:cNvPr id="95" name="Group 127"/>
              <p:cNvGrpSpPr>
                <a:grpSpLocks/>
              </p:cNvGrpSpPr>
              <p:nvPr/>
            </p:nvGrpSpPr>
            <p:grpSpPr bwMode="auto">
              <a:xfrm>
                <a:off x="1406" y="799"/>
                <a:ext cx="3175" cy="3062"/>
                <a:chOff x="1406" y="799"/>
                <a:chExt cx="3175" cy="3062"/>
              </a:xfrm>
            </p:grpSpPr>
            <p:grpSp>
              <p:nvGrpSpPr>
                <p:cNvPr id="97" name="Group 128"/>
                <p:cNvGrpSpPr>
                  <a:grpSpLocks/>
                </p:cNvGrpSpPr>
                <p:nvPr/>
              </p:nvGrpSpPr>
              <p:grpSpPr bwMode="auto">
                <a:xfrm>
                  <a:off x="1406" y="799"/>
                  <a:ext cx="3175" cy="3040"/>
                  <a:chOff x="1406" y="799"/>
                  <a:chExt cx="3175" cy="3040"/>
                </a:xfrm>
              </p:grpSpPr>
              <p:grpSp>
                <p:nvGrpSpPr>
                  <p:cNvPr id="99" name="Group 129"/>
                  <p:cNvGrpSpPr>
                    <a:grpSpLocks/>
                  </p:cNvGrpSpPr>
                  <p:nvPr/>
                </p:nvGrpSpPr>
                <p:grpSpPr bwMode="auto">
                  <a:xfrm>
                    <a:off x="1406" y="799"/>
                    <a:ext cx="3175" cy="3026"/>
                    <a:chOff x="1406" y="799"/>
                    <a:chExt cx="3175" cy="3026"/>
                  </a:xfrm>
                </p:grpSpPr>
                <p:grpSp>
                  <p:nvGrpSpPr>
                    <p:cNvPr id="102" name="Group 13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06" y="799"/>
                      <a:ext cx="3148" cy="3026"/>
                      <a:chOff x="2409" y="203"/>
                      <a:chExt cx="3148" cy="3026"/>
                    </a:xfrm>
                  </p:grpSpPr>
                  <p:sp>
                    <p:nvSpPr>
                      <p:cNvPr id="104" name="Freeform 13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211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05" name="Freeform 13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9" y="2945"/>
                        <a:ext cx="3124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24" y="8"/>
                          </a:cxn>
                        </a:cxnLst>
                        <a:rect l="0" t="0" r="r" b="b"/>
                        <a:pathLst>
                          <a:path w="3124" h="8">
                            <a:moveTo>
                              <a:pt x="0" y="0"/>
                            </a:moveTo>
                            <a:lnTo>
                              <a:pt x="3124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06" name="Freeform 13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77" y="211"/>
                        <a:ext cx="8" cy="299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8" y="2994"/>
                          </a:cxn>
                        </a:cxnLst>
                        <a:rect l="0" t="0" r="r" b="b"/>
                        <a:pathLst>
                          <a:path w="8" h="2994">
                            <a:moveTo>
                              <a:pt x="0" y="0"/>
                            </a:moveTo>
                            <a:lnTo>
                              <a:pt x="8" y="2994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07" name="Line 1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26" y="2704"/>
                        <a:ext cx="3130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prstDash val="sysDot"/>
                        <a:round/>
                        <a:headEnd/>
                        <a:tailEnd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08" name="Freeform 13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3203"/>
                        <a:ext cx="3124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24" y="8"/>
                          </a:cxn>
                        </a:cxnLst>
                        <a:rect l="0" t="0" r="r" b="b"/>
                        <a:pathLst>
                          <a:path w="3124" h="8">
                            <a:moveTo>
                              <a:pt x="0" y="0"/>
                            </a:moveTo>
                            <a:lnTo>
                              <a:pt x="3124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09" name="Freeform 13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18" y="2450"/>
                        <a:ext cx="3131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31" y="0"/>
                          </a:cxn>
                        </a:cxnLst>
                        <a:rect l="0" t="0" r="r" b="b"/>
                        <a:pathLst>
                          <a:path w="3131" h="8">
                            <a:moveTo>
                              <a:pt x="0" y="8"/>
                            </a:moveTo>
                            <a:lnTo>
                              <a:pt x="3131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0" name="Freeform 13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2205"/>
                        <a:ext cx="3131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31" y="0"/>
                          </a:cxn>
                        </a:cxnLst>
                        <a:rect l="0" t="0" r="r" b="b"/>
                        <a:pathLst>
                          <a:path w="3131" h="8">
                            <a:moveTo>
                              <a:pt x="0" y="8"/>
                            </a:moveTo>
                            <a:lnTo>
                              <a:pt x="3131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1" name="Freeform 13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9" y="1955"/>
                        <a:ext cx="3132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32" y="8"/>
                          </a:cxn>
                        </a:cxnLst>
                        <a:rect l="0" t="0" r="r" b="b"/>
                        <a:pathLst>
                          <a:path w="3132" h="8">
                            <a:moveTo>
                              <a:pt x="0" y="0"/>
                            </a:moveTo>
                            <a:lnTo>
                              <a:pt x="3132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2" name="Freeform 13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34" y="1444"/>
                        <a:ext cx="3107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07" y="0"/>
                          </a:cxn>
                        </a:cxnLst>
                        <a:rect l="0" t="0" r="r" b="b"/>
                        <a:pathLst>
                          <a:path w="3107" h="8">
                            <a:moveTo>
                              <a:pt x="0" y="8"/>
                            </a:moveTo>
                            <a:lnTo>
                              <a:pt x="3107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3" name="Freeform 14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1207"/>
                        <a:ext cx="3107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07" y="0"/>
                          </a:cxn>
                        </a:cxnLst>
                        <a:rect l="0" t="0" r="r" b="b"/>
                        <a:pathLst>
                          <a:path w="3107" h="8">
                            <a:moveTo>
                              <a:pt x="0" y="8"/>
                            </a:moveTo>
                            <a:lnTo>
                              <a:pt x="3107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4" name="Freeform 14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949"/>
                        <a:ext cx="3123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23" y="8"/>
                          </a:cxn>
                        </a:cxnLst>
                        <a:rect l="0" t="0" r="r" b="b"/>
                        <a:pathLst>
                          <a:path w="3123" h="8">
                            <a:moveTo>
                              <a:pt x="0" y="0"/>
                            </a:moveTo>
                            <a:lnTo>
                              <a:pt x="3123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5" name="Freeform 14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708"/>
                        <a:ext cx="3107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07" y="0"/>
                          </a:cxn>
                        </a:cxnLst>
                        <a:rect l="0" t="0" r="r" b="b"/>
                        <a:pathLst>
                          <a:path w="3107" h="8">
                            <a:moveTo>
                              <a:pt x="0" y="8"/>
                            </a:moveTo>
                            <a:lnTo>
                              <a:pt x="3107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6" name="Freeform 14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34" y="446"/>
                        <a:ext cx="3115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15" y="8"/>
                          </a:cxn>
                        </a:cxnLst>
                        <a:rect l="0" t="0" r="r" b="b"/>
                        <a:pathLst>
                          <a:path w="3115" h="8">
                            <a:moveTo>
                              <a:pt x="0" y="0"/>
                            </a:moveTo>
                            <a:lnTo>
                              <a:pt x="3115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7" name="Freeform 14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210"/>
                        <a:ext cx="3115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15" y="8"/>
                          </a:cxn>
                        </a:cxnLst>
                        <a:rect l="0" t="0" r="r" b="b"/>
                        <a:pathLst>
                          <a:path w="3115" h="8">
                            <a:moveTo>
                              <a:pt x="0" y="0"/>
                            </a:moveTo>
                            <a:lnTo>
                              <a:pt x="3115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8" name="Freeform 14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937" y="203"/>
                        <a:ext cx="8" cy="3026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" y="0"/>
                          </a:cxn>
                          <a:cxn ang="0">
                            <a:pos x="0" y="3026"/>
                          </a:cxn>
                        </a:cxnLst>
                        <a:rect l="0" t="0" r="r" b="b"/>
                        <a:pathLst>
                          <a:path w="8" h="3026">
                            <a:moveTo>
                              <a:pt x="8" y="0"/>
                            </a:moveTo>
                            <a:lnTo>
                              <a:pt x="0" y="3026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9" name="Freeform 14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98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0" name="Freeform 14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470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1" name="Freeform 14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707" y="219"/>
                        <a:ext cx="9" cy="301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9" y="0"/>
                          </a:cxn>
                          <a:cxn ang="0">
                            <a:pos x="0" y="3010"/>
                          </a:cxn>
                        </a:cxnLst>
                        <a:rect l="0" t="0" r="r" b="b"/>
                        <a:pathLst>
                          <a:path w="9" h="3010">
                            <a:moveTo>
                              <a:pt x="9" y="0"/>
                            </a:moveTo>
                            <a:lnTo>
                              <a:pt x="0" y="301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2" name="Freeform 14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241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3" name="Freeform 15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494" y="203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4" name="Freeform 15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62" y="219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5" name="Freeform 15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012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6" name="Freeform 15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284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103" name="Line 15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06" y="2296"/>
                      <a:ext cx="3175" cy="0"/>
                    </a:xfrm>
                    <a:prstGeom prst="line">
                      <a:avLst/>
                    </a:prstGeom>
                    <a:noFill/>
                    <a:ln w="9525" cap="rnd">
                      <a:solidFill>
                        <a:srgbClr val="808080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00" name="Line 155"/>
                  <p:cNvSpPr>
                    <a:spLocks noChangeShapeType="1"/>
                  </p:cNvSpPr>
                  <p:nvPr/>
                </p:nvSpPr>
                <p:spPr bwMode="auto">
                  <a:xfrm>
                    <a:off x="2969" y="799"/>
                    <a:ext cx="0" cy="3017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333333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1" name="Line 156"/>
                  <p:cNvSpPr>
                    <a:spLocks noChangeShapeType="1"/>
                  </p:cNvSpPr>
                  <p:nvPr/>
                </p:nvSpPr>
                <p:spPr bwMode="auto">
                  <a:xfrm>
                    <a:off x="4536" y="822"/>
                    <a:ext cx="0" cy="3017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333333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98" name="Line 157"/>
                <p:cNvSpPr>
                  <a:spLocks noChangeShapeType="1"/>
                </p:cNvSpPr>
                <p:nvPr/>
              </p:nvSpPr>
              <p:spPr bwMode="auto">
                <a:xfrm flipV="1">
                  <a:off x="2969" y="799"/>
                  <a:ext cx="0" cy="3062"/>
                </a:xfrm>
                <a:prstGeom prst="line">
                  <a:avLst/>
                </a:prstGeom>
                <a:noFill/>
                <a:ln w="38100">
                  <a:solidFill>
                    <a:srgbClr val="4D4D4D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96" name="Line 158"/>
              <p:cNvSpPr>
                <a:spLocks noChangeShapeType="1"/>
              </p:cNvSpPr>
              <p:nvPr/>
            </p:nvSpPr>
            <p:spPr bwMode="auto">
              <a:xfrm>
                <a:off x="1406" y="2296"/>
                <a:ext cx="3108" cy="0"/>
              </a:xfrm>
              <a:prstGeom prst="line">
                <a:avLst/>
              </a:prstGeom>
              <a:noFill/>
              <a:ln w="38100">
                <a:solidFill>
                  <a:srgbClr val="4D4D4D"/>
                </a:solidFill>
                <a:round/>
                <a:headEnd/>
                <a:tailEnd type="arrow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91" name="Text Box 159"/>
            <p:cNvSpPr txBox="1">
              <a:spLocks noChangeArrowheads="1"/>
            </p:cNvSpPr>
            <p:nvPr/>
          </p:nvSpPr>
          <p:spPr bwMode="auto">
            <a:xfrm>
              <a:off x="839" y="3067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0</a:t>
              </a:r>
            </a:p>
          </p:txBody>
        </p:sp>
        <p:sp>
          <p:nvSpPr>
            <p:cNvPr id="92" name="Text Box 160"/>
            <p:cNvSpPr txBox="1">
              <a:spLocks noChangeArrowheads="1"/>
            </p:cNvSpPr>
            <p:nvPr/>
          </p:nvSpPr>
          <p:spPr bwMode="auto">
            <a:xfrm>
              <a:off x="1059" y="3067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1</a:t>
              </a:r>
            </a:p>
          </p:txBody>
        </p:sp>
        <p:sp>
          <p:nvSpPr>
            <p:cNvPr id="93" name="Text Box 161"/>
            <p:cNvSpPr txBox="1">
              <a:spLocks noChangeArrowheads="1"/>
            </p:cNvSpPr>
            <p:nvPr/>
          </p:nvSpPr>
          <p:spPr bwMode="auto">
            <a:xfrm>
              <a:off x="1040" y="2250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у</a:t>
              </a:r>
            </a:p>
          </p:txBody>
        </p:sp>
        <p:sp>
          <p:nvSpPr>
            <p:cNvPr id="94" name="Text Box 162"/>
            <p:cNvSpPr txBox="1">
              <a:spLocks noChangeArrowheads="1"/>
            </p:cNvSpPr>
            <p:nvPr/>
          </p:nvSpPr>
          <p:spPr bwMode="auto">
            <a:xfrm>
              <a:off x="1704" y="3097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х</a:t>
              </a:r>
            </a:p>
          </p:txBody>
        </p:sp>
      </p:grpSp>
      <p:sp>
        <p:nvSpPr>
          <p:cNvPr id="127" name="Line 165"/>
          <p:cNvSpPr>
            <a:spLocks noChangeShapeType="1"/>
          </p:cNvSpPr>
          <p:nvPr/>
        </p:nvSpPr>
        <p:spPr bwMode="auto">
          <a:xfrm flipV="1">
            <a:off x="6858016" y="1071546"/>
            <a:ext cx="1643074" cy="2571767"/>
          </a:xfrm>
          <a:prstGeom prst="line">
            <a:avLst/>
          </a:prstGeom>
          <a:noFill/>
          <a:ln w="69850">
            <a:solidFill>
              <a:srgbClr val="00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1" name="Freeform 211"/>
          <p:cNvSpPr>
            <a:spLocks/>
          </p:cNvSpPr>
          <p:nvPr/>
        </p:nvSpPr>
        <p:spPr bwMode="auto">
          <a:xfrm>
            <a:off x="6715140" y="2928934"/>
            <a:ext cx="285752" cy="465139"/>
          </a:xfrm>
          <a:custGeom>
            <a:avLst/>
            <a:gdLst/>
            <a:ahLst/>
            <a:cxnLst>
              <a:cxn ang="0">
                <a:pos x="0" y="203"/>
              </a:cxn>
              <a:cxn ang="0">
                <a:pos x="135" y="0"/>
              </a:cxn>
            </a:cxnLst>
            <a:rect l="0" t="0" r="r" b="b"/>
            <a:pathLst>
              <a:path w="135" h="203">
                <a:moveTo>
                  <a:pt x="0" y="203"/>
                </a:moveTo>
                <a:lnTo>
                  <a:pt x="135" y="0"/>
                </a:lnTo>
              </a:path>
            </a:pathLst>
          </a:custGeom>
          <a:noFill/>
          <a:ln w="38100">
            <a:solidFill>
              <a:srgbClr val="92D05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2" name="Прямоугольник 131"/>
          <p:cNvSpPr/>
          <p:nvPr/>
        </p:nvSpPr>
        <p:spPr>
          <a:xfrm>
            <a:off x="7314653" y="3214686"/>
            <a:ext cx="1829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ЗРОСТАЮЧА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33" name="Rectangle 83"/>
          <p:cNvSpPr>
            <a:spLocks noChangeArrowheads="1"/>
          </p:cNvSpPr>
          <p:nvPr/>
        </p:nvSpPr>
        <p:spPr bwMode="auto">
          <a:xfrm>
            <a:off x="6286512" y="1000108"/>
            <a:ext cx="360363" cy="500066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b="1" i="0" dirty="0">
                <a:solidFill>
                  <a:srgbClr val="FF0000"/>
                </a:solidFill>
              </a:rPr>
              <a:t>3</a:t>
            </a:r>
          </a:p>
        </p:txBody>
      </p:sp>
      <p:grpSp>
        <p:nvGrpSpPr>
          <p:cNvPr id="134" name="Group 166"/>
          <p:cNvGrpSpPr>
            <a:grpSpLocks/>
          </p:cNvGrpSpPr>
          <p:nvPr/>
        </p:nvGrpSpPr>
        <p:grpSpPr bwMode="auto">
          <a:xfrm>
            <a:off x="1428728" y="3929066"/>
            <a:ext cx="2825750" cy="2736850"/>
            <a:chOff x="129" y="2250"/>
            <a:chExt cx="1780" cy="1724"/>
          </a:xfrm>
        </p:grpSpPr>
        <p:grpSp>
          <p:nvGrpSpPr>
            <p:cNvPr id="135" name="Group 167"/>
            <p:cNvGrpSpPr>
              <a:grpSpLocks/>
            </p:cNvGrpSpPr>
            <p:nvPr/>
          </p:nvGrpSpPr>
          <p:grpSpPr bwMode="auto">
            <a:xfrm>
              <a:off x="129" y="2273"/>
              <a:ext cx="1751" cy="1701"/>
              <a:chOff x="1406" y="799"/>
              <a:chExt cx="3175" cy="3062"/>
            </a:xfrm>
          </p:grpSpPr>
          <p:grpSp>
            <p:nvGrpSpPr>
              <p:cNvPr id="140" name="Group 168"/>
              <p:cNvGrpSpPr>
                <a:grpSpLocks/>
              </p:cNvGrpSpPr>
              <p:nvPr/>
            </p:nvGrpSpPr>
            <p:grpSpPr bwMode="auto">
              <a:xfrm>
                <a:off x="1406" y="799"/>
                <a:ext cx="3175" cy="3062"/>
                <a:chOff x="1406" y="799"/>
                <a:chExt cx="3175" cy="3062"/>
              </a:xfrm>
            </p:grpSpPr>
            <p:grpSp>
              <p:nvGrpSpPr>
                <p:cNvPr id="142" name="Group 169"/>
                <p:cNvGrpSpPr>
                  <a:grpSpLocks/>
                </p:cNvGrpSpPr>
                <p:nvPr/>
              </p:nvGrpSpPr>
              <p:grpSpPr bwMode="auto">
                <a:xfrm>
                  <a:off x="1406" y="799"/>
                  <a:ext cx="3175" cy="3040"/>
                  <a:chOff x="1406" y="799"/>
                  <a:chExt cx="3175" cy="3040"/>
                </a:xfrm>
              </p:grpSpPr>
              <p:grpSp>
                <p:nvGrpSpPr>
                  <p:cNvPr id="144" name="Group 170"/>
                  <p:cNvGrpSpPr>
                    <a:grpSpLocks/>
                  </p:cNvGrpSpPr>
                  <p:nvPr/>
                </p:nvGrpSpPr>
                <p:grpSpPr bwMode="auto">
                  <a:xfrm>
                    <a:off x="1406" y="799"/>
                    <a:ext cx="3175" cy="3026"/>
                    <a:chOff x="1406" y="799"/>
                    <a:chExt cx="3175" cy="3026"/>
                  </a:xfrm>
                </p:grpSpPr>
                <p:grpSp>
                  <p:nvGrpSpPr>
                    <p:cNvPr id="147" name="Group 17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06" y="799"/>
                      <a:ext cx="3148" cy="3026"/>
                      <a:chOff x="2409" y="203"/>
                      <a:chExt cx="3148" cy="3026"/>
                    </a:xfrm>
                  </p:grpSpPr>
                  <p:sp>
                    <p:nvSpPr>
                      <p:cNvPr id="149" name="Freeform 17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211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50" name="Freeform 17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9" y="2945"/>
                        <a:ext cx="3124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24" y="8"/>
                          </a:cxn>
                        </a:cxnLst>
                        <a:rect l="0" t="0" r="r" b="b"/>
                        <a:pathLst>
                          <a:path w="3124" h="8">
                            <a:moveTo>
                              <a:pt x="0" y="0"/>
                            </a:moveTo>
                            <a:lnTo>
                              <a:pt x="3124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51" name="Freeform 17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77" y="211"/>
                        <a:ext cx="8" cy="299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8" y="2994"/>
                          </a:cxn>
                        </a:cxnLst>
                        <a:rect l="0" t="0" r="r" b="b"/>
                        <a:pathLst>
                          <a:path w="8" h="2994">
                            <a:moveTo>
                              <a:pt x="0" y="0"/>
                            </a:moveTo>
                            <a:lnTo>
                              <a:pt x="8" y="2994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52" name="Line 17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26" y="2704"/>
                        <a:ext cx="3130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prstDash val="sysDot"/>
                        <a:round/>
                        <a:headEnd/>
                        <a:tailEnd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53" name="Freeform 17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3203"/>
                        <a:ext cx="3124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24" y="8"/>
                          </a:cxn>
                        </a:cxnLst>
                        <a:rect l="0" t="0" r="r" b="b"/>
                        <a:pathLst>
                          <a:path w="3124" h="8">
                            <a:moveTo>
                              <a:pt x="0" y="0"/>
                            </a:moveTo>
                            <a:lnTo>
                              <a:pt x="3124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54" name="Freeform 17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18" y="2450"/>
                        <a:ext cx="3131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31" y="0"/>
                          </a:cxn>
                        </a:cxnLst>
                        <a:rect l="0" t="0" r="r" b="b"/>
                        <a:pathLst>
                          <a:path w="3131" h="8">
                            <a:moveTo>
                              <a:pt x="0" y="8"/>
                            </a:moveTo>
                            <a:lnTo>
                              <a:pt x="3131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55" name="Freeform 17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2205"/>
                        <a:ext cx="3131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31" y="0"/>
                          </a:cxn>
                        </a:cxnLst>
                        <a:rect l="0" t="0" r="r" b="b"/>
                        <a:pathLst>
                          <a:path w="3131" h="8">
                            <a:moveTo>
                              <a:pt x="0" y="8"/>
                            </a:moveTo>
                            <a:lnTo>
                              <a:pt x="3131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56" name="Freeform 17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9" y="1955"/>
                        <a:ext cx="3132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32" y="8"/>
                          </a:cxn>
                        </a:cxnLst>
                        <a:rect l="0" t="0" r="r" b="b"/>
                        <a:pathLst>
                          <a:path w="3132" h="8">
                            <a:moveTo>
                              <a:pt x="0" y="0"/>
                            </a:moveTo>
                            <a:lnTo>
                              <a:pt x="3132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57" name="Freeform 18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34" y="1444"/>
                        <a:ext cx="3107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07" y="0"/>
                          </a:cxn>
                        </a:cxnLst>
                        <a:rect l="0" t="0" r="r" b="b"/>
                        <a:pathLst>
                          <a:path w="3107" h="8">
                            <a:moveTo>
                              <a:pt x="0" y="8"/>
                            </a:moveTo>
                            <a:lnTo>
                              <a:pt x="3107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58" name="Freeform 18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1207"/>
                        <a:ext cx="3107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07" y="0"/>
                          </a:cxn>
                        </a:cxnLst>
                        <a:rect l="0" t="0" r="r" b="b"/>
                        <a:pathLst>
                          <a:path w="3107" h="8">
                            <a:moveTo>
                              <a:pt x="0" y="8"/>
                            </a:moveTo>
                            <a:lnTo>
                              <a:pt x="3107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59" name="Freeform 18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949"/>
                        <a:ext cx="3123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23" y="8"/>
                          </a:cxn>
                        </a:cxnLst>
                        <a:rect l="0" t="0" r="r" b="b"/>
                        <a:pathLst>
                          <a:path w="3123" h="8">
                            <a:moveTo>
                              <a:pt x="0" y="0"/>
                            </a:moveTo>
                            <a:lnTo>
                              <a:pt x="3123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60" name="Freeform 18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708"/>
                        <a:ext cx="3107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07" y="0"/>
                          </a:cxn>
                        </a:cxnLst>
                        <a:rect l="0" t="0" r="r" b="b"/>
                        <a:pathLst>
                          <a:path w="3107" h="8">
                            <a:moveTo>
                              <a:pt x="0" y="8"/>
                            </a:moveTo>
                            <a:lnTo>
                              <a:pt x="3107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61" name="Freeform 18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34" y="446"/>
                        <a:ext cx="3115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15" y="8"/>
                          </a:cxn>
                        </a:cxnLst>
                        <a:rect l="0" t="0" r="r" b="b"/>
                        <a:pathLst>
                          <a:path w="3115" h="8">
                            <a:moveTo>
                              <a:pt x="0" y="0"/>
                            </a:moveTo>
                            <a:lnTo>
                              <a:pt x="3115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62" name="Freeform 18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210"/>
                        <a:ext cx="3115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15" y="8"/>
                          </a:cxn>
                        </a:cxnLst>
                        <a:rect l="0" t="0" r="r" b="b"/>
                        <a:pathLst>
                          <a:path w="3115" h="8">
                            <a:moveTo>
                              <a:pt x="0" y="0"/>
                            </a:moveTo>
                            <a:lnTo>
                              <a:pt x="3115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63" name="Freeform 18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937" y="203"/>
                        <a:ext cx="8" cy="3026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" y="0"/>
                          </a:cxn>
                          <a:cxn ang="0">
                            <a:pos x="0" y="3026"/>
                          </a:cxn>
                        </a:cxnLst>
                        <a:rect l="0" t="0" r="r" b="b"/>
                        <a:pathLst>
                          <a:path w="8" h="3026">
                            <a:moveTo>
                              <a:pt x="8" y="0"/>
                            </a:moveTo>
                            <a:lnTo>
                              <a:pt x="0" y="3026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64" name="Freeform 18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98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65" name="Freeform 18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470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66" name="Freeform 18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707" y="219"/>
                        <a:ext cx="9" cy="301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9" y="0"/>
                          </a:cxn>
                          <a:cxn ang="0">
                            <a:pos x="0" y="3010"/>
                          </a:cxn>
                        </a:cxnLst>
                        <a:rect l="0" t="0" r="r" b="b"/>
                        <a:pathLst>
                          <a:path w="9" h="3010">
                            <a:moveTo>
                              <a:pt x="9" y="0"/>
                            </a:moveTo>
                            <a:lnTo>
                              <a:pt x="0" y="301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67" name="Freeform 19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241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68" name="Freeform 19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494" y="203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69" name="Freeform 19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62" y="219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70" name="Freeform 19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012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71" name="Freeform 19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284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148" name="Line 19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06" y="2296"/>
                      <a:ext cx="3175" cy="0"/>
                    </a:xfrm>
                    <a:prstGeom prst="line">
                      <a:avLst/>
                    </a:prstGeom>
                    <a:noFill/>
                    <a:ln w="9525" cap="rnd">
                      <a:solidFill>
                        <a:srgbClr val="808080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45" name="Line 196"/>
                  <p:cNvSpPr>
                    <a:spLocks noChangeShapeType="1"/>
                  </p:cNvSpPr>
                  <p:nvPr/>
                </p:nvSpPr>
                <p:spPr bwMode="auto">
                  <a:xfrm>
                    <a:off x="2969" y="799"/>
                    <a:ext cx="0" cy="3017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333333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6" name="Line 197"/>
                  <p:cNvSpPr>
                    <a:spLocks noChangeShapeType="1"/>
                  </p:cNvSpPr>
                  <p:nvPr/>
                </p:nvSpPr>
                <p:spPr bwMode="auto">
                  <a:xfrm>
                    <a:off x="4536" y="822"/>
                    <a:ext cx="0" cy="3017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333333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43" name="Line 198"/>
                <p:cNvSpPr>
                  <a:spLocks noChangeShapeType="1"/>
                </p:cNvSpPr>
                <p:nvPr/>
              </p:nvSpPr>
              <p:spPr bwMode="auto">
                <a:xfrm flipV="1">
                  <a:off x="2969" y="799"/>
                  <a:ext cx="0" cy="3062"/>
                </a:xfrm>
                <a:prstGeom prst="line">
                  <a:avLst/>
                </a:prstGeom>
                <a:noFill/>
                <a:ln w="38100">
                  <a:solidFill>
                    <a:srgbClr val="4D4D4D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41" name="Line 199"/>
              <p:cNvSpPr>
                <a:spLocks noChangeShapeType="1"/>
              </p:cNvSpPr>
              <p:nvPr/>
            </p:nvSpPr>
            <p:spPr bwMode="auto">
              <a:xfrm>
                <a:off x="1406" y="2296"/>
                <a:ext cx="3108" cy="0"/>
              </a:xfrm>
              <a:prstGeom prst="line">
                <a:avLst/>
              </a:prstGeom>
              <a:noFill/>
              <a:ln w="38100">
                <a:solidFill>
                  <a:srgbClr val="4D4D4D"/>
                </a:solidFill>
                <a:round/>
                <a:headEnd/>
                <a:tailEnd type="arrow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36" name="Text Box 200"/>
            <p:cNvSpPr txBox="1">
              <a:spLocks noChangeArrowheads="1"/>
            </p:cNvSpPr>
            <p:nvPr/>
          </p:nvSpPr>
          <p:spPr bwMode="auto">
            <a:xfrm>
              <a:off x="839" y="3067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0</a:t>
              </a:r>
            </a:p>
          </p:txBody>
        </p:sp>
        <p:sp>
          <p:nvSpPr>
            <p:cNvPr id="137" name="Text Box 201"/>
            <p:cNvSpPr txBox="1">
              <a:spLocks noChangeArrowheads="1"/>
            </p:cNvSpPr>
            <p:nvPr/>
          </p:nvSpPr>
          <p:spPr bwMode="auto">
            <a:xfrm>
              <a:off x="1059" y="3067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1</a:t>
              </a:r>
            </a:p>
          </p:txBody>
        </p:sp>
        <p:sp>
          <p:nvSpPr>
            <p:cNvPr id="138" name="Text Box 202"/>
            <p:cNvSpPr txBox="1">
              <a:spLocks noChangeArrowheads="1"/>
            </p:cNvSpPr>
            <p:nvPr/>
          </p:nvSpPr>
          <p:spPr bwMode="auto">
            <a:xfrm>
              <a:off x="1040" y="2250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у</a:t>
              </a:r>
            </a:p>
          </p:txBody>
        </p:sp>
        <p:sp>
          <p:nvSpPr>
            <p:cNvPr id="139" name="Text Box 203"/>
            <p:cNvSpPr txBox="1">
              <a:spLocks noChangeArrowheads="1"/>
            </p:cNvSpPr>
            <p:nvPr/>
          </p:nvSpPr>
          <p:spPr bwMode="auto">
            <a:xfrm>
              <a:off x="1704" y="3097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х</a:t>
              </a:r>
            </a:p>
          </p:txBody>
        </p:sp>
      </p:grpSp>
      <p:grpSp>
        <p:nvGrpSpPr>
          <p:cNvPr id="172" name="Group 166"/>
          <p:cNvGrpSpPr>
            <a:grpSpLocks/>
          </p:cNvGrpSpPr>
          <p:nvPr/>
        </p:nvGrpSpPr>
        <p:grpSpPr bwMode="auto">
          <a:xfrm>
            <a:off x="4929190" y="3929066"/>
            <a:ext cx="2825750" cy="2736850"/>
            <a:chOff x="129" y="2250"/>
            <a:chExt cx="1780" cy="1724"/>
          </a:xfrm>
        </p:grpSpPr>
        <p:grpSp>
          <p:nvGrpSpPr>
            <p:cNvPr id="173" name="Group 167"/>
            <p:cNvGrpSpPr>
              <a:grpSpLocks/>
            </p:cNvGrpSpPr>
            <p:nvPr/>
          </p:nvGrpSpPr>
          <p:grpSpPr bwMode="auto">
            <a:xfrm>
              <a:off x="129" y="2273"/>
              <a:ext cx="1751" cy="1701"/>
              <a:chOff x="1406" y="799"/>
              <a:chExt cx="3175" cy="3062"/>
            </a:xfrm>
          </p:grpSpPr>
          <p:grpSp>
            <p:nvGrpSpPr>
              <p:cNvPr id="178" name="Group 168"/>
              <p:cNvGrpSpPr>
                <a:grpSpLocks/>
              </p:cNvGrpSpPr>
              <p:nvPr/>
            </p:nvGrpSpPr>
            <p:grpSpPr bwMode="auto">
              <a:xfrm>
                <a:off x="1406" y="799"/>
                <a:ext cx="3175" cy="3062"/>
                <a:chOff x="1406" y="799"/>
                <a:chExt cx="3175" cy="3062"/>
              </a:xfrm>
            </p:grpSpPr>
            <p:grpSp>
              <p:nvGrpSpPr>
                <p:cNvPr id="180" name="Group 169"/>
                <p:cNvGrpSpPr>
                  <a:grpSpLocks/>
                </p:cNvGrpSpPr>
                <p:nvPr/>
              </p:nvGrpSpPr>
              <p:grpSpPr bwMode="auto">
                <a:xfrm>
                  <a:off x="1406" y="799"/>
                  <a:ext cx="3175" cy="3040"/>
                  <a:chOff x="1406" y="799"/>
                  <a:chExt cx="3175" cy="3040"/>
                </a:xfrm>
              </p:grpSpPr>
              <p:grpSp>
                <p:nvGrpSpPr>
                  <p:cNvPr id="182" name="Group 170"/>
                  <p:cNvGrpSpPr>
                    <a:grpSpLocks/>
                  </p:cNvGrpSpPr>
                  <p:nvPr/>
                </p:nvGrpSpPr>
                <p:grpSpPr bwMode="auto">
                  <a:xfrm>
                    <a:off x="1406" y="799"/>
                    <a:ext cx="3175" cy="3026"/>
                    <a:chOff x="1406" y="799"/>
                    <a:chExt cx="3175" cy="3026"/>
                  </a:xfrm>
                </p:grpSpPr>
                <p:grpSp>
                  <p:nvGrpSpPr>
                    <p:cNvPr id="185" name="Group 17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06" y="799"/>
                      <a:ext cx="3148" cy="3026"/>
                      <a:chOff x="2409" y="203"/>
                      <a:chExt cx="3148" cy="3026"/>
                    </a:xfrm>
                  </p:grpSpPr>
                  <p:sp>
                    <p:nvSpPr>
                      <p:cNvPr id="187" name="Freeform 17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211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88" name="Freeform 17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9" y="2945"/>
                        <a:ext cx="3124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24" y="8"/>
                          </a:cxn>
                        </a:cxnLst>
                        <a:rect l="0" t="0" r="r" b="b"/>
                        <a:pathLst>
                          <a:path w="3124" h="8">
                            <a:moveTo>
                              <a:pt x="0" y="0"/>
                            </a:moveTo>
                            <a:lnTo>
                              <a:pt x="3124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89" name="Freeform 17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77" y="211"/>
                        <a:ext cx="8" cy="299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8" y="2994"/>
                          </a:cxn>
                        </a:cxnLst>
                        <a:rect l="0" t="0" r="r" b="b"/>
                        <a:pathLst>
                          <a:path w="8" h="2994">
                            <a:moveTo>
                              <a:pt x="0" y="0"/>
                            </a:moveTo>
                            <a:lnTo>
                              <a:pt x="8" y="2994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90" name="Line 17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26" y="2704"/>
                        <a:ext cx="3130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prstDash val="sysDot"/>
                        <a:round/>
                        <a:headEnd/>
                        <a:tailEnd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91" name="Freeform 17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3203"/>
                        <a:ext cx="3124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24" y="8"/>
                          </a:cxn>
                        </a:cxnLst>
                        <a:rect l="0" t="0" r="r" b="b"/>
                        <a:pathLst>
                          <a:path w="3124" h="8">
                            <a:moveTo>
                              <a:pt x="0" y="0"/>
                            </a:moveTo>
                            <a:lnTo>
                              <a:pt x="3124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92" name="Freeform 17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18" y="2450"/>
                        <a:ext cx="3131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31" y="0"/>
                          </a:cxn>
                        </a:cxnLst>
                        <a:rect l="0" t="0" r="r" b="b"/>
                        <a:pathLst>
                          <a:path w="3131" h="8">
                            <a:moveTo>
                              <a:pt x="0" y="8"/>
                            </a:moveTo>
                            <a:lnTo>
                              <a:pt x="3131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93" name="Freeform 17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2205"/>
                        <a:ext cx="3131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31" y="0"/>
                          </a:cxn>
                        </a:cxnLst>
                        <a:rect l="0" t="0" r="r" b="b"/>
                        <a:pathLst>
                          <a:path w="3131" h="8">
                            <a:moveTo>
                              <a:pt x="0" y="8"/>
                            </a:moveTo>
                            <a:lnTo>
                              <a:pt x="3131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94" name="Freeform 17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9" y="1955"/>
                        <a:ext cx="3132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32" y="8"/>
                          </a:cxn>
                        </a:cxnLst>
                        <a:rect l="0" t="0" r="r" b="b"/>
                        <a:pathLst>
                          <a:path w="3132" h="8">
                            <a:moveTo>
                              <a:pt x="0" y="0"/>
                            </a:moveTo>
                            <a:lnTo>
                              <a:pt x="3132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95" name="Freeform 18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34" y="1444"/>
                        <a:ext cx="3107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07" y="0"/>
                          </a:cxn>
                        </a:cxnLst>
                        <a:rect l="0" t="0" r="r" b="b"/>
                        <a:pathLst>
                          <a:path w="3107" h="8">
                            <a:moveTo>
                              <a:pt x="0" y="8"/>
                            </a:moveTo>
                            <a:lnTo>
                              <a:pt x="3107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96" name="Freeform 18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1207"/>
                        <a:ext cx="3107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07" y="0"/>
                          </a:cxn>
                        </a:cxnLst>
                        <a:rect l="0" t="0" r="r" b="b"/>
                        <a:pathLst>
                          <a:path w="3107" h="8">
                            <a:moveTo>
                              <a:pt x="0" y="8"/>
                            </a:moveTo>
                            <a:lnTo>
                              <a:pt x="3107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97" name="Freeform 18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949"/>
                        <a:ext cx="3123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23" y="8"/>
                          </a:cxn>
                        </a:cxnLst>
                        <a:rect l="0" t="0" r="r" b="b"/>
                        <a:pathLst>
                          <a:path w="3123" h="8">
                            <a:moveTo>
                              <a:pt x="0" y="0"/>
                            </a:moveTo>
                            <a:lnTo>
                              <a:pt x="3123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98" name="Freeform 18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708"/>
                        <a:ext cx="3107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"/>
                          </a:cxn>
                          <a:cxn ang="0">
                            <a:pos x="3107" y="0"/>
                          </a:cxn>
                        </a:cxnLst>
                        <a:rect l="0" t="0" r="r" b="b"/>
                        <a:pathLst>
                          <a:path w="3107" h="8">
                            <a:moveTo>
                              <a:pt x="0" y="8"/>
                            </a:moveTo>
                            <a:lnTo>
                              <a:pt x="3107" y="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99" name="Freeform 18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34" y="446"/>
                        <a:ext cx="3115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15" y="8"/>
                          </a:cxn>
                        </a:cxnLst>
                        <a:rect l="0" t="0" r="r" b="b"/>
                        <a:pathLst>
                          <a:path w="3115" h="8">
                            <a:moveTo>
                              <a:pt x="0" y="0"/>
                            </a:moveTo>
                            <a:lnTo>
                              <a:pt x="3115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00" name="Freeform 18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6" y="210"/>
                        <a:ext cx="3115" cy="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115" y="8"/>
                          </a:cxn>
                        </a:cxnLst>
                        <a:rect l="0" t="0" r="r" b="b"/>
                        <a:pathLst>
                          <a:path w="3115" h="8">
                            <a:moveTo>
                              <a:pt x="0" y="0"/>
                            </a:moveTo>
                            <a:lnTo>
                              <a:pt x="3115" y="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01" name="Freeform 18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937" y="203"/>
                        <a:ext cx="8" cy="3026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" y="0"/>
                          </a:cxn>
                          <a:cxn ang="0">
                            <a:pos x="0" y="3026"/>
                          </a:cxn>
                        </a:cxnLst>
                        <a:rect l="0" t="0" r="r" b="b"/>
                        <a:pathLst>
                          <a:path w="8" h="3026">
                            <a:moveTo>
                              <a:pt x="8" y="0"/>
                            </a:moveTo>
                            <a:lnTo>
                              <a:pt x="0" y="3026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02" name="Freeform 18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98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03" name="Freeform 18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470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04" name="Freeform 18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707" y="219"/>
                        <a:ext cx="9" cy="301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9" y="0"/>
                          </a:cxn>
                          <a:cxn ang="0">
                            <a:pos x="0" y="3010"/>
                          </a:cxn>
                        </a:cxnLst>
                        <a:rect l="0" t="0" r="r" b="b"/>
                        <a:pathLst>
                          <a:path w="9" h="3010">
                            <a:moveTo>
                              <a:pt x="9" y="0"/>
                            </a:moveTo>
                            <a:lnTo>
                              <a:pt x="0" y="301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05" name="Freeform 19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241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06" name="Freeform 19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494" y="203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07" name="Freeform 19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62" y="219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08" name="Freeform 19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012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09" name="Freeform 19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284" y="210"/>
                        <a:ext cx="1" cy="300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3002"/>
                          </a:cxn>
                        </a:cxnLst>
                        <a:rect l="0" t="0" r="r" b="b"/>
                        <a:pathLst>
                          <a:path w="1" h="3002">
                            <a:moveTo>
                              <a:pt x="0" y="0"/>
                            </a:moveTo>
                            <a:lnTo>
                              <a:pt x="0" y="300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tx1"/>
                        </a:solidFill>
                        <a:prstDash val="sysDot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186" name="Line 19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06" y="2296"/>
                      <a:ext cx="3175" cy="0"/>
                    </a:xfrm>
                    <a:prstGeom prst="line">
                      <a:avLst/>
                    </a:prstGeom>
                    <a:noFill/>
                    <a:ln w="9525" cap="rnd">
                      <a:solidFill>
                        <a:srgbClr val="808080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83" name="Line 196"/>
                  <p:cNvSpPr>
                    <a:spLocks noChangeShapeType="1"/>
                  </p:cNvSpPr>
                  <p:nvPr/>
                </p:nvSpPr>
                <p:spPr bwMode="auto">
                  <a:xfrm>
                    <a:off x="2969" y="799"/>
                    <a:ext cx="0" cy="3017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333333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84" name="Line 197"/>
                  <p:cNvSpPr>
                    <a:spLocks noChangeShapeType="1"/>
                  </p:cNvSpPr>
                  <p:nvPr/>
                </p:nvSpPr>
                <p:spPr bwMode="auto">
                  <a:xfrm>
                    <a:off x="4536" y="822"/>
                    <a:ext cx="0" cy="3017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333333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81" name="Line 198"/>
                <p:cNvSpPr>
                  <a:spLocks noChangeShapeType="1"/>
                </p:cNvSpPr>
                <p:nvPr/>
              </p:nvSpPr>
              <p:spPr bwMode="auto">
                <a:xfrm flipV="1">
                  <a:off x="2969" y="799"/>
                  <a:ext cx="0" cy="3062"/>
                </a:xfrm>
                <a:prstGeom prst="line">
                  <a:avLst/>
                </a:prstGeom>
                <a:noFill/>
                <a:ln w="38100">
                  <a:solidFill>
                    <a:srgbClr val="4D4D4D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79" name="Line 199"/>
              <p:cNvSpPr>
                <a:spLocks noChangeShapeType="1"/>
              </p:cNvSpPr>
              <p:nvPr/>
            </p:nvSpPr>
            <p:spPr bwMode="auto">
              <a:xfrm>
                <a:off x="1406" y="2296"/>
                <a:ext cx="3108" cy="0"/>
              </a:xfrm>
              <a:prstGeom prst="line">
                <a:avLst/>
              </a:prstGeom>
              <a:noFill/>
              <a:ln w="38100">
                <a:solidFill>
                  <a:srgbClr val="4D4D4D"/>
                </a:solidFill>
                <a:round/>
                <a:headEnd/>
                <a:tailEnd type="arrow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4" name="Text Box 200"/>
            <p:cNvSpPr txBox="1">
              <a:spLocks noChangeArrowheads="1"/>
            </p:cNvSpPr>
            <p:nvPr/>
          </p:nvSpPr>
          <p:spPr bwMode="auto">
            <a:xfrm>
              <a:off x="839" y="3067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0</a:t>
              </a:r>
            </a:p>
          </p:txBody>
        </p:sp>
        <p:sp>
          <p:nvSpPr>
            <p:cNvPr id="175" name="Text Box 201"/>
            <p:cNvSpPr txBox="1">
              <a:spLocks noChangeArrowheads="1"/>
            </p:cNvSpPr>
            <p:nvPr/>
          </p:nvSpPr>
          <p:spPr bwMode="auto">
            <a:xfrm>
              <a:off x="1059" y="3067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1</a:t>
              </a:r>
            </a:p>
          </p:txBody>
        </p:sp>
        <p:sp>
          <p:nvSpPr>
            <p:cNvPr id="176" name="Text Box 202"/>
            <p:cNvSpPr txBox="1">
              <a:spLocks noChangeArrowheads="1"/>
            </p:cNvSpPr>
            <p:nvPr/>
          </p:nvSpPr>
          <p:spPr bwMode="auto">
            <a:xfrm>
              <a:off x="1040" y="2250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у</a:t>
              </a:r>
            </a:p>
          </p:txBody>
        </p:sp>
        <p:sp>
          <p:nvSpPr>
            <p:cNvPr id="177" name="Text Box 203"/>
            <p:cNvSpPr txBox="1">
              <a:spLocks noChangeArrowheads="1"/>
            </p:cNvSpPr>
            <p:nvPr/>
          </p:nvSpPr>
          <p:spPr bwMode="auto">
            <a:xfrm>
              <a:off x="1704" y="3097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i="0"/>
                <a:t>х</a:t>
              </a:r>
            </a:p>
          </p:txBody>
        </p:sp>
      </p:grpSp>
      <p:sp>
        <p:nvSpPr>
          <p:cNvPr id="210" name="Line 85"/>
          <p:cNvSpPr>
            <a:spLocks noChangeShapeType="1"/>
          </p:cNvSpPr>
          <p:nvPr/>
        </p:nvSpPr>
        <p:spPr bwMode="auto">
          <a:xfrm flipV="1">
            <a:off x="1428728" y="4000504"/>
            <a:ext cx="2214578" cy="2071702"/>
          </a:xfrm>
          <a:prstGeom prst="line">
            <a:avLst/>
          </a:prstGeom>
          <a:noFill/>
          <a:ln w="69850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1" name="Freeform 205"/>
          <p:cNvSpPr>
            <a:spLocks/>
          </p:cNvSpPr>
          <p:nvPr/>
        </p:nvSpPr>
        <p:spPr bwMode="auto">
          <a:xfrm>
            <a:off x="5072066" y="5956636"/>
            <a:ext cx="2428892" cy="45719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258" y="0"/>
              </a:cxn>
            </a:cxnLst>
            <a:rect l="0" t="0" r="r" b="b"/>
            <a:pathLst>
              <a:path w="1258" h="1">
                <a:moveTo>
                  <a:pt x="0" y="0"/>
                </a:moveTo>
                <a:lnTo>
                  <a:pt x="1258" y="0"/>
                </a:lnTo>
              </a:path>
            </a:pathLst>
          </a:custGeom>
          <a:noFill/>
          <a:ln w="698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3" name="Прямоугольник 212"/>
          <p:cNvSpPr/>
          <p:nvPr/>
        </p:nvSpPr>
        <p:spPr>
          <a:xfrm>
            <a:off x="2428860" y="4929198"/>
            <a:ext cx="11801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/>
              <a:t>гострий</a:t>
            </a:r>
            <a:endParaRPr lang="ru-RU" b="1" dirty="0"/>
          </a:p>
        </p:txBody>
      </p:sp>
      <p:sp>
        <p:nvSpPr>
          <p:cNvPr id="214" name="Прямоугольник 213"/>
          <p:cNvSpPr/>
          <p:nvPr/>
        </p:nvSpPr>
        <p:spPr>
          <a:xfrm>
            <a:off x="2357422" y="6143644"/>
            <a:ext cx="1829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ЗРОСТАЮЧА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15" name="Freeform 208"/>
          <p:cNvSpPr>
            <a:spLocks/>
          </p:cNvSpPr>
          <p:nvPr/>
        </p:nvSpPr>
        <p:spPr bwMode="auto">
          <a:xfrm>
            <a:off x="1500166" y="5214950"/>
            <a:ext cx="500066" cy="450845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182" y="0"/>
              </a:cxn>
            </a:cxnLst>
            <a:rect l="0" t="0" r="r" b="b"/>
            <a:pathLst>
              <a:path w="182" h="144">
                <a:moveTo>
                  <a:pt x="0" y="144"/>
                </a:moveTo>
                <a:lnTo>
                  <a:pt x="182" y="0"/>
                </a:lnTo>
              </a:path>
            </a:pathLst>
          </a:custGeom>
          <a:noFill/>
          <a:ln w="38100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6" name="Line 216"/>
          <p:cNvSpPr>
            <a:spLocks noChangeShapeType="1"/>
          </p:cNvSpPr>
          <p:nvPr/>
        </p:nvSpPr>
        <p:spPr bwMode="auto">
          <a:xfrm>
            <a:off x="5072066" y="5715016"/>
            <a:ext cx="360362" cy="0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7" name="Прямоугольник 216"/>
          <p:cNvSpPr/>
          <p:nvPr/>
        </p:nvSpPr>
        <p:spPr>
          <a:xfrm>
            <a:off x="5000628" y="4429132"/>
            <a:ext cx="25763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ПАРАЛЕЛЬНА </a:t>
            </a:r>
            <a:r>
              <a:rPr lang="uk-UA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Ох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1" name="Rectangle 163"/>
          <p:cNvSpPr>
            <a:spLocks noChangeArrowheads="1"/>
          </p:cNvSpPr>
          <p:nvPr/>
        </p:nvSpPr>
        <p:spPr bwMode="auto">
          <a:xfrm>
            <a:off x="1428728" y="3929066"/>
            <a:ext cx="363535" cy="500066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b="1" i="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22" name="Rectangle 204"/>
          <p:cNvSpPr>
            <a:spLocks noChangeArrowheads="1"/>
          </p:cNvSpPr>
          <p:nvPr/>
        </p:nvSpPr>
        <p:spPr bwMode="auto">
          <a:xfrm>
            <a:off x="4929190" y="3929066"/>
            <a:ext cx="360362" cy="500066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b="1" i="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23" name="Прямоугольник 222"/>
          <p:cNvSpPr/>
          <p:nvPr/>
        </p:nvSpPr>
        <p:spPr>
          <a:xfrm>
            <a:off x="214282" y="0"/>
            <a:ext cx="57150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4" name="Прямоугольник 223"/>
          <p:cNvSpPr/>
          <p:nvPr/>
        </p:nvSpPr>
        <p:spPr>
          <a:xfrm>
            <a:off x="1" y="0"/>
            <a:ext cx="91440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Знайди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зростаючі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лінійні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функції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і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зроби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клік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мишею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 квадратику </a:t>
            </a:r>
            <a:r>
              <a:rPr lang="ru-RU" sz="2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</a:t>
            </a:r>
            <a:r>
              <a:rPr lang="ru-RU" sz="2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цифрою.</a:t>
            </a:r>
            <a:endParaRPr lang="ru-RU" sz="24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5" name="Прямоугольник 224"/>
          <p:cNvSpPr/>
          <p:nvPr/>
        </p:nvSpPr>
        <p:spPr>
          <a:xfrm>
            <a:off x="4643438" y="1714488"/>
            <a:ext cx="9332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/>
              <a:t>тупий</a:t>
            </a:r>
            <a:endParaRPr lang="ru-RU" b="1" dirty="0"/>
          </a:p>
        </p:txBody>
      </p:sp>
      <p:sp>
        <p:nvSpPr>
          <p:cNvPr id="130" name="AutoShape 164"/>
          <p:cNvSpPr>
            <a:spLocks noChangeArrowheads="1"/>
          </p:cNvSpPr>
          <p:nvPr/>
        </p:nvSpPr>
        <p:spPr bwMode="auto">
          <a:xfrm>
            <a:off x="7786710" y="1500174"/>
            <a:ext cx="1357290" cy="785818"/>
          </a:xfrm>
          <a:prstGeom prst="parallelogram">
            <a:avLst>
              <a:gd name="adj" fmla="val 61010"/>
            </a:avLst>
          </a:prstGeom>
          <a:gradFill flip="none" rotWithShape="1">
            <a:gsLst>
              <a:gs pos="0">
                <a:srgbClr val="0000FF"/>
              </a:gs>
              <a:gs pos="100000">
                <a:schemeClr val="bg1"/>
              </a:gs>
            </a:gsLst>
            <a:path path="circle">
              <a:fillToRect l="100000" b="100000"/>
            </a:path>
            <a:tileRect t="-100000" r="-100000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8" name="Прямоугольник 127"/>
          <p:cNvSpPr/>
          <p:nvPr/>
        </p:nvSpPr>
        <p:spPr>
          <a:xfrm>
            <a:off x="7715272" y="1928802"/>
            <a:ext cx="11801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/>
              <a:t>гострий</a:t>
            </a:r>
            <a:endParaRPr lang="ru-RU" b="1" dirty="0"/>
          </a:p>
        </p:txBody>
      </p:sp>
      <p:sp>
        <p:nvSpPr>
          <p:cNvPr id="226" name="Стрелка вправо 225">
            <a:hlinkClick r:id="rId2" action="ppaction://hlinkpres?slideindex=18&amp;slidetitle=Слайд 18"/>
          </p:cNvPr>
          <p:cNvSpPr/>
          <p:nvPr/>
        </p:nvSpPr>
        <p:spPr>
          <a:xfrm>
            <a:off x="8072462" y="6072206"/>
            <a:ext cx="714380" cy="571504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11111E-6 L 0.11806 -0.2518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-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44444E-6 L 0.16702 0.228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" y="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0"/>
                            </p:stCondLst>
                            <p:childTnLst>
                              <p:par>
                                <p:cTn id="5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48148E-6 L 0.12795 -0.27292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" y="-1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000"/>
                            </p:stCondLst>
                            <p:childTnLst>
                              <p:par>
                                <p:cTn id="8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9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2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96296E-6 L 0.15903 -0.20926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" y="-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000"/>
                            </p:stCondLst>
                            <p:childTnLst>
                              <p:par>
                                <p:cTn id="106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600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700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8000"/>
                            </p:stCondLst>
                            <p:childTnLst>
                              <p:par>
                                <p:cTn id="1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1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2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2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0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1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000"/>
                            </p:stCondLst>
                            <p:childTnLst>
                              <p:par>
                                <p:cTn id="13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3629 0 " pathEditMode="relative" ptsTypes="AA">
                                      <p:cBhvr>
                                        <p:cTn id="133" dur="20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0"/>
                            </p:stCondLst>
                            <p:childTnLst>
                              <p:par>
                                <p:cTn id="1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7000"/>
                            </p:stCondLst>
                            <p:childTnLst>
                              <p:par>
                                <p:cTn id="13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2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2"/>
                  </p:tgtEl>
                </p:cond>
              </p:nextCondLst>
            </p:seq>
          </p:childTnLst>
        </p:cTn>
      </p:par>
    </p:tnLst>
    <p:bldLst>
      <p:bldP spid="212" grpId="0" animBg="1"/>
      <p:bldP spid="42" grpId="0" animBg="1"/>
      <p:bldP spid="41" grpId="0"/>
      <p:bldP spid="44" grpId="0" animBg="1"/>
      <p:bldP spid="44" grpId="1" animBg="1"/>
      <p:bldP spid="45" grpId="0" animBg="1"/>
      <p:bldP spid="84" grpId="0" animBg="1"/>
      <p:bldP spid="85" grpId="0" animBg="1"/>
      <p:bldP spid="85" grpId="1" animBg="1"/>
      <p:bldP spid="85" grpId="2" animBg="1"/>
      <p:bldP spid="86" grpId="0" animBg="1"/>
      <p:bldP spid="86" grpId="1" animBg="1"/>
      <p:bldP spid="87" grpId="0"/>
      <p:bldP spid="87" grpId="1"/>
      <p:bldP spid="88" grpId="0" animBg="1"/>
      <p:bldP spid="131" grpId="0" animBg="1"/>
      <p:bldP spid="131" grpId="1" animBg="1"/>
      <p:bldP spid="132" grpId="0"/>
      <p:bldP spid="133" grpId="0" animBg="1"/>
      <p:bldP spid="211" grpId="0" animBg="1"/>
      <p:bldP spid="213" grpId="0"/>
      <p:bldP spid="214" grpId="0"/>
      <p:bldP spid="215" grpId="1" animBg="1"/>
      <p:bldP spid="215" grpId="2" animBg="1"/>
      <p:bldP spid="216" grpId="0" animBg="1"/>
      <p:bldP spid="216" grpId="1" animBg="1"/>
      <p:bldP spid="216" grpId="2" animBg="1"/>
      <p:bldP spid="217" grpId="0"/>
      <p:bldP spid="217" grpId="1"/>
      <p:bldP spid="221" grpId="0" animBg="1"/>
      <p:bldP spid="222" grpId="0" animBg="1"/>
      <p:bldP spid="225" grpId="0"/>
      <p:bldP spid="225" grpId="1"/>
      <p:bldP spid="130" grpId="0" animBg="1"/>
      <p:bldP spid="12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14282" y="1500174"/>
            <a:ext cx="5064125" cy="5041900"/>
            <a:chOff x="612" y="572"/>
            <a:chExt cx="3190" cy="3176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2200" y="572"/>
              <a:ext cx="1602" cy="1893"/>
              <a:chOff x="2993" y="707"/>
              <a:chExt cx="1602" cy="1893"/>
            </a:xfrm>
          </p:grpSpPr>
          <p:sp>
            <p:nvSpPr>
              <p:cNvPr id="44" name="Text Box 4"/>
              <p:cNvSpPr txBox="1">
                <a:spLocks noChangeArrowheads="1"/>
              </p:cNvSpPr>
              <p:nvPr/>
            </p:nvSpPr>
            <p:spPr bwMode="auto">
              <a:xfrm>
                <a:off x="4354" y="2273"/>
                <a:ext cx="241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800" b="1" i="0"/>
                  <a:t>х</a:t>
                </a:r>
              </a:p>
            </p:txBody>
          </p:sp>
          <p:sp>
            <p:nvSpPr>
              <p:cNvPr id="45" name="Text Box 5"/>
              <p:cNvSpPr txBox="1">
                <a:spLocks noChangeArrowheads="1"/>
              </p:cNvSpPr>
              <p:nvPr/>
            </p:nvSpPr>
            <p:spPr bwMode="auto">
              <a:xfrm>
                <a:off x="2993" y="707"/>
                <a:ext cx="241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800" b="1" i="0"/>
                  <a:t>у</a:t>
                </a:r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612" y="686"/>
              <a:ext cx="3175" cy="3062"/>
              <a:chOff x="1406" y="799"/>
              <a:chExt cx="3175" cy="3062"/>
            </a:xfrm>
          </p:grpSpPr>
          <p:grpSp>
            <p:nvGrpSpPr>
              <p:cNvPr id="5" name="Group 7"/>
              <p:cNvGrpSpPr>
                <a:grpSpLocks/>
              </p:cNvGrpSpPr>
              <p:nvPr/>
            </p:nvGrpSpPr>
            <p:grpSpPr bwMode="auto">
              <a:xfrm>
                <a:off x="1406" y="799"/>
                <a:ext cx="3175" cy="3062"/>
                <a:chOff x="1406" y="799"/>
                <a:chExt cx="3175" cy="3062"/>
              </a:xfrm>
            </p:grpSpPr>
            <p:grpSp>
              <p:nvGrpSpPr>
                <p:cNvPr id="8" name="Group 8"/>
                <p:cNvGrpSpPr>
                  <a:grpSpLocks/>
                </p:cNvGrpSpPr>
                <p:nvPr/>
              </p:nvGrpSpPr>
              <p:grpSpPr bwMode="auto">
                <a:xfrm>
                  <a:off x="1406" y="799"/>
                  <a:ext cx="3175" cy="3062"/>
                  <a:chOff x="1406" y="799"/>
                  <a:chExt cx="3175" cy="3062"/>
                </a:xfrm>
              </p:grpSpPr>
              <p:grpSp>
                <p:nvGrpSpPr>
                  <p:cNvPr id="1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406" y="799"/>
                    <a:ext cx="3175" cy="3062"/>
                    <a:chOff x="1406" y="799"/>
                    <a:chExt cx="3175" cy="3062"/>
                  </a:xfrm>
                </p:grpSpPr>
                <p:grpSp>
                  <p:nvGrpSpPr>
                    <p:cNvPr id="12" name="Group 1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06" y="799"/>
                      <a:ext cx="3175" cy="3062"/>
                      <a:chOff x="1406" y="799"/>
                      <a:chExt cx="3175" cy="3062"/>
                    </a:xfrm>
                  </p:grpSpPr>
                  <p:grpSp>
                    <p:nvGrpSpPr>
                      <p:cNvPr id="14" name="Group 1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06" y="799"/>
                        <a:ext cx="3175" cy="3040"/>
                        <a:chOff x="1406" y="799"/>
                        <a:chExt cx="3175" cy="3040"/>
                      </a:xfrm>
                    </p:grpSpPr>
                    <p:grpSp>
                      <p:nvGrpSpPr>
                        <p:cNvPr id="16" name="Group 12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406" y="799"/>
                          <a:ext cx="3175" cy="3026"/>
                          <a:chOff x="1406" y="799"/>
                          <a:chExt cx="3175" cy="3026"/>
                        </a:xfrm>
                      </p:grpSpPr>
                      <p:grpSp>
                        <p:nvGrpSpPr>
                          <p:cNvPr id="19" name="Group 13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1406" y="799"/>
                            <a:ext cx="3148" cy="3026"/>
                            <a:chOff x="2409" y="203"/>
                            <a:chExt cx="3148" cy="3026"/>
                          </a:xfrm>
                        </p:grpSpPr>
                        <p:sp>
                          <p:nvSpPr>
                            <p:cNvPr id="21" name="Freeform 14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426" y="211"/>
                              <a:ext cx="1" cy="3002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0" y="3002"/>
                                </a:cxn>
                              </a:cxnLst>
                              <a:rect l="0" t="0" r="r" b="b"/>
                              <a:pathLst>
                                <a:path w="1" h="3002">
                                  <a:moveTo>
                                    <a:pt x="0" y="0"/>
                                  </a:moveTo>
                                  <a:lnTo>
                                    <a:pt x="0" y="3002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22" name="Freeform 15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409" y="2945"/>
                              <a:ext cx="3124" cy="8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3124" y="8"/>
                                </a:cxn>
                              </a:cxnLst>
                              <a:rect l="0" t="0" r="r" b="b"/>
                              <a:pathLst>
                                <a:path w="3124" h="8">
                                  <a:moveTo>
                                    <a:pt x="0" y="0"/>
                                  </a:moveTo>
                                  <a:lnTo>
                                    <a:pt x="3124" y="8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23" name="Freeform 16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677" y="211"/>
                              <a:ext cx="8" cy="2994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8" y="2994"/>
                                </a:cxn>
                              </a:cxnLst>
                              <a:rect l="0" t="0" r="r" b="b"/>
                              <a:pathLst>
                                <a:path w="8" h="2994">
                                  <a:moveTo>
                                    <a:pt x="0" y="0"/>
                                  </a:moveTo>
                                  <a:lnTo>
                                    <a:pt x="8" y="2994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24" name="Line 17"/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2409" y="2699"/>
                              <a:ext cx="3130" cy="0"/>
                            </a:xfrm>
                            <a:prstGeom prst="line">
                              <a:avLst/>
                            </a:prstGeom>
                            <a:noFill/>
                            <a:ln w="9525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25" name="Freeform 18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426" y="3203"/>
                              <a:ext cx="3124" cy="8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3124" y="8"/>
                                </a:cxn>
                              </a:cxnLst>
                              <a:rect l="0" t="0" r="r" b="b"/>
                              <a:pathLst>
                                <a:path w="3124" h="8">
                                  <a:moveTo>
                                    <a:pt x="0" y="0"/>
                                  </a:moveTo>
                                  <a:lnTo>
                                    <a:pt x="3124" y="8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26" name="Freeform 19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418" y="2450"/>
                              <a:ext cx="3131" cy="8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8"/>
                                </a:cxn>
                                <a:cxn ang="0">
                                  <a:pos x="3131" y="0"/>
                                </a:cxn>
                              </a:cxnLst>
                              <a:rect l="0" t="0" r="r" b="b"/>
                              <a:pathLst>
                                <a:path w="3131" h="8">
                                  <a:moveTo>
                                    <a:pt x="0" y="8"/>
                                  </a:moveTo>
                                  <a:lnTo>
                                    <a:pt x="3131" y="0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27" name="Freeform 20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426" y="2205"/>
                              <a:ext cx="3131" cy="8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8"/>
                                </a:cxn>
                                <a:cxn ang="0">
                                  <a:pos x="3131" y="0"/>
                                </a:cxn>
                              </a:cxnLst>
                              <a:rect l="0" t="0" r="r" b="b"/>
                              <a:pathLst>
                                <a:path w="3131" h="8">
                                  <a:moveTo>
                                    <a:pt x="0" y="8"/>
                                  </a:moveTo>
                                  <a:lnTo>
                                    <a:pt x="3131" y="0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28" name="Freeform 21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409" y="1955"/>
                              <a:ext cx="3132" cy="8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3132" y="8"/>
                                </a:cxn>
                              </a:cxnLst>
                              <a:rect l="0" t="0" r="r" b="b"/>
                              <a:pathLst>
                                <a:path w="3132" h="8">
                                  <a:moveTo>
                                    <a:pt x="0" y="0"/>
                                  </a:moveTo>
                                  <a:lnTo>
                                    <a:pt x="3132" y="8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29" name="Freeform 22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434" y="1444"/>
                              <a:ext cx="3107" cy="8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8"/>
                                </a:cxn>
                                <a:cxn ang="0">
                                  <a:pos x="3107" y="0"/>
                                </a:cxn>
                              </a:cxnLst>
                              <a:rect l="0" t="0" r="r" b="b"/>
                              <a:pathLst>
                                <a:path w="3107" h="8">
                                  <a:moveTo>
                                    <a:pt x="0" y="8"/>
                                  </a:moveTo>
                                  <a:lnTo>
                                    <a:pt x="3107" y="0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30" name="Freeform 23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426" y="1207"/>
                              <a:ext cx="3107" cy="8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8"/>
                                </a:cxn>
                                <a:cxn ang="0">
                                  <a:pos x="3107" y="0"/>
                                </a:cxn>
                              </a:cxnLst>
                              <a:rect l="0" t="0" r="r" b="b"/>
                              <a:pathLst>
                                <a:path w="3107" h="8">
                                  <a:moveTo>
                                    <a:pt x="0" y="8"/>
                                  </a:moveTo>
                                  <a:lnTo>
                                    <a:pt x="3107" y="0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31" name="Freeform 24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426" y="949"/>
                              <a:ext cx="3123" cy="8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3123" y="8"/>
                                </a:cxn>
                              </a:cxnLst>
                              <a:rect l="0" t="0" r="r" b="b"/>
                              <a:pathLst>
                                <a:path w="3123" h="8">
                                  <a:moveTo>
                                    <a:pt x="0" y="0"/>
                                  </a:moveTo>
                                  <a:lnTo>
                                    <a:pt x="3123" y="8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32" name="Freeform 25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426" y="708"/>
                              <a:ext cx="3107" cy="8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8"/>
                                </a:cxn>
                                <a:cxn ang="0">
                                  <a:pos x="3107" y="0"/>
                                </a:cxn>
                              </a:cxnLst>
                              <a:rect l="0" t="0" r="r" b="b"/>
                              <a:pathLst>
                                <a:path w="3107" h="8">
                                  <a:moveTo>
                                    <a:pt x="0" y="8"/>
                                  </a:moveTo>
                                  <a:lnTo>
                                    <a:pt x="3107" y="0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33" name="Freeform 26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434" y="446"/>
                              <a:ext cx="3115" cy="8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3115" y="8"/>
                                </a:cxn>
                              </a:cxnLst>
                              <a:rect l="0" t="0" r="r" b="b"/>
                              <a:pathLst>
                                <a:path w="3115" h="8">
                                  <a:moveTo>
                                    <a:pt x="0" y="0"/>
                                  </a:moveTo>
                                  <a:lnTo>
                                    <a:pt x="3115" y="8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34" name="Freeform 27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426" y="210"/>
                              <a:ext cx="3115" cy="8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3115" y="8"/>
                                </a:cxn>
                              </a:cxnLst>
                              <a:rect l="0" t="0" r="r" b="b"/>
                              <a:pathLst>
                                <a:path w="3115" h="8">
                                  <a:moveTo>
                                    <a:pt x="0" y="0"/>
                                  </a:moveTo>
                                  <a:lnTo>
                                    <a:pt x="3115" y="8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35" name="Freeform 28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937" y="203"/>
                              <a:ext cx="8" cy="3026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8" y="0"/>
                                </a:cxn>
                                <a:cxn ang="0">
                                  <a:pos x="0" y="3026"/>
                                </a:cxn>
                              </a:cxnLst>
                              <a:rect l="0" t="0" r="r" b="b"/>
                              <a:pathLst>
                                <a:path w="8" h="3026">
                                  <a:moveTo>
                                    <a:pt x="8" y="0"/>
                                  </a:moveTo>
                                  <a:lnTo>
                                    <a:pt x="0" y="3026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36" name="Freeform 29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3198" y="210"/>
                              <a:ext cx="1" cy="3002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0" y="3002"/>
                                </a:cxn>
                              </a:cxnLst>
                              <a:rect l="0" t="0" r="r" b="b"/>
                              <a:pathLst>
                                <a:path w="1" h="3002">
                                  <a:moveTo>
                                    <a:pt x="0" y="0"/>
                                  </a:moveTo>
                                  <a:lnTo>
                                    <a:pt x="0" y="3002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37" name="Freeform 30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3470" y="210"/>
                              <a:ext cx="1" cy="3002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0" y="3002"/>
                                </a:cxn>
                              </a:cxnLst>
                              <a:rect l="0" t="0" r="r" b="b"/>
                              <a:pathLst>
                                <a:path w="1" h="3002">
                                  <a:moveTo>
                                    <a:pt x="0" y="0"/>
                                  </a:moveTo>
                                  <a:lnTo>
                                    <a:pt x="0" y="3002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38" name="Freeform 31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3707" y="219"/>
                              <a:ext cx="9" cy="3010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9" y="0"/>
                                </a:cxn>
                                <a:cxn ang="0">
                                  <a:pos x="0" y="3010"/>
                                </a:cxn>
                              </a:cxnLst>
                              <a:rect l="0" t="0" r="r" b="b"/>
                              <a:pathLst>
                                <a:path w="9" h="3010">
                                  <a:moveTo>
                                    <a:pt x="9" y="0"/>
                                  </a:moveTo>
                                  <a:lnTo>
                                    <a:pt x="0" y="3010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39" name="Freeform 32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4241" y="210"/>
                              <a:ext cx="1" cy="3002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0" y="3002"/>
                                </a:cxn>
                              </a:cxnLst>
                              <a:rect l="0" t="0" r="r" b="b"/>
                              <a:pathLst>
                                <a:path w="1" h="3002">
                                  <a:moveTo>
                                    <a:pt x="0" y="0"/>
                                  </a:moveTo>
                                  <a:lnTo>
                                    <a:pt x="0" y="3002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40" name="Freeform 33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4494" y="203"/>
                              <a:ext cx="1" cy="3002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0" y="3002"/>
                                </a:cxn>
                              </a:cxnLst>
                              <a:rect l="0" t="0" r="r" b="b"/>
                              <a:pathLst>
                                <a:path w="1" h="3002">
                                  <a:moveTo>
                                    <a:pt x="0" y="0"/>
                                  </a:moveTo>
                                  <a:lnTo>
                                    <a:pt x="0" y="3002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41" name="Freeform 34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4762" y="219"/>
                              <a:ext cx="1" cy="3002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0" y="3002"/>
                                </a:cxn>
                              </a:cxnLst>
                              <a:rect l="0" t="0" r="r" b="b"/>
                              <a:pathLst>
                                <a:path w="1" h="3002">
                                  <a:moveTo>
                                    <a:pt x="0" y="0"/>
                                  </a:moveTo>
                                  <a:lnTo>
                                    <a:pt x="0" y="3002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42" name="Freeform 35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5012" y="210"/>
                              <a:ext cx="1" cy="3002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0" y="3002"/>
                                </a:cxn>
                              </a:cxnLst>
                              <a:rect l="0" t="0" r="r" b="b"/>
                              <a:pathLst>
                                <a:path w="1" h="3002">
                                  <a:moveTo>
                                    <a:pt x="0" y="0"/>
                                  </a:moveTo>
                                  <a:lnTo>
                                    <a:pt x="0" y="3002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43" name="Freeform 36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5284" y="210"/>
                              <a:ext cx="1" cy="3002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0" y="3002"/>
                                </a:cxn>
                              </a:cxnLst>
                              <a:rect l="0" t="0" r="r" b="b"/>
                              <a:pathLst>
                                <a:path w="1" h="3002">
                                  <a:moveTo>
                                    <a:pt x="0" y="0"/>
                                  </a:moveTo>
                                  <a:lnTo>
                                    <a:pt x="0" y="3002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</p:grpSp>
                      <p:sp>
                        <p:nvSpPr>
                          <p:cNvPr id="20" name="Line 37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406" y="2296"/>
                            <a:ext cx="3175" cy="0"/>
                          </a:xfrm>
                          <a:prstGeom prst="line">
                            <a:avLst/>
                          </a:prstGeom>
                          <a:noFill/>
                          <a:ln w="9525" cap="rnd">
                            <a:solidFill>
                              <a:srgbClr val="808080"/>
                            </a:solidFill>
                            <a:prstDash val="sysDot"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</p:grpSp>
                    <p:sp>
                      <p:nvSpPr>
                        <p:cNvPr id="17" name="Line 3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969" y="799"/>
                          <a:ext cx="0" cy="3017"/>
                        </a:xfrm>
                        <a:prstGeom prst="line">
                          <a:avLst/>
                        </a:prstGeom>
                        <a:noFill/>
                        <a:ln w="9525" cap="rnd">
                          <a:solidFill>
                            <a:srgbClr val="333333"/>
                          </a:solidFill>
                          <a:prstDash val="sysDot"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8" name="Line 3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536" y="822"/>
                          <a:ext cx="0" cy="3017"/>
                        </a:xfrm>
                        <a:prstGeom prst="line">
                          <a:avLst/>
                        </a:prstGeom>
                        <a:noFill/>
                        <a:ln w="9525" cap="rnd">
                          <a:solidFill>
                            <a:srgbClr val="333333"/>
                          </a:solidFill>
                          <a:prstDash val="sysDot"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  <p:sp>
                    <p:nvSpPr>
                      <p:cNvPr id="15" name="Line 40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2969" y="799"/>
                        <a:ext cx="0" cy="3062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5F5F5F"/>
                        </a:solidFill>
                        <a:round/>
                        <a:headEnd/>
                        <a:tailEnd type="arrow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13" name="Line 4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06" y="2296"/>
                      <a:ext cx="3108" cy="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5F5F5F"/>
                      </a:solidFill>
                      <a:round/>
                      <a:headEnd/>
                      <a:tailEnd type="arrow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1" name="Text Box 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67" y="2273"/>
                    <a:ext cx="223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ru-RU" sz="2400" b="1" i="0"/>
                      <a:t>0</a:t>
                    </a:r>
                  </a:p>
                </p:txBody>
              </p:sp>
            </p:grpSp>
            <p:sp>
              <p:nvSpPr>
                <p:cNvPr id="9" name="Line 43"/>
                <p:cNvSpPr>
                  <a:spLocks noChangeShapeType="1"/>
                </p:cNvSpPr>
                <p:nvPr/>
              </p:nvSpPr>
              <p:spPr bwMode="auto">
                <a:xfrm>
                  <a:off x="2081" y="1000"/>
                  <a:ext cx="2340" cy="1395"/>
                </a:xfrm>
                <a:prstGeom prst="line">
                  <a:avLst/>
                </a:prstGeom>
                <a:noFill/>
                <a:ln w="76200">
                  <a:solidFill>
                    <a:srgbClr val="66FF33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6" name="Text Box 44"/>
              <p:cNvSpPr txBox="1">
                <a:spLocks noChangeArrowheads="1"/>
              </p:cNvSpPr>
              <p:nvPr/>
            </p:nvSpPr>
            <p:spPr bwMode="auto">
              <a:xfrm>
                <a:off x="3116" y="2260"/>
                <a:ext cx="211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 b="1" dirty="0" smtClean="0"/>
                  <a:t>1</a:t>
                </a:r>
                <a:endParaRPr lang="ru-RU" sz="2400" b="1" i="0" dirty="0"/>
              </a:p>
            </p:txBody>
          </p:sp>
          <p:sp>
            <p:nvSpPr>
              <p:cNvPr id="7" name="Text Box 45"/>
              <p:cNvSpPr txBox="1">
                <a:spLocks noChangeArrowheads="1"/>
              </p:cNvSpPr>
              <p:nvPr/>
            </p:nvSpPr>
            <p:spPr bwMode="auto">
              <a:xfrm>
                <a:off x="4151" y="2260"/>
                <a:ext cx="232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 b="1" i="0" dirty="0" smtClean="0"/>
                  <a:t>5</a:t>
                </a:r>
                <a:endParaRPr lang="ru-RU" sz="2400" b="1" i="0" dirty="0"/>
              </a:p>
            </p:txBody>
          </p:sp>
          <p:sp>
            <p:nvSpPr>
              <p:cNvPr id="60" name="Text Box 44"/>
              <p:cNvSpPr txBox="1">
                <a:spLocks noChangeArrowheads="1"/>
              </p:cNvSpPr>
              <p:nvPr/>
            </p:nvSpPr>
            <p:spPr bwMode="auto">
              <a:xfrm>
                <a:off x="2756" y="1450"/>
                <a:ext cx="237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 b="1" i="0" dirty="0" smtClean="0"/>
                  <a:t>3</a:t>
                </a:r>
                <a:endParaRPr lang="ru-RU" sz="2400" b="1" i="0" dirty="0"/>
              </a:p>
            </p:txBody>
          </p:sp>
        </p:grpSp>
      </p:grpSp>
      <p:sp>
        <p:nvSpPr>
          <p:cNvPr id="46" name="Прямоугольник 45"/>
          <p:cNvSpPr/>
          <p:nvPr/>
        </p:nvSpPr>
        <p:spPr>
          <a:xfrm>
            <a:off x="1" y="0"/>
            <a:ext cx="91440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Функцію задано графічно.</a:t>
            </a:r>
          </a:p>
          <a:p>
            <a:pPr algn="ctr"/>
            <a:r>
              <a:rPr lang="uk-UA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Знайди  формулу функції  та виконай</a:t>
            </a:r>
          </a:p>
          <a:p>
            <a:pPr algn="ctr"/>
            <a:r>
              <a:rPr lang="uk-UA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 дослідження функції  за її графіком. </a:t>
            </a:r>
            <a:endParaRPr lang="ru-RU" sz="32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7" name="Rectangle 56"/>
          <p:cNvSpPr>
            <a:spLocks noChangeArrowheads="1"/>
          </p:cNvSpPr>
          <p:nvPr/>
        </p:nvSpPr>
        <p:spPr bwMode="auto">
          <a:xfrm>
            <a:off x="6072198" y="1857364"/>
            <a:ext cx="428628" cy="57150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 i="0" dirty="0"/>
              <a:t>1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6715140" y="1714488"/>
            <a:ext cx="21066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 smtClean="0"/>
              <a:t>у=-3х+5</a:t>
            </a:r>
            <a:endParaRPr lang="ru-RU" sz="3600" b="1" dirty="0"/>
          </a:p>
        </p:txBody>
      </p:sp>
      <p:sp>
        <p:nvSpPr>
          <p:cNvPr id="51" name="Rectangle 53"/>
          <p:cNvSpPr>
            <a:spLocks noChangeArrowheads="1"/>
          </p:cNvSpPr>
          <p:nvPr/>
        </p:nvSpPr>
        <p:spPr bwMode="auto">
          <a:xfrm>
            <a:off x="6072198" y="2714620"/>
            <a:ext cx="428628" cy="50006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 i="0" dirty="0"/>
              <a:t>2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6643702" y="2714620"/>
            <a:ext cx="23358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 smtClean="0"/>
              <a:t>у=-0,6х</a:t>
            </a:r>
            <a:r>
              <a:rPr lang="en-US" sz="3200" b="1" dirty="0" smtClean="0"/>
              <a:t>+</a:t>
            </a:r>
            <a:r>
              <a:rPr lang="ru-RU" sz="3200" b="1" dirty="0" smtClean="0"/>
              <a:t>3</a:t>
            </a:r>
            <a:endParaRPr lang="ru-RU" sz="3200" b="1" dirty="0"/>
          </a:p>
        </p:txBody>
      </p:sp>
      <p:sp>
        <p:nvSpPr>
          <p:cNvPr id="53" name="Rectangle 54"/>
          <p:cNvSpPr>
            <a:spLocks noChangeArrowheads="1"/>
          </p:cNvSpPr>
          <p:nvPr/>
        </p:nvSpPr>
        <p:spPr bwMode="auto">
          <a:xfrm>
            <a:off x="6143636" y="3643314"/>
            <a:ext cx="428628" cy="50006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 i="0" dirty="0"/>
              <a:t>3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6715140" y="3571876"/>
            <a:ext cx="19559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 smtClean="0"/>
              <a:t>у=-5х-3</a:t>
            </a:r>
            <a:endParaRPr lang="ru-RU" sz="3600" b="1" dirty="0"/>
          </a:p>
        </p:txBody>
      </p:sp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6143636" y="4572008"/>
            <a:ext cx="428628" cy="57150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 i="0" dirty="0"/>
              <a:t>4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6643702" y="4500570"/>
            <a:ext cx="22573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 smtClean="0"/>
              <a:t>у=0,5х-3</a:t>
            </a:r>
            <a:endParaRPr lang="ru-RU" sz="3600" b="1" dirty="0"/>
          </a:p>
        </p:txBody>
      </p:sp>
      <p:sp>
        <p:nvSpPr>
          <p:cNvPr id="59" name="AutoShape 180"/>
          <p:cNvSpPr>
            <a:spLocks noChangeArrowheads="1"/>
          </p:cNvSpPr>
          <p:nvPr/>
        </p:nvSpPr>
        <p:spPr bwMode="auto">
          <a:xfrm>
            <a:off x="2643174" y="4000504"/>
            <a:ext cx="142876" cy="142876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" name="Стрелка вправо 61">
            <a:hlinkClick r:id="rId2" action="ppaction://hlinkpres?slideindex=19&amp;slidetitle=Слайд 19"/>
          </p:cNvPr>
          <p:cNvSpPr/>
          <p:nvPr/>
        </p:nvSpPr>
        <p:spPr>
          <a:xfrm>
            <a:off x="8143900" y="6143644"/>
            <a:ext cx="642942" cy="500066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4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07407E-6 L -0.425 -0.0435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3" y="-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9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47" grpId="0" animBg="1"/>
      <p:bldP spid="48" grpId="0"/>
      <p:bldP spid="51" grpId="0" animBg="1"/>
      <p:bldP spid="52" grpId="0"/>
      <p:bldP spid="53" grpId="0" animBg="1"/>
      <p:bldP spid="54" grpId="0"/>
      <p:bldP spid="56" grpId="0" animBg="1"/>
      <p:bldP spid="5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1071546"/>
            <a:ext cx="5064125" cy="5041900"/>
            <a:chOff x="612" y="572"/>
            <a:chExt cx="3190" cy="3176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2200" y="572"/>
              <a:ext cx="1602" cy="1893"/>
              <a:chOff x="2993" y="707"/>
              <a:chExt cx="1602" cy="1893"/>
            </a:xfrm>
          </p:grpSpPr>
          <p:sp>
            <p:nvSpPr>
              <p:cNvPr id="45" name="Text Box 4"/>
              <p:cNvSpPr txBox="1">
                <a:spLocks noChangeArrowheads="1"/>
              </p:cNvSpPr>
              <p:nvPr/>
            </p:nvSpPr>
            <p:spPr bwMode="auto">
              <a:xfrm>
                <a:off x="4354" y="2273"/>
                <a:ext cx="241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800" b="1" i="0"/>
                  <a:t>х</a:t>
                </a:r>
              </a:p>
            </p:txBody>
          </p:sp>
          <p:sp>
            <p:nvSpPr>
              <p:cNvPr id="46" name="Text Box 5"/>
              <p:cNvSpPr txBox="1">
                <a:spLocks noChangeArrowheads="1"/>
              </p:cNvSpPr>
              <p:nvPr/>
            </p:nvSpPr>
            <p:spPr bwMode="auto">
              <a:xfrm>
                <a:off x="2993" y="707"/>
                <a:ext cx="241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800" b="1" i="0"/>
                  <a:t>у</a:t>
                </a:r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612" y="686"/>
              <a:ext cx="3175" cy="3062"/>
              <a:chOff x="1406" y="799"/>
              <a:chExt cx="3175" cy="3062"/>
            </a:xfrm>
          </p:grpSpPr>
          <p:grpSp>
            <p:nvGrpSpPr>
              <p:cNvPr id="5" name="Group 7"/>
              <p:cNvGrpSpPr>
                <a:grpSpLocks/>
              </p:cNvGrpSpPr>
              <p:nvPr/>
            </p:nvGrpSpPr>
            <p:grpSpPr bwMode="auto">
              <a:xfrm>
                <a:off x="1406" y="799"/>
                <a:ext cx="3175" cy="3062"/>
                <a:chOff x="1406" y="799"/>
                <a:chExt cx="3175" cy="3062"/>
              </a:xfrm>
            </p:grpSpPr>
            <p:grpSp>
              <p:nvGrpSpPr>
                <p:cNvPr id="9" name="Group 8"/>
                <p:cNvGrpSpPr>
                  <a:grpSpLocks/>
                </p:cNvGrpSpPr>
                <p:nvPr/>
              </p:nvGrpSpPr>
              <p:grpSpPr bwMode="auto">
                <a:xfrm>
                  <a:off x="1406" y="799"/>
                  <a:ext cx="3175" cy="3062"/>
                  <a:chOff x="1406" y="799"/>
                  <a:chExt cx="3175" cy="3062"/>
                </a:xfrm>
              </p:grpSpPr>
              <p:grpSp>
                <p:nvGrpSpPr>
                  <p:cNvPr id="11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406" y="799"/>
                    <a:ext cx="3175" cy="3062"/>
                    <a:chOff x="1406" y="799"/>
                    <a:chExt cx="3175" cy="3062"/>
                  </a:xfrm>
                </p:grpSpPr>
                <p:grpSp>
                  <p:nvGrpSpPr>
                    <p:cNvPr id="13" name="Group 1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06" y="799"/>
                      <a:ext cx="3175" cy="3062"/>
                      <a:chOff x="1406" y="799"/>
                      <a:chExt cx="3175" cy="3062"/>
                    </a:xfrm>
                  </p:grpSpPr>
                  <p:grpSp>
                    <p:nvGrpSpPr>
                      <p:cNvPr id="15" name="Group 1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06" y="799"/>
                        <a:ext cx="3175" cy="3040"/>
                        <a:chOff x="1406" y="799"/>
                        <a:chExt cx="3175" cy="3040"/>
                      </a:xfrm>
                    </p:grpSpPr>
                    <p:grpSp>
                      <p:nvGrpSpPr>
                        <p:cNvPr id="17" name="Group 12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406" y="799"/>
                          <a:ext cx="3175" cy="3026"/>
                          <a:chOff x="1406" y="799"/>
                          <a:chExt cx="3175" cy="3026"/>
                        </a:xfrm>
                      </p:grpSpPr>
                      <p:grpSp>
                        <p:nvGrpSpPr>
                          <p:cNvPr id="20" name="Group 13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1406" y="799"/>
                            <a:ext cx="3148" cy="3026"/>
                            <a:chOff x="2409" y="203"/>
                            <a:chExt cx="3148" cy="3026"/>
                          </a:xfrm>
                        </p:grpSpPr>
                        <p:sp>
                          <p:nvSpPr>
                            <p:cNvPr id="22" name="Freeform 14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426" y="211"/>
                              <a:ext cx="1" cy="3002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0" y="3002"/>
                                </a:cxn>
                              </a:cxnLst>
                              <a:rect l="0" t="0" r="r" b="b"/>
                              <a:pathLst>
                                <a:path w="1" h="3002">
                                  <a:moveTo>
                                    <a:pt x="0" y="0"/>
                                  </a:moveTo>
                                  <a:lnTo>
                                    <a:pt x="0" y="3002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23" name="Freeform 15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409" y="2945"/>
                              <a:ext cx="3124" cy="8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3124" y="8"/>
                                </a:cxn>
                              </a:cxnLst>
                              <a:rect l="0" t="0" r="r" b="b"/>
                              <a:pathLst>
                                <a:path w="3124" h="8">
                                  <a:moveTo>
                                    <a:pt x="0" y="0"/>
                                  </a:moveTo>
                                  <a:lnTo>
                                    <a:pt x="3124" y="8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24" name="Freeform 16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677" y="211"/>
                              <a:ext cx="8" cy="2994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8" y="2994"/>
                                </a:cxn>
                              </a:cxnLst>
                              <a:rect l="0" t="0" r="r" b="b"/>
                              <a:pathLst>
                                <a:path w="8" h="2994">
                                  <a:moveTo>
                                    <a:pt x="0" y="0"/>
                                  </a:moveTo>
                                  <a:lnTo>
                                    <a:pt x="8" y="2994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25" name="Line 17"/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2409" y="2699"/>
                              <a:ext cx="3130" cy="0"/>
                            </a:xfrm>
                            <a:prstGeom prst="line">
                              <a:avLst/>
                            </a:prstGeom>
                            <a:noFill/>
                            <a:ln w="9525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26" name="Freeform 18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426" y="3203"/>
                              <a:ext cx="3124" cy="8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3124" y="8"/>
                                </a:cxn>
                              </a:cxnLst>
                              <a:rect l="0" t="0" r="r" b="b"/>
                              <a:pathLst>
                                <a:path w="3124" h="8">
                                  <a:moveTo>
                                    <a:pt x="0" y="0"/>
                                  </a:moveTo>
                                  <a:lnTo>
                                    <a:pt x="3124" y="8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27" name="Freeform 19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418" y="2450"/>
                              <a:ext cx="3131" cy="8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8"/>
                                </a:cxn>
                                <a:cxn ang="0">
                                  <a:pos x="3131" y="0"/>
                                </a:cxn>
                              </a:cxnLst>
                              <a:rect l="0" t="0" r="r" b="b"/>
                              <a:pathLst>
                                <a:path w="3131" h="8">
                                  <a:moveTo>
                                    <a:pt x="0" y="8"/>
                                  </a:moveTo>
                                  <a:lnTo>
                                    <a:pt x="3131" y="0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28" name="Freeform 20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426" y="2205"/>
                              <a:ext cx="3131" cy="8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8"/>
                                </a:cxn>
                                <a:cxn ang="0">
                                  <a:pos x="3131" y="0"/>
                                </a:cxn>
                              </a:cxnLst>
                              <a:rect l="0" t="0" r="r" b="b"/>
                              <a:pathLst>
                                <a:path w="3131" h="8">
                                  <a:moveTo>
                                    <a:pt x="0" y="8"/>
                                  </a:moveTo>
                                  <a:lnTo>
                                    <a:pt x="3131" y="0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29" name="Freeform 21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409" y="1955"/>
                              <a:ext cx="3132" cy="8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3132" y="8"/>
                                </a:cxn>
                              </a:cxnLst>
                              <a:rect l="0" t="0" r="r" b="b"/>
                              <a:pathLst>
                                <a:path w="3132" h="8">
                                  <a:moveTo>
                                    <a:pt x="0" y="0"/>
                                  </a:moveTo>
                                  <a:lnTo>
                                    <a:pt x="3132" y="8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30" name="Freeform 22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434" y="1444"/>
                              <a:ext cx="3107" cy="8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8"/>
                                </a:cxn>
                                <a:cxn ang="0">
                                  <a:pos x="3107" y="0"/>
                                </a:cxn>
                              </a:cxnLst>
                              <a:rect l="0" t="0" r="r" b="b"/>
                              <a:pathLst>
                                <a:path w="3107" h="8">
                                  <a:moveTo>
                                    <a:pt x="0" y="8"/>
                                  </a:moveTo>
                                  <a:lnTo>
                                    <a:pt x="3107" y="0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31" name="Freeform 23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426" y="1207"/>
                              <a:ext cx="3107" cy="8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8"/>
                                </a:cxn>
                                <a:cxn ang="0">
                                  <a:pos x="3107" y="0"/>
                                </a:cxn>
                              </a:cxnLst>
                              <a:rect l="0" t="0" r="r" b="b"/>
                              <a:pathLst>
                                <a:path w="3107" h="8">
                                  <a:moveTo>
                                    <a:pt x="0" y="8"/>
                                  </a:moveTo>
                                  <a:lnTo>
                                    <a:pt x="3107" y="0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32" name="Freeform 24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426" y="949"/>
                              <a:ext cx="3123" cy="8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3123" y="8"/>
                                </a:cxn>
                              </a:cxnLst>
                              <a:rect l="0" t="0" r="r" b="b"/>
                              <a:pathLst>
                                <a:path w="3123" h="8">
                                  <a:moveTo>
                                    <a:pt x="0" y="0"/>
                                  </a:moveTo>
                                  <a:lnTo>
                                    <a:pt x="3123" y="8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33" name="Freeform 25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426" y="708"/>
                              <a:ext cx="3107" cy="8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8"/>
                                </a:cxn>
                                <a:cxn ang="0">
                                  <a:pos x="3107" y="0"/>
                                </a:cxn>
                              </a:cxnLst>
                              <a:rect l="0" t="0" r="r" b="b"/>
                              <a:pathLst>
                                <a:path w="3107" h="8">
                                  <a:moveTo>
                                    <a:pt x="0" y="8"/>
                                  </a:moveTo>
                                  <a:lnTo>
                                    <a:pt x="3107" y="0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34" name="Freeform 26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434" y="446"/>
                              <a:ext cx="3115" cy="8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3115" y="8"/>
                                </a:cxn>
                              </a:cxnLst>
                              <a:rect l="0" t="0" r="r" b="b"/>
                              <a:pathLst>
                                <a:path w="3115" h="8">
                                  <a:moveTo>
                                    <a:pt x="0" y="0"/>
                                  </a:moveTo>
                                  <a:lnTo>
                                    <a:pt x="3115" y="8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35" name="Freeform 27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426" y="210"/>
                              <a:ext cx="3115" cy="8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3115" y="8"/>
                                </a:cxn>
                              </a:cxnLst>
                              <a:rect l="0" t="0" r="r" b="b"/>
                              <a:pathLst>
                                <a:path w="3115" h="8">
                                  <a:moveTo>
                                    <a:pt x="0" y="0"/>
                                  </a:moveTo>
                                  <a:lnTo>
                                    <a:pt x="3115" y="8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36" name="Freeform 28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937" y="203"/>
                              <a:ext cx="8" cy="3026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8" y="0"/>
                                </a:cxn>
                                <a:cxn ang="0">
                                  <a:pos x="0" y="3026"/>
                                </a:cxn>
                              </a:cxnLst>
                              <a:rect l="0" t="0" r="r" b="b"/>
                              <a:pathLst>
                                <a:path w="8" h="3026">
                                  <a:moveTo>
                                    <a:pt x="8" y="0"/>
                                  </a:moveTo>
                                  <a:lnTo>
                                    <a:pt x="0" y="3026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37" name="Freeform 29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3198" y="210"/>
                              <a:ext cx="1" cy="3002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0" y="3002"/>
                                </a:cxn>
                              </a:cxnLst>
                              <a:rect l="0" t="0" r="r" b="b"/>
                              <a:pathLst>
                                <a:path w="1" h="3002">
                                  <a:moveTo>
                                    <a:pt x="0" y="0"/>
                                  </a:moveTo>
                                  <a:lnTo>
                                    <a:pt x="0" y="3002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38" name="Freeform 30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3470" y="210"/>
                              <a:ext cx="1" cy="3002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0" y="3002"/>
                                </a:cxn>
                              </a:cxnLst>
                              <a:rect l="0" t="0" r="r" b="b"/>
                              <a:pathLst>
                                <a:path w="1" h="3002">
                                  <a:moveTo>
                                    <a:pt x="0" y="0"/>
                                  </a:moveTo>
                                  <a:lnTo>
                                    <a:pt x="0" y="3002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39" name="Freeform 31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3707" y="219"/>
                              <a:ext cx="9" cy="3010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9" y="0"/>
                                </a:cxn>
                                <a:cxn ang="0">
                                  <a:pos x="0" y="3010"/>
                                </a:cxn>
                              </a:cxnLst>
                              <a:rect l="0" t="0" r="r" b="b"/>
                              <a:pathLst>
                                <a:path w="9" h="3010">
                                  <a:moveTo>
                                    <a:pt x="9" y="0"/>
                                  </a:moveTo>
                                  <a:lnTo>
                                    <a:pt x="0" y="3010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40" name="Freeform 32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4241" y="210"/>
                              <a:ext cx="1" cy="3002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0" y="3002"/>
                                </a:cxn>
                              </a:cxnLst>
                              <a:rect l="0" t="0" r="r" b="b"/>
                              <a:pathLst>
                                <a:path w="1" h="3002">
                                  <a:moveTo>
                                    <a:pt x="0" y="0"/>
                                  </a:moveTo>
                                  <a:lnTo>
                                    <a:pt x="0" y="3002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41" name="Freeform 33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4494" y="203"/>
                              <a:ext cx="1" cy="3002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0" y="3002"/>
                                </a:cxn>
                              </a:cxnLst>
                              <a:rect l="0" t="0" r="r" b="b"/>
                              <a:pathLst>
                                <a:path w="1" h="3002">
                                  <a:moveTo>
                                    <a:pt x="0" y="0"/>
                                  </a:moveTo>
                                  <a:lnTo>
                                    <a:pt x="0" y="3002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42" name="Freeform 34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4762" y="219"/>
                              <a:ext cx="1" cy="3002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0" y="3002"/>
                                </a:cxn>
                              </a:cxnLst>
                              <a:rect l="0" t="0" r="r" b="b"/>
                              <a:pathLst>
                                <a:path w="1" h="3002">
                                  <a:moveTo>
                                    <a:pt x="0" y="0"/>
                                  </a:moveTo>
                                  <a:lnTo>
                                    <a:pt x="0" y="3002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43" name="Freeform 35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5012" y="210"/>
                              <a:ext cx="1" cy="3002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0" y="3002"/>
                                </a:cxn>
                              </a:cxnLst>
                              <a:rect l="0" t="0" r="r" b="b"/>
                              <a:pathLst>
                                <a:path w="1" h="3002">
                                  <a:moveTo>
                                    <a:pt x="0" y="0"/>
                                  </a:moveTo>
                                  <a:lnTo>
                                    <a:pt x="0" y="3002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44" name="Freeform 36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5284" y="210"/>
                              <a:ext cx="1" cy="3002"/>
                            </a:xfrm>
                            <a:custGeom>
                              <a:avLst/>
                              <a:gdLst/>
                              <a:ahLst/>
                              <a:cxnLst>
                                <a:cxn ang="0">
                                  <a:pos x="0" y="0"/>
                                </a:cxn>
                                <a:cxn ang="0">
                                  <a:pos x="0" y="3002"/>
                                </a:cxn>
                              </a:cxnLst>
                              <a:rect l="0" t="0" r="r" b="b"/>
                              <a:pathLst>
                                <a:path w="1" h="3002">
                                  <a:moveTo>
                                    <a:pt x="0" y="0"/>
                                  </a:moveTo>
                                  <a:lnTo>
                                    <a:pt x="0" y="3002"/>
                                  </a:lnTo>
                                </a:path>
                              </a:pathLst>
                            </a:custGeom>
                            <a:noFill/>
                            <a:ln w="9525" cap="flat">
                              <a:solidFill>
                                <a:schemeClr val="tx1"/>
                              </a:solidFill>
                              <a:prstDash val="sysDot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ru-RU"/>
                            </a:p>
                          </p:txBody>
                        </p:sp>
                      </p:grpSp>
                      <p:sp>
                        <p:nvSpPr>
                          <p:cNvPr id="21" name="Line 37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406" y="2296"/>
                            <a:ext cx="3175" cy="0"/>
                          </a:xfrm>
                          <a:prstGeom prst="line">
                            <a:avLst/>
                          </a:prstGeom>
                          <a:noFill/>
                          <a:ln w="9525" cap="rnd">
                            <a:solidFill>
                              <a:srgbClr val="808080"/>
                            </a:solidFill>
                            <a:prstDash val="sysDot"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</p:grpSp>
                    <p:sp>
                      <p:nvSpPr>
                        <p:cNvPr id="18" name="Line 3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969" y="799"/>
                          <a:ext cx="0" cy="3017"/>
                        </a:xfrm>
                        <a:prstGeom prst="line">
                          <a:avLst/>
                        </a:prstGeom>
                        <a:noFill/>
                        <a:ln w="9525" cap="rnd">
                          <a:solidFill>
                            <a:srgbClr val="333333"/>
                          </a:solidFill>
                          <a:prstDash val="sysDot"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9" name="Line 3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536" y="822"/>
                          <a:ext cx="0" cy="3017"/>
                        </a:xfrm>
                        <a:prstGeom prst="line">
                          <a:avLst/>
                        </a:prstGeom>
                        <a:noFill/>
                        <a:ln w="9525" cap="rnd">
                          <a:solidFill>
                            <a:srgbClr val="333333"/>
                          </a:solidFill>
                          <a:prstDash val="sysDot"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  <p:sp>
                    <p:nvSpPr>
                      <p:cNvPr id="16" name="Line 40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2969" y="799"/>
                        <a:ext cx="0" cy="3062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002060"/>
                        </a:solidFill>
                        <a:round/>
                        <a:headEnd/>
                        <a:tailEnd type="arrow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14" name="Line 4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06" y="2296"/>
                      <a:ext cx="3108" cy="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002060"/>
                      </a:solidFill>
                      <a:round/>
                      <a:headEnd/>
                      <a:tailEnd type="arrow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2" name="Text Box 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67" y="2273"/>
                    <a:ext cx="223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ru-RU" sz="2400" b="1" i="0"/>
                      <a:t>0</a:t>
                    </a:r>
                  </a:p>
                </p:txBody>
              </p:sp>
            </p:grpSp>
            <p:sp>
              <p:nvSpPr>
                <p:cNvPr id="10" name="Line 43"/>
                <p:cNvSpPr>
                  <a:spLocks noChangeShapeType="1"/>
                </p:cNvSpPr>
                <p:nvPr/>
              </p:nvSpPr>
              <p:spPr bwMode="auto">
                <a:xfrm>
                  <a:off x="2081" y="1000"/>
                  <a:ext cx="2340" cy="1395"/>
                </a:xfrm>
                <a:prstGeom prst="line">
                  <a:avLst/>
                </a:prstGeom>
                <a:noFill/>
                <a:ln w="76200">
                  <a:solidFill>
                    <a:srgbClr val="66FF33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6" name="Text Box 44"/>
              <p:cNvSpPr txBox="1">
                <a:spLocks noChangeArrowheads="1"/>
              </p:cNvSpPr>
              <p:nvPr/>
            </p:nvSpPr>
            <p:spPr bwMode="auto">
              <a:xfrm>
                <a:off x="3116" y="2260"/>
                <a:ext cx="211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 b="1" dirty="0" smtClean="0"/>
                  <a:t>1</a:t>
                </a:r>
                <a:endParaRPr lang="ru-RU" sz="2400" b="1" i="0" dirty="0"/>
              </a:p>
            </p:txBody>
          </p:sp>
          <p:sp>
            <p:nvSpPr>
              <p:cNvPr id="7" name="Text Box 45"/>
              <p:cNvSpPr txBox="1">
                <a:spLocks noChangeArrowheads="1"/>
              </p:cNvSpPr>
              <p:nvPr/>
            </p:nvSpPr>
            <p:spPr bwMode="auto">
              <a:xfrm>
                <a:off x="4151" y="2260"/>
                <a:ext cx="232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 b="1" i="0" dirty="0" smtClean="0"/>
                  <a:t>5</a:t>
                </a:r>
                <a:endParaRPr lang="ru-RU" sz="2400" b="1" i="0" dirty="0"/>
              </a:p>
            </p:txBody>
          </p:sp>
          <p:sp>
            <p:nvSpPr>
              <p:cNvPr id="8" name="Text Box 44"/>
              <p:cNvSpPr txBox="1">
                <a:spLocks noChangeArrowheads="1"/>
              </p:cNvSpPr>
              <p:nvPr/>
            </p:nvSpPr>
            <p:spPr bwMode="auto">
              <a:xfrm>
                <a:off x="2756" y="1450"/>
                <a:ext cx="237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 b="1" i="0" dirty="0" smtClean="0"/>
                  <a:t>3</a:t>
                </a:r>
                <a:endParaRPr lang="ru-RU" sz="2400" b="1" i="0" dirty="0"/>
              </a:p>
            </p:txBody>
          </p:sp>
        </p:grpSp>
      </p:grpSp>
      <p:sp>
        <p:nvSpPr>
          <p:cNvPr id="47" name="Прямоугольник 46"/>
          <p:cNvSpPr/>
          <p:nvPr/>
        </p:nvSpPr>
        <p:spPr>
          <a:xfrm>
            <a:off x="785786" y="214290"/>
            <a:ext cx="3571900" cy="7694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 dirty="0" smtClean="0">
                <a:solidFill>
                  <a:srgbClr val="002060"/>
                </a:solidFill>
              </a:rPr>
              <a:t>  у=-0,6х</a:t>
            </a:r>
            <a:r>
              <a:rPr lang="en-US" sz="4400" b="1" dirty="0" smtClean="0">
                <a:solidFill>
                  <a:srgbClr val="002060"/>
                </a:solidFill>
              </a:rPr>
              <a:t>+</a:t>
            </a:r>
            <a:r>
              <a:rPr lang="ru-RU" sz="4400" b="1" dirty="0" smtClean="0">
                <a:solidFill>
                  <a:srgbClr val="002060"/>
                </a:solidFill>
              </a:rPr>
              <a:t>3</a:t>
            </a:r>
            <a:endParaRPr lang="ru-RU" sz="4400" b="1" dirty="0">
              <a:solidFill>
                <a:srgbClr val="002060"/>
              </a:solidFill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5143504" y="1285860"/>
            <a:ext cx="269336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1. 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D(y)</a:t>
            </a:r>
            <a:r>
              <a:rPr lang="uk-UA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</a:t>
            </a:r>
            <a:r>
              <a:rPr lang="uk-UA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хє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5500694" y="428604"/>
            <a:ext cx="342754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Властивості: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5143504" y="1857364"/>
            <a:ext cx="269176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2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2.</a:t>
            </a:r>
            <a:r>
              <a:rPr lang="en-US" sz="32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uk-UA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Е(у): </a:t>
            </a:r>
            <a:r>
              <a:rPr lang="uk-UA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ує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4214810" y="2428868"/>
            <a:ext cx="4714908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</a:t>
            </a:r>
            <a:r>
              <a:rPr lang="en-US" sz="32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r>
              <a:rPr lang="uk-UA" sz="32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</a:t>
            </a:r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Точки перетину</a:t>
            </a:r>
          </a:p>
          <a:p>
            <a:pPr algn="ctr"/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 з осями координат:</a:t>
            </a:r>
            <a:endParaRPr lang="ru-RU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5500694" y="3357562"/>
            <a:ext cx="266932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(5;0), (0;3).</a:t>
            </a:r>
            <a:endParaRPr lang="ru-RU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5286380" y="4071942"/>
            <a:ext cx="324800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2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4.</a:t>
            </a:r>
            <a:r>
              <a:rPr lang="en-US" sz="32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k=-0,6, k&lt;0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5286380" y="4572008"/>
            <a:ext cx="3276859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Функція спадає</a:t>
            </a:r>
            <a:endParaRPr lang="en-US" sz="2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uk-U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на 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D(y)</a:t>
            </a:r>
            <a:r>
              <a:rPr lang="uk-U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4427645" y="5500702"/>
            <a:ext cx="4716355" cy="11387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Графіком функції є </a:t>
            </a:r>
          </a:p>
          <a:p>
            <a:pPr algn="ctr"/>
            <a:r>
              <a:rPr lang="uk-UA" sz="32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пряма</a:t>
            </a:r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  <a:r>
              <a:rPr lang="uk-UA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59" name="Прямая со стрелкой 58"/>
          <p:cNvCxnSpPr>
            <a:stCxn id="14" idx="0"/>
            <a:endCxn id="14" idx="1"/>
          </p:cNvCxnSpPr>
          <p:nvPr/>
        </p:nvCxnSpPr>
        <p:spPr>
          <a:xfrm rot="16200000" flipH="1">
            <a:off x="2466975" y="1162034"/>
            <a:ext cx="1588" cy="493395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>
            <a:stCxn id="16" idx="0"/>
          </p:cNvCxnSpPr>
          <p:nvPr/>
        </p:nvCxnSpPr>
        <p:spPr>
          <a:xfrm rot="5400000" flipH="1" flipV="1">
            <a:off x="41268" y="3654417"/>
            <a:ext cx="4899024" cy="19035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AutoShape 180"/>
          <p:cNvSpPr>
            <a:spLocks noChangeArrowheads="1"/>
          </p:cNvSpPr>
          <p:nvPr/>
        </p:nvSpPr>
        <p:spPr bwMode="auto">
          <a:xfrm>
            <a:off x="4500562" y="3571876"/>
            <a:ext cx="142876" cy="142875"/>
          </a:xfrm>
          <a:prstGeom prst="flowChartConnector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" name="AutoShape 180"/>
          <p:cNvSpPr>
            <a:spLocks noChangeArrowheads="1"/>
          </p:cNvSpPr>
          <p:nvPr/>
        </p:nvSpPr>
        <p:spPr bwMode="auto">
          <a:xfrm>
            <a:off x="2428860" y="2357430"/>
            <a:ext cx="142876" cy="142875"/>
          </a:xfrm>
          <a:prstGeom prst="flowChartConnector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" name="Стрелка вправо 70">
            <a:hlinkClick r:id="rId2" action="ppaction://hlinkpres?slideindex=20&amp;slidetitle=Слайд 20"/>
          </p:cNvPr>
          <p:cNvSpPr/>
          <p:nvPr/>
        </p:nvSpPr>
        <p:spPr>
          <a:xfrm>
            <a:off x="8358214" y="6429396"/>
            <a:ext cx="571504" cy="428604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3" name="Прямая со стрелкой 72"/>
          <p:cNvCxnSpPr/>
          <p:nvPr/>
        </p:nvCxnSpPr>
        <p:spPr>
          <a:xfrm>
            <a:off x="1357290" y="1500174"/>
            <a:ext cx="500066" cy="28575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48148E-6 L 0.29132 0.22038 " pathEditMode="relative" ptsTypes="AA">
                                      <p:cBhvr>
                                        <p:cTn id="54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50" grpId="0"/>
      <p:bldP spid="51" grpId="0"/>
      <p:bldP spid="52" grpId="0"/>
      <p:bldP spid="54" grpId="0"/>
      <p:bldP spid="55" grpId="0"/>
      <p:bldP spid="57" grpId="0"/>
      <p:bldP spid="64" grpId="0" animBg="1"/>
      <p:bldP spid="6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Группа 125"/>
          <p:cNvGrpSpPr/>
          <p:nvPr/>
        </p:nvGrpSpPr>
        <p:grpSpPr>
          <a:xfrm>
            <a:off x="500034" y="3000372"/>
            <a:ext cx="1571636" cy="642942"/>
            <a:chOff x="949166" y="1779430"/>
            <a:chExt cx="1360494" cy="539751"/>
          </a:xfrm>
        </p:grpSpPr>
        <p:grpSp>
          <p:nvGrpSpPr>
            <p:cNvPr id="5" name="Group 203"/>
            <p:cNvGrpSpPr>
              <a:grpSpLocks/>
            </p:cNvGrpSpPr>
            <p:nvPr/>
          </p:nvGrpSpPr>
          <p:grpSpPr bwMode="auto">
            <a:xfrm rot="3941727">
              <a:off x="895191" y="1833406"/>
              <a:ext cx="539750" cy="431800"/>
              <a:chOff x="2506" y="1576"/>
              <a:chExt cx="704" cy="508"/>
            </a:xfrm>
          </p:grpSpPr>
          <p:sp>
            <p:nvSpPr>
              <p:cNvPr id="6" name="Freeform 204"/>
              <p:cNvSpPr>
                <a:spLocks/>
              </p:cNvSpPr>
              <p:nvPr/>
            </p:nvSpPr>
            <p:spPr bwMode="auto">
              <a:xfrm rot="17550579" flipH="1">
                <a:off x="2748" y="1622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7" name="Freeform 205"/>
              <p:cNvSpPr>
                <a:spLocks/>
              </p:cNvSpPr>
              <p:nvPr/>
            </p:nvSpPr>
            <p:spPr bwMode="auto">
              <a:xfrm rot="-25649421">
                <a:off x="2781" y="1747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8" name="Freeform 206"/>
              <p:cNvSpPr>
                <a:spLocks/>
              </p:cNvSpPr>
              <p:nvPr/>
            </p:nvSpPr>
            <p:spPr bwMode="auto">
              <a:xfrm rot="17550579" flipH="1">
                <a:off x="3117" y="1922"/>
                <a:ext cx="36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9" name="Group 207"/>
              <p:cNvGrpSpPr>
                <a:grpSpLocks/>
              </p:cNvGrpSpPr>
              <p:nvPr/>
            </p:nvGrpSpPr>
            <p:grpSpPr bwMode="auto">
              <a:xfrm>
                <a:off x="2509" y="1584"/>
                <a:ext cx="416" cy="252"/>
                <a:chOff x="2509" y="1584"/>
                <a:chExt cx="416" cy="252"/>
              </a:xfrm>
            </p:grpSpPr>
            <p:sp>
              <p:nvSpPr>
                <p:cNvPr id="10" name="Freeform 208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000000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11" name="Group 209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12" name="Group 210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18" name="Freeform 211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19" name="Freeform 212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sp>
                <p:nvSpPr>
                  <p:cNvPr id="13" name="Freeform 213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4" name="Freeform 214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5" name="Freeform 215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6" name="Freeform 216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7" name="Freeform 217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</p:grpSp>
        <p:grpSp>
          <p:nvGrpSpPr>
            <p:cNvPr id="51" name="Group 203"/>
            <p:cNvGrpSpPr>
              <a:grpSpLocks/>
            </p:cNvGrpSpPr>
            <p:nvPr/>
          </p:nvGrpSpPr>
          <p:grpSpPr bwMode="auto">
            <a:xfrm rot="3941727">
              <a:off x="1823885" y="1833405"/>
              <a:ext cx="539750" cy="431800"/>
              <a:chOff x="2506" y="1576"/>
              <a:chExt cx="704" cy="508"/>
            </a:xfrm>
          </p:grpSpPr>
          <p:sp>
            <p:nvSpPr>
              <p:cNvPr id="52" name="Freeform 204"/>
              <p:cNvSpPr>
                <a:spLocks/>
              </p:cNvSpPr>
              <p:nvPr/>
            </p:nvSpPr>
            <p:spPr bwMode="auto">
              <a:xfrm rot="17550579" flipH="1">
                <a:off x="2748" y="1622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53" name="Freeform 205"/>
              <p:cNvSpPr>
                <a:spLocks/>
              </p:cNvSpPr>
              <p:nvPr/>
            </p:nvSpPr>
            <p:spPr bwMode="auto">
              <a:xfrm rot="-25649421">
                <a:off x="2781" y="1747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54" name="Freeform 206"/>
              <p:cNvSpPr>
                <a:spLocks/>
              </p:cNvSpPr>
              <p:nvPr/>
            </p:nvSpPr>
            <p:spPr bwMode="auto">
              <a:xfrm rot="17550579" flipH="1">
                <a:off x="3117" y="1922"/>
                <a:ext cx="36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55" name="Group 207"/>
              <p:cNvGrpSpPr>
                <a:grpSpLocks/>
              </p:cNvGrpSpPr>
              <p:nvPr/>
            </p:nvGrpSpPr>
            <p:grpSpPr bwMode="auto">
              <a:xfrm>
                <a:off x="2509" y="1584"/>
                <a:ext cx="416" cy="252"/>
                <a:chOff x="2509" y="1584"/>
                <a:chExt cx="416" cy="252"/>
              </a:xfrm>
            </p:grpSpPr>
            <p:sp>
              <p:nvSpPr>
                <p:cNvPr id="56" name="Freeform 208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000000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57" name="Group 209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58" name="Group 210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64" name="Freeform 211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65" name="Freeform 212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sp>
                <p:nvSpPr>
                  <p:cNvPr id="59" name="Freeform 213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60" name="Freeform 214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61" name="Freeform 215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62" name="Freeform 216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63" name="Freeform 217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</p:grpSp>
        <p:grpSp>
          <p:nvGrpSpPr>
            <p:cNvPr id="66" name="Group 203"/>
            <p:cNvGrpSpPr>
              <a:grpSpLocks/>
            </p:cNvGrpSpPr>
            <p:nvPr/>
          </p:nvGrpSpPr>
          <p:grpSpPr bwMode="auto">
            <a:xfrm rot="3941727">
              <a:off x="1323820" y="1833406"/>
              <a:ext cx="539750" cy="431800"/>
              <a:chOff x="2506" y="1576"/>
              <a:chExt cx="704" cy="508"/>
            </a:xfrm>
          </p:grpSpPr>
          <p:sp>
            <p:nvSpPr>
              <p:cNvPr id="67" name="Freeform 204"/>
              <p:cNvSpPr>
                <a:spLocks/>
              </p:cNvSpPr>
              <p:nvPr/>
            </p:nvSpPr>
            <p:spPr bwMode="auto">
              <a:xfrm rot="17550579" flipH="1">
                <a:off x="2748" y="1622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68" name="Freeform 205"/>
              <p:cNvSpPr>
                <a:spLocks/>
              </p:cNvSpPr>
              <p:nvPr/>
            </p:nvSpPr>
            <p:spPr bwMode="auto">
              <a:xfrm rot="-25649421">
                <a:off x="2781" y="1747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69" name="Freeform 206"/>
              <p:cNvSpPr>
                <a:spLocks/>
              </p:cNvSpPr>
              <p:nvPr/>
            </p:nvSpPr>
            <p:spPr bwMode="auto">
              <a:xfrm rot="17550579" flipH="1">
                <a:off x="3117" y="1922"/>
                <a:ext cx="36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70" name="Group 207"/>
              <p:cNvGrpSpPr>
                <a:grpSpLocks/>
              </p:cNvGrpSpPr>
              <p:nvPr/>
            </p:nvGrpSpPr>
            <p:grpSpPr bwMode="auto">
              <a:xfrm>
                <a:off x="2509" y="1584"/>
                <a:ext cx="416" cy="252"/>
                <a:chOff x="2509" y="1584"/>
                <a:chExt cx="416" cy="252"/>
              </a:xfrm>
            </p:grpSpPr>
            <p:sp>
              <p:nvSpPr>
                <p:cNvPr id="71" name="Freeform 208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000000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72" name="Group 209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73" name="Group 210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79" name="Freeform 211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80" name="Freeform 212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sp>
                <p:nvSpPr>
                  <p:cNvPr id="74" name="Freeform 213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75" name="Freeform 214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76" name="Freeform 215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77" name="Freeform 216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78" name="Freeform 217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</p:grpSp>
      </p:grpSp>
      <p:cxnSp>
        <p:nvCxnSpPr>
          <p:cNvPr id="129" name="Прямая со стрелкой 128"/>
          <p:cNvCxnSpPr/>
          <p:nvPr/>
        </p:nvCxnSpPr>
        <p:spPr>
          <a:xfrm>
            <a:off x="2857488" y="3286124"/>
            <a:ext cx="3214710" cy="1588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5" name="Группа 214"/>
          <p:cNvGrpSpPr/>
          <p:nvPr/>
        </p:nvGrpSpPr>
        <p:grpSpPr>
          <a:xfrm>
            <a:off x="428596" y="1428736"/>
            <a:ext cx="1800232" cy="790575"/>
            <a:chOff x="428596" y="1428736"/>
            <a:chExt cx="1800232" cy="790575"/>
          </a:xfrm>
        </p:grpSpPr>
        <p:pic>
          <p:nvPicPr>
            <p:cNvPr id="1026" name="Picture 2" descr="C:\Documents and Settings\User\Мои документы\Мои рисунки\тр 11.gif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28596" y="1428736"/>
              <a:ext cx="800100" cy="790575"/>
            </a:xfrm>
            <a:prstGeom prst="rect">
              <a:avLst/>
            </a:prstGeom>
            <a:noFill/>
          </p:spPr>
        </p:pic>
        <p:pic>
          <p:nvPicPr>
            <p:cNvPr id="1027" name="Picture 3" descr="C:\Documents and Settings\User\Мои документы\Мои рисунки\тр 11.gif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28728" y="1428736"/>
              <a:ext cx="800100" cy="790575"/>
            </a:xfrm>
            <a:prstGeom prst="rect">
              <a:avLst/>
            </a:prstGeom>
            <a:noFill/>
          </p:spPr>
        </p:pic>
      </p:grpSp>
      <p:cxnSp>
        <p:nvCxnSpPr>
          <p:cNvPr id="214" name="Прямая со стрелкой 213"/>
          <p:cNvCxnSpPr/>
          <p:nvPr/>
        </p:nvCxnSpPr>
        <p:spPr>
          <a:xfrm>
            <a:off x="2500298" y="2071678"/>
            <a:ext cx="2500330" cy="1588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3" name="Группа 232"/>
          <p:cNvGrpSpPr/>
          <p:nvPr/>
        </p:nvGrpSpPr>
        <p:grpSpPr>
          <a:xfrm>
            <a:off x="500034" y="4214818"/>
            <a:ext cx="2314588" cy="571500"/>
            <a:chOff x="500034" y="4214818"/>
            <a:chExt cx="2314588" cy="571500"/>
          </a:xfrm>
        </p:grpSpPr>
        <p:pic>
          <p:nvPicPr>
            <p:cNvPr id="1033" name="Picture 9" descr="D:\Нина\Мои рисунки\Коллекция картинок (Microsoft)\j0354414.gif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00034" y="4214818"/>
              <a:ext cx="457200" cy="571500"/>
            </a:xfrm>
            <a:prstGeom prst="rect">
              <a:avLst/>
            </a:prstGeom>
            <a:noFill/>
          </p:spPr>
        </p:pic>
        <p:pic>
          <p:nvPicPr>
            <p:cNvPr id="1034" name="Picture 10" descr="D:\Нина\Мои рисунки\Коллекция картинок (Microsoft)\j0354414.gif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785918" y="4214818"/>
              <a:ext cx="457200" cy="571500"/>
            </a:xfrm>
            <a:prstGeom prst="rect">
              <a:avLst/>
            </a:prstGeom>
            <a:noFill/>
          </p:spPr>
        </p:pic>
        <p:pic>
          <p:nvPicPr>
            <p:cNvPr id="1035" name="Picture 11" descr="D:\Нина\Мои рисунки\Коллекция картинок (Microsoft)\j0354414.gif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14414" y="4214818"/>
              <a:ext cx="457200" cy="571500"/>
            </a:xfrm>
            <a:prstGeom prst="rect">
              <a:avLst/>
            </a:prstGeom>
            <a:noFill/>
          </p:spPr>
        </p:pic>
        <p:pic>
          <p:nvPicPr>
            <p:cNvPr id="1036" name="Picture 12" descr="D:\Нина\Мои рисунки\Коллекция картинок (Microsoft)\j0354414.gif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7422" y="4214818"/>
              <a:ext cx="457200" cy="571500"/>
            </a:xfrm>
            <a:prstGeom prst="rect">
              <a:avLst/>
            </a:prstGeom>
            <a:noFill/>
          </p:spPr>
        </p:pic>
      </p:grpSp>
      <p:grpSp>
        <p:nvGrpSpPr>
          <p:cNvPr id="212" name="Группа 211"/>
          <p:cNvGrpSpPr/>
          <p:nvPr/>
        </p:nvGrpSpPr>
        <p:grpSpPr>
          <a:xfrm>
            <a:off x="6429387" y="2356620"/>
            <a:ext cx="2286017" cy="1572446"/>
            <a:chOff x="6429387" y="2356620"/>
            <a:chExt cx="2286017" cy="1572446"/>
          </a:xfrm>
        </p:grpSpPr>
        <p:grpSp>
          <p:nvGrpSpPr>
            <p:cNvPr id="20" name="Group 203"/>
            <p:cNvGrpSpPr>
              <a:grpSpLocks/>
            </p:cNvGrpSpPr>
            <p:nvPr/>
          </p:nvGrpSpPr>
          <p:grpSpPr bwMode="auto">
            <a:xfrm rot="3941727">
              <a:off x="7239330" y="2449672"/>
              <a:ext cx="674561" cy="488458"/>
              <a:chOff x="2506" y="1576"/>
              <a:chExt cx="704" cy="508"/>
            </a:xfrm>
          </p:grpSpPr>
          <p:sp>
            <p:nvSpPr>
              <p:cNvPr id="21" name="Freeform 204"/>
              <p:cNvSpPr>
                <a:spLocks/>
              </p:cNvSpPr>
              <p:nvPr/>
            </p:nvSpPr>
            <p:spPr bwMode="auto">
              <a:xfrm rot="17550579" flipH="1">
                <a:off x="2748" y="1622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2" name="Freeform 205"/>
              <p:cNvSpPr>
                <a:spLocks/>
              </p:cNvSpPr>
              <p:nvPr/>
            </p:nvSpPr>
            <p:spPr bwMode="auto">
              <a:xfrm rot="-25649421">
                <a:off x="2781" y="1747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3" name="Freeform 206"/>
              <p:cNvSpPr>
                <a:spLocks/>
              </p:cNvSpPr>
              <p:nvPr/>
            </p:nvSpPr>
            <p:spPr bwMode="auto">
              <a:xfrm rot="17550579" flipH="1">
                <a:off x="3117" y="1922"/>
                <a:ext cx="36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24" name="Group 207"/>
              <p:cNvGrpSpPr>
                <a:grpSpLocks/>
              </p:cNvGrpSpPr>
              <p:nvPr/>
            </p:nvGrpSpPr>
            <p:grpSpPr bwMode="auto">
              <a:xfrm>
                <a:off x="2509" y="1584"/>
                <a:ext cx="416" cy="252"/>
                <a:chOff x="2509" y="1584"/>
                <a:chExt cx="416" cy="252"/>
              </a:xfrm>
            </p:grpSpPr>
            <p:sp>
              <p:nvSpPr>
                <p:cNvPr id="25" name="Freeform 208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000000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26" name="Group 209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27" name="Group 210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33" name="Freeform 211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34" name="Freeform 212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sp>
                <p:nvSpPr>
                  <p:cNvPr id="28" name="Freeform 213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9" name="Freeform 214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30" name="Freeform 215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31" name="Freeform 216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32" name="Freeform 217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</p:grpSp>
        <p:grpSp>
          <p:nvGrpSpPr>
            <p:cNvPr id="36" name="Group 203"/>
            <p:cNvGrpSpPr>
              <a:grpSpLocks/>
            </p:cNvGrpSpPr>
            <p:nvPr/>
          </p:nvGrpSpPr>
          <p:grpSpPr bwMode="auto">
            <a:xfrm rot="3941727">
              <a:off x="6836342" y="2795878"/>
              <a:ext cx="771531" cy="492704"/>
              <a:chOff x="2506" y="1576"/>
              <a:chExt cx="704" cy="508"/>
            </a:xfrm>
          </p:grpSpPr>
          <p:sp>
            <p:nvSpPr>
              <p:cNvPr id="37" name="Freeform 204"/>
              <p:cNvSpPr>
                <a:spLocks/>
              </p:cNvSpPr>
              <p:nvPr/>
            </p:nvSpPr>
            <p:spPr bwMode="auto">
              <a:xfrm rot="17550579" flipH="1">
                <a:off x="2748" y="1622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38" name="Freeform 205"/>
              <p:cNvSpPr>
                <a:spLocks/>
              </p:cNvSpPr>
              <p:nvPr/>
            </p:nvSpPr>
            <p:spPr bwMode="auto">
              <a:xfrm rot="-25649421">
                <a:off x="2781" y="1747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39" name="Freeform 206"/>
              <p:cNvSpPr>
                <a:spLocks/>
              </p:cNvSpPr>
              <p:nvPr/>
            </p:nvSpPr>
            <p:spPr bwMode="auto">
              <a:xfrm rot="17550579" flipH="1">
                <a:off x="3117" y="1922"/>
                <a:ext cx="36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40" name="Group 207"/>
              <p:cNvGrpSpPr>
                <a:grpSpLocks/>
              </p:cNvGrpSpPr>
              <p:nvPr/>
            </p:nvGrpSpPr>
            <p:grpSpPr bwMode="auto">
              <a:xfrm>
                <a:off x="2509" y="1584"/>
                <a:ext cx="416" cy="252"/>
                <a:chOff x="2509" y="1584"/>
                <a:chExt cx="416" cy="252"/>
              </a:xfrm>
            </p:grpSpPr>
            <p:sp>
              <p:nvSpPr>
                <p:cNvPr id="41" name="Freeform 208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000000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42" name="Group 209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43" name="Group 210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49" name="Freeform 211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50" name="Freeform 212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sp>
                <p:nvSpPr>
                  <p:cNvPr id="44" name="Freeform 213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45" name="Freeform 214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46" name="Freeform 215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47" name="Freeform 216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48" name="Freeform 217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</p:grpSp>
        <p:grpSp>
          <p:nvGrpSpPr>
            <p:cNvPr id="81" name="Group 203"/>
            <p:cNvGrpSpPr>
              <a:grpSpLocks/>
            </p:cNvGrpSpPr>
            <p:nvPr/>
          </p:nvGrpSpPr>
          <p:grpSpPr bwMode="auto">
            <a:xfrm rot="3941727">
              <a:off x="7488456" y="2795878"/>
              <a:ext cx="771531" cy="492704"/>
              <a:chOff x="2506" y="1576"/>
              <a:chExt cx="704" cy="508"/>
            </a:xfrm>
          </p:grpSpPr>
          <p:sp>
            <p:nvSpPr>
              <p:cNvPr id="82" name="Freeform 204"/>
              <p:cNvSpPr>
                <a:spLocks/>
              </p:cNvSpPr>
              <p:nvPr/>
            </p:nvSpPr>
            <p:spPr bwMode="auto">
              <a:xfrm rot="17550579" flipH="1">
                <a:off x="2748" y="1622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83" name="Freeform 205"/>
              <p:cNvSpPr>
                <a:spLocks/>
              </p:cNvSpPr>
              <p:nvPr/>
            </p:nvSpPr>
            <p:spPr bwMode="auto">
              <a:xfrm rot="-25649421">
                <a:off x="2781" y="1747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84" name="Freeform 206"/>
              <p:cNvSpPr>
                <a:spLocks/>
              </p:cNvSpPr>
              <p:nvPr/>
            </p:nvSpPr>
            <p:spPr bwMode="auto">
              <a:xfrm rot="17550579" flipH="1">
                <a:off x="3117" y="1922"/>
                <a:ext cx="36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85" name="Group 207"/>
              <p:cNvGrpSpPr>
                <a:grpSpLocks/>
              </p:cNvGrpSpPr>
              <p:nvPr/>
            </p:nvGrpSpPr>
            <p:grpSpPr bwMode="auto">
              <a:xfrm>
                <a:off x="2509" y="1584"/>
                <a:ext cx="416" cy="252"/>
                <a:chOff x="2509" y="1584"/>
                <a:chExt cx="416" cy="252"/>
              </a:xfrm>
            </p:grpSpPr>
            <p:sp>
              <p:nvSpPr>
                <p:cNvPr id="86" name="Freeform 208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000000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87" name="Group 209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88" name="Group 210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94" name="Freeform 211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95" name="Freeform 212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sp>
                <p:nvSpPr>
                  <p:cNvPr id="89" name="Freeform 213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90" name="Freeform 214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91" name="Freeform 215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92" name="Freeform 216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93" name="Freeform 217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</p:grpSp>
        <p:grpSp>
          <p:nvGrpSpPr>
            <p:cNvPr id="96" name="Group 203"/>
            <p:cNvGrpSpPr>
              <a:grpSpLocks/>
            </p:cNvGrpSpPr>
            <p:nvPr/>
          </p:nvGrpSpPr>
          <p:grpSpPr bwMode="auto">
            <a:xfrm rot="3941727">
              <a:off x="7186630" y="3296949"/>
              <a:ext cx="771531" cy="492704"/>
              <a:chOff x="2506" y="1576"/>
              <a:chExt cx="704" cy="508"/>
            </a:xfrm>
          </p:grpSpPr>
          <p:sp>
            <p:nvSpPr>
              <p:cNvPr id="97" name="Freeform 204"/>
              <p:cNvSpPr>
                <a:spLocks/>
              </p:cNvSpPr>
              <p:nvPr/>
            </p:nvSpPr>
            <p:spPr bwMode="auto">
              <a:xfrm rot="17550579" flipH="1">
                <a:off x="2748" y="1622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98" name="Freeform 205"/>
              <p:cNvSpPr>
                <a:spLocks/>
              </p:cNvSpPr>
              <p:nvPr/>
            </p:nvSpPr>
            <p:spPr bwMode="auto">
              <a:xfrm rot="-25649421">
                <a:off x="2781" y="1747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99" name="Freeform 206"/>
              <p:cNvSpPr>
                <a:spLocks/>
              </p:cNvSpPr>
              <p:nvPr/>
            </p:nvSpPr>
            <p:spPr bwMode="auto">
              <a:xfrm rot="17550579" flipH="1">
                <a:off x="3117" y="1922"/>
                <a:ext cx="36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100" name="Group 207"/>
              <p:cNvGrpSpPr>
                <a:grpSpLocks/>
              </p:cNvGrpSpPr>
              <p:nvPr/>
            </p:nvGrpSpPr>
            <p:grpSpPr bwMode="auto">
              <a:xfrm>
                <a:off x="2509" y="1584"/>
                <a:ext cx="416" cy="252"/>
                <a:chOff x="2509" y="1584"/>
                <a:chExt cx="416" cy="252"/>
              </a:xfrm>
            </p:grpSpPr>
            <p:sp>
              <p:nvSpPr>
                <p:cNvPr id="101" name="Freeform 208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000000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102" name="Group 209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103" name="Group 210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109" name="Freeform 211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110" name="Freeform 212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sp>
                <p:nvSpPr>
                  <p:cNvPr id="104" name="Freeform 213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05" name="Freeform 214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06" name="Freeform 215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07" name="Freeform 216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08" name="Freeform 217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</p:grpSp>
        <p:grpSp>
          <p:nvGrpSpPr>
            <p:cNvPr id="111" name="Group 203"/>
            <p:cNvGrpSpPr>
              <a:grpSpLocks/>
            </p:cNvGrpSpPr>
            <p:nvPr/>
          </p:nvGrpSpPr>
          <p:grpSpPr bwMode="auto">
            <a:xfrm rot="3941727">
              <a:off x="6289973" y="2782596"/>
              <a:ext cx="771531" cy="492704"/>
              <a:chOff x="2506" y="1576"/>
              <a:chExt cx="704" cy="508"/>
            </a:xfrm>
          </p:grpSpPr>
          <p:sp>
            <p:nvSpPr>
              <p:cNvPr id="112" name="Freeform 204"/>
              <p:cNvSpPr>
                <a:spLocks/>
              </p:cNvSpPr>
              <p:nvPr/>
            </p:nvSpPr>
            <p:spPr bwMode="auto">
              <a:xfrm rot="17550579" flipH="1">
                <a:off x="2748" y="1622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13" name="Freeform 205"/>
              <p:cNvSpPr>
                <a:spLocks/>
              </p:cNvSpPr>
              <p:nvPr/>
            </p:nvSpPr>
            <p:spPr bwMode="auto">
              <a:xfrm rot="-25649421">
                <a:off x="2781" y="1747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14" name="Freeform 206"/>
              <p:cNvSpPr>
                <a:spLocks/>
              </p:cNvSpPr>
              <p:nvPr/>
            </p:nvSpPr>
            <p:spPr bwMode="auto">
              <a:xfrm rot="17550579" flipH="1">
                <a:off x="3117" y="1922"/>
                <a:ext cx="36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115" name="Group 207"/>
              <p:cNvGrpSpPr>
                <a:grpSpLocks/>
              </p:cNvGrpSpPr>
              <p:nvPr/>
            </p:nvGrpSpPr>
            <p:grpSpPr bwMode="auto">
              <a:xfrm>
                <a:off x="2509" y="1584"/>
                <a:ext cx="416" cy="252"/>
                <a:chOff x="2509" y="1584"/>
                <a:chExt cx="416" cy="252"/>
              </a:xfrm>
            </p:grpSpPr>
            <p:sp>
              <p:nvSpPr>
                <p:cNvPr id="116" name="Freeform 208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000000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117" name="Group 209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118" name="Group 210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124" name="Freeform 211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125" name="Freeform 212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sp>
                <p:nvSpPr>
                  <p:cNvPr id="119" name="Freeform 213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20" name="Freeform 214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21" name="Freeform 215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22" name="Freeform 216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23" name="Freeform 217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</p:grpSp>
        <p:grpSp>
          <p:nvGrpSpPr>
            <p:cNvPr id="131" name="Group 203"/>
            <p:cNvGrpSpPr>
              <a:grpSpLocks/>
            </p:cNvGrpSpPr>
            <p:nvPr/>
          </p:nvGrpSpPr>
          <p:grpSpPr bwMode="auto">
            <a:xfrm rot="3941727">
              <a:off x="8083286" y="2782595"/>
              <a:ext cx="771531" cy="492704"/>
              <a:chOff x="2506" y="1576"/>
              <a:chExt cx="704" cy="508"/>
            </a:xfrm>
          </p:grpSpPr>
          <p:sp>
            <p:nvSpPr>
              <p:cNvPr id="132" name="Freeform 204"/>
              <p:cNvSpPr>
                <a:spLocks/>
              </p:cNvSpPr>
              <p:nvPr/>
            </p:nvSpPr>
            <p:spPr bwMode="auto">
              <a:xfrm rot="17550579" flipH="1">
                <a:off x="2748" y="1622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33" name="Freeform 205"/>
              <p:cNvSpPr>
                <a:spLocks/>
              </p:cNvSpPr>
              <p:nvPr/>
            </p:nvSpPr>
            <p:spPr bwMode="auto">
              <a:xfrm rot="-25649421">
                <a:off x="2781" y="1747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34" name="Freeform 206"/>
              <p:cNvSpPr>
                <a:spLocks/>
              </p:cNvSpPr>
              <p:nvPr/>
            </p:nvSpPr>
            <p:spPr bwMode="auto">
              <a:xfrm rot="17550579" flipH="1">
                <a:off x="3117" y="1922"/>
                <a:ext cx="36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135" name="Group 207"/>
              <p:cNvGrpSpPr>
                <a:grpSpLocks/>
              </p:cNvGrpSpPr>
              <p:nvPr/>
            </p:nvGrpSpPr>
            <p:grpSpPr bwMode="auto">
              <a:xfrm>
                <a:off x="2509" y="1584"/>
                <a:ext cx="416" cy="252"/>
                <a:chOff x="2509" y="1584"/>
                <a:chExt cx="416" cy="252"/>
              </a:xfrm>
            </p:grpSpPr>
            <p:sp>
              <p:nvSpPr>
                <p:cNvPr id="136" name="Freeform 208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000000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137" name="Group 209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138" name="Group 210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144" name="Freeform 211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145" name="Freeform 212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sp>
                <p:nvSpPr>
                  <p:cNvPr id="139" name="Freeform 213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40" name="Freeform 214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41" name="Freeform 215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42" name="Freeform 216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43" name="Freeform 217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</p:grpSp>
      </p:grpSp>
      <p:grpSp>
        <p:nvGrpSpPr>
          <p:cNvPr id="206" name="Группа 205"/>
          <p:cNvGrpSpPr/>
          <p:nvPr/>
        </p:nvGrpSpPr>
        <p:grpSpPr>
          <a:xfrm>
            <a:off x="5286380" y="1357298"/>
            <a:ext cx="3571868" cy="829456"/>
            <a:chOff x="5572132" y="1214422"/>
            <a:chExt cx="3571868" cy="829456"/>
          </a:xfrm>
        </p:grpSpPr>
        <p:pic>
          <p:nvPicPr>
            <p:cNvPr id="1028" name="Picture 4" descr="C:\Documents and Settings\User\Мои документы\Мои рисунки\тр 11.gif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572132" y="1214422"/>
              <a:ext cx="905084" cy="829456"/>
            </a:xfrm>
            <a:prstGeom prst="rect">
              <a:avLst/>
            </a:prstGeom>
            <a:noFill/>
          </p:spPr>
        </p:pic>
        <p:pic>
          <p:nvPicPr>
            <p:cNvPr id="1029" name="Picture 5" descr="C:\Documents and Settings\User\Мои документы\Мои рисунки\тр 11.gif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380248" y="1214422"/>
              <a:ext cx="905084" cy="829456"/>
            </a:xfrm>
            <a:prstGeom prst="rect">
              <a:avLst/>
            </a:prstGeom>
            <a:noFill/>
          </p:spPr>
        </p:pic>
        <p:pic>
          <p:nvPicPr>
            <p:cNvPr id="1030" name="Picture 6" descr="C:\Documents and Settings\User\Мои документы\Мои рисунки\тр 11.gif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269176" y="1214422"/>
              <a:ext cx="905084" cy="829456"/>
            </a:xfrm>
            <a:prstGeom prst="rect">
              <a:avLst/>
            </a:prstGeom>
            <a:noFill/>
          </p:spPr>
        </p:pic>
        <p:pic>
          <p:nvPicPr>
            <p:cNvPr id="1031" name="Picture 7" descr="C:\Documents and Settings\User\Мои документы\Мои рисунки\тр 11.gif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38916" y="1214422"/>
              <a:ext cx="905084" cy="829456"/>
            </a:xfrm>
            <a:prstGeom prst="rect">
              <a:avLst/>
            </a:prstGeom>
            <a:noFill/>
          </p:spPr>
        </p:pic>
      </p:grpSp>
      <p:grpSp>
        <p:nvGrpSpPr>
          <p:cNvPr id="208" name="Группа 207"/>
          <p:cNvGrpSpPr/>
          <p:nvPr/>
        </p:nvGrpSpPr>
        <p:grpSpPr>
          <a:xfrm>
            <a:off x="6541872" y="4062573"/>
            <a:ext cx="2133423" cy="1723877"/>
            <a:chOff x="6541872" y="4062573"/>
            <a:chExt cx="2133423" cy="1723877"/>
          </a:xfrm>
        </p:grpSpPr>
        <p:pic>
          <p:nvPicPr>
            <p:cNvPr id="1037" name="Picture 13" descr="D:\Нина\Мои рисунки\Коллекция картинок (Microsoft)\j0354414.gif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541872" y="4662184"/>
              <a:ext cx="517191" cy="599607"/>
            </a:xfrm>
            <a:prstGeom prst="rect">
              <a:avLst/>
            </a:prstGeom>
            <a:noFill/>
          </p:spPr>
        </p:pic>
        <p:pic>
          <p:nvPicPr>
            <p:cNvPr id="1038" name="Picture 14" descr="D:\Нина\Мои рисунки\Коллекция картинок (Microsoft)\j0354414.gif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026741" y="4062573"/>
              <a:ext cx="517191" cy="599607"/>
            </a:xfrm>
            <a:prstGeom prst="rect">
              <a:avLst/>
            </a:prstGeom>
            <a:noFill/>
          </p:spPr>
        </p:pic>
        <p:pic>
          <p:nvPicPr>
            <p:cNvPr id="1039" name="Picture 15" descr="D:\Нина\Мои рисунки\Коллекция картинок (Microsoft)\j0354414.gif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592423" y="4062573"/>
              <a:ext cx="517191" cy="599607"/>
            </a:xfrm>
            <a:prstGeom prst="rect">
              <a:avLst/>
            </a:prstGeom>
            <a:noFill/>
          </p:spPr>
        </p:pic>
        <p:pic>
          <p:nvPicPr>
            <p:cNvPr id="1040" name="Picture 16" descr="D:\Нина\Мои рисунки\Коллекция картинок (Microsoft)\j0354414.gif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592423" y="5186843"/>
              <a:ext cx="517191" cy="599607"/>
            </a:xfrm>
            <a:prstGeom prst="rect">
              <a:avLst/>
            </a:prstGeom>
            <a:noFill/>
          </p:spPr>
        </p:pic>
        <p:pic>
          <p:nvPicPr>
            <p:cNvPr id="228" name="Picture 13" descr="D:\Нина\Мои рисунки\Коллекция картинок (Microsoft)\j0354414.gif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945930" y="5186843"/>
              <a:ext cx="517191" cy="599607"/>
            </a:xfrm>
            <a:prstGeom prst="rect">
              <a:avLst/>
            </a:prstGeom>
            <a:noFill/>
          </p:spPr>
        </p:pic>
        <p:pic>
          <p:nvPicPr>
            <p:cNvPr id="229" name="Picture 14" descr="D:\Нина\Мои рисунки\Коллекция картинок (Microsoft)\j0354414.gif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026741" y="4662184"/>
              <a:ext cx="517191" cy="599607"/>
            </a:xfrm>
            <a:prstGeom prst="rect">
              <a:avLst/>
            </a:prstGeom>
            <a:noFill/>
          </p:spPr>
        </p:pic>
        <p:pic>
          <p:nvPicPr>
            <p:cNvPr id="230" name="Picture 15" descr="D:\Нина\Мои рисунки\Коллекция картинок (Microsoft)\j0354414.gif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592423" y="4662184"/>
              <a:ext cx="517191" cy="599607"/>
            </a:xfrm>
            <a:prstGeom prst="rect">
              <a:avLst/>
            </a:prstGeom>
            <a:noFill/>
          </p:spPr>
        </p:pic>
        <p:pic>
          <p:nvPicPr>
            <p:cNvPr id="231" name="Picture 16" descr="D:\Нина\Мои рисунки\Коллекция картинок (Microsoft)\j0354414.gif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8158104" y="4662184"/>
              <a:ext cx="517191" cy="599607"/>
            </a:xfrm>
            <a:prstGeom prst="rect">
              <a:avLst/>
            </a:prstGeom>
            <a:noFill/>
          </p:spPr>
        </p:pic>
      </p:grpSp>
      <p:cxnSp>
        <p:nvCxnSpPr>
          <p:cNvPr id="235" name="Прямая со стрелкой 234"/>
          <p:cNvCxnSpPr/>
          <p:nvPr/>
        </p:nvCxnSpPr>
        <p:spPr>
          <a:xfrm>
            <a:off x="3000364" y="4643446"/>
            <a:ext cx="3214710" cy="1588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Прямоугольник 235"/>
          <p:cNvSpPr/>
          <p:nvPr/>
        </p:nvSpPr>
        <p:spPr>
          <a:xfrm>
            <a:off x="285720" y="0"/>
            <a:ext cx="850112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Чи є задана відповідність  функцією?</a:t>
            </a:r>
            <a:endParaRPr lang="ru-RU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68" name="Стрелка вправо 167">
            <a:hlinkClick r:id="rId4" action="ppaction://hlinkpres?slideindex=3&amp;slidetitle=Слайд 3"/>
          </p:cNvPr>
          <p:cNvSpPr/>
          <p:nvPr/>
        </p:nvSpPr>
        <p:spPr>
          <a:xfrm>
            <a:off x="8072462" y="6072206"/>
            <a:ext cx="571504" cy="428628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214290"/>
            <a:ext cx="667362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Побудуйте графік функції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2285984" y="928670"/>
          <a:ext cx="3214710" cy="1548280"/>
        </p:xfrm>
        <a:graphic>
          <a:graphicData uri="http://schemas.openxmlformats.org/presentationml/2006/ole">
            <p:oleObj spid="_x0000_s26626" name="Формула" r:id="rId3" imgW="660240" imgH="419040" progId="Equation.3">
              <p:embed/>
            </p:oleObj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714348" y="3143248"/>
          <a:ext cx="7643866" cy="1285884"/>
        </p:xfrm>
        <a:graphic>
          <a:graphicData uri="http://schemas.openxmlformats.org/presentationml/2006/ole">
            <p:oleObj spid="_x0000_s26627" name="Формула" r:id="rId4" imgW="2070000" imgH="41904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214414" y="2500306"/>
            <a:ext cx="662713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Область визначення: х≠3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2665413" y="4786313"/>
          <a:ext cx="3284537" cy="719137"/>
        </p:xfrm>
        <a:graphic>
          <a:graphicData uri="http://schemas.openxmlformats.org/presentationml/2006/ole">
            <p:oleObj spid="_x0000_s26628" name="Формула" r:id="rId5" imgW="927000" imgH="203040" progId="Equation.3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0" y="5357826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Графіком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цієї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функції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пряма,</a:t>
            </a:r>
          </a:p>
          <a:p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якої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виключена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точка </a:t>
            </a:r>
            <a:r>
              <a:rPr lang="ru-RU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координатою 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(3;6)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Стрелка вправо 7">
            <a:hlinkClick r:id="rId6" action="ppaction://hlinksldjump"/>
          </p:cNvPr>
          <p:cNvSpPr/>
          <p:nvPr/>
        </p:nvSpPr>
        <p:spPr>
          <a:xfrm>
            <a:off x="8215338" y="6429396"/>
            <a:ext cx="642942" cy="428604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4214810" y="428604"/>
          <a:ext cx="1214438" cy="857256"/>
        </p:xfrm>
        <a:graphic>
          <a:graphicData uri="http://schemas.openxmlformats.org/presentationml/2006/ole">
            <p:oleObj spid="_x0000_s31747" name="Формула" r:id="rId3" imgW="342720" imgH="177480" progId="Equation.3">
              <p:embed/>
            </p:oleObj>
          </a:graphicData>
        </a:graphic>
      </p:graphicFrame>
      <p:graphicFrame>
        <p:nvGraphicFramePr>
          <p:cNvPr id="4" name="Group 49"/>
          <p:cNvGraphicFramePr>
            <a:graphicFrameLocks noGrp="1"/>
          </p:cNvGraphicFramePr>
          <p:nvPr/>
        </p:nvGraphicFramePr>
        <p:xfrm>
          <a:off x="6000760" y="285728"/>
          <a:ext cx="2687638" cy="1131888"/>
        </p:xfrm>
        <a:graphic>
          <a:graphicData uri="http://schemas.openxmlformats.org/drawingml/2006/table">
            <a:tbl>
              <a:tblPr/>
              <a:tblGrid>
                <a:gridCol w="895350"/>
                <a:gridCol w="896938"/>
                <a:gridCol w="895350"/>
              </a:tblGrid>
              <a:tr h="566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х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ct val="50000"/>
                        </a:spcBef>
                      </a:pPr>
                      <a:endParaRPr lang="ru-RU" sz="2800" b="1" i="0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У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ct val="50000"/>
                        </a:spcBef>
                      </a:pPr>
                      <a:endParaRPr lang="ru-RU" sz="2800" b="1" i="0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1142976" y="357166"/>
          <a:ext cx="2581269" cy="1000111"/>
        </p:xfrm>
        <a:graphic>
          <a:graphicData uri="http://schemas.openxmlformats.org/presentationml/2006/ole">
            <p:oleObj spid="_x0000_s31748" name="Формула" r:id="rId4" imgW="609480" imgH="20304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929454" y="285728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00892" y="785794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072462" y="857232"/>
            <a:ext cx="4732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929586" y="285728"/>
            <a:ext cx="5966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-3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0" name="Group 77"/>
          <p:cNvGrpSpPr>
            <a:grpSpLocks/>
          </p:cNvGrpSpPr>
          <p:nvPr/>
        </p:nvGrpSpPr>
        <p:grpSpPr bwMode="auto">
          <a:xfrm>
            <a:off x="2285984" y="1285861"/>
            <a:ext cx="5040313" cy="5572140"/>
            <a:chOff x="1406" y="707"/>
            <a:chExt cx="3175" cy="3154"/>
          </a:xfrm>
        </p:grpSpPr>
        <p:sp>
          <p:nvSpPr>
            <p:cNvPr id="11" name="Text Box 3"/>
            <p:cNvSpPr txBox="1">
              <a:spLocks noChangeArrowheads="1"/>
            </p:cNvSpPr>
            <p:nvPr/>
          </p:nvSpPr>
          <p:spPr bwMode="auto">
            <a:xfrm>
              <a:off x="4286" y="2810"/>
              <a:ext cx="24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800" b="1" i="0" dirty="0" err="1"/>
                <a:t>х</a:t>
              </a:r>
              <a:endParaRPr lang="ru-RU" sz="2800" b="1" i="0" dirty="0"/>
            </a:p>
          </p:txBody>
        </p:sp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>
              <a:off x="2993" y="707"/>
              <a:ext cx="24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800" b="1" i="0"/>
                <a:t>у</a:t>
              </a:r>
            </a:p>
          </p:txBody>
        </p:sp>
        <p:grpSp>
          <p:nvGrpSpPr>
            <p:cNvPr id="13" name="Group 6"/>
            <p:cNvGrpSpPr>
              <a:grpSpLocks/>
            </p:cNvGrpSpPr>
            <p:nvPr/>
          </p:nvGrpSpPr>
          <p:grpSpPr bwMode="auto">
            <a:xfrm>
              <a:off x="1406" y="799"/>
              <a:ext cx="3175" cy="3062"/>
              <a:chOff x="1406" y="799"/>
              <a:chExt cx="3175" cy="3062"/>
            </a:xfrm>
          </p:grpSpPr>
          <p:grpSp>
            <p:nvGrpSpPr>
              <p:cNvPr id="17" name="Group 7"/>
              <p:cNvGrpSpPr>
                <a:grpSpLocks/>
              </p:cNvGrpSpPr>
              <p:nvPr/>
            </p:nvGrpSpPr>
            <p:grpSpPr bwMode="auto">
              <a:xfrm>
                <a:off x="1406" y="799"/>
                <a:ext cx="3175" cy="3062"/>
                <a:chOff x="1406" y="799"/>
                <a:chExt cx="3175" cy="3062"/>
              </a:xfrm>
            </p:grpSpPr>
            <p:grpSp>
              <p:nvGrpSpPr>
                <p:cNvPr id="21" name="Group 8"/>
                <p:cNvGrpSpPr>
                  <a:grpSpLocks/>
                </p:cNvGrpSpPr>
                <p:nvPr/>
              </p:nvGrpSpPr>
              <p:grpSpPr bwMode="auto">
                <a:xfrm>
                  <a:off x="1406" y="799"/>
                  <a:ext cx="3175" cy="3062"/>
                  <a:chOff x="1406" y="799"/>
                  <a:chExt cx="3175" cy="3062"/>
                </a:xfrm>
              </p:grpSpPr>
              <p:grpSp>
                <p:nvGrpSpPr>
                  <p:cNvPr id="23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406" y="799"/>
                    <a:ext cx="3175" cy="3062"/>
                    <a:chOff x="1406" y="799"/>
                    <a:chExt cx="3175" cy="3062"/>
                  </a:xfrm>
                </p:grpSpPr>
                <p:grpSp>
                  <p:nvGrpSpPr>
                    <p:cNvPr id="25" name="Group 1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06" y="799"/>
                      <a:ext cx="3175" cy="3040"/>
                      <a:chOff x="1406" y="799"/>
                      <a:chExt cx="3175" cy="3040"/>
                    </a:xfrm>
                  </p:grpSpPr>
                  <p:grpSp>
                    <p:nvGrpSpPr>
                      <p:cNvPr id="27" name="Group 1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06" y="799"/>
                        <a:ext cx="3175" cy="3026"/>
                        <a:chOff x="1406" y="799"/>
                        <a:chExt cx="3175" cy="3026"/>
                      </a:xfrm>
                    </p:grpSpPr>
                    <p:grpSp>
                      <p:nvGrpSpPr>
                        <p:cNvPr id="30" name="Group 12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406" y="799"/>
                          <a:ext cx="3148" cy="3026"/>
                          <a:chOff x="2409" y="203"/>
                          <a:chExt cx="3148" cy="3026"/>
                        </a:xfrm>
                      </p:grpSpPr>
                      <p:sp>
                        <p:nvSpPr>
                          <p:cNvPr id="32" name="Freeform 13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211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3" name="Freeform 14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09" y="2945"/>
                            <a:ext cx="3124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3124" y="8"/>
                              </a:cxn>
                            </a:cxnLst>
                            <a:rect l="0" t="0" r="r" b="b"/>
                            <a:pathLst>
                              <a:path w="3124" h="8">
                                <a:moveTo>
                                  <a:pt x="0" y="0"/>
                                </a:moveTo>
                                <a:lnTo>
                                  <a:pt x="3124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4" name="Freeform 15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677" y="211"/>
                            <a:ext cx="8" cy="2994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8" y="2994"/>
                              </a:cxn>
                            </a:cxnLst>
                            <a:rect l="0" t="0" r="r" b="b"/>
                            <a:pathLst>
                              <a:path w="8" h="2994">
                                <a:moveTo>
                                  <a:pt x="0" y="0"/>
                                </a:moveTo>
                                <a:lnTo>
                                  <a:pt x="8" y="2994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5" name="Line 16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2426" y="2704"/>
                            <a:ext cx="3130" cy="0"/>
                          </a:xfrm>
                          <a:prstGeom prst="line">
                            <a:avLst/>
                          </a:prstGeom>
                          <a:noFill/>
                          <a:ln w="9525">
                            <a:solidFill>
                              <a:schemeClr val="tx1"/>
                            </a:solidFill>
                            <a:prstDash val="sysDot"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6" name="Freeform 17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3203"/>
                            <a:ext cx="3124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3124" y="8"/>
                              </a:cxn>
                            </a:cxnLst>
                            <a:rect l="0" t="0" r="r" b="b"/>
                            <a:pathLst>
                              <a:path w="3124" h="8">
                                <a:moveTo>
                                  <a:pt x="0" y="0"/>
                                </a:moveTo>
                                <a:lnTo>
                                  <a:pt x="3124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7" name="Freeform 18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18" y="2450"/>
                            <a:ext cx="3131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8"/>
                              </a:cxn>
                              <a:cxn ang="0">
                                <a:pos x="3131" y="0"/>
                              </a:cxn>
                            </a:cxnLst>
                            <a:rect l="0" t="0" r="r" b="b"/>
                            <a:pathLst>
                              <a:path w="3131" h="8">
                                <a:moveTo>
                                  <a:pt x="0" y="8"/>
                                </a:moveTo>
                                <a:lnTo>
                                  <a:pt x="3131" y="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8" name="Freeform 19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2205"/>
                            <a:ext cx="3131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8"/>
                              </a:cxn>
                              <a:cxn ang="0">
                                <a:pos x="3131" y="0"/>
                              </a:cxn>
                            </a:cxnLst>
                            <a:rect l="0" t="0" r="r" b="b"/>
                            <a:pathLst>
                              <a:path w="3131" h="8">
                                <a:moveTo>
                                  <a:pt x="0" y="8"/>
                                </a:moveTo>
                                <a:lnTo>
                                  <a:pt x="3131" y="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9" name="Freeform 20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09" y="1955"/>
                            <a:ext cx="3132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3132" y="8"/>
                              </a:cxn>
                            </a:cxnLst>
                            <a:rect l="0" t="0" r="r" b="b"/>
                            <a:pathLst>
                              <a:path w="3132" h="8">
                                <a:moveTo>
                                  <a:pt x="0" y="0"/>
                                </a:moveTo>
                                <a:lnTo>
                                  <a:pt x="3132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0" name="Freeform 21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34" y="1444"/>
                            <a:ext cx="3107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8"/>
                              </a:cxn>
                              <a:cxn ang="0">
                                <a:pos x="3107" y="0"/>
                              </a:cxn>
                            </a:cxnLst>
                            <a:rect l="0" t="0" r="r" b="b"/>
                            <a:pathLst>
                              <a:path w="3107" h="8">
                                <a:moveTo>
                                  <a:pt x="0" y="8"/>
                                </a:moveTo>
                                <a:lnTo>
                                  <a:pt x="3107" y="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1" name="Freeform 22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1207"/>
                            <a:ext cx="3107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8"/>
                              </a:cxn>
                              <a:cxn ang="0">
                                <a:pos x="3107" y="0"/>
                              </a:cxn>
                            </a:cxnLst>
                            <a:rect l="0" t="0" r="r" b="b"/>
                            <a:pathLst>
                              <a:path w="3107" h="8">
                                <a:moveTo>
                                  <a:pt x="0" y="8"/>
                                </a:moveTo>
                                <a:lnTo>
                                  <a:pt x="3107" y="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2" name="Freeform 23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949"/>
                            <a:ext cx="3123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3123" y="8"/>
                              </a:cxn>
                            </a:cxnLst>
                            <a:rect l="0" t="0" r="r" b="b"/>
                            <a:pathLst>
                              <a:path w="3123" h="8">
                                <a:moveTo>
                                  <a:pt x="0" y="0"/>
                                </a:moveTo>
                                <a:lnTo>
                                  <a:pt x="3123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3" name="Freeform 24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708"/>
                            <a:ext cx="3107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8"/>
                              </a:cxn>
                              <a:cxn ang="0">
                                <a:pos x="3107" y="0"/>
                              </a:cxn>
                            </a:cxnLst>
                            <a:rect l="0" t="0" r="r" b="b"/>
                            <a:pathLst>
                              <a:path w="3107" h="8">
                                <a:moveTo>
                                  <a:pt x="0" y="8"/>
                                </a:moveTo>
                                <a:lnTo>
                                  <a:pt x="3107" y="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4" name="Freeform 25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34" y="446"/>
                            <a:ext cx="3115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3115" y="8"/>
                              </a:cxn>
                            </a:cxnLst>
                            <a:rect l="0" t="0" r="r" b="b"/>
                            <a:pathLst>
                              <a:path w="3115" h="8">
                                <a:moveTo>
                                  <a:pt x="0" y="0"/>
                                </a:moveTo>
                                <a:lnTo>
                                  <a:pt x="3115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5" name="Freeform 26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210"/>
                            <a:ext cx="3115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3115" y="8"/>
                              </a:cxn>
                            </a:cxnLst>
                            <a:rect l="0" t="0" r="r" b="b"/>
                            <a:pathLst>
                              <a:path w="3115" h="8">
                                <a:moveTo>
                                  <a:pt x="0" y="0"/>
                                </a:moveTo>
                                <a:lnTo>
                                  <a:pt x="3115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6" name="Freeform 27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937" y="203"/>
                            <a:ext cx="8" cy="3026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8" y="0"/>
                              </a:cxn>
                              <a:cxn ang="0">
                                <a:pos x="0" y="3026"/>
                              </a:cxn>
                            </a:cxnLst>
                            <a:rect l="0" t="0" r="r" b="b"/>
                            <a:pathLst>
                              <a:path w="8" h="3026">
                                <a:moveTo>
                                  <a:pt x="8" y="0"/>
                                </a:moveTo>
                                <a:lnTo>
                                  <a:pt x="0" y="3026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7" name="Freeform 28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198" y="210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8" name="Freeform 29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470" y="210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9" name="Freeform 30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707" y="219"/>
                            <a:ext cx="9" cy="3010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9" y="0"/>
                              </a:cxn>
                              <a:cxn ang="0">
                                <a:pos x="0" y="3010"/>
                              </a:cxn>
                            </a:cxnLst>
                            <a:rect l="0" t="0" r="r" b="b"/>
                            <a:pathLst>
                              <a:path w="9" h="3010">
                                <a:moveTo>
                                  <a:pt x="9" y="0"/>
                                </a:moveTo>
                                <a:lnTo>
                                  <a:pt x="0" y="301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50" name="Freeform 31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4241" y="210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51" name="Freeform 32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4494" y="203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52" name="Freeform 33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4762" y="219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53" name="Freeform 34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5012" y="210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54" name="Freeform 35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5284" y="210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</p:grpSp>
                    <p:sp>
                      <p:nvSpPr>
                        <p:cNvPr id="31" name="Line 3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406" y="2296"/>
                          <a:ext cx="3175" cy="0"/>
                        </a:xfrm>
                        <a:prstGeom prst="line">
                          <a:avLst/>
                        </a:prstGeom>
                        <a:noFill/>
                        <a:ln w="9525" cap="rnd">
                          <a:solidFill>
                            <a:srgbClr val="808080"/>
                          </a:solidFill>
                          <a:prstDash val="sysDot"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  <p:sp>
                    <p:nvSpPr>
                      <p:cNvPr id="28" name="Line 3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69" y="799"/>
                        <a:ext cx="0" cy="3017"/>
                      </a:xfrm>
                      <a:prstGeom prst="line">
                        <a:avLst/>
                      </a:prstGeom>
                      <a:noFill/>
                      <a:ln w="9525" cap="rnd">
                        <a:solidFill>
                          <a:srgbClr val="333333"/>
                        </a:solidFill>
                        <a:prstDash val="sysDot"/>
                        <a:round/>
                        <a:headEnd/>
                        <a:tailEnd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9" name="Line 3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536" y="822"/>
                        <a:ext cx="0" cy="3017"/>
                      </a:xfrm>
                      <a:prstGeom prst="line">
                        <a:avLst/>
                      </a:prstGeom>
                      <a:noFill/>
                      <a:ln w="9525" cap="rnd">
                        <a:solidFill>
                          <a:srgbClr val="333333"/>
                        </a:solidFill>
                        <a:prstDash val="sysDot"/>
                        <a:round/>
                        <a:headEnd/>
                        <a:tailEnd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26" name="Line 39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969" y="799"/>
                      <a:ext cx="0" cy="3062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/>
                      </a:solidFill>
                      <a:round/>
                      <a:headEnd/>
                      <a:tailEnd type="arrow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4" name="Line 40"/>
                  <p:cNvSpPr>
                    <a:spLocks noChangeShapeType="1"/>
                  </p:cNvSpPr>
                  <p:nvPr/>
                </p:nvSpPr>
                <p:spPr bwMode="auto">
                  <a:xfrm>
                    <a:off x="1406" y="2810"/>
                    <a:ext cx="310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 type="arrow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2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2711" y="2810"/>
                  <a:ext cx="223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i="0" dirty="0"/>
                    <a:t>0</a:t>
                  </a:r>
                </a:p>
              </p:txBody>
            </p:sp>
          </p:grpSp>
          <p:sp>
            <p:nvSpPr>
              <p:cNvPr id="18" name="Text Box 42"/>
              <p:cNvSpPr txBox="1">
                <a:spLocks noChangeArrowheads="1"/>
              </p:cNvSpPr>
              <p:nvPr/>
            </p:nvSpPr>
            <p:spPr bwMode="auto">
              <a:xfrm>
                <a:off x="3161" y="2810"/>
                <a:ext cx="211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uk-UA" sz="2400" b="1" dirty="0" smtClean="0"/>
                  <a:t>1</a:t>
                </a:r>
                <a:endParaRPr lang="ru-RU" sz="2400" b="1" i="0" dirty="0"/>
              </a:p>
            </p:txBody>
          </p:sp>
          <p:sp>
            <p:nvSpPr>
              <p:cNvPr id="19" name="Text Box 43"/>
              <p:cNvSpPr txBox="1">
                <a:spLocks noChangeArrowheads="1"/>
              </p:cNvSpPr>
              <p:nvPr/>
            </p:nvSpPr>
            <p:spPr bwMode="auto">
              <a:xfrm>
                <a:off x="2801" y="1880"/>
                <a:ext cx="11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ru-RU" sz="2400" b="1" i="0"/>
              </a:p>
            </p:txBody>
          </p:sp>
          <p:sp>
            <p:nvSpPr>
              <p:cNvPr id="20" name="Text Box 44"/>
              <p:cNvSpPr txBox="1">
                <a:spLocks noChangeArrowheads="1"/>
              </p:cNvSpPr>
              <p:nvPr/>
            </p:nvSpPr>
            <p:spPr bwMode="auto">
              <a:xfrm>
                <a:off x="2993" y="2409"/>
                <a:ext cx="11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ru-RU" sz="2400" b="1" i="0"/>
              </a:p>
            </p:txBody>
          </p:sp>
        </p:grpSp>
        <p:sp>
          <p:nvSpPr>
            <p:cNvPr id="14" name="Text Box 74"/>
            <p:cNvSpPr txBox="1">
              <a:spLocks noChangeArrowheads="1"/>
            </p:cNvSpPr>
            <p:nvPr/>
          </p:nvSpPr>
          <p:spPr bwMode="auto">
            <a:xfrm>
              <a:off x="2711" y="1880"/>
              <a:ext cx="23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uk-UA" sz="2400" b="1" dirty="0" smtClean="0"/>
                <a:t>3</a:t>
              </a:r>
              <a:endParaRPr lang="ru-RU" sz="2400" b="1" i="0" dirty="0"/>
            </a:p>
          </p:txBody>
        </p:sp>
        <p:sp>
          <p:nvSpPr>
            <p:cNvPr id="15" name="Text Box 75"/>
            <p:cNvSpPr txBox="1">
              <a:spLocks noChangeArrowheads="1"/>
            </p:cNvSpPr>
            <p:nvPr/>
          </p:nvSpPr>
          <p:spPr bwMode="auto">
            <a:xfrm>
              <a:off x="1991" y="2810"/>
              <a:ext cx="31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 b="1" i="0" dirty="0" smtClean="0"/>
                <a:t>-3</a:t>
              </a:r>
              <a:endParaRPr lang="ru-RU" sz="2400" b="1" i="0" dirty="0"/>
            </a:p>
          </p:txBody>
        </p:sp>
        <p:sp>
          <p:nvSpPr>
            <p:cNvPr id="16" name="Text Box 76"/>
            <p:cNvSpPr txBox="1">
              <a:spLocks noChangeArrowheads="1"/>
            </p:cNvSpPr>
            <p:nvPr/>
          </p:nvSpPr>
          <p:spPr bwMode="auto">
            <a:xfrm>
              <a:off x="2711" y="1152"/>
              <a:ext cx="242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uk-UA" sz="2400" b="1" i="0" dirty="0" smtClean="0"/>
                <a:t>6</a:t>
              </a:r>
              <a:endParaRPr lang="ru-RU" sz="2400" b="1" i="0" dirty="0"/>
            </a:p>
          </p:txBody>
        </p:sp>
      </p:grpSp>
      <p:sp>
        <p:nvSpPr>
          <p:cNvPr id="55" name="AutoShape 180"/>
          <p:cNvSpPr>
            <a:spLocks noChangeArrowheads="1"/>
          </p:cNvSpPr>
          <p:nvPr/>
        </p:nvSpPr>
        <p:spPr bwMode="auto">
          <a:xfrm>
            <a:off x="4714876" y="3571876"/>
            <a:ext cx="142876" cy="142875"/>
          </a:xfrm>
          <a:prstGeom prst="flowChartConnector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6" name="AutoShape 180"/>
          <p:cNvSpPr>
            <a:spLocks noChangeArrowheads="1"/>
          </p:cNvSpPr>
          <p:nvPr/>
        </p:nvSpPr>
        <p:spPr bwMode="auto">
          <a:xfrm>
            <a:off x="3500430" y="4929198"/>
            <a:ext cx="142876" cy="142875"/>
          </a:xfrm>
          <a:prstGeom prst="flowChartConnector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7" name="Line 45"/>
          <p:cNvSpPr>
            <a:spLocks noChangeShapeType="1"/>
          </p:cNvSpPr>
          <p:nvPr/>
        </p:nvSpPr>
        <p:spPr bwMode="auto">
          <a:xfrm flipV="1">
            <a:off x="2643174" y="1643050"/>
            <a:ext cx="4000528" cy="435771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7454900" y="2143125"/>
          <a:ext cx="1474818" cy="728663"/>
        </p:xfrm>
        <a:graphic>
          <a:graphicData uri="http://schemas.openxmlformats.org/presentationml/2006/ole">
            <p:oleObj spid="_x0000_s31749" name="Формула" r:id="rId5" imgW="342720" imgH="177480" progId="Equation.3">
              <p:embed/>
            </p:oleObj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7429520" y="3071810"/>
          <a:ext cx="1490663" cy="825500"/>
        </p:xfrm>
        <a:graphic>
          <a:graphicData uri="http://schemas.openxmlformats.org/presentationml/2006/ole">
            <p:oleObj spid="_x0000_s31750" name="Формула" r:id="rId6" imgW="368280" imgH="203040" progId="Equation.3">
              <p:embed/>
            </p:oleObj>
          </a:graphicData>
        </a:graphic>
      </p:graphicFrame>
      <p:sp>
        <p:nvSpPr>
          <p:cNvPr id="60" name="Oval 47"/>
          <p:cNvSpPr>
            <a:spLocks noChangeArrowheads="1"/>
          </p:cNvSpPr>
          <p:nvPr/>
        </p:nvSpPr>
        <p:spPr bwMode="auto">
          <a:xfrm>
            <a:off x="5929322" y="2285992"/>
            <a:ext cx="179387" cy="1793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2643174" y="5643578"/>
          <a:ext cx="2000264" cy="1047746"/>
        </p:xfrm>
        <a:graphic>
          <a:graphicData uri="http://schemas.openxmlformats.org/presentationml/2006/ole">
            <p:oleObj spid="_x0000_s31751" name="Формула" r:id="rId7" imgW="660240" imgH="419040" progId="Equation.3">
              <p:embed/>
            </p:oleObj>
          </a:graphicData>
        </a:graphic>
      </p:graphicFrame>
      <p:sp>
        <p:nvSpPr>
          <p:cNvPr id="61" name="Стрелка вправо 60">
            <a:hlinkClick r:id="rId8" action="ppaction://hlinkpres?slideindex=22&amp;slidetitle=Слайд 22"/>
          </p:cNvPr>
          <p:cNvSpPr/>
          <p:nvPr/>
        </p:nvSpPr>
        <p:spPr>
          <a:xfrm>
            <a:off x="8215338" y="6143644"/>
            <a:ext cx="714380" cy="500066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0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5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9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50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10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3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7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55" grpId="0" animBg="1"/>
      <p:bldP spid="56" grpId="0" animBg="1"/>
      <p:bldP spid="57" grpId="0" animBg="1"/>
      <p:bldP spid="6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285784" y="214290"/>
            <a:ext cx="657229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Побудуйте  графік  функції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5929322" y="0"/>
          <a:ext cx="3000396" cy="1484313"/>
        </p:xfrm>
        <a:graphic>
          <a:graphicData uri="http://schemas.openxmlformats.org/presentationml/2006/ole">
            <p:oleObj spid="_x0000_s32770" name="Формула" r:id="rId3" imgW="927000" imgH="419040" progId="Equation.3">
              <p:embed/>
            </p:oleObj>
          </a:graphicData>
        </a:graphic>
      </p:graphicFrame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625464" y="1993896"/>
            <a:ext cx="2411413" cy="396875"/>
          </a:xfrm>
          <a:prstGeom prst="rect">
            <a:avLst/>
          </a:prstGeom>
          <a:gradFill rotWithShape="1">
            <a:gsLst>
              <a:gs pos="0">
                <a:srgbClr val="66FF33"/>
              </a:gs>
              <a:gs pos="50000">
                <a:schemeClr val="bg1"/>
              </a:gs>
              <a:gs pos="100000">
                <a:srgbClr val="66FF33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>
            <a:spAutoFit/>
            <a:flatTx/>
          </a:bodyPr>
          <a:lstStyle/>
          <a:p>
            <a:r>
              <a:rPr lang="ru-RU" sz="2000" b="1" dirty="0" err="1" smtClean="0">
                <a:solidFill>
                  <a:srgbClr val="6600CC"/>
                </a:solidFill>
              </a:rPr>
              <a:t>Перетворення</a:t>
            </a:r>
            <a:endParaRPr lang="ru-RU" sz="2000" b="1" dirty="0">
              <a:solidFill>
                <a:srgbClr val="6600CC"/>
              </a:solidFill>
            </a:endParaRP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714348" y="3214686"/>
            <a:ext cx="2411413" cy="396875"/>
          </a:xfrm>
          <a:prstGeom prst="rect">
            <a:avLst/>
          </a:prstGeom>
          <a:gradFill rotWithShape="1">
            <a:gsLst>
              <a:gs pos="0">
                <a:srgbClr val="66FF33"/>
              </a:gs>
              <a:gs pos="50000">
                <a:schemeClr val="bg1"/>
              </a:gs>
              <a:gs pos="100000">
                <a:srgbClr val="66FF33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>
            <a:spAutoFit/>
            <a:flatTx/>
          </a:bodyPr>
          <a:lstStyle/>
          <a:p>
            <a:r>
              <a:rPr lang="uk-UA" sz="2000" b="1" dirty="0" smtClean="0">
                <a:solidFill>
                  <a:srgbClr val="6600CC"/>
                </a:solidFill>
              </a:rPr>
              <a:t>        ГРАФІК</a:t>
            </a:r>
            <a:endParaRPr lang="ru-RU" sz="2000" b="1" dirty="0">
              <a:solidFill>
                <a:srgbClr val="6600CC"/>
              </a:solidFill>
            </a:endParaRPr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3449638" y="1500188"/>
          <a:ext cx="5694362" cy="898525"/>
        </p:xfrm>
        <a:graphic>
          <a:graphicData uri="http://schemas.openxmlformats.org/presentationml/2006/ole">
            <p:oleObj spid="_x0000_s32771" name="Формула" r:id="rId4" imgW="2654280" imgH="419040" progId="Equation.3">
              <p:embed/>
            </p:oleObj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4189413" y="2357438"/>
          <a:ext cx="2201862" cy="423862"/>
        </p:xfrm>
        <a:graphic>
          <a:graphicData uri="http://schemas.openxmlformats.org/presentationml/2006/ole">
            <p:oleObj spid="_x0000_s32772" name="Формула" r:id="rId5" imgW="1054080" imgH="203040" progId="Equation.3">
              <p:embed/>
            </p:oleObj>
          </a:graphicData>
        </a:graphic>
      </p:graphicFrame>
      <p:grpSp>
        <p:nvGrpSpPr>
          <p:cNvPr id="8" name="Group 55"/>
          <p:cNvGrpSpPr>
            <a:grpSpLocks/>
          </p:cNvGrpSpPr>
          <p:nvPr/>
        </p:nvGrpSpPr>
        <p:grpSpPr bwMode="auto">
          <a:xfrm>
            <a:off x="4429124" y="2897187"/>
            <a:ext cx="4359275" cy="3960813"/>
            <a:chOff x="2370" y="1706"/>
            <a:chExt cx="2746" cy="2495"/>
          </a:xfrm>
        </p:grpSpPr>
        <p:grpSp>
          <p:nvGrpSpPr>
            <p:cNvPr id="9" name="Group 12"/>
            <p:cNvGrpSpPr>
              <a:grpSpLocks/>
            </p:cNvGrpSpPr>
            <p:nvPr/>
          </p:nvGrpSpPr>
          <p:grpSpPr bwMode="auto">
            <a:xfrm>
              <a:off x="2370" y="1706"/>
              <a:ext cx="2746" cy="2495"/>
              <a:chOff x="1519" y="799"/>
              <a:chExt cx="3211" cy="3062"/>
            </a:xfrm>
          </p:grpSpPr>
          <p:grpSp>
            <p:nvGrpSpPr>
              <p:cNvPr id="12" name="Group 13"/>
              <p:cNvGrpSpPr>
                <a:grpSpLocks/>
              </p:cNvGrpSpPr>
              <p:nvPr/>
            </p:nvGrpSpPr>
            <p:grpSpPr bwMode="auto">
              <a:xfrm>
                <a:off x="1519" y="799"/>
                <a:ext cx="3175" cy="3062"/>
                <a:chOff x="1406" y="799"/>
                <a:chExt cx="3175" cy="3062"/>
              </a:xfrm>
            </p:grpSpPr>
            <p:grpSp>
              <p:nvGrpSpPr>
                <p:cNvPr id="16" name="Group 14"/>
                <p:cNvGrpSpPr>
                  <a:grpSpLocks/>
                </p:cNvGrpSpPr>
                <p:nvPr/>
              </p:nvGrpSpPr>
              <p:grpSpPr bwMode="auto">
                <a:xfrm>
                  <a:off x="1406" y="799"/>
                  <a:ext cx="3175" cy="3062"/>
                  <a:chOff x="1406" y="799"/>
                  <a:chExt cx="3175" cy="3062"/>
                </a:xfrm>
              </p:grpSpPr>
              <p:grpSp>
                <p:nvGrpSpPr>
                  <p:cNvPr id="18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1406" y="799"/>
                    <a:ext cx="3175" cy="3062"/>
                    <a:chOff x="1406" y="799"/>
                    <a:chExt cx="3175" cy="3062"/>
                  </a:xfrm>
                </p:grpSpPr>
                <p:grpSp>
                  <p:nvGrpSpPr>
                    <p:cNvPr id="20" name="Group 1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06" y="799"/>
                      <a:ext cx="3175" cy="3040"/>
                      <a:chOff x="1406" y="799"/>
                      <a:chExt cx="3175" cy="3040"/>
                    </a:xfrm>
                  </p:grpSpPr>
                  <p:grpSp>
                    <p:nvGrpSpPr>
                      <p:cNvPr id="22" name="Group 1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06" y="799"/>
                        <a:ext cx="3175" cy="3026"/>
                        <a:chOff x="1406" y="799"/>
                        <a:chExt cx="3175" cy="3026"/>
                      </a:xfrm>
                    </p:grpSpPr>
                    <p:grpSp>
                      <p:nvGrpSpPr>
                        <p:cNvPr id="25" name="Group 18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406" y="799"/>
                          <a:ext cx="3148" cy="3026"/>
                          <a:chOff x="2409" y="203"/>
                          <a:chExt cx="3148" cy="3026"/>
                        </a:xfrm>
                      </p:grpSpPr>
                      <p:sp>
                        <p:nvSpPr>
                          <p:cNvPr id="27" name="Freeform 19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211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28" name="Freeform 20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09" y="2945"/>
                            <a:ext cx="3124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3124" y="8"/>
                              </a:cxn>
                            </a:cxnLst>
                            <a:rect l="0" t="0" r="r" b="b"/>
                            <a:pathLst>
                              <a:path w="3124" h="8">
                                <a:moveTo>
                                  <a:pt x="0" y="0"/>
                                </a:moveTo>
                                <a:lnTo>
                                  <a:pt x="3124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29" name="Freeform 21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677" y="211"/>
                            <a:ext cx="8" cy="2994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8" y="2994"/>
                              </a:cxn>
                            </a:cxnLst>
                            <a:rect l="0" t="0" r="r" b="b"/>
                            <a:pathLst>
                              <a:path w="8" h="2994">
                                <a:moveTo>
                                  <a:pt x="0" y="0"/>
                                </a:moveTo>
                                <a:lnTo>
                                  <a:pt x="8" y="2994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0" name="Line 22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2426" y="2704"/>
                            <a:ext cx="3130" cy="0"/>
                          </a:xfrm>
                          <a:prstGeom prst="line">
                            <a:avLst/>
                          </a:prstGeom>
                          <a:noFill/>
                          <a:ln w="9525">
                            <a:solidFill>
                              <a:schemeClr val="tx1"/>
                            </a:solidFill>
                            <a:prstDash val="sysDot"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1" name="Freeform 23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3203"/>
                            <a:ext cx="3124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3124" y="8"/>
                              </a:cxn>
                            </a:cxnLst>
                            <a:rect l="0" t="0" r="r" b="b"/>
                            <a:pathLst>
                              <a:path w="3124" h="8">
                                <a:moveTo>
                                  <a:pt x="0" y="0"/>
                                </a:moveTo>
                                <a:lnTo>
                                  <a:pt x="3124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2" name="Freeform 24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18" y="2450"/>
                            <a:ext cx="3131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8"/>
                              </a:cxn>
                              <a:cxn ang="0">
                                <a:pos x="3131" y="0"/>
                              </a:cxn>
                            </a:cxnLst>
                            <a:rect l="0" t="0" r="r" b="b"/>
                            <a:pathLst>
                              <a:path w="3131" h="8">
                                <a:moveTo>
                                  <a:pt x="0" y="8"/>
                                </a:moveTo>
                                <a:lnTo>
                                  <a:pt x="3131" y="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3" name="Freeform 25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2205"/>
                            <a:ext cx="3131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8"/>
                              </a:cxn>
                              <a:cxn ang="0">
                                <a:pos x="3131" y="0"/>
                              </a:cxn>
                            </a:cxnLst>
                            <a:rect l="0" t="0" r="r" b="b"/>
                            <a:pathLst>
                              <a:path w="3131" h="8">
                                <a:moveTo>
                                  <a:pt x="0" y="8"/>
                                </a:moveTo>
                                <a:lnTo>
                                  <a:pt x="3131" y="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4" name="Freeform 26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09" y="1955"/>
                            <a:ext cx="3132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3132" y="8"/>
                              </a:cxn>
                            </a:cxnLst>
                            <a:rect l="0" t="0" r="r" b="b"/>
                            <a:pathLst>
                              <a:path w="3132" h="8">
                                <a:moveTo>
                                  <a:pt x="0" y="0"/>
                                </a:moveTo>
                                <a:lnTo>
                                  <a:pt x="3132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5" name="Freeform 27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34" y="1444"/>
                            <a:ext cx="3107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8"/>
                              </a:cxn>
                              <a:cxn ang="0">
                                <a:pos x="3107" y="0"/>
                              </a:cxn>
                            </a:cxnLst>
                            <a:rect l="0" t="0" r="r" b="b"/>
                            <a:pathLst>
                              <a:path w="3107" h="8">
                                <a:moveTo>
                                  <a:pt x="0" y="8"/>
                                </a:moveTo>
                                <a:lnTo>
                                  <a:pt x="3107" y="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6" name="Freeform 28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1207"/>
                            <a:ext cx="3107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8"/>
                              </a:cxn>
                              <a:cxn ang="0">
                                <a:pos x="3107" y="0"/>
                              </a:cxn>
                            </a:cxnLst>
                            <a:rect l="0" t="0" r="r" b="b"/>
                            <a:pathLst>
                              <a:path w="3107" h="8">
                                <a:moveTo>
                                  <a:pt x="0" y="8"/>
                                </a:moveTo>
                                <a:lnTo>
                                  <a:pt x="3107" y="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7" name="Freeform 29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949"/>
                            <a:ext cx="3123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3123" y="8"/>
                              </a:cxn>
                            </a:cxnLst>
                            <a:rect l="0" t="0" r="r" b="b"/>
                            <a:pathLst>
                              <a:path w="3123" h="8">
                                <a:moveTo>
                                  <a:pt x="0" y="0"/>
                                </a:moveTo>
                                <a:lnTo>
                                  <a:pt x="3123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8" name="Freeform 30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708"/>
                            <a:ext cx="3107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8"/>
                              </a:cxn>
                              <a:cxn ang="0">
                                <a:pos x="3107" y="0"/>
                              </a:cxn>
                            </a:cxnLst>
                            <a:rect l="0" t="0" r="r" b="b"/>
                            <a:pathLst>
                              <a:path w="3107" h="8">
                                <a:moveTo>
                                  <a:pt x="0" y="8"/>
                                </a:moveTo>
                                <a:lnTo>
                                  <a:pt x="3107" y="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9" name="Freeform 31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34" y="446"/>
                            <a:ext cx="3115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3115" y="8"/>
                              </a:cxn>
                            </a:cxnLst>
                            <a:rect l="0" t="0" r="r" b="b"/>
                            <a:pathLst>
                              <a:path w="3115" h="8">
                                <a:moveTo>
                                  <a:pt x="0" y="0"/>
                                </a:moveTo>
                                <a:lnTo>
                                  <a:pt x="3115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0" name="Freeform 32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210"/>
                            <a:ext cx="3115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3115" y="8"/>
                              </a:cxn>
                            </a:cxnLst>
                            <a:rect l="0" t="0" r="r" b="b"/>
                            <a:pathLst>
                              <a:path w="3115" h="8">
                                <a:moveTo>
                                  <a:pt x="0" y="0"/>
                                </a:moveTo>
                                <a:lnTo>
                                  <a:pt x="3115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1" name="Freeform 33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937" y="203"/>
                            <a:ext cx="8" cy="3026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8" y="0"/>
                              </a:cxn>
                              <a:cxn ang="0">
                                <a:pos x="0" y="3026"/>
                              </a:cxn>
                            </a:cxnLst>
                            <a:rect l="0" t="0" r="r" b="b"/>
                            <a:pathLst>
                              <a:path w="8" h="3026">
                                <a:moveTo>
                                  <a:pt x="8" y="0"/>
                                </a:moveTo>
                                <a:lnTo>
                                  <a:pt x="0" y="3026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2" name="Freeform 34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198" y="210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3" name="Freeform 35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470" y="210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4" name="Freeform 36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707" y="219"/>
                            <a:ext cx="9" cy="3010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9" y="0"/>
                              </a:cxn>
                              <a:cxn ang="0">
                                <a:pos x="0" y="3010"/>
                              </a:cxn>
                            </a:cxnLst>
                            <a:rect l="0" t="0" r="r" b="b"/>
                            <a:pathLst>
                              <a:path w="9" h="3010">
                                <a:moveTo>
                                  <a:pt x="9" y="0"/>
                                </a:moveTo>
                                <a:lnTo>
                                  <a:pt x="0" y="301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5" name="Freeform 37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4241" y="210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6" name="Freeform 38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4494" y="203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7" name="Freeform 39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4762" y="219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8" name="Freeform 40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5012" y="210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9" name="Freeform 41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5284" y="210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</p:grpSp>
                    <p:sp>
                      <p:nvSpPr>
                        <p:cNvPr id="26" name="Line 4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406" y="2296"/>
                          <a:ext cx="3175" cy="0"/>
                        </a:xfrm>
                        <a:prstGeom prst="line">
                          <a:avLst/>
                        </a:prstGeom>
                        <a:noFill/>
                        <a:ln w="9525" cap="rnd">
                          <a:solidFill>
                            <a:srgbClr val="808080"/>
                          </a:solidFill>
                          <a:prstDash val="sysDot"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  <p:sp>
                    <p:nvSpPr>
                      <p:cNvPr id="23" name="Line 4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69" y="799"/>
                        <a:ext cx="0" cy="3017"/>
                      </a:xfrm>
                      <a:prstGeom prst="line">
                        <a:avLst/>
                      </a:prstGeom>
                      <a:noFill/>
                      <a:ln w="9525" cap="rnd">
                        <a:solidFill>
                          <a:srgbClr val="333333"/>
                        </a:solidFill>
                        <a:prstDash val="sysDot"/>
                        <a:round/>
                        <a:headEnd/>
                        <a:tailEnd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" name="Line 4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536" y="822"/>
                        <a:ext cx="0" cy="3017"/>
                      </a:xfrm>
                      <a:prstGeom prst="line">
                        <a:avLst/>
                      </a:prstGeom>
                      <a:noFill/>
                      <a:ln w="9525" cap="rnd">
                        <a:solidFill>
                          <a:srgbClr val="333333"/>
                        </a:solidFill>
                        <a:prstDash val="sysDot"/>
                        <a:round/>
                        <a:headEnd/>
                        <a:tailEnd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21" name="Line 45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969" y="799"/>
                      <a:ext cx="0" cy="3062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/>
                      </a:solidFill>
                      <a:round/>
                      <a:headEnd/>
                      <a:tailEnd type="arrow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9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1406" y="2296"/>
                    <a:ext cx="310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 type="arrow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7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767" y="2274"/>
                  <a:ext cx="261" cy="3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i="0"/>
                    <a:t>0</a:t>
                  </a:r>
                </a:p>
              </p:txBody>
            </p:sp>
          </p:grpSp>
          <p:sp>
            <p:nvSpPr>
              <p:cNvPr id="13" name="Text Box 48"/>
              <p:cNvSpPr txBox="1">
                <a:spLocks noChangeArrowheads="1"/>
              </p:cNvSpPr>
              <p:nvPr/>
            </p:nvSpPr>
            <p:spPr bwMode="auto">
              <a:xfrm>
                <a:off x="3220" y="2296"/>
                <a:ext cx="261" cy="3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 b="1" i="0"/>
                  <a:t>1</a:t>
                </a:r>
              </a:p>
            </p:txBody>
          </p:sp>
          <p:sp>
            <p:nvSpPr>
              <p:cNvPr id="14" name="Text Box 49"/>
              <p:cNvSpPr txBox="1">
                <a:spLocks noChangeArrowheads="1"/>
              </p:cNvSpPr>
              <p:nvPr/>
            </p:nvSpPr>
            <p:spPr bwMode="auto">
              <a:xfrm>
                <a:off x="3107" y="799"/>
                <a:ext cx="261" cy="3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 b="1" i="0"/>
                  <a:t>у</a:t>
                </a:r>
              </a:p>
            </p:txBody>
          </p:sp>
          <p:sp>
            <p:nvSpPr>
              <p:cNvPr id="15" name="Text Box 50"/>
              <p:cNvSpPr txBox="1">
                <a:spLocks noChangeArrowheads="1"/>
              </p:cNvSpPr>
              <p:nvPr/>
            </p:nvSpPr>
            <p:spPr bwMode="auto">
              <a:xfrm>
                <a:off x="4469" y="2324"/>
                <a:ext cx="261" cy="3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 b="1" i="0"/>
                  <a:t>х</a:t>
                </a:r>
              </a:p>
            </p:txBody>
          </p:sp>
        </p:grpSp>
        <p:sp>
          <p:nvSpPr>
            <p:cNvPr id="10" name="Text Box 51"/>
            <p:cNvSpPr txBox="1">
              <a:spLocks noChangeArrowheads="1"/>
            </p:cNvSpPr>
            <p:nvPr/>
          </p:nvSpPr>
          <p:spPr bwMode="auto">
            <a:xfrm>
              <a:off x="3405" y="2336"/>
              <a:ext cx="38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0" dirty="0"/>
                <a:t> </a:t>
              </a:r>
              <a:r>
                <a:rPr lang="ru-RU" sz="2400" b="1" i="0" dirty="0" smtClean="0"/>
                <a:t>2</a:t>
              </a:r>
              <a:endParaRPr lang="ru-RU" sz="2400" b="1" i="0" dirty="0"/>
            </a:p>
          </p:txBody>
        </p:sp>
        <p:sp>
          <p:nvSpPr>
            <p:cNvPr id="50" name="Text Box 51"/>
            <p:cNvSpPr txBox="1">
              <a:spLocks noChangeArrowheads="1"/>
            </p:cNvSpPr>
            <p:nvPr/>
          </p:nvSpPr>
          <p:spPr bwMode="auto">
            <a:xfrm>
              <a:off x="4035" y="2921"/>
              <a:ext cx="38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0" dirty="0"/>
                <a:t> </a:t>
              </a:r>
              <a:r>
                <a:rPr lang="ru-RU" sz="2400" b="1" i="0" dirty="0" smtClean="0"/>
                <a:t>2</a:t>
              </a:r>
              <a:endParaRPr lang="ru-RU" sz="2400" b="1" i="0" dirty="0"/>
            </a:p>
          </p:txBody>
        </p:sp>
        <p:sp>
          <p:nvSpPr>
            <p:cNvPr id="55" name="Text Box 52"/>
            <p:cNvSpPr txBox="1">
              <a:spLocks noChangeArrowheads="1"/>
            </p:cNvSpPr>
            <p:nvPr/>
          </p:nvSpPr>
          <p:spPr bwMode="auto">
            <a:xfrm>
              <a:off x="3090" y="2941"/>
              <a:ext cx="3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0" dirty="0"/>
                <a:t>-2</a:t>
              </a:r>
            </a:p>
          </p:txBody>
        </p:sp>
      </p:grpSp>
      <p:sp>
        <p:nvSpPr>
          <p:cNvPr id="51" name="Freeform 54"/>
          <p:cNvSpPr>
            <a:spLocks/>
          </p:cNvSpPr>
          <p:nvPr/>
        </p:nvSpPr>
        <p:spPr bwMode="auto">
          <a:xfrm>
            <a:off x="5715008" y="3357562"/>
            <a:ext cx="2571768" cy="242889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52" y="1851"/>
              </a:cxn>
            </a:cxnLst>
            <a:rect l="0" t="0" r="r" b="b"/>
            <a:pathLst>
              <a:path w="1052" h="1851">
                <a:moveTo>
                  <a:pt x="0" y="0"/>
                </a:moveTo>
                <a:lnTo>
                  <a:pt x="1052" y="1851"/>
                </a:lnTo>
              </a:path>
            </a:pathLst>
          </a:custGeom>
          <a:noFill/>
          <a:ln w="76200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2" name="Oval 56"/>
          <p:cNvSpPr>
            <a:spLocks noChangeArrowheads="1"/>
          </p:cNvSpPr>
          <p:nvPr/>
        </p:nvSpPr>
        <p:spPr bwMode="auto">
          <a:xfrm>
            <a:off x="6500826" y="4071942"/>
            <a:ext cx="179388" cy="1793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3857620" y="5500702"/>
          <a:ext cx="2500316" cy="1149350"/>
        </p:xfrm>
        <a:graphic>
          <a:graphicData uri="http://schemas.openxmlformats.org/presentationml/2006/ole">
            <p:oleObj spid="_x0000_s32773" name="Формула" r:id="rId6" imgW="927000" imgH="419040" progId="Equation.3">
              <p:embed/>
            </p:oleObj>
          </a:graphicData>
        </a:graphic>
      </p:graphicFrame>
      <p:sp>
        <p:nvSpPr>
          <p:cNvPr id="54" name="Стрелка вправо 53">
            <a:hlinkClick r:id="rId7" action="ppaction://hlinkpres?slideindex=23&amp;slidetitle=Слайд 23"/>
          </p:cNvPr>
          <p:cNvSpPr/>
          <p:nvPr/>
        </p:nvSpPr>
        <p:spPr>
          <a:xfrm>
            <a:off x="8072462" y="6286496"/>
            <a:ext cx="857256" cy="571504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285728"/>
            <a:ext cx="73661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Домашнє завдання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85786" y="1714488"/>
            <a:ext cx="479009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№ 893,896,907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2714620"/>
            <a:ext cx="5732660" cy="181588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2800" b="1" cap="none" spc="0" dirty="0" smtClean="0">
                <a:ln w="1143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Істер О.С.</a:t>
            </a:r>
          </a:p>
          <a:p>
            <a:pPr algn="ctr"/>
            <a:r>
              <a:rPr lang="uk-UA" sz="2800" b="1" dirty="0" smtClean="0">
                <a:ln w="1143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Алгебра: підручник для 7 кл.</a:t>
            </a:r>
          </a:p>
          <a:p>
            <a:pPr algn="ctr"/>
            <a:r>
              <a:rPr lang="uk-UA" sz="2800" b="1" dirty="0" err="1" smtClean="0">
                <a:ln w="1143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</a:t>
            </a:r>
            <a:r>
              <a:rPr lang="uk-UA" sz="2800" b="1" cap="none" spc="0" dirty="0" err="1" smtClean="0">
                <a:ln w="1143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агальноосвіт.навч.закл.-</a:t>
            </a:r>
            <a:endParaRPr lang="uk-UA" sz="2800" b="1" cap="none" spc="0" dirty="0" smtClean="0">
              <a:ln w="11430"/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uk-UA" sz="2800" b="1" dirty="0" smtClean="0">
                <a:ln w="1143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К.:Освіта,2007.-223с.</a:t>
            </a:r>
            <a:endParaRPr lang="ru-RU" sz="2800" b="1" cap="none" spc="0" dirty="0">
              <a:ln w="11430"/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Рисунок 4" descr="MCj03701400000[1]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6143636" y="2214554"/>
            <a:ext cx="2519362" cy="2376487"/>
          </a:xfrm>
          <a:prstGeom prst="rect">
            <a:avLst/>
          </a:prstGeom>
          <a:noFill/>
        </p:spPr>
      </p:pic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714348" y="5857892"/>
            <a:ext cx="928694" cy="785818"/>
          </a:xfrm>
          <a:prstGeom prst="actionButtonHom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>
            <a:hlinkClick r:id="rId3" action="ppaction://hlinksldjump"/>
          </p:cNvPr>
          <p:cNvSpPr/>
          <p:nvPr/>
        </p:nvSpPr>
        <p:spPr>
          <a:xfrm>
            <a:off x="7643834" y="5786454"/>
            <a:ext cx="1143008" cy="857256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a0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785794"/>
            <a:ext cx="8208962" cy="528641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21429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   Дорогу осилить той,</a:t>
            </a:r>
          </a:p>
          <a:p>
            <a:r>
              <a:rPr lang="uk-UA" sz="60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             хто  йде.</a:t>
            </a:r>
            <a:endParaRPr lang="ru-RU" sz="6000" b="1" kern="10" dirty="0" smtClean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"/>
              <a:cs typeface="Arial"/>
            </a:endParaRPr>
          </a:p>
          <a:p>
            <a:r>
              <a:rPr lang="uk-UA" sz="60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          </a:t>
            </a:r>
            <a:endParaRPr lang="ru-RU" sz="6000" b="1" kern="10" dirty="0" smtClean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"/>
              <a:cs typeface="Arial"/>
            </a:endParaRPr>
          </a:p>
          <a:p>
            <a:r>
              <a:rPr lang="ru-RU" sz="60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                     </a:t>
            </a:r>
            <a:endParaRPr lang="ru-RU" sz="6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00100" y="5572140"/>
            <a:ext cx="683129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Спасибі  за  урок.</a:t>
            </a:r>
            <a:endParaRPr lang="ru-RU" sz="6000" b="1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8358214" y="6143644"/>
            <a:ext cx="500066" cy="428628"/>
          </a:xfrm>
          <a:prstGeom prst="actionButtonHom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214290"/>
            <a:ext cx="81676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Використані ресурси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85852" y="1500174"/>
            <a:ext cx="6643165" cy="37548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uk-UA" sz="3200" b="1" dirty="0" smtClean="0"/>
              <a:t>1</a:t>
            </a:r>
            <a:r>
              <a:rPr lang="uk-UA" sz="3200" b="1" dirty="0" smtClean="0"/>
              <a:t>. </a:t>
            </a:r>
            <a:r>
              <a:rPr lang="uk-UA" sz="2800" b="1" dirty="0" smtClean="0"/>
              <a:t>Науково-методичний журнал </a:t>
            </a:r>
            <a:endParaRPr lang="uk-UA" sz="2800" b="1" dirty="0" smtClean="0"/>
          </a:p>
          <a:p>
            <a:r>
              <a:rPr lang="uk-UA" sz="2800" b="1" dirty="0" smtClean="0"/>
              <a:t>« </a:t>
            </a:r>
            <a:r>
              <a:rPr lang="uk-UA" sz="2800" b="1" dirty="0" smtClean="0"/>
              <a:t>Математика в школах України</a:t>
            </a:r>
            <a:r>
              <a:rPr lang="uk-UA" sz="2800" b="1" dirty="0" smtClean="0"/>
              <a:t>»</a:t>
            </a:r>
          </a:p>
          <a:p>
            <a:r>
              <a:rPr lang="uk-UA" sz="2800" b="1" dirty="0" smtClean="0"/>
              <a:t>№</a:t>
            </a:r>
            <a:r>
              <a:rPr lang="uk-UA" sz="2800" b="1" dirty="0" smtClean="0"/>
              <a:t>6,лютий  2009р</a:t>
            </a:r>
            <a:endParaRPr lang="ru-RU" sz="2800" dirty="0" smtClean="0"/>
          </a:p>
          <a:p>
            <a:r>
              <a:rPr lang="uk-UA" sz="3200" b="1" dirty="0" smtClean="0"/>
              <a:t>2.</a:t>
            </a:r>
            <a:r>
              <a:rPr lang="uk-UA" sz="3200" dirty="0" smtClean="0"/>
              <a:t> </a:t>
            </a:r>
            <a:r>
              <a:rPr lang="ru-RU" sz="3200" u="sng" dirty="0" smtClean="0">
                <a:hlinkClick r:id="rId2"/>
              </a:rPr>
              <a:t>http://www.it-n.ru/</a:t>
            </a:r>
            <a:endParaRPr lang="ru-RU" sz="3200" dirty="0" smtClean="0"/>
          </a:p>
          <a:p>
            <a:r>
              <a:rPr lang="uk-UA" sz="3200" b="1" dirty="0" smtClean="0"/>
              <a:t>3.</a:t>
            </a:r>
            <a:r>
              <a:rPr lang="uk-UA" sz="3200" dirty="0" smtClean="0"/>
              <a:t> </a:t>
            </a:r>
            <a:r>
              <a:rPr lang="ru-RU" sz="3200" u="sng" dirty="0" smtClean="0">
                <a:hlinkClick r:id="rId3"/>
              </a:rPr>
              <a:t>http://bankportfolio.ru</a:t>
            </a:r>
            <a:endParaRPr lang="ru-RU" sz="3200" dirty="0" smtClean="0"/>
          </a:p>
          <a:p>
            <a:r>
              <a:rPr lang="uk-UA" sz="3200" b="1" dirty="0" smtClean="0"/>
              <a:t>4.</a:t>
            </a:r>
            <a:r>
              <a:rPr lang="uk-UA" sz="3200" dirty="0" smtClean="0"/>
              <a:t> </a:t>
            </a:r>
            <a:r>
              <a:rPr lang="ru-RU" sz="3200" u="sng" dirty="0" smtClean="0">
                <a:hlinkClick r:id="rId4"/>
              </a:rPr>
              <a:t>http://www.edcommunity.ru</a:t>
            </a:r>
            <a:endParaRPr lang="ru-RU" sz="3200" dirty="0" smtClean="0"/>
          </a:p>
          <a:p>
            <a:pPr algn="ctr"/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" y="0"/>
            <a:ext cx="91440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Знайдіть </a:t>
            </a:r>
          </a:p>
          <a:p>
            <a:pPr algn="ctr"/>
            <a:r>
              <a:rPr lang="uk-UA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область визначення функції:</a:t>
            </a:r>
            <a:endParaRPr lang="ru-RU" sz="4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2910" y="2000240"/>
            <a:ext cx="3071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А)  у = .</a:t>
            </a:r>
            <a:endParaRPr lang="ru-RU" sz="3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2260600" y="1785938"/>
          <a:ext cx="1550988" cy="1185862"/>
        </p:xfrm>
        <a:graphic>
          <a:graphicData uri="http://schemas.openxmlformats.org/presentationml/2006/ole">
            <p:oleObj spid="_x0000_s2051" name="Формула" r:id="rId3" imgW="406080" imgH="39348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85786" y="3643314"/>
            <a:ext cx="4286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Б)  у = </a:t>
            </a:r>
            <a:endParaRPr lang="ru-RU" sz="3600" dirty="0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2357422" y="3357562"/>
          <a:ext cx="1285884" cy="1265473"/>
        </p:xfrm>
        <a:graphic>
          <a:graphicData uri="http://schemas.openxmlformats.org/presentationml/2006/ole">
            <p:oleObj spid="_x0000_s2052" name="Формула" r:id="rId4" imgW="266400" imgH="39348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857224" y="4857760"/>
            <a:ext cx="17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В)  у =</a:t>
            </a:r>
            <a:endParaRPr lang="ru-RU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5857884" y="2071678"/>
            <a:ext cx="1428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uk-UA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х ≠5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72198" y="3500438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</a:t>
            </a:r>
            <a:r>
              <a:rPr lang="uk-UA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uk-UA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72198" y="4786322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</a:t>
            </a:r>
            <a:r>
              <a:rPr lang="uk-UA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1000100" y="5500702"/>
            <a:ext cx="7220246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Область визначення  функції </a:t>
            </a:r>
          </a:p>
          <a:p>
            <a:pPr algn="ctr"/>
            <a:r>
              <a:rPr lang="uk-UA" sz="32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у=</a:t>
            </a:r>
            <a:r>
              <a:rPr lang="en-US" sz="32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kx+b</a:t>
            </a:r>
            <a:r>
              <a:rPr lang="uk-UA" sz="32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є будь - яке число, </a:t>
            </a:r>
            <a:r>
              <a:rPr lang="uk-UA" sz="32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х</a:t>
            </a:r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uk-U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є 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</a:t>
            </a:r>
            <a:r>
              <a:rPr lang="uk-U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2428860" y="4857760"/>
            <a:ext cx="178595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uk-UA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-4х +7. </a:t>
            </a:r>
            <a:endParaRPr lang="ru-RU" sz="3600" dirty="0"/>
          </a:p>
        </p:txBody>
      </p:sp>
      <p:sp>
        <p:nvSpPr>
          <p:cNvPr id="64" name="Пятно 2 63"/>
          <p:cNvSpPr/>
          <p:nvPr/>
        </p:nvSpPr>
        <p:spPr>
          <a:xfrm>
            <a:off x="5715008" y="1785926"/>
            <a:ext cx="1714512" cy="1285884"/>
          </a:xfrm>
          <a:prstGeom prst="irregularSeal2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ятно 1 64"/>
          <p:cNvSpPr/>
          <p:nvPr/>
        </p:nvSpPr>
        <p:spPr>
          <a:xfrm>
            <a:off x="5715008" y="3071810"/>
            <a:ext cx="1643074" cy="1428760"/>
          </a:xfrm>
          <a:prstGeom prst="irregularSeal1">
            <a:avLst/>
          </a:prstGeom>
          <a:blipFill>
            <a:blip r:embed="rId5"/>
            <a:tile tx="0" ty="0" sx="100000" sy="100000" flip="none" algn="tl"/>
          </a:blip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ятно 1 67"/>
          <p:cNvSpPr/>
          <p:nvPr/>
        </p:nvSpPr>
        <p:spPr>
          <a:xfrm>
            <a:off x="5786446" y="4572008"/>
            <a:ext cx="1214446" cy="1143008"/>
          </a:xfrm>
          <a:prstGeom prst="irregularSeal1">
            <a:avLst/>
          </a:prstGeom>
          <a:blipFill>
            <a:blip r:embed="rId6"/>
            <a:tile tx="0" ty="0" sx="100000" sy="100000" flip="none" algn="tl"/>
          </a:blip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>
            <a:hlinkClick r:id="rId7" action="ppaction://hlinkpres?slideindex=4&amp;slidetitle=Слайд 4"/>
          </p:cNvPr>
          <p:cNvSpPr/>
          <p:nvPr/>
        </p:nvSpPr>
        <p:spPr>
          <a:xfrm>
            <a:off x="8143900" y="6215082"/>
            <a:ext cx="714380" cy="428628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</p:childTnLst>
        </p:cTn>
      </p:par>
    </p:tnLst>
    <p:bldLst>
      <p:bldP spid="58" grpId="0"/>
      <p:bldP spid="64" grpId="0" animBg="1"/>
      <p:bldP spid="65" grpId="0" animBg="1"/>
      <p:bldP spid="6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8778365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Перевірка домашнього</a:t>
            </a:r>
          </a:p>
          <a:p>
            <a:pPr algn="ctr"/>
            <a:r>
              <a:rPr lang="uk-UA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завдання “ Лови помилку!”</a:t>
            </a:r>
            <a:endParaRPr lang="ru-RU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1357298"/>
            <a:ext cx="8715404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Не будуючи графік, знайдіть нулі функції: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3000372"/>
            <a:ext cx="278608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1) у=-2х;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3857628"/>
            <a:ext cx="277351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600" b="1" cap="none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2) у=6- 3х;</a:t>
            </a:r>
            <a:endParaRPr lang="ru-RU" sz="3600" b="1" cap="none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1472" y="4500570"/>
            <a:ext cx="273985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6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3) у= х²-4;</a:t>
            </a:r>
            <a:endParaRPr lang="ru-RU" sz="36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1472" y="5500702"/>
            <a:ext cx="142539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4) у=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2000232" y="5286388"/>
          <a:ext cx="1071570" cy="1214446"/>
        </p:xfrm>
        <a:graphic>
          <a:graphicData uri="http://schemas.openxmlformats.org/presentationml/2006/ole">
            <p:oleObj spid="_x0000_s36867" name="Формула" r:id="rId3" imgW="368280" imgH="393480" progId="Equation.3">
              <p:embed/>
            </p:oleObj>
          </a:graphicData>
        </a:graphic>
      </p:graphicFrame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5643570" y="2786058"/>
            <a:ext cx="1571636" cy="396875"/>
          </a:xfrm>
          <a:prstGeom prst="rect">
            <a:avLst/>
          </a:prstGeom>
          <a:gradFill rotWithShape="1">
            <a:gsLst>
              <a:gs pos="0">
                <a:srgbClr val="66FF33"/>
              </a:gs>
              <a:gs pos="50000">
                <a:schemeClr val="bg1"/>
              </a:gs>
              <a:gs pos="100000">
                <a:srgbClr val="66FF33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square">
            <a:spAutoFit/>
            <a:flatTx/>
          </a:bodyPr>
          <a:lstStyle/>
          <a:p>
            <a:r>
              <a:rPr lang="uk-UA" sz="2000" b="1" dirty="0" smtClean="0">
                <a:solidFill>
                  <a:srgbClr val="6600CC"/>
                </a:solidFill>
              </a:rPr>
              <a:t>Відповіді</a:t>
            </a:r>
            <a:endParaRPr lang="ru-RU" sz="2000" b="1" dirty="0">
              <a:solidFill>
                <a:srgbClr val="6600CC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643306" y="3357562"/>
            <a:ext cx="5166799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742950" indent="-742950"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1) ( 0;0)</a:t>
            </a:r>
          </a:p>
          <a:p>
            <a:pPr marL="742950" indent="-742950" algn="ctr"/>
            <a:r>
              <a:rPr lang="uk-UA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2) (0;2), (2;0)</a:t>
            </a:r>
          </a:p>
          <a:p>
            <a:pPr marL="742950" indent="-742950"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3) (0;-4), (2;0),(-2;0)</a:t>
            </a:r>
          </a:p>
          <a:p>
            <a:pPr marL="742950" indent="-742950" algn="ctr"/>
            <a:endParaRPr lang="uk-UA" sz="36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marL="742950" indent="-742950" algn="ctr"/>
            <a:r>
              <a:rPr lang="uk-UA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4) (-2;0),(0;3,5)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Стрелка вправо 12">
            <a:hlinkClick r:id="rId4" action="ppaction://hlinkpres?slideindex=5&amp;slidetitle=Слайд 5"/>
          </p:cNvPr>
          <p:cNvSpPr/>
          <p:nvPr/>
        </p:nvSpPr>
        <p:spPr>
          <a:xfrm>
            <a:off x="8286776" y="6072206"/>
            <a:ext cx="642942" cy="57148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1" name="Группа 320"/>
          <p:cNvGrpSpPr/>
          <p:nvPr/>
        </p:nvGrpSpPr>
        <p:grpSpPr>
          <a:xfrm>
            <a:off x="0" y="2143116"/>
            <a:ext cx="3597981" cy="2963053"/>
            <a:chOff x="283351" y="2143116"/>
            <a:chExt cx="3597981" cy="2963053"/>
          </a:xfrm>
        </p:grpSpPr>
        <p:grpSp>
          <p:nvGrpSpPr>
            <p:cNvPr id="5" name="Group 864"/>
            <p:cNvGrpSpPr>
              <a:grpSpLocks/>
            </p:cNvGrpSpPr>
            <p:nvPr/>
          </p:nvGrpSpPr>
          <p:grpSpPr bwMode="auto">
            <a:xfrm>
              <a:off x="283351" y="2143116"/>
              <a:ext cx="3555345" cy="2963053"/>
              <a:chOff x="502" y="1429"/>
              <a:chExt cx="2251" cy="1780"/>
            </a:xfrm>
          </p:grpSpPr>
          <p:sp>
            <p:nvSpPr>
              <p:cNvPr id="102" name="Freeform 865" descr="Циновка"/>
              <p:cNvSpPr>
                <a:spLocks/>
              </p:cNvSpPr>
              <p:nvPr/>
            </p:nvSpPr>
            <p:spPr bwMode="auto">
              <a:xfrm>
                <a:off x="536" y="2160"/>
                <a:ext cx="2192" cy="104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0" y="568"/>
                  </a:cxn>
                  <a:cxn ang="0">
                    <a:pos x="376" y="840"/>
                  </a:cxn>
                  <a:cxn ang="0">
                    <a:pos x="752" y="1016"/>
                  </a:cxn>
                  <a:cxn ang="0">
                    <a:pos x="1184" y="1040"/>
                  </a:cxn>
                  <a:cxn ang="0">
                    <a:pos x="1592" y="960"/>
                  </a:cxn>
                  <a:cxn ang="0">
                    <a:pos x="1920" y="752"/>
                  </a:cxn>
                  <a:cxn ang="0">
                    <a:pos x="2152" y="296"/>
                  </a:cxn>
                  <a:cxn ang="0">
                    <a:pos x="2160" y="0"/>
                  </a:cxn>
                </a:cxnLst>
                <a:rect l="0" t="0" r="r" b="b"/>
                <a:pathLst>
                  <a:path w="2192" h="1049">
                    <a:moveTo>
                      <a:pt x="0" y="0"/>
                    </a:moveTo>
                    <a:cubicBezTo>
                      <a:pt x="28" y="214"/>
                      <a:pt x="57" y="428"/>
                      <a:pt x="120" y="568"/>
                    </a:cubicBezTo>
                    <a:cubicBezTo>
                      <a:pt x="183" y="708"/>
                      <a:pt x="271" y="765"/>
                      <a:pt x="376" y="840"/>
                    </a:cubicBezTo>
                    <a:cubicBezTo>
                      <a:pt x="481" y="915"/>
                      <a:pt x="617" y="983"/>
                      <a:pt x="752" y="1016"/>
                    </a:cubicBezTo>
                    <a:cubicBezTo>
                      <a:pt x="887" y="1049"/>
                      <a:pt x="1044" y="1049"/>
                      <a:pt x="1184" y="1040"/>
                    </a:cubicBezTo>
                    <a:cubicBezTo>
                      <a:pt x="1324" y="1031"/>
                      <a:pt x="1469" y="1008"/>
                      <a:pt x="1592" y="960"/>
                    </a:cubicBezTo>
                    <a:cubicBezTo>
                      <a:pt x="1715" y="912"/>
                      <a:pt x="1827" y="863"/>
                      <a:pt x="1920" y="752"/>
                    </a:cubicBezTo>
                    <a:cubicBezTo>
                      <a:pt x="2013" y="641"/>
                      <a:pt x="2112" y="421"/>
                      <a:pt x="2152" y="296"/>
                    </a:cubicBezTo>
                    <a:cubicBezTo>
                      <a:pt x="2192" y="171"/>
                      <a:pt x="2176" y="85"/>
                      <a:pt x="2160" y="0"/>
                    </a:cubicBezTo>
                  </a:path>
                </a:pathLst>
              </a:custGeom>
              <a:blipFill dpi="0" rotWithShape="1">
                <a:blip r:embed="rId2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3" name="Freeform 866" descr="Папирус"/>
              <p:cNvSpPr>
                <a:spLocks/>
              </p:cNvSpPr>
              <p:nvPr/>
            </p:nvSpPr>
            <p:spPr bwMode="auto">
              <a:xfrm>
                <a:off x="521" y="1929"/>
                <a:ext cx="2232" cy="463"/>
              </a:xfrm>
              <a:custGeom>
                <a:avLst/>
                <a:gdLst/>
                <a:ahLst/>
                <a:cxnLst>
                  <a:cxn ang="0">
                    <a:pos x="15" y="223"/>
                  </a:cxn>
                  <a:cxn ang="0">
                    <a:pos x="431" y="423"/>
                  </a:cxn>
                  <a:cxn ang="0">
                    <a:pos x="1023" y="447"/>
                  </a:cxn>
                  <a:cxn ang="0">
                    <a:pos x="1687" y="431"/>
                  </a:cxn>
                  <a:cxn ang="0">
                    <a:pos x="2215" y="255"/>
                  </a:cxn>
                  <a:cxn ang="0">
                    <a:pos x="1791" y="39"/>
                  </a:cxn>
                  <a:cxn ang="0">
                    <a:pos x="1111" y="23"/>
                  </a:cxn>
                  <a:cxn ang="0">
                    <a:pos x="343" y="55"/>
                  </a:cxn>
                  <a:cxn ang="0">
                    <a:pos x="15" y="223"/>
                  </a:cxn>
                </a:cxnLst>
                <a:rect l="0" t="0" r="r" b="b"/>
                <a:pathLst>
                  <a:path w="2232" h="463">
                    <a:moveTo>
                      <a:pt x="15" y="223"/>
                    </a:moveTo>
                    <a:cubicBezTo>
                      <a:pt x="30" y="284"/>
                      <a:pt x="263" y="386"/>
                      <a:pt x="431" y="423"/>
                    </a:cubicBezTo>
                    <a:cubicBezTo>
                      <a:pt x="599" y="460"/>
                      <a:pt x="814" y="446"/>
                      <a:pt x="1023" y="447"/>
                    </a:cubicBezTo>
                    <a:cubicBezTo>
                      <a:pt x="1232" y="448"/>
                      <a:pt x="1488" y="463"/>
                      <a:pt x="1687" y="431"/>
                    </a:cubicBezTo>
                    <a:cubicBezTo>
                      <a:pt x="1886" y="399"/>
                      <a:pt x="2198" y="320"/>
                      <a:pt x="2215" y="255"/>
                    </a:cubicBezTo>
                    <a:cubicBezTo>
                      <a:pt x="2232" y="190"/>
                      <a:pt x="1975" y="78"/>
                      <a:pt x="1791" y="39"/>
                    </a:cubicBezTo>
                    <a:cubicBezTo>
                      <a:pt x="1607" y="0"/>
                      <a:pt x="1352" y="20"/>
                      <a:pt x="1111" y="23"/>
                    </a:cubicBezTo>
                    <a:cubicBezTo>
                      <a:pt x="870" y="26"/>
                      <a:pt x="528" y="23"/>
                      <a:pt x="343" y="55"/>
                    </a:cubicBezTo>
                    <a:cubicBezTo>
                      <a:pt x="158" y="87"/>
                      <a:pt x="0" y="162"/>
                      <a:pt x="15" y="223"/>
                    </a:cubicBezTo>
                    <a:close/>
                  </a:path>
                </a:pathLst>
              </a:custGeom>
              <a:blipFill dpi="0" rotWithShape="1">
                <a:blip r:embed="rId3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104" name="Group 867"/>
              <p:cNvGrpSpPr>
                <a:grpSpLocks/>
              </p:cNvGrpSpPr>
              <p:nvPr/>
            </p:nvGrpSpPr>
            <p:grpSpPr bwMode="auto">
              <a:xfrm>
                <a:off x="502" y="1429"/>
                <a:ext cx="2224" cy="825"/>
                <a:chOff x="502" y="1429"/>
                <a:chExt cx="2224" cy="825"/>
              </a:xfrm>
            </p:grpSpPr>
            <p:sp>
              <p:nvSpPr>
                <p:cNvPr id="105" name="Freeform 868"/>
                <p:cNvSpPr>
                  <a:spLocks/>
                </p:cNvSpPr>
                <p:nvPr/>
              </p:nvSpPr>
              <p:spPr bwMode="auto">
                <a:xfrm rot="5135648">
                  <a:off x="2397" y="1960"/>
                  <a:ext cx="309" cy="81"/>
                </a:xfrm>
                <a:custGeom>
                  <a:avLst/>
                  <a:gdLst/>
                  <a:ahLst/>
                  <a:cxnLst>
                    <a:cxn ang="0">
                      <a:pos x="0" y="99"/>
                    </a:cxn>
                    <a:cxn ang="0">
                      <a:pos x="44" y="27"/>
                    </a:cxn>
                    <a:cxn ang="0">
                      <a:pos x="118" y="3"/>
                    </a:cxn>
                    <a:cxn ang="0">
                      <a:pos x="192" y="15"/>
                    </a:cxn>
                    <a:cxn ang="0">
                      <a:pos x="280" y="91"/>
                    </a:cxn>
                    <a:cxn ang="0">
                      <a:pos x="360" y="79"/>
                    </a:cxn>
                    <a:cxn ang="0">
                      <a:pos x="408" y="10"/>
                    </a:cxn>
                  </a:cxnLst>
                  <a:rect l="0" t="0" r="r" b="b"/>
                  <a:pathLst>
                    <a:path w="408" h="102">
                      <a:moveTo>
                        <a:pt x="0" y="99"/>
                      </a:moveTo>
                      <a:cubicBezTo>
                        <a:pt x="7" y="87"/>
                        <a:pt x="24" y="43"/>
                        <a:pt x="44" y="27"/>
                      </a:cubicBezTo>
                      <a:cubicBezTo>
                        <a:pt x="64" y="11"/>
                        <a:pt x="93" y="5"/>
                        <a:pt x="118" y="3"/>
                      </a:cubicBezTo>
                      <a:cubicBezTo>
                        <a:pt x="143" y="1"/>
                        <a:pt x="165" y="0"/>
                        <a:pt x="192" y="15"/>
                      </a:cubicBezTo>
                      <a:cubicBezTo>
                        <a:pt x="219" y="30"/>
                        <a:pt x="252" y="80"/>
                        <a:pt x="280" y="91"/>
                      </a:cubicBezTo>
                      <a:cubicBezTo>
                        <a:pt x="308" y="102"/>
                        <a:pt x="339" y="92"/>
                        <a:pt x="360" y="79"/>
                      </a:cubicBezTo>
                      <a:cubicBezTo>
                        <a:pt x="381" y="66"/>
                        <a:pt x="398" y="25"/>
                        <a:pt x="408" y="10"/>
                      </a:cubicBezTo>
                    </a:path>
                  </a:pathLst>
                </a:custGeom>
                <a:solidFill>
                  <a:srgbClr val="CC9900"/>
                </a:soli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106" name="Group 869"/>
                <p:cNvGrpSpPr>
                  <a:grpSpLocks/>
                </p:cNvGrpSpPr>
                <p:nvPr/>
              </p:nvGrpSpPr>
              <p:grpSpPr bwMode="auto">
                <a:xfrm>
                  <a:off x="502" y="1429"/>
                  <a:ext cx="2224" cy="825"/>
                  <a:chOff x="503" y="1429"/>
                  <a:chExt cx="2348" cy="825"/>
                </a:xfrm>
              </p:grpSpPr>
              <p:sp>
                <p:nvSpPr>
                  <p:cNvPr id="107" name="Freeform 870"/>
                  <p:cNvSpPr>
                    <a:spLocks/>
                  </p:cNvSpPr>
                  <p:nvPr/>
                </p:nvSpPr>
                <p:spPr bwMode="auto">
                  <a:xfrm rot="-1024559">
                    <a:off x="513" y="2038"/>
                    <a:ext cx="323" cy="77"/>
                  </a:xfrm>
                  <a:custGeom>
                    <a:avLst/>
                    <a:gdLst/>
                    <a:ahLst/>
                    <a:cxnLst>
                      <a:cxn ang="0">
                        <a:pos x="0" y="99"/>
                      </a:cxn>
                      <a:cxn ang="0">
                        <a:pos x="44" y="27"/>
                      </a:cxn>
                      <a:cxn ang="0">
                        <a:pos x="118" y="3"/>
                      </a:cxn>
                      <a:cxn ang="0">
                        <a:pos x="192" y="15"/>
                      </a:cxn>
                      <a:cxn ang="0">
                        <a:pos x="280" y="91"/>
                      </a:cxn>
                      <a:cxn ang="0">
                        <a:pos x="360" y="79"/>
                      </a:cxn>
                      <a:cxn ang="0">
                        <a:pos x="408" y="10"/>
                      </a:cxn>
                    </a:cxnLst>
                    <a:rect l="0" t="0" r="r" b="b"/>
                    <a:pathLst>
                      <a:path w="408" h="102">
                        <a:moveTo>
                          <a:pt x="0" y="99"/>
                        </a:moveTo>
                        <a:cubicBezTo>
                          <a:pt x="7" y="87"/>
                          <a:pt x="24" y="43"/>
                          <a:pt x="44" y="27"/>
                        </a:cubicBezTo>
                        <a:cubicBezTo>
                          <a:pt x="64" y="11"/>
                          <a:pt x="93" y="5"/>
                          <a:pt x="118" y="3"/>
                        </a:cubicBezTo>
                        <a:cubicBezTo>
                          <a:pt x="143" y="1"/>
                          <a:pt x="165" y="0"/>
                          <a:pt x="192" y="15"/>
                        </a:cubicBezTo>
                        <a:cubicBezTo>
                          <a:pt x="219" y="30"/>
                          <a:pt x="252" y="80"/>
                          <a:pt x="280" y="91"/>
                        </a:cubicBezTo>
                        <a:cubicBezTo>
                          <a:pt x="308" y="102"/>
                          <a:pt x="339" y="92"/>
                          <a:pt x="360" y="79"/>
                        </a:cubicBezTo>
                        <a:cubicBezTo>
                          <a:pt x="381" y="66"/>
                          <a:pt x="398" y="25"/>
                          <a:pt x="408" y="10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08" name="Freeform 871"/>
                  <p:cNvSpPr>
                    <a:spLocks/>
                  </p:cNvSpPr>
                  <p:nvPr/>
                </p:nvSpPr>
                <p:spPr bwMode="auto">
                  <a:xfrm rot="-1024559">
                    <a:off x="597" y="1933"/>
                    <a:ext cx="317" cy="95"/>
                  </a:xfrm>
                  <a:custGeom>
                    <a:avLst/>
                    <a:gdLst/>
                    <a:ahLst/>
                    <a:cxnLst>
                      <a:cxn ang="0">
                        <a:pos x="0" y="97"/>
                      </a:cxn>
                      <a:cxn ang="0">
                        <a:pos x="48" y="25"/>
                      </a:cxn>
                      <a:cxn ang="0">
                        <a:pos x="134" y="0"/>
                      </a:cxn>
                      <a:cxn ang="0">
                        <a:pos x="205" y="23"/>
                      </a:cxn>
                      <a:cxn ang="0">
                        <a:pos x="281" y="112"/>
                      </a:cxn>
                      <a:cxn ang="0">
                        <a:pos x="364" y="105"/>
                      </a:cxn>
                      <a:cxn ang="0">
                        <a:pos x="400" y="37"/>
                      </a:cxn>
                    </a:cxnLst>
                    <a:rect l="0" t="0" r="r" b="b"/>
                    <a:pathLst>
                      <a:path w="400" h="126">
                        <a:moveTo>
                          <a:pt x="0" y="97"/>
                        </a:moveTo>
                        <a:cubicBezTo>
                          <a:pt x="8" y="85"/>
                          <a:pt x="26" y="41"/>
                          <a:pt x="48" y="25"/>
                        </a:cubicBezTo>
                        <a:cubicBezTo>
                          <a:pt x="70" y="9"/>
                          <a:pt x="108" y="0"/>
                          <a:pt x="134" y="0"/>
                        </a:cubicBezTo>
                        <a:cubicBezTo>
                          <a:pt x="160" y="0"/>
                          <a:pt x="181" y="4"/>
                          <a:pt x="205" y="23"/>
                        </a:cubicBezTo>
                        <a:cubicBezTo>
                          <a:pt x="230" y="42"/>
                          <a:pt x="255" y="98"/>
                          <a:pt x="281" y="112"/>
                        </a:cubicBezTo>
                        <a:cubicBezTo>
                          <a:pt x="307" y="126"/>
                          <a:pt x="344" y="117"/>
                          <a:pt x="364" y="105"/>
                        </a:cubicBezTo>
                        <a:cubicBezTo>
                          <a:pt x="384" y="93"/>
                          <a:pt x="393" y="51"/>
                          <a:pt x="400" y="37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09" name="Freeform 872"/>
                  <p:cNvSpPr>
                    <a:spLocks/>
                  </p:cNvSpPr>
                  <p:nvPr/>
                </p:nvSpPr>
                <p:spPr bwMode="auto">
                  <a:xfrm rot="-590344">
                    <a:off x="672" y="1846"/>
                    <a:ext cx="317" cy="95"/>
                  </a:xfrm>
                  <a:custGeom>
                    <a:avLst/>
                    <a:gdLst/>
                    <a:ahLst/>
                    <a:cxnLst>
                      <a:cxn ang="0">
                        <a:pos x="0" y="97"/>
                      </a:cxn>
                      <a:cxn ang="0">
                        <a:pos x="48" y="25"/>
                      </a:cxn>
                      <a:cxn ang="0">
                        <a:pos x="134" y="0"/>
                      </a:cxn>
                      <a:cxn ang="0">
                        <a:pos x="205" y="23"/>
                      </a:cxn>
                      <a:cxn ang="0">
                        <a:pos x="281" y="112"/>
                      </a:cxn>
                      <a:cxn ang="0">
                        <a:pos x="364" y="105"/>
                      </a:cxn>
                      <a:cxn ang="0">
                        <a:pos x="400" y="37"/>
                      </a:cxn>
                    </a:cxnLst>
                    <a:rect l="0" t="0" r="r" b="b"/>
                    <a:pathLst>
                      <a:path w="400" h="126">
                        <a:moveTo>
                          <a:pt x="0" y="97"/>
                        </a:moveTo>
                        <a:cubicBezTo>
                          <a:pt x="8" y="85"/>
                          <a:pt x="26" y="41"/>
                          <a:pt x="48" y="25"/>
                        </a:cubicBezTo>
                        <a:cubicBezTo>
                          <a:pt x="70" y="9"/>
                          <a:pt x="108" y="0"/>
                          <a:pt x="134" y="0"/>
                        </a:cubicBezTo>
                        <a:cubicBezTo>
                          <a:pt x="160" y="0"/>
                          <a:pt x="181" y="4"/>
                          <a:pt x="205" y="23"/>
                        </a:cubicBezTo>
                        <a:cubicBezTo>
                          <a:pt x="230" y="42"/>
                          <a:pt x="255" y="98"/>
                          <a:pt x="281" y="112"/>
                        </a:cubicBezTo>
                        <a:cubicBezTo>
                          <a:pt x="307" y="126"/>
                          <a:pt x="344" y="117"/>
                          <a:pt x="364" y="105"/>
                        </a:cubicBezTo>
                        <a:cubicBezTo>
                          <a:pt x="384" y="93"/>
                          <a:pt x="393" y="51"/>
                          <a:pt x="400" y="37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grpSp>
                <p:nvGrpSpPr>
                  <p:cNvPr id="110" name="Group 873"/>
                  <p:cNvGrpSpPr>
                    <a:grpSpLocks/>
                  </p:cNvGrpSpPr>
                  <p:nvPr/>
                </p:nvGrpSpPr>
                <p:grpSpPr bwMode="auto">
                  <a:xfrm rot="319568">
                    <a:off x="787" y="1640"/>
                    <a:ext cx="522" cy="214"/>
                    <a:chOff x="500" y="1699"/>
                    <a:chExt cx="660" cy="284"/>
                  </a:xfrm>
                </p:grpSpPr>
                <p:sp>
                  <p:nvSpPr>
                    <p:cNvPr id="130" name="Freeform 874"/>
                    <p:cNvSpPr>
                      <a:spLocks/>
                    </p:cNvSpPr>
                    <p:nvPr/>
                  </p:nvSpPr>
                  <p:spPr bwMode="auto">
                    <a:xfrm>
                      <a:off x="500" y="1881"/>
                      <a:ext cx="408" cy="10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9"/>
                        </a:cxn>
                        <a:cxn ang="0">
                          <a:pos x="44" y="27"/>
                        </a:cxn>
                        <a:cxn ang="0">
                          <a:pos x="118" y="3"/>
                        </a:cxn>
                        <a:cxn ang="0">
                          <a:pos x="192" y="15"/>
                        </a:cxn>
                        <a:cxn ang="0">
                          <a:pos x="280" y="91"/>
                        </a:cxn>
                        <a:cxn ang="0">
                          <a:pos x="360" y="79"/>
                        </a:cxn>
                        <a:cxn ang="0">
                          <a:pos x="408" y="10"/>
                        </a:cxn>
                      </a:cxnLst>
                      <a:rect l="0" t="0" r="r" b="b"/>
                      <a:pathLst>
                        <a:path w="408" h="102">
                          <a:moveTo>
                            <a:pt x="0" y="99"/>
                          </a:moveTo>
                          <a:cubicBezTo>
                            <a:pt x="7" y="87"/>
                            <a:pt x="24" y="43"/>
                            <a:pt x="44" y="27"/>
                          </a:cubicBezTo>
                          <a:cubicBezTo>
                            <a:pt x="64" y="11"/>
                            <a:pt x="93" y="5"/>
                            <a:pt x="118" y="3"/>
                          </a:cubicBezTo>
                          <a:cubicBezTo>
                            <a:pt x="143" y="1"/>
                            <a:pt x="165" y="0"/>
                            <a:pt x="192" y="15"/>
                          </a:cubicBezTo>
                          <a:cubicBezTo>
                            <a:pt x="219" y="30"/>
                            <a:pt x="252" y="80"/>
                            <a:pt x="280" y="91"/>
                          </a:cubicBezTo>
                          <a:cubicBezTo>
                            <a:pt x="308" y="102"/>
                            <a:pt x="339" y="92"/>
                            <a:pt x="360" y="79"/>
                          </a:cubicBezTo>
                          <a:cubicBezTo>
                            <a:pt x="381" y="66"/>
                            <a:pt x="398" y="25"/>
                            <a:pt x="408" y="10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996633"/>
                        </a:gs>
                        <a:gs pos="100000">
                          <a:srgbClr val="CC6600"/>
                        </a:gs>
                      </a:gsLst>
                      <a:lin ang="18900000" scaled="1"/>
                    </a:gra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131" name="Freeform 875"/>
                    <p:cNvSpPr>
                      <a:spLocks/>
                    </p:cNvSpPr>
                    <p:nvPr/>
                  </p:nvSpPr>
                  <p:spPr bwMode="auto">
                    <a:xfrm>
                      <a:off x="636" y="1779"/>
                      <a:ext cx="400" cy="12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7"/>
                        </a:cxn>
                        <a:cxn ang="0">
                          <a:pos x="48" y="25"/>
                        </a:cxn>
                        <a:cxn ang="0">
                          <a:pos x="134" y="0"/>
                        </a:cxn>
                        <a:cxn ang="0">
                          <a:pos x="205" y="23"/>
                        </a:cxn>
                        <a:cxn ang="0">
                          <a:pos x="281" y="112"/>
                        </a:cxn>
                        <a:cxn ang="0">
                          <a:pos x="364" y="105"/>
                        </a:cxn>
                        <a:cxn ang="0">
                          <a:pos x="400" y="37"/>
                        </a:cxn>
                      </a:cxnLst>
                      <a:rect l="0" t="0" r="r" b="b"/>
                      <a:pathLst>
                        <a:path w="400" h="126">
                          <a:moveTo>
                            <a:pt x="0" y="97"/>
                          </a:moveTo>
                          <a:cubicBezTo>
                            <a:pt x="8" y="85"/>
                            <a:pt x="26" y="41"/>
                            <a:pt x="48" y="25"/>
                          </a:cubicBezTo>
                          <a:cubicBezTo>
                            <a:pt x="70" y="9"/>
                            <a:pt x="108" y="0"/>
                            <a:pt x="134" y="0"/>
                          </a:cubicBezTo>
                          <a:cubicBezTo>
                            <a:pt x="160" y="0"/>
                            <a:pt x="181" y="4"/>
                            <a:pt x="205" y="23"/>
                          </a:cubicBezTo>
                          <a:cubicBezTo>
                            <a:pt x="230" y="42"/>
                            <a:pt x="255" y="98"/>
                            <a:pt x="281" y="112"/>
                          </a:cubicBezTo>
                          <a:cubicBezTo>
                            <a:pt x="307" y="126"/>
                            <a:pt x="344" y="117"/>
                            <a:pt x="364" y="105"/>
                          </a:cubicBezTo>
                          <a:cubicBezTo>
                            <a:pt x="384" y="93"/>
                            <a:pt x="393" y="51"/>
                            <a:pt x="400" y="37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996633"/>
                        </a:gs>
                        <a:gs pos="100000">
                          <a:srgbClr val="CC6600"/>
                        </a:gs>
                      </a:gsLst>
                      <a:lin ang="18900000" scaled="1"/>
                    </a:gra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132" name="Freeform 876"/>
                    <p:cNvSpPr>
                      <a:spLocks/>
                    </p:cNvSpPr>
                    <p:nvPr/>
                  </p:nvSpPr>
                  <p:spPr bwMode="auto">
                    <a:xfrm rot="434215">
                      <a:off x="760" y="1699"/>
                      <a:ext cx="400" cy="12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7"/>
                        </a:cxn>
                        <a:cxn ang="0">
                          <a:pos x="48" y="25"/>
                        </a:cxn>
                        <a:cxn ang="0">
                          <a:pos x="134" y="0"/>
                        </a:cxn>
                        <a:cxn ang="0">
                          <a:pos x="205" y="23"/>
                        </a:cxn>
                        <a:cxn ang="0">
                          <a:pos x="281" y="112"/>
                        </a:cxn>
                        <a:cxn ang="0">
                          <a:pos x="364" y="105"/>
                        </a:cxn>
                        <a:cxn ang="0">
                          <a:pos x="400" y="37"/>
                        </a:cxn>
                      </a:cxnLst>
                      <a:rect l="0" t="0" r="r" b="b"/>
                      <a:pathLst>
                        <a:path w="400" h="126">
                          <a:moveTo>
                            <a:pt x="0" y="97"/>
                          </a:moveTo>
                          <a:cubicBezTo>
                            <a:pt x="8" y="85"/>
                            <a:pt x="26" y="41"/>
                            <a:pt x="48" y="25"/>
                          </a:cubicBezTo>
                          <a:cubicBezTo>
                            <a:pt x="70" y="9"/>
                            <a:pt x="108" y="0"/>
                            <a:pt x="134" y="0"/>
                          </a:cubicBezTo>
                          <a:cubicBezTo>
                            <a:pt x="160" y="0"/>
                            <a:pt x="181" y="4"/>
                            <a:pt x="205" y="23"/>
                          </a:cubicBezTo>
                          <a:cubicBezTo>
                            <a:pt x="230" y="42"/>
                            <a:pt x="255" y="98"/>
                            <a:pt x="281" y="112"/>
                          </a:cubicBezTo>
                          <a:cubicBezTo>
                            <a:pt x="307" y="126"/>
                            <a:pt x="344" y="117"/>
                            <a:pt x="364" y="105"/>
                          </a:cubicBezTo>
                          <a:cubicBezTo>
                            <a:pt x="384" y="93"/>
                            <a:pt x="393" y="51"/>
                            <a:pt x="400" y="37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996633"/>
                        </a:gs>
                        <a:gs pos="100000">
                          <a:srgbClr val="CC6600"/>
                        </a:gs>
                      </a:gsLst>
                      <a:lin ang="18900000" scaled="1"/>
                    </a:gra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grpSp>
                <p:nvGrpSpPr>
                  <p:cNvPr id="111" name="Group 877"/>
                  <p:cNvGrpSpPr>
                    <a:grpSpLocks/>
                  </p:cNvGrpSpPr>
                  <p:nvPr/>
                </p:nvGrpSpPr>
                <p:grpSpPr bwMode="auto">
                  <a:xfrm rot="1402697">
                    <a:off x="1146" y="1518"/>
                    <a:ext cx="522" cy="214"/>
                    <a:chOff x="500" y="1699"/>
                    <a:chExt cx="660" cy="284"/>
                  </a:xfrm>
                </p:grpSpPr>
                <p:sp>
                  <p:nvSpPr>
                    <p:cNvPr id="127" name="Freeform 878"/>
                    <p:cNvSpPr>
                      <a:spLocks/>
                    </p:cNvSpPr>
                    <p:nvPr/>
                  </p:nvSpPr>
                  <p:spPr bwMode="auto">
                    <a:xfrm>
                      <a:off x="500" y="1881"/>
                      <a:ext cx="408" cy="10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9"/>
                        </a:cxn>
                        <a:cxn ang="0">
                          <a:pos x="44" y="27"/>
                        </a:cxn>
                        <a:cxn ang="0">
                          <a:pos x="118" y="3"/>
                        </a:cxn>
                        <a:cxn ang="0">
                          <a:pos x="192" y="15"/>
                        </a:cxn>
                        <a:cxn ang="0">
                          <a:pos x="280" y="91"/>
                        </a:cxn>
                        <a:cxn ang="0">
                          <a:pos x="360" y="79"/>
                        </a:cxn>
                        <a:cxn ang="0">
                          <a:pos x="408" y="10"/>
                        </a:cxn>
                      </a:cxnLst>
                      <a:rect l="0" t="0" r="r" b="b"/>
                      <a:pathLst>
                        <a:path w="408" h="102">
                          <a:moveTo>
                            <a:pt x="0" y="99"/>
                          </a:moveTo>
                          <a:cubicBezTo>
                            <a:pt x="7" y="87"/>
                            <a:pt x="24" y="43"/>
                            <a:pt x="44" y="27"/>
                          </a:cubicBezTo>
                          <a:cubicBezTo>
                            <a:pt x="64" y="11"/>
                            <a:pt x="93" y="5"/>
                            <a:pt x="118" y="3"/>
                          </a:cubicBezTo>
                          <a:cubicBezTo>
                            <a:pt x="143" y="1"/>
                            <a:pt x="165" y="0"/>
                            <a:pt x="192" y="15"/>
                          </a:cubicBezTo>
                          <a:cubicBezTo>
                            <a:pt x="219" y="30"/>
                            <a:pt x="252" y="80"/>
                            <a:pt x="280" y="91"/>
                          </a:cubicBezTo>
                          <a:cubicBezTo>
                            <a:pt x="308" y="102"/>
                            <a:pt x="339" y="92"/>
                            <a:pt x="360" y="79"/>
                          </a:cubicBezTo>
                          <a:cubicBezTo>
                            <a:pt x="381" y="66"/>
                            <a:pt x="398" y="25"/>
                            <a:pt x="408" y="10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996633"/>
                        </a:gs>
                        <a:gs pos="100000">
                          <a:srgbClr val="CC6600"/>
                        </a:gs>
                      </a:gsLst>
                      <a:lin ang="18900000" scaled="1"/>
                    </a:gra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128" name="Freeform 879"/>
                    <p:cNvSpPr>
                      <a:spLocks/>
                    </p:cNvSpPr>
                    <p:nvPr/>
                  </p:nvSpPr>
                  <p:spPr bwMode="auto">
                    <a:xfrm>
                      <a:off x="636" y="1779"/>
                      <a:ext cx="400" cy="12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7"/>
                        </a:cxn>
                        <a:cxn ang="0">
                          <a:pos x="48" y="25"/>
                        </a:cxn>
                        <a:cxn ang="0">
                          <a:pos x="134" y="0"/>
                        </a:cxn>
                        <a:cxn ang="0">
                          <a:pos x="205" y="23"/>
                        </a:cxn>
                        <a:cxn ang="0">
                          <a:pos x="281" y="112"/>
                        </a:cxn>
                        <a:cxn ang="0">
                          <a:pos x="364" y="105"/>
                        </a:cxn>
                        <a:cxn ang="0">
                          <a:pos x="400" y="37"/>
                        </a:cxn>
                      </a:cxnLst>
                      <a:rect l="0" t="0" r="r" b="b"/>
                      <a:pathLst>
                        <a:path w="400" h="126">
                          <a:moveTo>
                            <a:pt x="0" y="97"/>
                          </a:moveTo>
                          <a:cubicBezTo>
                            <a:pt x="8" y="85"/>
                            <a:pt x="26" y="41"/>
                            <a:pt x="48" y="25"/>
                          </a:cubicBezTo>
                          <a:cubicBezTo>
                            <a:pt x="70" y="9"/>
                            <a:pt x="108" y="0"/>
                            <a:pt x="134" y="0"/>
                          </a:cubicBezTo>
                          <a:cubicBezTo>
                            <a:pt x="160" y="0"/>
                            <a:pt x="181" y="4"/>
                            <a:pt x="205" y="23"/>
                          </a:cubicBezTo>
                          <a:cubicBezTo>
                            <a:pt x="230" y="42"/>
                            <a:pt x="255" y="98"/>
                            <a:pt x="281" y="112"/>
                          </a:cubicBezTo>
                          <a:cubicBezTo>
                            <a:pt x="307" y="126"/>
                            <a:pt x="344" y="117"/>
                            <a:pt x="364" y="105"/>
                          </a:cubicBezTo>
                          <a:cubicBezTo>
                            <a:pt x="384" y="93"/>
                            <a:pt x="393" y="51"/>
                            <a:pt x="400" y="37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996633"/>
                        </a:gs>
                        <a:gs pos="100000">
                          <a:srgbClr val="CC6600"/>
                        </a:gs>
                      </a:gsLst>
                      <a:lin ang="18900000" scaled="1"/>
                    </a:gra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129" name="Freeform 880"/>
                    <p:cNvSpPr>
                      <a:spLocks/>
                    </p:cNvSpPr>
                    <p:nvPr/>
                  </p:nvSpPr>
                  <p:spPr bwMode="auto">
                    <a:xfrm rot="434215">
                      <a:off x="760" y="1699"/>
                      <a:ext cx="400" cy="12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7"/>
                        </a:cxn>
                        <a:cxn ang="0">
                          <a:pos x="48" y="25"/>
                        </a:cxn>
                        <a:cxn ang="0">
                          <a:pos x="134" y="0"/>
                        </a:cxn>
                        <a:cxn ang="0">
                          <a:pos x="205" y="23"/>
                        </a:cxn>
                        <a:cxn ang="0">
                          <a:pos x="281" y="112"/>
                        </a:cxn>
                        <a:cxn ang="0">
                          <a:pos x="364" y="105"/>
                        </a:cxn>
                        <a:cxn ang="0">
                          <a:pos x="400" y="37"/>
                        </a:cxn>
                      </a:cxnLst>
                      <a:rect l="0" t="0" r="r" b="b"/>
                      <a:pathLst>
                        <a:path w="400" h="126">
                          <a:moveTo>
                            <a:pt x="0" y="97"/>
                          </a:moveTo>
                          <a:cubicBezTo>
                            <a:pt x="8" y="85"/>
                            <a:pt x="26" y="41"/>
                            <a:pt x="48" y="25"/>
                          </a:cubicBezTo>
                          <a:cubicBezTo>
                            <a:pt x="70" y="9"/>
                            <a:pt x="108" y="0"/>
                            <a:pt x="134" y="0"/>
                          </a:cubicBezTo>
                          <a:cubicBezTo>
                            <a:pt x="160" y="0"/>
                            <a:pt x="181" y="4"/>
                            <a:pt x="205" y="23"/>
                          </a:cubicBezTo>
                          <a:cubicBezTo>
                            <a:pt x="230" y="42"/>
                            <a:pt x="255" y="98"/>
                            <a:pt x="281" y="112"/>
                          </a:cubicBezTo>
                          <a:cubicBezTo>
                            <a:pt x="307" y="126"/>
                            <a:pt x="344" y="117"/>
                            <a:pt x="364" y="105"/>
                          </a:cubicBezTo>
                          <a:cubicBezTo>
                            <a:pt x="384" y="93"/>
                            <a:pt x="393" y="51"/>
                            <a:pt x="400" y="37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996633"/>
                        </a:gs>
                        <a:gs pos="100000">
                          <a:srgbClr val="CC6600"/>
                        </a:gs>
                      </a:gsLst>
                      <a:lin ang="18900000" scaled="1"/>
                    </a:gra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grpSp>
                <p:nvGrpSpPr>
                  <p:cNvPr id="112" name="Group 881"/>
                  <p:cNvGrpSpPr>
                    <a:grpSpLocks/>
                  </p:cNvGrpSpPr>
                  <p:nvPr/>
                </p:nvGrpSpPr>
                <p:grpSpPr bwMode="auto">
                  <a:xfrm rot="2233139">
                    <a:off x="1526" y="1495"/>
                    <a:ext cx="500" cy="226"/>
                    <a:chOff x="500" y="1699"/>
                    <a:chExt cx="660" cy="284"/>
                  </a:xfrm>
                </p:grpSpPr>
                <p:sp>
                  <p:nvSpPr>
                    <p:cNvPr id="124" name="Freeform 882"/>
                    <p:cNvSpPr>
                      <a:spLocks/>
                    </p:cNvSpPr>
                    <p:nvPr/>
                  </p:nvSpPr>
                  <p:spPr bwMode="auto">
                    <a:xfrm>
                      <a:off x="500" y="1881"/>
                      <a:ext cx="408" cy="10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9"/>
                        </a:cxn>
                        <a:cxn ang="0">
                          <a:pos x="44" y="27"/>
                        </a:cxn>
                        <a:cxn ang="0">
                          <a:pos x="118" y="3"/>
                        </a:cxn>
                        <a:cxn ang="0">
                          <a:pos x="192" y="15"/>
                        </a:cxn>
                        <a:cxn ang="0">
                          <a:pos x="280" y="91"/>
                        </a:cxn>
                        <a:cxn ang="0">
                          <a:pos x="360" y="79"/>
                        </a:cxn>
                        <a:cxn ang="0">
                          <a:pos x="408" y="10"/>
                        </a:cxn>
                      </a:cxnLst>
                      <a:rect l="0" t="0" r="r" b="b"/>
                      <a:pathLst>
                        <a:path w="408" h="102">
                          <a:moveTo>
                            <a:pt x="0" y="99"/>
                          </a:moveTo>
                          <a:cubicBezTo>
                            <a:pt x="7" y="87"/>
                            <a:pt x="24" y="43"/>
                            <a:pt x="44" y="27"/>
                          </a:cubicBezTo>
                          <a:cubicBezTo>
                            <a:pt x="64" y="11"/>
                            <a:pt x="93" y="5"/>
                            <a:pt x="118" y="3"/>
                          </a:cubicBezTo>
                          <a:cubicBezTo>
                            <a:pt x="143" y="1"/>
                            <a:pt x="165" y="0"/>
                            <a:pt x="192" y="15"/>
                          </a:cubicBezTo>
                          <a:cubicBezTo>
                            <a:pt x="219" y="30"/>
                            <a:pt x="252" y="80"/>
                            <a:pt x="280" y="91"/>
                          </a:cubicBezTo>
                          <a:cubicBezTo>
                            <a:pt x="308" y="102"/>
                            <a:pt x="339" y="92"/>
                            <a:pt x="360" y="79"/>
                          </a:cubicBezTo>
                          <a:cubicBezTo>
                            <a:pt x="381" y="66"/>
                            <a:pt x="398" y="25"/>
                            <a:pt x="408" y="10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996633"/>
                        </a:gs>
                        <a:gs pos="100000">
                          <a:srgbClr val="CC6600"/>
                        </a:gs>
                      </a:gsLst>
                      <a:lin ang="18900000" scaled="1"/>
                    </a:gra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125" name="Freeform 883"/>
                    <p:cNvSpPr>
                      <a:spLocks/>
                    </p:cNvSpPr>
                    <p:nvPr/>
                  </p:nvSpPr>
                  <p:spPr bwMode="auto">
                    <a:xfrm>
                      <a:off x="636" y="1779"/>
                      <a:ext cx="400" cy="12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7"/>
                        </a:cxn>
                        <a:cxn ang="0">
                          <a:pos x="48" y="25"/>
                        </a:cxn>
                        <a:cxn ang="0">
                          <a:pos x="134" y="0"/>
                        </a:cxn>
                        <a:cxn ang="0">
                          <a:pos x="205" y="23"/>
                        </a:cxn>
                        <a:cxn ang="0">
                          <a:pos x="281" y="112"/>
                        </a:cxn>
                        <a:cxn ang="0">
                          <a:pos x="364" y="105"/>
                        </a:cxn>
                        <a:cxn ang="0">
                          <a:pos x="400" y="37"/>
                        </a:cxn>
                      </a:cxnLst>
                      <a:rect l="0" t="0" r="r" b="b"/>
                      <a:pathLst>
                        <a:path w="400" h="126">
                          <a:moveTo>
                            <a:pt x="0" y="97"/>
                          </a:moveTo>
                          <a:cubicBezTo>
                            <a:pt x="8" y="85"/>
                            <a:pt x="26" y="41"/>
                            <a:pt x="48" y="25"/>
                          </a:cubicBezTo>
                          <a:cubicBezTo>
                            <a:pt x="70" y="9"/>
                            <a:pt x="108" y="0"/>
                            <a:pt x="134" y="0"/>
                          </a:cubicBezTo>
                          <a:cubicBezTo>
                            <a:pt x="160" y="0"/>
                            <a:pt x="181" y="4"/>
                            <a:pt x="205" y="23"/>
                          </a:cubicBezTo>
                          <a:cubicBezTo>
                            <a:pt x="230" y="42"/>
                            <a:pt x="255" y="98"/>
                            <a:pt x="281" y="112"/>
                          </a:cubicBezTo>
                          <a:cubicBezTo>
                            <a:pt x="307" y="126"/>
                            <a:pt x="344" y="117"/>
                            <a:pt x="364" y="105"/>
                          </a:cubicBezTo>
                          <a:cubicBezTo>
                            <a:pt x="384" y="93"/>
                            <a:pt x="393" y="51"/>
                            <a:pt x="400" y="37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996633"/>
                        </a:gs>
                        <a:gs pos="100000">
                          <a:srgbClr val="CC6600"/>
                        </a:gs>
                      </a:gsLst>
                      <a:lin ang="18900000" scaled="1"/>
                    </a:gra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126" name="Freeform 884"/>
                    <p:cNvSpPr>
                      <a:spLocks/>
                    </p:cNvSpPr>
                    <p:nvPr/>
                  </p:nvSpPr>
                  <p:spPr bwMode="auto">
                    <a:xfrm rot="434215">
                      <a:off x="760" y="1699"/>
                      <a:ext cx="400" cy="12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7"/>
                        </a:cxn>
                        <a:cxn ang="0">
                          <a:pos x="48" y="25"/>
                        </a:cxn>
                        <a:cxn ang="0">
                          <a:pos x="134" y="0"/>
                        </a:cxn>
                        <a:cxn ang="0">
                          <a:pos x="205" y="23"/>
                        </a:cxn>
                        <a:cxn ang="0">
                          <a:pos x="281" y="112"/>
                        </a:cxn>
                        <a:cxn ang="0">
                          <a:pos x="364" y="105"/>
                        </a:cxn>
                        <a:cxn ang="0">
                          <a:pos x="400" y="37"/>
                        </a:cxn>
                      </a:cxnLst>
                      <a:rect l="0" t="0" r="r" b="b"/>
                      <a:pathLst>
                        <a:path w="400" h="126">
                          <a:moveTo>
                            <a:pt x="0" y="97"/>
                          </a:moveTo>
                          <a:cubicBezTo>
                            <a:pt x="8" y="85"/>
                            <a:pt x="26" y="41"/>
                            <a:pt x="48" y="25"/>
                          </a:cubicBezTo>
                          <a:cubicBezTo>
                            <a:pt x="70" y="9"/>
                            <a:pt x="108" y="0"/>
                            <a:pt x="134" y="0"/>
                          </a:cubicBezTo>
                          <a:cubicBezTo>
                            <a:pt x="160" y="0"/>
                            <a:pt x="181" y="4"/>
                            <a:pt x="205" y="23"/>
                          </a:cubicBezTo>
                          <a:cubicBezTo>
                            <a:pt x="230" y="42"/>
                            <a:pt x="255" y="98"/>
                            <a:pt x="281" y="112"/>
                          </a:cubicBezTo>
                          <a:cubicBezTo>
                            <a:pt x="307" y="126"/>
                            <a:pt x="344" y="117"/>
                            <a:pt x="364" y="105"/>
                          </a:cubicBezTo>
                          <a:cubicBezTo>
                            <a:pt x="384" y="93"/>
                            <a:pt x="393" y="51"/>
                            <a:pt x="400" y="37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996633"/>
                        </a:gs>
                        <a:gs pos="100000">
                          <a:srgbClr val="CC6600"/>
                        </a:gs>
                      </a:gsLst>
                      <a:lin ang="18900000" scaled="1"/>
                    </a:gra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grpSp>
                <p:nvGrpSpPr>
                  <p:cNvPr id="113" name="Group 885"/>
                  <p:cNvGrpSpPr>
                    <a:grpSpLocks/>
                  </p:cNvGrpSpPr>
                  <p:nvPr/>
                </p:nvGrpSpPr>
                <p:grpSpPr bwMode="auto">
                  <a:xfrm rot="3226440">
                    <a:off x="1877" y="1566"/>
                    <a:ext cx="500" cy="226"/>
                    <a:chOff x="500" y="1699"/>
                    <a:chExt cx="660" cy="284"/>
                  </a:xfrm>
                </p:grpSpPr>
                <p:sp>
                  <p:nvSpPr>
                    <p:cNvPr id="121" name="Freeform 886"/>
                    <p:cNvSpPr>
                      <a:spLocks/>
                    </p:cNvSpPr>
                    <p:nvPr/>
                  </p:nvSpPr>
                  <p:spPr bwMode="auto">
                    <a:xfrm>
                      <a:off x="500" y="1881"/>
                      <a:ext cx="408" cy="10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9"/>
                        </a:cxn>
                        <a:cxn ang="0">
                          <a:pos x="44" y="27"/>
                        </a:cxn>
                        <a:cxn ang="0">
                          <a:pos x="118" y="3"/>
                        </a:cxn>
                        <a:cxn ang="0">
                          <a:pos x="192" y="15"/>
                        </a:cxn>
                        <a:cxn ang="0">
                          <a:pos x="280" y="91"/>
                        </a:cxn>
                        <a:cxn ang="0">
                          <a:pos x="360" y="79"/>
                        </a:cxn>
                        <a:cxn ang="0">
                          <a:pos x="408" y="10"/>
                        </a:cxn>
                      </a:cxnLst>
                      <a:rect l="0" t="0" r="r" b="b"/>
                      <a:pathLst>
                        <a:path w="408" h="102">
                          <a:moveTo>
                            <a:pt x="0" y="99"/>
                          </a:moveTo>
                          <a:cubicBezTo>
                            <a:pt x="7" y="87"/>
                            <a:pt x="24" y="43"/>
                            <a:pt x="44" y="27"/>
                          </a:cubicBezTo>
                          <a:cubicBezTo>
                            <a:pt x="64" y="11"/>
                            <a:pt x="93" y="5"/>
                            <a:pt x="118" y="3"/>
                          </a:cubicBezTo>
                          <a:cubicBezTo>
                            <a:pt x="143" y="1"/>
                            <a:pt x="165" y="0"/>
                            <a:pt x="192" y="15"/>
                          </a:cubicBezTo>
                          <a:cubicBezTo>
                            <a:pt x="219" y="30"/>
                            <a:pt x="252" y="80"/>
                            <a:pt x="280" y="91"/>
                          </a:cubicBezTo>
                          <a:cubicBezTo>
                            <a:pt x="308" y="102"/>
                            <a:pt x="339" y="92"/>
                            <a:pt x="360" y="79"/>
                          </a:cubicBezTo>
                          <a:cubicBezTo>
                            <a:pt x="381" y="66"/>
                            <a:pt x="398" y="25"/>
                            <a:pt x="408" y="10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996633"/>
                        </a:gs>
                        <a:gs pos="100000">
                          <a:srgbClr val="CC6600"/>
                        </a:gs>
                      </a:gsLst>
                      <a:lin ang="18900000" scaled="1"/>
                    </a:gra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122" name="Freeform 887"/>
                    <p:cNvSpPr>
                      <a:spLocks/>
                    </p:cNvSpPr>
                    <p:nvPr/>
                  </p:nvSpPr>
                  <p:spPr bwMode="auto">
                    <a:xfrm>
                      <a:off x="636" y="1779"/>
                      <a:ext cx="400" cy="12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7"/>
                        </a:cxn>
                        <a:cxn ang="0">
                          <a:pos x="48" y="25"/>
                        </a:cxn>
                        <a:cxn ang="0">
                          <a:pos x="134" y="0"/>
                        </a:cxn>
                        <a:cxn ang="0">
                          <a:pos x="205" y="23"/>
                        </a:cxn>
                        <a:cxn ang="0">
                          <a:pos x="281" y="112"/>
                        </a:cxn>
                        <a:cxn ang="0">
                          <a:pos x="364" y="105"/>
                        </a:cxn>
                        <a:cxn ang="0">
                          <a:pos x="400" y="37"/>
                        </a:cxn>
                      </a:cxnLst>
                      <a:rect l="0" t="0" r="r" b="b"/>
                      <a:pathLst>
                        <a:path w="400" h="126">
                          <a:moveTo>
                            <a:pt x="0" y="97"/>
                          </a:moveTo>
                          <a:cubicBezTo>
                            <a:pt x="8" y="85"/>
                            <a:pt x="26" y="41"/>
                            <a:pt x="48" y="25"/>
                          </a:cubicBezTo>
                          <a:cubicBezTo>
                            <a:pt x="70" y="9"/>
                            <a:pt x="108" y="0"/>
                            <a:pt x="134" y="0"/>
                          </a:cubicBezTo>
                          <a:cubicBezTo>
                            <a:pt x="160" y="0"/>
                            <a:pt x="181" y="4"/>
                            <a:pt x="205" y="23"/>
                          </a:cubicBezTo>
                          <a:cubicBezTo>
                            <a:pt x="230" y="42"/>
                            <a:pt x="255" y="98"/>
                            <a:pt x="281" y="112"/>
                          </a:cubicBezTo>
                          <a:cubicBezTo>
                            <a:pt x="307" y="126"/>
                            <a:pt x="344" y="117"/>
                            <a:pt x="364" y="105"/>
                          </a:cubicBezTo>
                          <a:cubicBezTo>
                            <a:pt x="384" y="93"/>
                            <a:pt x="393" y="51"/>
                            <a:pt x="400" y="37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996633"/>
                        </a:gs>
                        <a:gs pos="100000">
                          <a:srgbClr val="CC6600"/>
                        </a:gs>
                      </a:gsLst>
                      <a:lin ang="18900000" scaled="1"/>
                    </a:gra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123" name="Freeform 888"/>
                    <p:cNvSpPr>
                      <a:spLocks/>
                    </p:cNvSpPr>
                    <p:nvPr/>
                  </p:nvSpPr>
                  <p:spPr bwMode="auto">
                    <a:xfrm rot="434215">
                      <a:off x="760" y="1699"/>
                      <a:ext cx="400" cy="12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7"/>
                        </a:cxn>
                        <a:cxn ang="0">
                          <a:pos x="48" y="25"/>
                        </a:cxn>
                        <a:cxn ang="0">
                          <a:pos x="134" y="0"/>
                        </a:cxn>
                        <a:cxn ang="0">
                          <a:pos x="205" y="23"/>
                        </a:cxn>
                        <a:cxn ang="0">
                          <a:pos x="281" y="112"/>
                        </a:cxn>
                        <a:cxn ang="0">
                          <a:pos x="364" y="105"/>
                        </a:cxn>
                        <a:cxn ang="0">
                          <a:pos x="400" y="37"/>
                        </a:cxn>
                      </a:cxnLst>
                      <a:rect l="0" t="0" r="r" b="b"/>
                      <a:pathLst>
                        <a:path w="400" h="126">
                          <a:moveTo>
                            <a:pt x="0" y="97"/>
                          </a:moveTo>
                          <a:cubicBezTo>
                            <a:pt x="8" y="85"/>
                            <a:pt x="26" y="41"/>
                            <a:pt x="48" y="25"/>
                          </a:cubicBezTo>
                          <a:cubicBezTo>
                            <a:pt x="70" y="9"/>
                            <a:pt x="108" y="0"/>
                            <a:pt x="134" y="0"/>
                          </a:cubicBezTo>
                          <a:cubicBezTo>
                            <a:pt x="160" y="0"/>
                            <a:pt x="181" y="4"/>
                            <a:pt x="205" y="23"/>
                          </a:cubicBezTo>
                          <a:cubicBezTo>
                            <a:pt x="230" y="42"/>
                            <a:pt x="255" y="98"/>
                            <a:pt x="281" y="112"/>
                          </a:cubicBezTo>
                          <a:cubicBezTo>
                            <a:pt x="307" y="126"/>
                            <a:pt x="344" y="117"/>
                            <a:pt x="364" y="105"/>
                          </a:cubicBezTo>
                          <a:cubicBezTo>
                            <a:pt x="384" y="93"/>
                            <a:pt x="393" y="51"/>
                            <a:pt x="400" y="37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996633"/>
                        </a:gs>
                        <a:gs pos="100000">
                          <a:srgbClr val="CC6600"/>
                        </a:gs>
                      </a:gsLst>
                      <a:lin ang="18900000" scaled="1"/>
                    </a:gra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grpSp>
                <p:nvGrpSpPr>
                  <p:cNvPr id="114" name="Group 889"/>
                  <p:cNvGrpSpPr>
                    <a:grpSpLocks/>
                  </p:cNvGrpSpPr>
                  <p:nvPr/>
                </p:nvGrpSpPr>
                <p:grpSpPr bwMode="auto">
                  <a:xfrm rot="4068615">
                    <a:off x="2202" y="1728"/>
                    <a:ext cx="500" cy="226"/>
                    <a:chOff x="500" y="1699"/>
                    <a:chExt cx="660" cy="284"/>
                  </a:xfrm>
                </p:grpSpPr>
                <p:sp>
                  <p:nvSpPr>
                    <p:cNvPr id="118" name="Freeform 890"/>
                    <p:cNvSpPr>
                      <a:spLocks/>
                    </p:cNvSpPr>
                    <p:nvPr/>
                  </p:nvSpPr>
                  <p:spPr bwMode="auto">
                    <a:xfrm>
                      <a:off x="500" y="1881"/>
                      <a:ext cx="408" cy="10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9"/>
                        </a:cxn>
                        <a:cxn ang="0">
                          <a:pos x="44" y="27"/>
                        </a:cxn>
                        <a:cxn ang="0">
                          <a:pos x="118" y="3"/>
                        </a:cxn>
                        <a:cxn ang="0">
                          <a:pos x="192" y="15"/>
                        </a:cxn>
                        <a:cxn ang="0">
                          <a:pos x="280" y="91"/>
                        </a:cxn>
                        <a:cxn ang="0">
                          <a:pos x="360" y="79"/>
                        </a:cxn>
                        <a:cxn ang="0">
                          <a:pos x="408" y="10"/>
                        </a:cxn>
                      </a:cxnLst>
                      <a:rect l="0" t="0" r="r" b="b"/>
                      <a:pathLst>
                        <a:path w="408" h="102">
                          <a:moveTo>
                            <a:pt x="0" y="99"/>
                          </a:moveTo>
                          <a:cubicBezTo>
                            <a:pt x="7" y="87"/>
                            <a:pt x="24" y="43"/>
                            <a:pt x="44" y="27"/>
                          </a:cubicBezTo>
                          <a:cubicBezTo>
                            <a:pt x="64" y="11"/>
                            <a:pt x="93" y="5"/>
                            <a:pt x="118" y="3"/>
                          </a:cubicBezTo>
                          <a:cubicBezTo>
                            <a:pt x="143" y="1"/>
                            <a:pt x="165" y="0"/>
                            <a:pt x="192" y="15"/>
                          </a:cubicBezTo>
                          <a:cubicBezTo>
                            <a:pt x="219" y="30"/>
                            <a:pt x="252" y="80"/>
                            <a:pt x="280" y="91"/>
                          </a:cubicBezTo>
                          <a:cubicBezTo>
                            <a:pt x="308" y="102"/>
                            <a:pt x="339" y="92"/>
                            <a:pt x="360" y="79"/>
                          </a:cubicBezTo>
                          <a:cubicBezTo>
                            <a:pt x="381" y="66"/>
                            <a:pt x="398" y="25"/>
                            <a:pt x="408" y="10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996633"/>
                        </a:gs>
                        <a:gs pos="100000">
                          <a:srgbClr val="CC6600"/>
                        </a:gs>
                      </a:gsLst>
                      <a:lin ang="18900000" scaled="1"/>
                    </a:gra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119" name="Freeform 891"/>
                    <p:cNvSpPr>
                      <a:spLocks/>
                    </p:cNvSpPr>
                    <p:nvPr/>
                  </p:nvSpPr>
                  <p:spPr bwMode="auto">
                    <a:xfrm>
                      <a:off x="636" y="1779"/>
                      <a:ext cx="400" cy="12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7"/>
                        </a:cxn>
                        <a:cxn ang="0">
                          <a:pos x="48" y="25"/>
                        </a:cxn>
                        <a:cxn ang="0">
                          <a:pos x="134" y="0"/>
                        </a:cxn>
                        <a:cxn ang="0">
                          <a:pos x="205" y="23"/>
                        </a:cxn>
                        <a:cxn ang="0">
                          <a:pos x="281" y="112"/>
                        </a:cxn>
                        <a:cxn ang="0">
                          <a:pos x="364" y="105"/>
                        </a:cxn>
                        <a:cxn ang="0">
                          <a:pos x="400" y="37"/>
                        </a:cxn>
                      </a:cxnLst>
                      <a:rect l="0" t="0" r="r" b="b"/>
                      <a:pathLst>
                        <a:path w="400" h="126">
                          <a:moveTo>
                            <a:pt x="0" y="97"/>
                          </a:moveTo>
                          <a:cubicBezTo>
                            <a:pt x="8" y="85"/>
                            <a:pt x="26" y="41"/>
                            <a:pt x="48" y="25"/>
                          </a:cubicBezTo>
                          <a:cubicBezTo>
                            <a:pt x="70" y="9"/>
                            <a:pt x="108" y="0"/>
                            <a:pt x="134" y="0"/>
                          </a:cubicBezTo>
                          <a:cubicBezTo>
                            <a:pt x="160" y="0"/>
                            <a:pt x="181" y="4"/>
                            <a:pt x="205" y="23"/>
                          </a:cubicBezTo>
                          <a:cubicBezTo>
                            <a:pt x="230" y="42"/>
                            <a:pt x="255" y="98"/>
                            <a:pt x="281" y="112"/>
                          </a:cubicBezTo>
                          <a:cubicBezTo>
                            <a:pt x="307" y="126"/>
                            <a:pt x="344" y="117"/>
                            <a:pt x="364" y="105"/>
                          </a:cubicBezTo>
                          <a:cubicBezTo>
                            <a:pt x="384" y="93"/>
                            <a:pt x="393" y="51"/>
                            <a:pt x="400" y="37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996633"/>
                        </a:gs>
                        <a:gs pos="100000">
                          <a:srgbClr val="CC6600"/>
                        </a:gs>
                      </a:gsLst>
                      <a:lin ang="18900000" scaled="1"/>
                    </a:gra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120" name="Freeform 892"/>
                    <p:cNvSpPr>
                      <a:spLocks/>
                    </p:cNvSpPr>
                    <p:nvPr/>
                  </p:nvSpPr>
                  <p:spPr bwMode="auto">
                    <a:xfrm rot="434215">
                      <a:off x="760" y="1699"/>
                      <a:ext cx="400" cy="12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7"/>
                        </a:cxn>
                        <a:cxn ang="0">
                          <a:pos x="48" y="25"/>
                        </a:cxn>
                        <a:cxn ang="0">
                          <a:pos x="134" y="0"/>
                        </a:cxn>
                        <a:cxn ang="0">
                          <a:pos x="205" y="23"/>
                        </a:cxn>
                        <a:cxn ang="0">
                          <a:pos x="281" y="112"/>
                        </a:cxn>
                        <a:cxn ang="0">
                          <a:pos x="364" y="105"/>
                        </a:cxn>
                        <a:cxn ang="0">
                          <a:pos x="400" y="37"/>
                        </a:cxn>
                      </a:cxnLst>
                      <a:rect l="0" t="0" r="r" b="b"/>
                      <a:pathLst>
                        <a:path w="400" h="126">
                          <a:moveTo>
                            <a:pt x="0" y="97"/>
                          </a:moveTo>
                          <a:cubicBezTo>
                            <a:pt x="8" y="85"/>
                            <a:pt x="26" y="41"/>
                            <a:pt x="48" y="25"/>
                          </a:cubicBezTo>
                          <a:cubicBezTo>
                            <a:pt x="70" y="9"/>
                            <a:pt x="108" y="0"/>
                            <a:pt x="134" y="0"/>
                          </a:cubicBezTo>
                          <a:cubicBezTo>
                            <a:pt x="160" y="0"/>
                            <a:pt x="181" y="4"/>
                            <a:pt x="205" y="23"/>
                          </a:cubicBezTo>
                          <a:cubicBezTo>
                            <a:pt x="230" y="42"/>
                            <a:pt x="255" y="98"/>
                            <a:pt x="281" y="112"/>
                          </a:cubicBezTo>
                          <a:cubicBezTo>
                            <a:pt x="307" y="126"/>
                            <a:pt x="344" y="117"/>
                            <a:pt x="364" y="105"/>
                          </a:cubicBezTo>
                          <a:cubicBezTo>
                            <a:pt x="384" y="93"/>
                            <a:pt x="393" y="51"/>
                            <a:pt x="400" y="37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996633"/>
                        </a:gs>
                        <a:gs pos="100000">
                          <a:srgbClr val="CC6600"/>
                        </a:gs>
                      </a:gsLst>
                      <a:lin ang="18900000" scaled="1"/>
                    </a:gra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sp>
                <p:nvSpPr>
                  <p:cNvPr id="115" name="Freeform 893"/>
                  <p:cNvSpPr>
                    <a:spLocks/>
                  </p:cNvSpPr>
                  <p:nvPr/>
                </p:nvSpPr>
                <p:spPr bwMode="auto">
                  <a:xfrm rot="5135648">
                    <a:off x="2576" y="2029"/>
                    <a:ext cx="303" cy="100"/>
                  </a:xfrm>
                  <a:custGeom>
                    <a:avLst/>
                    <a:gdLst/>
                    <a:ahLst/>
                    <a:cxnLst>
                      <a:cxn ang="0">
                        <a:pos x="0" y="97"/>
                      </a:cxn>
                      <a:cxn ang="0">
                        <a:pos x="48" y="25"/>
                      </a:cxn>
                      <a:cxn ang="0">
                        <a:pos x="134" y="0"/>
                      </a:cxn>
                      <a:cxn ang="0">
                        <a:pos x="205" y="23"/>
                      </a:cxn>
                      <a:cxn ang="0">
                        <a:pos x="281" y="112"/>
                      </a:cxn>
                      <a:cxn ang="0">
                        <a:pos x="364" y="105"/>
                      </a:cxn>
                      <a:cxn ang="0">
                        <a:pos x="400" y="37"/>
                      </a:cxn>
                    </a:cxnLst>
                    <a:rect l="0" t="0" r="r" b="b"/>
                    <a:pathLst>
                      <a:path w="400" h="126">
                        <a:moveTo>
                          <a:pt x="0" y="97"/>
                        </a:moveTo>
                        <a:cubicBezTo>
                          <a:pt x="8" y="85"/>
                          <a:pt x="26" y="41"/>
                          <a:pt x="48" y="25"/>
                        </a:cubicBezTo>
                        <a:cubicBezTo>
                          <a:pt x="70" y="9"/>
                          <a:pt x="108" y="0"/>
                          <a:pt x="134" y="0"/>
                        </a:cubicBezTo>
                        <a:cubicBezTo>
                          <a:pt x="160" y="0"/>
                          <a:pt x="181" y="4"/>
                          <a:pt x="205" y="23"/>
                        </a:cubicBezTo>
                        <a:cubicBezTo>
                          <a:pt x="230" y="42"/>
                          <a:pt x="255" y="98"/>
                          <a:pt x="281" y="112"/>
                        </a:cubicBezTo>
                        <a:cubicBezTo>
                          <a:pt x="307" y="126"/>
                          <a:pt x="344" y="117"/>
                          <a:pt x="364" y="105"/>
                        </a:cubicBezTo>
                        <a:cubicBezTo>
                          <a:pt x="384" y="93"/>
                          <a:pt x="393" y="51"/>
                          <a:pt x="400" y="37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16" name="Freeform 894"/>
                  <p:cNvSpPr>
                    <a:spLocks/>
                  </p:cNvSpPr>
                  <p:nvPr/>
                </p:nvSpPr>
                <p:spPr bwMode="auto">
                  <a:xfrm>
                    <a:off x="2706" y="2014"/>
                    <a:ext cx="145" cy="221"/>
                  </a:xfrm>
                  <a:custGeom>
                    <a:avLst/>
                    <a:gdLst/>
                    <a:ahLst/>
                    <a:cxnLst>
                      <a:cxn ang="0">
                        <a:pos x="72" y="0"/>
                      </a:cxn>
                      <a:cxn ang="0">
                        <a:pos x="127" y="39"/>
                      </a:cxn>
                      <a:cxn ang="0">
                        <a:pos x="144" y="106"/>
                      </a:cxn>
                      <a:cxn ang="0">
                        <a:pos x="123" y="158"/>
                      </a:cxn>
                      <a:cxn ang="0">
                        <a:pos x="50" y="212"/>
                      </a:cxn>
                      <a:cxn ang="0">
                        <a:pos x="6" y="214"/>
                      </a:cxn>
                      <a:cxn ang="0">
                        <a:pos x="14" y="218"/>
                      </a:cxn>
                    </a:cxnLst>
                    <a:rect l="0" t="0" r="r" b="b"/>
                    <a:pathLst>
                      <a:path w="145" h="221">
                        <a:moveTo>
                          <a:pt x="72" y="0"/>
                        </a:moveTo>
                        <a:cubicBezTo>
                          <a:pt x="82" y="7"/>
                          <a:pt x="115" y="23"/>
                          <a:pt x="127" y="39"/>
                        </a:cubicBezTo>
                        <a:cubicBezTo>
                          <a:pt x="139" y="57"/>
                          <a:pt x="145" y="86"/>
                          <a:pt x="144" y="106"/>
                        </a:cubicBezTo>
                        <a:cubicBezTo>
                          <a:pt x="143" y="125"/>
                          <a:pt x="139" y="141"/>
                          <a:pt x="123" y="158"/>
                        </a:cubicBezTo>
                        <a:cubicBezTo>
                          <a:pt x="107" y="176"/>
                          <a:pt x="69" y="203"/>
                          <a:pt x="50" y="212"/>
                        </a:cubicBezTo>
                        <a:cubicBezTo>
                          <a:pt x="31" y="221"/>
                          <a:pt x="12" y="213"/>
                          <a:pt x="6" y="214"/>
                        </a:cubicBezTo>
                        <a:cubicBezTo>
                          <a:pt x="0" y="215"/>
                          <a:pt x="12" y="217"/>
                          <a:pt x="14" y="218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17" name="Freeform 895"/>
                  <p:cNvSpPr>
                    <a:spLocks/>
                  </p:cNvSpPr>
                  <p:nvPr/>
                </p:nvSpPr>
                <p:spPr bwMode="auto">
                  <a:xfrm>
                    <a:off x="503" y="2112"/>
                    <a:ext cx="228" cy="142"/>
                  </a:xfrm>
                  <a:custGeom>
                    <a:avLst/>
                    <a:gdLst/>
                    <a:ahLst/>
                    <a:cxnLst>
                      <a:cxn ang="0">
                        <a:pos x="145" y="96"/>
                      </a:cxn>
                      <a:cxn ang="0">
                        <a:pos x="25" y="136"/>
                      </a:cxn>
                      <a:cxn ang="0">
                        <a:pos x="7" y="61"/>
                      </a:cxn>
                      <a:cxn ang="0">
                        <a:pos x="66" y="53"/>
                      </a:cxn>
                      <a:cxn ang="0">
                        <a:pos x="150" y="88"/>
                      </a:cxn>
                      <a:cxn ang="0">
                        <a:pos x="207" y="60"/>
                      </a:cxn>
                      <a:cxn ang="0">
                        <a:pos x="228" y="0"/>
                      </a:cxn>
                    </a:cxnLst>
                    <a:rect l="0" t="0" r="r" b="b"/>
                    <a:pathLst>
                      <a:path w="228" h="142">
                        <a:moveTo>
                          <a:pt x="145" y="96"/>
                        </a:moveTo>
                        <a:cubicBezTo>
                          <a:pt x="126" y="103"/>
                          <a:pt x="48" y="142"/>
                          <a:pt x="25" y="136"/>
                        </a:cubicBezTo>
                        <a:cubicBezTo>
                          <a:pt x="2" y="130"/>
                          <a:pt x="0" y="75"/>
                          <a:pt x="7" y="61"/>
                        </a:cubicBezTo>
                        <a:cubicBezTo>
                          <a:pt x="14" y="47"/>
                          <a:pt x="42" y="48"/>
                          <a:pt x="66" y="53"/>
                        </a:cubicBezTo>
                        <a:cubicBezTo>
                          <a:pt x="89" y="58"/>
                          <a:pt x="126" y="85"/>
                          <a:pt x="150" y="88"/>
                        </a:cubicBezTo>
                        <a:cubicBezTo>
                          <a:pt x="173" y="89"/>
                          <a:pt x="194" y="74"/>
                          <a:pt x="207" y="60"/>
                        </a:cubicBezTo>
                        <a:cubicBezTo>
                          <a:pt x="221" y="46"/>
                          <a:pt x="224" y="12"/>
                          <a:pt x="228" y="0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</p:grpSp>
        <p:sp>
          <p:nvSpPr>
            <p:cNvPr id="6" name="Freeform 896"/>
            <p:cNvSpPr>
              <a:spLocks/>
            </p:cNvSpPr>
            <p:nvPr/>
          </p:nvSpPr>
          <p:spPr bwMode="auto">
            <a:xfrm rot="11753484">
              <a:off x="2701744" y="3735074"/>
              <a:ext cx="371878" cy="67789"/>
            </a:xfrm>
            <a:custGeom>
              <a:avLst/>
              <a:gdLst/>
              <a:ahLst/>
              <a:cxnLst>
                <a:cxn ang="0">
                  <a:pos x="0" y="97"/>
                </a:cxn>
                <a:cxn ang="0">
                  <a:pos x="48" y="25"/>
                </a:cxn>
                <a:cxn ang="0">
                  <a:pos x="134" y="0"/>
                </a:cxn>
                <a:cxn ang="0">
                  <a:pos x="205" y="23"/>
                </a:cxn>
                <a:cxn ang="0">
                  <a:pos x="281" y="112"/>
                </a:cxn>
                <a:cxn ang="0">
                  <a:pos x="364" y="105"/>
                </a:cxn>
                <a:cxn ang="0">
                  <a:pos x="400" y="37"/>
                </a:cxn>
              </a:cxnLst>
              <a:rect l="0" t="0" r="r" b="b"/>
              <a:pathLst>
                <a:path w="400" h="126">
                  <a:moveTo>
                    <a:pt x="0" y="97"/>
                  </a:moveTo>
                  <a:cubicBezTo>
                    <a:pt x="8" y="85"/>
                    <a:pt x="26" y="41"/>
                    <a:pt x="48" y="25"/>
                  </a:cubicBezTo>
                  <a:cubicBezTo>
                    <a:pt x="70" y="9"/>
                    <a:pt x="108" y="0"/>
                    <a:pt x="134" y="0"/>
                  </a:cubicBezTo>
                  <a:cubicBezTo>
                    <a:pt x="160" y="0"/>
                    <a:pt x="181" y="4"/>
                    <a:pt x="205" y="23"/>
                  </a:cubicBezTo>
                  <a:cubicBezTo>
                    <a:pt x="230" y="42"/>
                    <a:pt x="255" y="98"/>
                    <a:pt x="281" y="112"/>
                  </a:cubicBezTo>
                  <a:cubicBezTo>
                    <a:pt x="307" y="126"/>
                    <a:pt x="344" y="117"/>
                    <a:pt x="364" y="105"/>
                  </a:cubicBezTo>
                  <a:cubicBezTo>
                    <a:pt x="384" y="93"/>
                    <a:pt x="393" y="51"/>
                    <a:pt x="400" y="37"/>
                  </a:cubicBezTo>
                </a:path>
              </a:pathLst>
            </a:custGeom>
            <a:gradFill rotWithShape="1">
              <a:gsLst>
                <a:gs pos="0">
                  <a:srgbClr val="CC6600"/>
                </a:gs>
                <a:gs pos="50000">
                  <a:srgbClr val="996633"/>
                </a:gs>
                <a:gs pos="100000">
                  <a:srgbClr val="CC6600"/>
                </a:gs>
              </a:gsLst>
              <a:lin ang="18900000" scaled="1"/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7" name="Freeform 897"/>
            <p:cNvSpPr>
              <a:spLocks/>
            </p:cNvSpPr>
            <p:nvPr/>
          </p:nvSpPr>
          <p:spPr bwMode="auto">
            <a:xfrm rot="11504759">
              <a:off x="2453035" y="3770062"/>
              <a:ext cx="374247" cy="65603"/>
            </a:xfrm>
            <a:custGeom>
              <a:avLst/>
              <a:gdLst/>
              <a:ahLst/>
              <a:cxnLst>
                <a:cxn ang="0">
                  <a:pos x="0" y="97"/>
                </a:cxn>
                <a:cxn ang="0">
                  <a:pos x="48" y="25"/>
                </a:cxn>
                <a:cxn ang="0">
                  <a:pos x="134" y="0"/>
                </a:cxn>
                <a:cxn ang="0">
                  <a:pos x="205" y="23"/>
                </a:cxn>
                <a:cxn ang="0">
                  <a:pos x="281" y="112"/>
                </a:cxn>
                <a:cxn ang="0">
                  <a:pos x="364" y="105"/>
                </a:cxn>
                <a:cxn ang="0">
                  <a:pos x="400" y="37"/>
                </a:cxn>
              </a:cxnLst>
              <a:rect l="0" t="0" r="r" b="b"/>
              <a:pathLst>
                <a:path w="400" h="126">
                  <a:moveTo>
                    <a:pt x="0" y="97"/>
                  </a:moveTo>
                  <a:cubicBezTo>
                    <a:pt x="8" y="85"/>
                    <a:pt x="26" y="41"/>
                    <a:pt x="48" y="25"/>
                  </a:cubicBezTo>
                  <a:cubicBezTo>
                    <a:pt x="70" y="9"/>
                    <a:pt x="108" y="0"/>
                    <a:pt x="134" y="0"/>
                  </a:cubicBezTo>
                  <a:cubicBezTo>
                    <a:pt x="160" y="0"/>
                    <a:pt x="181" y="4"/>
                    <a:pt x="205" y="23"/>
                  </a:cubicBezTo>
                  <a:cubicBezTo>
                    <a:pt x="230" y="42"/>
                    <a:pt x="255" y="98"/>
                    <a:pt x="281" y="112"/>
                  </a:cubicBezTo>
                  <a:cubicBezTo>
                    <a:pt x="307" y="126"/>
                    <a:pt x="344" y="117"/>
                    <a:pt x="364" y="105"/>
                  </a:cubicBezTo>
                  <a:cubicBezTo>
                    <a:pt x="384" y="93"/>
                    <a:pt x="393" y="51"/>
                    <a:pt x="400" y="37"/>
                  </a:cubicBezTo>
                </a:path>
              </a:pathLst>
            </a:custGeom>
            <a:gradFill rotWithShape="1">
              <a:gsLst>
                <a:gs pos="0">
                  <a:srgbClr val="CC6600"/>
                </a:gs>
                <a:gs pos="50000">
                  <a:srgbClr val="996633"/>
                </a:gs>
                <a:gs pos="100000">
                  <a:srgbClr val="CC6600"/>
                </a:gs>
              </a:gsLst>
              <a:lin ang="18900000" scaled="1"/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8" name="Freeform 898"/>
            <p:cNvSpPr>
              <a:spLocks/>
            </p:cNvSpPr>
            <p:nvPr/>
          </p:nvSpPr>
          <p:spPr bwMode="auto">
            <a:xfrm rot="12712262">
              <a:off x="2924397" y="3645417"/>
              <a:ext cx="270026" cy="98404"/>
            </a:xfrm>
            <a:custGeom>
              <a:avLst/>
              <a:gdLst/>
              <a:ahLst/>
              <a:cxnLst>
                <a:cxn ang="0">
                  <a:pos x="145" y="96"/>
                </a:cxn>
                <a:cxn ang="0">
                  <a:pos x="25" y="136"/>
                </a:cxn>
                <a:cxn ang="0">
                  <a:pos x="7" y="61"/>
                </a:cxn>
                <a:cxn ang="0">
                  <a:pos x="66" y="53"/>
                </a:cxn>
                <a:cxn ang="0">
                  <a:pos x="150" y="88"/>
                </a:cxn>
                <a:cxn ang="0">
                  <a:pos x="207" y="60"/>
                </a:cxn>
                <a:cxn ang="0">
                  <a:pos x="228" y="0"/>
                </a:cxn>
              </a:cxnLst>
              <a:rect l="0" t="0" r="r" b="b"/>
              <a:pathLst>
                <a:path w="228" h="142">
                  <a:moveTo>
                    <a:pt x="145" y="96"/>
                  </a:moveTo>
                  <a:cubicBezTo>
                    <a:pt x="126" y="103"/>
                    <a:pt x="48" y="142"/>
                    <a:pt x="25" y="136"/>
                  </a:cubicBezTo>
                  <a:cubicBezTo>
                    <a:pt x="2" y="130"/>
                    <a:pt x="0" y="75"/>
                    <a:pt x="7" y="61"/>
                  </a:cubicBezTo>
                  <a:cubicBezTo>
                    <a:pt x="14" y="47"/>
                    <a:pt x="42" y="48"/>
                    <a:pt x="66" y="53"/>
                  </a:cubicBezTo>
                  <a:cubicBezTo>
                    <a:pt x="89" y="58"/>
                    <a:pt x="126" y="85"/>
                    <a:pt x="150" y="88"/>
                  </a:cubicBezTo>
                  <a:cubicBezTo>
                    <a:pt x="173" y="89"/>
                    <a:pt x="194" y="74"/>
                    <a:pt x="207" y="60"/>
                  </a:cubicBezTo>
                  <a:cubicBezTo>
                    <a:pt x="221" y="46"/>
                    <a:pt x="224" y="12"/>
                    <a:pt x="228" y="0"/>
                  </a:cubicBezTo>
                </a:path>
              </a:pathLst>
            </a:custGeom>
            <a:gradFill rotWithShape="1">
              <a:gsLst>
                <a:gs pos="0">
                  <a:srgbClr val="CC6600"/>
                </a:gs>
                <a:gs pos="50000">
                  <a:srgbClr val="996633"/>
                </a:gs>
                <a:gs pos="100000">
                  <a:srgbClr val="CC6600"/>
                </a:gs>
              </a:gsLst>
              <a:lin ang="18900000" scaled="1"/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grpSp>
          <p:nvGrpSpPr>
            <p:cNvPr id="9" name="Group 899"/>
            <p:cNvGrpSpPr>
              <a:grpSpLocks/>
            </p:cNvGrpSpPr>
            <p:nvPr/>
          </p:nvGrpSpPr>
          <p:grpSpPr bwMode="auto">
            <a:xfrm rot="12498145">
              <a:off x="951311" y="3767875"/>
              <a:ext cx="587425" cy="157446"/>
              <a:chOff x="500" y="1699"/>
              <a:chExt cx="660" cy="284"/>
            </a:xfrm>
          </p:grpSpPr>
          <p:sp>
            <p:nvSpPr>
              <p:cNvPr id="99" name="Freeform 900"/>
              <p:cNvSpPr>
                <a:spLocks/>
              </p:cNvSpPr>
              <p:nvPr/>
            </p:nvSpPr>
            <p:spPr bwMode="auto">
              <a:xfrm>
                <a:off x="500" y="1881"/>
                <a:ext cx="408" cy="102"/>
              </a:xfrm>
              <a:custGeom>
                <a:avLst/>
                <a:gdLst/>
                <a:ahLst/>
                <a:cxnLst>
                  <a:cxn ang="0">
                    <a:pos x="0" y="99"/>
                  </a:cxn>
                  <a:cxn ang="0">
                    <a:pos x="44" y="27"/>
                  </a:cxn>
                  <a:cxn ang="0">
                    <a:pos x="118" y="3"/>
                  </a:cxn>
                  <a:cxn ang="0">
                    <a:pos x="192" y="15"/>
                  </a:cxn>
                  <a:cxn ang="0">
                    <a:pos x="280" y="91"/>
                  </a:cxn>
                  <a:cxn ang="0">
                    <a:pos x="360" y="79"/>
                  </a:cxn>
                  <a:cxn ang="0">
                    <a:pos x="408" y="10"/>
                  </a:cxn>
                </a:cxnLst>
                <a:rect l="0" t="0" r="r" b="b"/>
                <a:pathLst>
                  <a:path w="408" h="102">
                    <a:moveTo>
                      <a:pt x="0" y="99"/>
                    </a:moveTo>
                    <a:cubicBezTo>
                      <a:pt x="7" y="87"/>
                      <a:pt x="24" y="43"/>
                      <a:pt x="44" y="27"/>
                    </a:cubicBezTo>
                    <a:cubicBezTo>
                      <a:pt x="64" y="11"/>
                      <a:pt x="93" y="5"/>
                      <a:pt x="118" y="3"/>
                    </a:cubicBezTo>
                    <a:cubicBezTo>
                      <a:pt x="143" y="1"/>
                      <a:pt x="165" y="0"/>
                      <a:pt x="192" y="15"/>
                    </a:cubicBezTo>
                    <a:cubicBezTo>
                      <a:pt x="219" y="30"/>
                      <a:pt x="252" y="80"/>
                      <a:pt x="280" y="91"/>
                    </a:cubicBezTo>
                    <a:cubicBezTo>
                      <a:pt x="308" y="102"/>
                      <a:pt x="339" y="92"/>
                      <a:pt x="360" y="79"/>
                    </a:cubicBezTo>
                    <a:cubicBezTo>
                      <a:pt x="381" y="66"/>
                      <a:pt x="398" y="25"/>
                      <a:pt x="408" y="10"/>
                    </a:cubicBezTo>
                  </a:path>
                </a:pathLst>
              </a:custGeom>
              <a:gradFill rotWithShape="1">
                <a:gsLst>
                  <a:gs pos="0">
                    <a:srgbClr val="CC6600"/>
                  </a:gs>
                  <a:gs pos="50000">
                    <a:srgbClr val="996633"/>
                  </a:gs>
                  <a:gs pos="100000">
                    <a:srgbClr val="CC6600"/>
                  </a:gs>
                </a:gsLst>
                <a:lin ang="18900000" scaled="1"/>
              </a:gra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0" name="Freeform 901"/>
              <p:cNvSpPr>
                <a:spLocks/>
              </p:cNvSpPr>
              <p:nvPr/>
            </p:nvSpPr>
            <p:spPr bwMode="auto">
              <a:xfrm>
                <a:off x="636" y="1779"/>
                <a:ext cx="400" cy="126"/>
              </a:xfrm>
              <a:custGeom>
                <a:avLst/>
                <a:gdLst/>
                <a:ahLst/>
                <a:cxnLst>
                  <a:cxn ang="0">
                    <a:pos x="0" y="97"/>
                  </a:cxn>
                  <a:cxn ang="0">
                    <a:pos x="48" y="25"/>
                  </a:cxn>
                  <a:cxn ang="0">
                    <a:pos x="134" y="0"/>
                  </a:cxn>
                  <a:cxn ang="0">
                    <a:pos x="205" y="23"/>
                  </a:cxn>
                  <a:cxn ang="0">
                    <a:pos x="281" y="112"/>
                  </a:cxn>
                  <a:cxn ang="0">
                    <a:pos x="364" y="105"/>
                  </a:cxn>
                  <a:cxn ang="0">
                    <a:pos x="400" y="37"/>
                  </a:cxn>
                </a:cxnLst>
                <a:rect l="0" t="0" r="r" b="b"/>
                <a:pathLst>
                  <a:path w="400" h="126">
                    <a:moveTo>
                      <a:pt x="0" y="97"/>
                    </a:moveTo>
                    <a:cubicBezTo>
                      <a:pt x="8" y="85"/>
                      <a:pt x="26" y="41"/>
                      <a:pt x="48" y="25"/>
                    </a:cubicBezTo>
                    <a:cubicBezTo>
                      <a:pt x="70" y="9"/>
                      <a:pt x="108" y="0"/>
                      <a:pt x="134" y="0"/>
                    </a:cubicBezTo>
                    <a:cubicBezTo>
                      <a:pt x="160" y="0"/>
                      <a:pt x="181" y="4"/>
                      <a:pt x="205" y="23"/>
                    </a:cubicBezTo>
                    <a:cubicBezTo>
                      <a:pt x="230" y="42"/>
                      <a:pt x="255" y="98"/>
                      <a:pt x="281" y="112"/>
                    </a:cubicBezTo>
                    <a:cubicBezTo>
                      <a:pt x="307" y="126"/>
                      <a:pt x="344" y="117"/>
                      <a:pt x="364" y="105"/>
                    </a:cubicBezTo>
                    <a:cubicBezTo>
                      <a:pt x="384" y="93"/>
                      <a:pt x="393" y="51"/>
                      <a:pt x="400" y="37"/>
                    </a:cubicBezTo>
                  </a:path>
                </a:pathLst>
              </a:custGeom>
              <a:gradFill rotWithShape="1">
                <a:gsLst>
                  <a:gs pos="0">
                    <a:srgbClr val="CC6600"/>
                  </a:gs>
                  <a:gs pos="50000">
                    <a:srgbClr val="996633"/>
                  </a:gs>
                  <a:gs pos="100000">
                    <a:srgbClr val="CC6600"/>
                  </a:gs>
                </a:gsLst>
                <a:lin ang="18900000" scaled="1"/>
              </a:gra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1" name="Freeform 902"/>
              <p:cNvSpPr>
                <a:spLocks/>
              </p:cNvSpPr>
              <p:nvPr/>
            </p:nvSpPr>
            <p:spPr bwMode="auto">
              <a:xfrm rot="434215">
                <a:off x="760" y="1699"/>
                <a:ext cx="400" cy="126"/>
              </a:xfrm>
              <a:custGeom>
                <a:avLst/>
                <a:gdLst/>
                <a:ahLst/>
                <a:cxnLst>
                  <a:cxn ang="0">
                    <a:pos x="0" y="97"/>
                  </a:cxn>
                  <a:cxn ang="0">
                    <a:pos x="48" y="25"/>
                  </a:cxn>
                  <a:cxn ang="0">
                    <a:pos x="134" y="0"/>
                  </a:cxn>
                  <a:cxn ang="0">
                    <a:pos x="205" y="23"/>
                  </a:cxn>
                  <a:cxn ang="0">
                    <a:pos x="281" y="112"/>
                  </a:cxn>
                  <a:cxn ang="0">
                    <a:pos x="364" y="105"/>
                  </a:cxn>
                  <a:cxn ang="0">
                    <a:pos x="400" y="37"/>
                  </a:cxn>
                </a:cxnLst>
                <a:rect l="0" t="0" r="r" b="b"/>
                <a:pathLst>
                  <a:path w="400" h="126">
                    <a:moveTo>
                      <a:pt x="0" y="97"/>
                    </a:moveTo>
                    <a:cubicBezTo>
                      <a:pt x="8" y="85"/>
                      <a:pt x="26" y="41"/>
                      <a:pt x="48" y="25"/>
                    </a:cubicBezTo>
                    <a:cubicBezTo>
                      <a:pt x="70" y="9"/>
                      <a:pt x="108" y="0"/>
                      <a:pt x="134" y="0"/>
                    </a:cubicBezTo>
                    <a:cubicBezTo>
                      <a:pt x="160" y="0"/>
                      <a:pt x="181" y="4"/>
                      <a:pt x="205" y="23"/>
                    </a:cubicBezTo>
                    <a:cubicBezTo>
                      <a:pt x="230" y="42"/>
                      <a:pt x="255" y="98"/>
                      <a:pt x="281" y="112"/>
                    </a:cubicBezTo>
                    <a:cubicBezTo>
                      <a:pt x="307" y="126"/>
                      <a:pt x="344" y="117"/>
                      <a:pt x="364" y="105"/>
                    </a:cubicBezTo>
                    <a:cubicBezTo>
                      <a:pt x="384" y="93"/>
                      <a:pt x="393" y="51"/>
                      <a:pt x="400" y="37"/>
                    </a:cubicBezTo>
                  </a:path>
                </a:pathLst>
              </a:custGeom>
              <a:gradFill rotWithShape="1">
                <a:gsLst>
                  <a:gs pos="0">
                    <a:srgbClr val="CC6600"/>
                  </a:gs>
                  <a:gs pos="50000">
                    <a:srgbClr val="996633"/>
                  </a:gs>
                  <a:gs pos="100000">
                    <a:srgbClr val="CC6600"/>
                  </a:gs>
                </a:gsLst>
                <a:lin ang="18900000" scaled="1"/>
              </a:gra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</p:grpSp>
        <p:sp>
          <p:nvSpPr>
            <p:cNvPr id="10" name="Freeform 903"/>
            <p:cNvSpPr>
              <a:spLocks/>
            </p:cNvSpPr>
            <p:nvPr/>
          </p:nvSpPr>
          <p:spPr bwMode="auto">
            <a:xfrm rot="11753484">
              <a:off x="2801227" y="3700086"/>
              <a:ext cx="371878" cy="67789"/>
            </a:xfrm>
            <a:custGeom>
              <a:avLst/>
              <a:gdLst/>
              <a:ahLst/>
              <a:cxnLst>
                <a:cxn ang="0">
                  <a:pos x="0" y="97"/>
                </a:cxn>
                <a:cxn ang="0">
                  <a:pos x="48" y="25"/>
                </a:cxn>
                <a:cxn ang="0">
                  <a:pos x="134" y="0"/>
                </a:cxn>
                <a:cxn ang="0">
                  <a:pos x="205" y="23"/>
                </a:cxn>
                <a:cxn ang="0">
                  <a:pos x="281" y="112"/>
                </a:cxn>
                <a:cxn ang="0">
                  <a:pos x="364" y="105"/>
                </a:cxn>
                <a:cxn ang="0">
                  <a:pos x="400" y="37"/>
                </a:cxn>
              </a:cxnLst>
              <a:rect l="0" t="0" r="r" b="b"/>
              <a:pathLst>
                <a:path w="400" h="126">
                  <a:moveTo>
                    <a:pt x="0" y="97"/>
                  </a:moveTo>
                  <a:cubicBezTo>
                    <a:pt x="8" y="85"/>
                    <a:pt x="26" y="41"/>
                    <a:pt x="48" y="25"/>
                  </a:cubicBezTo>
                  <a:cubicBezTo>
                    <a:pt x="70" y="9"/>
                    <a:pt x="108" y="0"/>
                    <a:pt x="134" y="0"/>
                  </a:cubicBezTo>
                  <a:cubicBezTo>
                    <a:pt x="160" y="0"/>
                    <a:pt x="181" y="4"/>
                    <a:pt x="205" y="23"/>
                  </a:cubicBezTo>
                  <a:cubicBezTo>
                    <a:pt x="230" y="42"/>
                    <a:pt x="255" y="98"/>
                    <a:pt x="281" y="112"/>
                  </a:cubicBezTo>
                  <a:cubicBezTo>
                    <a:pt x="307" y="126"/>
                    <a:pt x="344" y="117"/>
                    <a:pt x="364" y="105"/>
                  </a:cubicBezTo>
                  <a:cubicBezTo>
                    <a:pt x="384" y="93"/>
                    <a:pt x="393" y="51"/>
                    <a:pt x="400" y="37"/>
                  </a:cubicBezTo>
                </a:path>
              </a:pathLst>
            </a:custGeom>
            <a:gradFill rotWithShape="1">
              <a:gsLst>
                <a:gs pos="0">
                  <a:srgbClr val="CC6600"/>
                </a:gs>
                <a:gs pos="50000">
                  <a:srgbClr val="996633"/>
                </a:gs>
                <a:gs pos="100000">
                  <a:srgbClr val="CC6600"/>
                </a:gs>
              </a:gsLst>
              <a:lin ang="18900000" scaled="1"/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grpSp>
          <p:nvGrpSpPr>
            <p:cNvPr id="11" name="Group 904"/>
            <p:cNvGrpSpPr>
              <a:grpSpLocks/>
            </p:cNvGrpSpPr>
            <p:nvPr/>
          </p:nvGrpSpPr>
          <p:grpSpPr bwMode="auto">
            <a:xfrm>
              <a:off x="330724" y="3479223"/>
              <a:ext cx="3550608" cy="513887"/>
              <a:chOff x="446" y="3281"/>
              <a:chExt cx="1786" cy="264"/>
            </a:xfrm>
          </p:grpSpPr>
          <p:sp>
            <p:nvSpPr>
              <p:cNvPr id="58" name="Freeform 905"/>
              <p:cNvSpPr>
                <a:spLocks/>
              </p:cNvSpPr>
              <p:nvPr/>
            </p:nvSpPr>
            <p:spPr bwMode="auto">
              <a:xfrm rot="11536453">
                <a:off x="1585" y="3450"/>
                <a:ext cx="192" cy="27"/>
              </a:xfrm>
              <a:custGeom>
                <a:avLst/>
                <a:gdLst/>
                <a:ahLst/>
                <a:cxnLst>
                  <a:cxn ang="0">
                    <a:pos x="0" y="99"/>
                  </a:cxn>
                  <a:cxn ang="0">
                    <a:pos x="44" y="27"/>
                  </a:cxn>
                  <a:cxn ang="0">
                    <a:pos x="118" y="3"/>
                  </a:cxn>
                  <a:cxn ang="0">
                    <a:pos x="192" y="15"/>
                  </a:cxn>
                  <a:cxn ang="0">
                    <a:pos x="280" y="91"/>
                  </a:cxn>
                  <a:cxn ang="0">
                    <a:pos x="360" y="79"/>
                  </a:cxn>
                  <a:cxn ang="0">
                    <a:pos x="408" y="10"/>
                  </a:cxn>
                </a:cxnLst>
                <a:rect l="0" t="0" r="r" b="b"/>
                <a:pathLst>
                  <a:path w="408" h="102">
                    <a:moveTo>
                      <a:pt x="0" y="99"/>
                    </a:moveTo>
                    <a:cubicBezTo>
                      <a:pt x="7" y="87"/>
                      <a:pt x="24" y="43"/>
                      <a:pt x="44" y="27"/>
                    </a:cubicBezTo>
                    <a:cubicBezTo>
                      <a:pt x="64" y="11"/>
                      <a:pt x="93" y="5"/>
                      <a:pt x="118" y="3"/>
                    </a:cubicBezTo>
                    <a:cubicBezTo>
                      <a:pt x="143" y="1"/>
                      <a:pt x="165" y="0"/>
                      <a:pt x="192" y="15"/>
                    </a:cubicBezTo>
                    <a:cubicBezTo>
                      <a:pt x="219" y="30"/>
                      <a:pt x="252" y="80"/>
                      <a:pt x="280" y="91"/>
                    </a:cubicBezTo>
                    <a:cubicBezTo>
                      <a:pt x="308" y="102"/>
                      <a:pt x="339" y="92"/>
                      <a:pt x="360" y="79"/>
                    </a:cubicBezTo>
                    <a:cubicBezTo>
                      <a:pt x="381" y="66"/>
                      <a:pt x="398" y="25"/>
                      <a:pt x="408" y="10"/>
                    </a:cubicBezTo>
                  </a:path>
                </a:pathLst>
              </a:custGeom>
              <a:gradFill rotWithShape="1">
                <a:gsLst>
                  <a:gs pos="0">
                    <a:srgbClr val="CC6600"/>
                  </a:gs>
                  <a:gs pos="50000">
                    <a:srgbClr val="996633"/>
                  </a:gs>
                  <a:gs pos="100000">
                    <a:srgbClr val="CC6600"/>
                  </a:gs>
                </a:gsLst>
                <a:lin ang="18900000" scaled="1"/>
              </a:gra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59" name="Group 906"/>
              <p:cNvGrpSpPr>
                <a:grpSpLocks/>
              </p:cNvGrpSpPr>
              <p:nvPr/>
            </p:nvGrpSpPr>
            <p:grpSpPr bwMode="auto">
              <a:xfrm rot="11478807">
                <a:off x="1329" y="3445"/>
                <a:ext cx="310" cy="78"/>
                <a:chOff x="500" y="1699"/>
                <a:chExt cx="660" cy="284"/>
              </a:xfrm>
            </p:grpSpPr>
            <p:sp>
              <p:nvSpPr>
                <p:cNvPr id="96" name="Freeform 907"/>
                <p:cNvSpPr>
                  <a:spLocks/>
                </p:cNvSpPr>
                <p:nvPr/>
              </p:nvSpPr>
              <p:spPr bwMode="auto">
                <a:xfrm>
                  <a:off x="500" y="1881"/>
                  <a:ext cx="408" cy="102"/>
                </a:xfrm>
                <a:custGeom>
                  <a:avLst/>
                  <a:gdLst/>
                  <a:ahLst/>
                  <a:cxnLst>
                    <a:cxn ang="0">
                      <a:pos x="0" y="99"/>
                    </a:cxn>
                    <a:cxn ang="0">
                      <a:pos x="44" y="27"/>
                    </a:cxn>
                    <a:cxn ang="0">
                      <a:pos x="118" y="3"/>
                    </a:cxn>
                    <a:cxn ang="0">
                      <a:pos x="192" y="15"/>
                    </a:cxn>
                    <a:cxn ang="0">
                      <a:pos x="280" y="91"/>
                    </a:cxn>
                    <a:cxn ang="0">
                      <a:pos x="360" y="79"/>
                    </a:cxn>
                    <a:cxn ang="0">
                      <a:pos x="408" y="10"/>
                    </a:cxn>
                  </a:cxnLst>
                  <a:rect l="0" t="0" r="r" b="b"/>
                  <a:pathLst>
                    <a:path w="408" h="102">
                      <a:moveTo>
                        <a:pt x="0" y="99"/>
                      </a:moveTo>
                      <a:cubicBezTo>
                        <a:pt x="7" y="87"/>
                        <a:pt x="24" y="43"/>
                        <a:pt x="44" y="27"/>
                      </a:cubicBezTo>
                      <a:cubicBezTo>
                        <a:pt x="64" y="11"/>
                        <a:pt x="93" y="5"/>
                        <a:pt x="118" y="3"/>
                      </a:cubicBezTo>
                      <a:cubicBezTo>
                        <a:pt x="143" y="1"/>
                        <a:pt x="165" y="0"/>
                        <a:pt x="192" y="15"/>
                      </a:cubicBezTo>
                      <a:cubicBezTo>
                        <a:pt x="219" y="30"/>
                        <a:pt x="252" y="80"/>
                        <a:pt x="280" y="91"/>
                      </a:cubicBezTo>
                      <a:cubicBezTo>
                        <a:pt x="308" y="102"/>
                        <a:pt x="339" y="92"/>
                        <a:pt x="360" y="79"/>
                      </a:cubicBezTo>
                      <a:cubicBezTo>
                        <a:pt x="381" y="66"/>
                        <a:pt x="398" y="25"/>
                        <a:pt x="408" y="1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7" name="Freeform 908"/>
                <p:cNvSpPr>
                  <a:spLocks/>
                </p:cNvSpPr>
                <p:nvPr/>
              </p:nvSpPr>
              <p:spPr bwMode="auto">
                <a:xfrm>
                  <a:off x="636" y="1779"/>
                  <a:ext cx="400" cy="126"/>
                </a:xfrm>
                <a:custGeom>
                  <a:avLst/>
                  <a:gdLst/>
                  <a:ahLst/>
                  <a:cxnLst>
                    <a:cxn ang="0">
                      <a:pos x="0" y="97"/>
                    </a:cxn>
                    <a:cxn ang="0">
                      <a:pos x="48" y="25"/>
                    </a:cxn>
                    <a:cxn ang="0">
                      <a:pos x="134" y="0"/>
                    </a:cxn>
                    <a:cxn ang="0">
                      <a:pos x="205" y="23"/>
                    </a:cxn>
                    <a:cxn ang="0">
                      <a:pos x="281" y="112"/>
                    </a:cxn>
                    <a:cxn ang="0">
                      <a:pos x="364" y="105"/>
                    </a:cxn>
                    <a:cxn ang="0">
                      <a:pos x="400" y="37"/>
                    </a:cxn>
                  </a:cxnLst>
                  <a:rect l="0" t="0" r="r" b="b"/>
                  <a:pathLst>
                    <a:path w="400" h="126">
                      <a:moveTo>
                        <a:pt x="0" y="97"/>
                      </a:moveTo>
                      <a:cubicBezTo>
                        <a:pt x="8" y="85"/>
                        <a:pt x="26" y="41"/>
                        <a:pt x="48" y="25"/>
                      </a:cubicBezTo>
                      <a:cubicBezTo>
                        <a:pt x="70" y="9"/>
                        <a:pt x="108" y="0"/>
                        <a:pt x="134" y="0"/>
                      </a:cubicBezTo>
                      <a:cubicBezTo>
                        <a:pt x="160" y="0"/>
                        <a:pt x="181" y="4"/>
                        <a:pt x="205" y="23"/>
                      </a:cubicBezTo>
                      <a:cubicBezTo>
                        <a:pt x="230" y="42"/>
                        <a:pt x="255" y="98"/>
                        <a:pt x="281" y="112"/>
                      </a:cubicBezTo>
                      <a:cubicBezTo>
                        <a:pt x="307" y="126"/>
                        <a:pt x="344" y="117"/>
                        <a:pt x="364" y="105"/>
                      </a:cubicBezTo>
                      <a:cubicBezTo>
                        <a:pt x="384" y="93"/>
                        <a:pt x="393" y="51"/>
                        <a:pt x="400" y="37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8" name="Freeform 909"/>
                <p:cNvSpPr>
                  <a:spLocks/>
                </p:cNvSpPr>
                <p:nvPr/>
              </p:nvSpPr>
              <p:spPr bwMode="auto">
                <a:xfrm rot="434215">
                  <a:off x="760" y="1699"/>
                  <a:ext cx="400" cy="126"/>
                </a:xfrm>
                <a:custGeom>
                  <a:avLst/>
                  <a:gdLst/>
                  <a:ahLst/>
                  <a:cxnLst>
                    <a:cxn ang="0">
                      <a:pos x="0" y="97"/>
                    </a:cxn>
                    <a:cxn ang="0">
                      <a:pos x="48" y="25"/>
                    </a:cxn>
                    <a:cxn ang="0">
                      <a:pos x="134" y="0"/>
                    </a:cxn>
                    <a:cxn ang="0">
                      <a:pos x="205" y="23"/>
                    </a:cxn>
                    <a:cxn ang="0">
                      <a:pos x="281" y="112"/>
                    </a:cxn>
                    <a:cxn ang="0">
                      <a:pos x="364" y="105"/>
                    </a:cxn>
                    <a:cxn ang="0">
                      <a:pos x="400" y="37"/>
                    </a:cxn>
                  </a:cxnLst>
                  <a:rect l="0" t="0" r="r" b="b"/>
                  <a:pathLst>
                    <a:path w="400" h="126">
                      <a:moveTo>
                        <a:pt x="0" y="97"/>
                      </a:moveTo>
                      <a:cubicBezTo>
                        <a:pt x="8" y="85"/>
                        <a:pt x="26" y="41"/>
                        <a:pt x="48" y="25"/>
                      </a:cubicBezTo>
                      <a:cubicBezTo>
                        <a:pt x="70" y="9"/>
                        <a:pt x="108" y="0"/>
                        <a:pt x="134" y="0"/>
                      </a:cubicBezTo>
                      <a:cubicBezTo>
                        <a:pt x="160" y="0"/>
                        <a:pt x="181" y="4"/>
                        <a:pt x="205" y="23"/>
                      </a:cubicBezTo>
                      <a:cubicBezTo>
                        <a:pt x="230" y="42"/>
                        <a:pt x="255" y="98"/>
                        <a:pt x="281" y="112"/>
                      </a:cubicBezTo>
                      <a:cubicBezTo>
                        <a:pt x="307" y="126"/>
                        <a:pt x="344" y="117"/>
                        <a:pt x="364" y="105"/>
                      </a:cubicBezTo>
                      <a:cubicBezTo>
                        <a:pt x="384" y="93"/>
                        <a:pt x="393" y="51"/>
                        <a:pt x="400" y="37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  <p:grpSp>
            <p:nvGrpSpPr>
              <p:cNvPr id="60" name="Group 910"/>
              <p:cNvGrpSpPr>
                <a:grpSpLocks/>
              </p:cNvGrpSpPr>
              <p:nvPr/>
            </p:nvGrpSpPr>
            <p:grpSpPr bwMode="auto">
              <a:xfrm rot="11832990">
                <a:off x="1124" y="3459"/>
                <a:ext cx="310" cy="78"/>
                <a:chOff x="500" y="1699"/>
                <a:chExt cx="660" cy="284"/>
              </a:xfrm>
            </p:grpSpPr>
            <p:sp>
              <p:nvSpPr>
                <p:cNvPr id="93" name="Freeform 911"/>
                <p:cNvSpPr>
                  <a:spLocks/>
                </p:cNvSpPr>
                <p:nvPr/>
              </p:nvSpPr>
              <p:spPr bwMode="auto">
                <a:xfrm>
                  <a:off x="500" y="1881"/>
                  <a:ext cx="408" cy="102"/>
                </a:xfrm>
                <a:custGeom>
                  <a:avLst/>
                  <a:gdLst/>
                  <a:ahLst/>
                  <a:cxnLst>
                    <a:cxn ang="0">
                      <a:pos x="0" y="99"/>
                    </a:cxn>
                    <a:cxn ang="0">
                      <a:pos x="44" y="27"/>
                    </a:cxn>
                    <a:cxn ang="0">
                      <a:pos x="118" y="3"/>
                    </a:cxn>
                    <a:cxn ang="0">
                      <a:pos x="192" y="15"/>
                    </a:cxn>
                    <a:cxn ang="0">
                      <a:pos x="280" y="91"/>
                    </a:cxn>
                    <a:cxn ang="0">
                      <a:pos x="360" y="79"/>
                    </a:cxn>
                    <a:cxn ang="0">
                      <a:pos x="408" y="10"/>
                    </a:cxn>
                  </a:cxnLst>
                  <a:rect l="0" t="0" r="r" b="b"/>
                  <a:pathLst>
                    <a:path w="408" h="102">
                      <a:moveTo>
                        <a:pt x="0" y="99"/>
                      </a:moveTo>
                      <a:cubicBezTo>
                        <a:pt x="7" y="87"/>
                        <a:pt x="24" y="43"/>
                        <a:pt x="44" y="27"/>
                      </a:cubicBezTo>
                      <a:cubicBezTo>
                        <a:pt x="64" y="11"/>
                        <a:pt x="93" y="5"/>
                        <a:pt x="118" y="3"/>
                      </a:cubicBezTo>
                      <a:cubicBezTo>
                        <a:pt x="143" y="1"/>
                        <a:pt x="165" y="0"/>
                        <a:pt x="192" y="15"/>
                      </a:cubicBezTo>
                      <a:cubicBezTo>
                        <a:pt x="219" y="30"/>
                        <a:pt x="252" y="80"/>
                        <a:pt x="280" y="91"/>
                      </a:cubicBezTo>
                      <a:cubicBezTo>
                        <a:pt x="308" y="102"/>
                        <a:pt x="339" y="92"/>
                        <a:pt x="360" y="79"/>
                      </a:cubicBezTo>
                      <a:cubicBezTo>
                        <a:pt x="381" y="66"/>
                        <a:pt x="398" y="25"/>
                        <a:pt x="408" y="1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4" name="Freeform 912"/>
                <p:cNvSpPr>
                  <a:spLocks/>
                </p:cNvSpPr>
                <p:nvPr/>
              </p:nvSpPr>
              <p:spPr bwMode="auto">
                <a:xfrm>
                  <a:off x="636" y="1779"/>
                  <a:ext cx="400" cy="126"/>
                </a:xfrm>
                <a:custGeom>
                  <a:avLst/>
                  <a:gdLst/>
                  <a:ahLst/>
                  <a:cxnLst>
                    <a:cxn ang="0">
                      <a:pos x="0" y="97"/>
                    </a:cxn>
                    <a:cxn ang="0">
                      <a:pos x="48" y="25"/>
                    </a:cxn>
                    <a:cxn ang="0">
                      <a:pos x="134" y="0"/>
                    </a:cxn>
                    <a:cxn ang="0">
                      <a:pos x="205" y="23"/>
                    </a:cxn>
                    <a:cxn ang="0">
                      <a:pos x="281" y="112"/>
                    </a:cxn>
                    <a:cxn ang="0">
                      <a:pos x="364" y="105"/>
                    </a:cxn>
                    <a:cxn ang="0">
                      <a:pos x="400" y="37"/>
                    </a:cxn>
                  </a:cxnLst>
                  <a:rect l="0" t="0" r="r" b="b"/>
                  <a:pathLst>
                    <a:path w="400" h="126">
                      <a:moveTo>
                        <a:pt x="0" y="97"/>
                      </a:moveTo>
                      <a:cubicBezTo>
                        <a:pt x="8" y="85"/>
                        <a:pt x="26" y="41"/>
                        <a:pt x="48" y="25"/>
                      </a:cubicBezTo>
                      <a:cubicBezTo>
                        <a:pt x="70" y="9"/>
                        <a:pt x="108" y="0"/>
                        <a:pt x="134" y="0"/>
                      </a:cubicBezTo>
                      <a:cubicBezTo>
                        <a:pt x="160" y="0"/>
                        <a:pt x="181" y="4"/>
                        <a:pt x="205" y="23"/>
                      </a:cubicBezTo>
                      <a:cubicBezTo>
                        <a:pt x="230" y="42"/>
                        <a:pt x="255" y="98"/>
                        <a:pt x="281" y="112"/>
                      </a:cubicBezTo>
                      <a:cubicBezTo>
                        <a:pt x="307" y="126"/>
                        <a:pt x="344" y="117"/>
                        <a:pt x="364" y="105"/>
                      </a:cubicBezTo>
                      <a:cubicBezTo>
                        <a:pt x="384" y="93"/>
                        <a:pt x="393" y="51"/>
                        <a:pt x="400" y="37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5" name="Freeform 913"/>
                <p:cNvSpPr>
                  <a:spLocks/>
                </p:cNvSpPr>
                <p:nvPr/>
              </p:nvSpPr>
              <p:spPr bwMode="auto">
                <a:xfrm rot="434215">
                  <a:off x="760" y="1699"/>
                  <a:ext cx="400" cy="126"/>
                </a:xfrm>
                <a:custGeom>
                  <a:avLst/>
                  <a:gdLst/>
                  <a:ahLst/>
                  <a:cxnLst>
                    <a:cxn ang="0">
                      <a:pos x="0" y="97"/>
                    </a:cxn>
                    <a:cxn ang="0">
                      <a:pos x="48" y="25"/>
                    </a:cxn>
                    <a:cxn ang="0">
                      <a:pos x="134" y="0"/>
                    </a:cxn>
                    <a:cxn ang="0">
                      <a:pos x="205" y="23"/>
                    </a:cxn>
                    <a:cxn ang="0">
                      <a:pos x="281" y="112"/>
                    </a:cxn>
                    <a:cxn ang="0">
                      <a:pos x="364" y="105"/>
                    </a:cxn>
                    <a:cxn ang="0">
                      <a:pos x="400" y="37"/>
                    </a:cxn>
                  </a:cxnLst>
                  <a:rect l="0" t="0" r="r" b="b"/>
                  <a:pathLst>
                    <a:path w="400" h="126">
                      <a:moveTo>
                        <a:pt x="0" y="97"/>
                      </a:moveTo>
                      <a:cubicBezTo>
                        <a:pt x="8" y="85"/>
                        <a:pt x="26" y="41"/>
                        <a:pt x="48" y="25"/>
                      </a:cubicBezTo>
                      <a:cubicBezTo>
                        <a:pt x="70" y="9"/>
                        <a:pt x="108" y="0"/>
                        <a:pt x="134" y="0"/>
                      </a:cubicBezTo>
                      <a:cubicBezTo>
                        <a:pt x="160" y="0"/>
                        <a:pt x="181" y="4"/>
                        <a:pt x="205" y="23"/>
                      </a:cubicBezTo>
                      <a:cubicBezTo>
                        <a:pt x="230" y="42"/>
                        <a:pt x="255" y="98"/>
                        <a:pt x="281" y="112"/>
                      </a:cubicBezTo>
                      <a:cubicBezTo>
                        <a:pt x="307" y="126"/>
                        <a:pt x="344" y="117"/>
                        <a:pt x="364" y="105"/>
                      </a:cubicBezTo>
                      <a:cubicBezTo>
                        <a:pt x="384" y="93"/>
                        <a:pt x="393" y="51"/>
                        <a:pt x="400" y="37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  <p:grpSp>
            <p:nvGrpSpPr>
              <p:cNvPr id="61" name="Group 914"/>
              <p:cNvGrpSpPr>
                <a:grpSpLocks/>
              </p:cNvGrpSpPr>
              <p:nvPr/>
            </p:nvGrpSpPr>
            <p:grpSpPr bwMode="auto">
              <a:xfrm rot="12324179">
                <a:off x="938" y="3464"/>
                <a:ext cx="298" cy="81"/>
                <a:chOff x="500" y="1699"/>
                <a:chExt cx="660" cy="284"/>
              </a:xfrm>
            </p:grpSpPr>
            <p:sp>
              <p:nvSpPr>
                <p:cNvPr id="90" name="Freeform 915"/>
                <p:cNvSpPr>
                  <a:spLocks/>
                </p:cNvSpPr>
                <p:nvPr/>
              </p:nvSpPr>
              <p:spPr bwMode="auto">
                <a:xfrm>
                  <a:off x="500" y="1881"/>
                  <a:ext cx="408" cy="102"/>
                </a:xfrm>
                <a:custGeom>
                  <a:avLst/>
                  <a:gdLst/>
                  <a:ahLst/>
                  <a:cxnLst>
                    <a:cxn ang="0">
                      <a:pos x="0" y="99"/>
                    </a:cxn>
                    <a:cxn ang="0">
                      <a:pos x="44" y="27"/>
                    </a:cxn>
                    <a:cxn ang="0">
                      <a:pos x="118" y="3"/>
                    </a:cxn>
                    <a:cxn ang="0">
                      <a:pos x="192" y="15"/>
                    </a:cxn>
                    <a:cxn ang="0">
                      <a:pos x="280" y="91"/>
                    </a:cxn>
                    <a:cxn ang="0">
                      <a:pos x="360" y="79"/>
                    </a:cxn>
                    <a:cxn ang="0">
                      <a:pos x="408" y="10"/>
                    </a:cxn>
                  </a:cxnLst>
                  <a:rect l="0" t="0" r="r" b="b"/>
                  <a:pathLst>
                    <a:path w="408" h="102">
                      <a:moveTo>
                        <a:pt x="0" y="99"/>
                      </a:moveTo>
                      <a:cubicBezTo>
                        <a:pt x="7" y="87"/>
                        <a:pt x="24" y="43"/>
                        <a:pt x="44" y="27"/>
                      </a:cubicBezTo>
                      <a:cubicBezTo>
                        <a:pt x="64" y="11"/>
                        <a:pt x="93" y="5"/>
                        <a:pt x="118" y="3"/>
                      </a:cubicBezTo>
                      <a:cubicBezTo>
                        <a:pt x="143" y="1"/>
                        <a:pt x="165" y="0"/>
                        <a:pt x="192" y="15"/>
                      </a:cubicBezTo>
                      <a:cubicBezTo>
                        <a:pt x="219" y="30"/>
                        <a:pt x="252" y="80"/>
                        <a:pt x="280" y="91"/>
                      </a:cubicBezTo>
                      <a:cubicBezTo>
                        <a:pt x="308" y="102"/>
                        <a:pt x="339" y="92"/>
                        <a:pt x="360" y="79"/>
                      </a:cubicBezTo>
                      <a:cubicBezTo>
                        <a:pt x="381" y="66"/>
                        <a:pt x="398" y="25"/>
                        <a:pt x="408" y="1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1" name="Freeform 916"/>
                <p:cNvSpPr>
                  <a:spLocks/>
                </p:cNvSpPr>
                <p:nvPr/>
              </p:nvSpPr>
              <p:spPr bwMode="auto">
                <a:xfrm>
                  <a:off x="636" y="1779"/>
                  <a:ext cx="400" cy="126"/>
                </a:xfrm>
                <a:custGeom>
                  <a:avLst/>
                  <a:gdLst/>
                  <a:ahLst/>
                  <a:cxnLst>
                    <a:cxn ang="0">
                      <a:pos x="0" y="97"/>
                    </a:cxn>
                    <a:cxn ang="0">
                      <a:pos x="48" y="25"/>
                    </a:cxn>
                    <a:cxn ang="0">
                      <a:pos x="134" y="0"/>
                    </a:cxn>
                    <a:cxn ang="0">
                      <a:pos x="205" y="23"/>
                    </a:cxn>
                    <a:cxn ang="0">
                      <a:pos x="281" y="112"/>
                    </a:cxn>
                    <a:cxn ang="0">
                      <a:pos x="364" y="105"/>
                    </a:cxn>
                    <a:cxn ang="0">
                      <a:pos x="400" y="37"/>
                    </a:cxn>
                  </a:cxnLst>
                  <a:rect l="0" t="0" r="r" b="b"/>
                  <a:pathLst>
                    <a:path w="400" h="126">
                      <a:moveTo>
                        <a:pt x="0" y="97"/>
                      </a:moveTo>
                      <a:cubicBezTo>
                        <a:pt x="8" y="85"/>
                        <a:pt x="26" y="41"/>
                        <a:pt x="48" y="25"/>
                      </a:cubicBezTo>
                      <a:cubicBezTo>
                        <a:pt x="70" y="9"/>
                        <a:pt x="108" y="0"/>
                        <a:pt x="134" y="0"/>
                      </a:cubicBezTo>
                      <a:cubicBezTo>
                        <a:pt x="160" y="0"/>
                        <a:pt x="181" y="4"/>
                        <a:pt x="205" y="23"/>
                      </a:cubicBezTo>
                      <a:cubicBezTo>
                        <a:pt x="230" y="42"/>
                        <a:pt x="255" y="98"/>
                        <a:pt x="281" y="112"/>
                      </a:cubicBezTo>
                      <a:cubicBezTo>
                        <a:pt x="307" y="126"/>
                        <a:pt x="344" y="117"/>
                        <a:pt x="364" y="105"/>
                      </a:cubicBezTo>
                      <a:cubicBezTo>
                        <a:pt x="384" y="93"/>
                        <a:pt x="393" y="51"/>
                        <a:pt x="400" y="37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2" name="Freeform 917"/>
                <p:cNvSpPr>
                  <a:spLocks/>
                </p:cNvSpPr>
                <p:nvPr/>
              </p:nvSpPr>
              <p:spPr bwMode="auto">
                <a:xfrm rot="434215">
                  <a:off x="760" y="1699"/>
                  <a:ext cx="400" cy="126"/>
                </a:xfrm>
                <a:custGeom>
                  <a:avLst/>
                  <a:gdLst/>
                  <a:ahLst/>
                  <a:cxnLst>
                    <a:cxn ang="0">
                      <a:pos x="0" y="97"/>
                    </a:cxn>
                    <a:cxn ang="0">
                      <a:pos x="48" y="25"/>
                    </a:cxn>
                    <a:cxn ang="0">
                      <a:pos x="134" y="0"/>
                    </a:cxn>
                    <a:cxn ang="0">
                      <a:pos x="205" y="23"/>
                    </a:cxn>
                    <a:cxn ang="0">
                      <a:pos x="281" y="112"/>
                    </a:cxn>
                    <a:cxn ang="0">
                      <a:pos x="364" y="105"/>
                    </a:cxn>
                    <a:cxn ang="0">
                      <a:pos x="400" y="37"/>
                    </a:cxn>
                  </a:cxnLst>
                  <a:rect l="0" t="0" r="r" b="b"/>
                  <a:pathLst>
                    <a:path w="400" h="126">
                      <a:moveTo>
                        <a:pt x="0" y="97"/>
                      </a:moveTo>
                      <a:cubicBezTo>
                        <a:pt x="8" y="85"/>
                        <a:pt x="26" y="41"/>
                        <a:pt x="48" y="25"/>
                      </a:cubicBezTo>
                      <a:cubicBezTo>
                        <a:pt x="70" y="9"/>
                        <a:pt x="108" y="0"/>
                        <a:pt x="134" y="0"/>
                      </a:cubicBezTo>
                      <a:cubicBezTo>
                        <a:pt x="160" y="0"/>
                        <a:pt x="181" y="4"/>
                        <a:pt x="205" y="23"/>
                      </a:cubicBezTo>
                      <a:cubicBezTo>
                        <a:pt x="230" y="42"/>
                        <a:pt x="255" y="98"/>
                        <a:pt x="281" y="112"/>
                      </a:cubicBezTo>
                      <a:cubicBezTo>
                        <a:pt x="307" y="126"/>
                        <a:pt x="344" y="117"/>
                        <a:pt x="364" y="105"/>
                      </a:cubicBezTo>
                      <a:cubicBezTo>
                        <a:pt x="384" y="93"/>
                        <a:pt x="393" y="51"/>
                        <a:pt x="400" y="37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  <p:grpSp>
            <p:nvGrpSpPr>
              <p:cNvPr id="62" name="Group 918"/>
              <p:cNvGrpSpPr>
                <a:grpSpLocks/>
              </p:cNvGrpSpPr>
              <p:nvPr/>
            </p:nvGrpSpPr>
            <p:grpSpPr bwMode="auto">
              <a:xfrm rot="253299">
                <a:off x="446" y="3314"/>
                <a:ext cx="418" cy="211"/>
                <a:chOff x="1606" y="2128"/>
                <a:chExt cx="418" cy="211"/>
              </a:xfrm>
            </p:grpSpPr>
            <p:grpSp>
              <p:nvGrpSpPr>
                <p:cNvPr id="77" name="Group 919"/>
                <p:cNvGrpSpPr>
                  <a:grpSpLocks/>
                </p:cNvGrpSpPr>
                <p:nvPr/>
              </p:nvGrpSpPr>
              <p:grpSpPr bwMode="auto">
                <a:xfrm>
                  <a:off x="1692" y="2156"/>
                  <a:ext cx="332" cy="183"/>
                  <a:chOff x="1692" y="2156"/>
                  <a:chExt cx="332" cy="183"/>
                </a:xfrm>
              </p:grpSpPr>
              <p:sp>
                <p:nvSpPr>
                  <p:cNvPr id="87" name="Freeform 920"/>
                  <p:cNvSpPr>
                    <a:spLocks/>
                  </p:cNvSpPr>
                  <p:nvPr/>
                </p:nvSpPr>
                <p:spPr bwMode="auto">
                  <a:xfrm rot="15935647">
                    <a:off x="1662" y="2186"/>
                    <a:ext cx="111" cy="51"/>
                  </a:xfrm>
                  <a:custGeom>
                    <a:avLst/>
                    <a:gdLst/>
                    <a:ahLst/>
                    <a:cxnLst>
                      <a:cxn ang="0">
                        <a:pos x="0" y="99"/>
                      </a:cxn>
                      <a:cxn ang="0">
                        <a:pos x="44" y="27"/>
                      </a:cxn>
                      <a:cxn ang="0">
                        <a:pos x="118" y="3"/>
                      </a:cxn>
                      <a:cxn ang="0">
                        <a:pos x="192" y="15"/>
                      </a:cxn>
                      <a:cxn ang="0">
                        <a:pos x="280" y="91"/>
                      </a:cxn>
                      <a:cxn ang="0">
                        <a:pos x="360" y="79"/>
                      </a:cxn>
                      <a:cxn ang="0">
                        <a:pos x="408" y="10"/>
                      </a:cxn>
                    </a:cxnLst>
                    <a:rect l="0" t="0" r="r" b="b"/>
                    <a:pathLst>
                      <a:path w="408" h="102">
                        <a:moveTo>
                          <a:pt x="0" y="99"/>
                        </a:moveTo>
                        <a:cubicBezTo>
                          <a:pt x="7" y="87"/>
                          <a:pt x="24" y="43"/>
                          <a:pt x="44" y="27"/>
                        </a:cubicBezTo>
                        <a:cubicBezTo>
                          <a:pt x="64" y="11"/>
                          <a:pt x="93" y="5"/>
                          <a:pt x="118" y="3"/>
                        </a:cubicBezTo>
                        <a:cubicBezTo>
                          <a:pt x="143" y="1"/>
                          <a:pt x="165" y="0"/>
                          <a:pt x="192" y="15"/>
                        </a:cubicBezTo>
                        <a:cubicBezTo>
                          <a:pt x="219" y="30"/>
                          <a:pt x="252" y="80"/>
                          <a:pt x="280" y="91"/>
                        </a:cubicBezTo>
                        <a:cubicBezTo>
                          <a:pt x="308" y="102"/>
                          <a:pt x="339" y="92"/>
                          <a:pt x="360" y="79"/>
                        </a:cubicBezTo>
                        <a:cubicBezTo>
                          <a:pt x="381" y="66"/>
                          <a:pt x="398" y="25"/>
                          <a:pt x="408" y="10"/>
                        </a:cubicBezTo>
                      </a:path>
                    </a:pathLst>
                  </a:custGeom>
                  <a:solidFill>
                    <a:srgbClr val="CC9900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88" name="Freeform 921"/>
                  <p:cNvSpPr>
                    <a:spLocks/>
                  </p:cNvSpPr>
                  <p:nvPr/>
                </p:nvSpPr>
                <p:spPr bwMode="auto">
                  <a:xfrm rot="78998013">
                    <a:off x="1952" y="2268"/>
                    <a:ext cx="95" cy="48"/>
                  </a:xfrm>
                  <a:custGeom>
                    <a:avLst/>
                    <a:gdLst/>
                    <a:ahLst/>
                    <a:cxnLst>
                      <a:cxn ang="0">
                        <a:pos x="0" y="99"/>
                      </a:cxn>
                      <a:cxn ang="0">
                        <a:pos x="44" y="27"/>
                      </a:cxn>
                      <a:cxn ang="0">
                        <a:pos x="118" y="3"/>
                      </a:cxn>
                      <a:cxn ang="0">
                        <a:pos x="192" y="15"/>
                      </a:cxn>
                      <a:cxn ang="0">
                        <a:pos x="280" y="91"/>
                      </a:cxn>
                      <a:cxn ang="0">
                        <a:pos x="360" y="79"/>
                      </a:cxn>
                      <a:cxn ang="0">
                        <a:pos x="408" y="10"/>
                      </a:cxn>
                    </a:cxnLst>
                    <a:rect l="0" t="0" r="r" b="b"/>
                    <a:pathLst>
                      <a:path w="408" h="102">
                        <a:moveTo>
                          <a:pt x="0" y="99"/>
                        </a:moveTo>
                        <a:cubicBezTo>
                          <a:pt x="7" y="87"/>
                          <a:pt x="24" y="43"/>
                          <a:pt x="44" y="27"/>
                        </a:cubicBezTo>
                        <a:cubicBezTo>
                          <a:pt x="64" y="11"/>
                          <a:pt x="93" y="5"/>
                          <a:pt x="118" y="3"/>
                        </a:cubicBezTo>
                        <a:cubicBezTo>
                          <a:pt x="143" y="1"/>
                          <a:pt x="165" y="0"/>
                          <a:pt x="192" y="15"/>
                        </a:cubicBezTo>
                        <a:cubicBezTo>
                          <a:pt x="219" y="30"/>
                          <a:pt x="252" y="80"/>
                          <a:pt x="280" y="91"/>
                        </a:cubicBezTo>
                        <a:cubicBezTo>
                          <a:pt x="308" y="102"/>
                          <a:pt x="339" y="92"/>
                          <a:pt x="360" y="79"/>
                        </a:cubicBezTo>
                        <a:cubicBezTo>
                          <a:pt x="381" y="66"/>
                          <a:pt x="398" y="25"/>
                          <a:pt x="408" y="10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89" name="Freeform 922"/>
                  <p:cNvSpPr>
                    <a:spLocks/>
                  </p:cNvSpPr>
                  <p:nvPr/>
                </p:nvSpPr>
                <p:spPr bwMode="auto">
                  <a:xfrm rot="79432229">
                    <a:off x="1854" y="2257"/>
                    <a:ext cx="93" cy="59"/>
                  </a:xfrm>
                  <a:custGeom>
                    <a:avLst/>
                    <a:gdLst/>
                    <a:ahLst/>
                    <a:cxnLst>
                      <a:cxn ang="0">
                        <a:pos x="0" y="97"/>
                      </a:cxn>
                      <a:cxn ang="0">
                        <a:pos x="48" y="25"/>
                      </a:cxn>
                      <a:cxn ang="0">
                        <a:pos x="134" y="0"/>
                      </a:cxn>
                      <a:cxn ang="0">
                        <a:pos x="205" y="23"/>
                      </a:cxn>
                      <a:cxn ang="0">
                        <a:pos x="281" y="112"/>
                      </a:cxn>
                      <a:cxn ang="0">
                        <a:pos x="364" y="105"/>
                      </a:cxn>
                      <a:cxn ang="0">
                        <a:pos x="400" y="37"/>
                      </a:cxn>
                    </a:cxnLst>
                    <a:rect l="0" t="0" r="r" b="b"/>
                    <a:pathLst>
                      <a:path w="400" h="126">
                        <a:moveTo>
                          <a:pt x="0" y="97"/>
                        </a:moveTo>
                        <a:cubicBezTo>
                          <a:pt x="8" y="85"/>
                          <a:pt x="26" y="41"/>
                          <a:pt x="48" y="25"/>
                        </a:cubicBezTo>
                        <a:cubicBezTo>
                          <a:pt x="70" y="9"/>
                          <a:pt x="108" y="0"/>
                          <a:pt x="134" y="0"/>
                        </a:cubicBezTo>
                        <a:cubicBezTo>
                          <a:pt x="160" y="0"/>
                          <a:pt x="181" y="4"/>
                          <a:pt x="205" y="23"/>
                        </a:cubicBezTo>
                        <a:cubicBezTo>
                          <a:pt x="230" y="42"/>
                          <a:pt x="255" y="98"/>
                          <a:pt x="281" y="112"/>
                        </a:cubicBezTo>
                        <a:cubicBezTo>
                          <a:pt x="307" y="126"/>
                          <a:pt x="344" y="117"/>
                          <a:pt x="364" y="105"/>
                        </a:cubicBezTo>
                        <a:cubicBezTo>
                          <a:pt x="384" y="93"/>
                          <a:pt x="393" y="51"/>
                          <a:pt x="400" y="37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  <p:grpSp>
              <p:nvGrpSpPr>
                <p:cNvPr id="78" name="Group 923"/>
                <p:cNvGrpSpPr>
                  <a:grpSpLocks/>
                </p:cNvGrpSpPr>
                <p:nvPr/>
              </p:nvGrpSpPr>
              <p:grpSpPr bwMode="auto">
                <a:xfrm>
                  <a:off x="1606" y="2128"/>
                  <a:ext cx="372" cy="208"/>
                  <a:chOff x="1606" y="2128"/>
                  <a:chExt cx="372" cy="208"/>
                </a:xfrm>
              </p:grpSpPr>
              <p:grpSp>
                <p:nvGrpSpPr>
                  <p:cNvPr id="79" name="Group 924"/>
                  <p:cNvGrpSpPr>
                    <a:grpSpLocks/>
                  </p:cNvGrpSpPr>
                  <p:nvPr/>
                </p:nvGrpSpPr>
                <p:grpSpPr bwMode="auto">
                  <a:xfrm>
                    <a:off x="1649" y="2131"/>
                    <a:ext cx="329" cy="205"/>
                    <a:chOff x="1649" y="2131"/>
                    <a:chExt cx="329" cy="205"/>
                  </a:xfrm>
                </p:grpSpPr>
                <p:sp>
                  <p:nvSpPr>
                    <p:cNvPr id="81" name="Freeform 925"/>
                    <p:cNvSpPr>
                      <a:spLocks/>
                    </p:cNvSpPr>
                    <p:nvPr/>
                  </p:nvSpPr>
                  <p:spPr bwMode="auto">
                    <a:xfrm rot="78998013">
                      <a:off x="1903" y="2260"/>
                      <a:ext cx="92" cy="5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7"/>
                        </a:cxn>
                        <a:cxn ang="0">
                          <a:pos x="48" y="25"/>
                        </a:cxn>
                        <a:cxn ang="0">
                          <a:pos x="134" y="0"/>
                        </a:cxn>
                        <a:cxn ang="0">
                          <a:pos x="205" y="23"/>
                        </a:cxn>
                        <a:cxn ang="0">
                          <a:pos x="281" y="112"/>
                        </a:cxn>
                        <a:cxn ang="0">
                          <a:pos x="364" y="105"/>
                        </a:cxn>
                        <a:cxn ang="0">
                          <a:pos x="400" y="37"/>
                        </a:cxn>
                      </a:cxnLst>
                      <a:rect l="0" t="0" r="r" b="b"/>
                      <a:pathLst>
                        <a:path w="400" h="126">
                          <a:moveTo>
                            <a:pt x="0" y="97"/>
                          </a:moveTo>
                          <a:cubicBezTo>
                            <a:pt x="8" y="85"/>
                            <a:pt x="26" y="41"/>
                            <a:pt x="48" y="25"/>
                          </a:cubicBezTo>
                          <a:cubicBezTo>
                            <a:pt x="70" y="9"/>
                            <a:pt x="108" y="0"/>
                            <a:pt x="134" y="0"/>
                          </a:cubicBezTo>
                          <a:cubicBezTo>
                            <a:pt x="160" y="0"/>
                            <a:pt x="181" y="4"/>
                            <a:pt x="205" y="23"/>
                          </a:cubicBezTo>
                          <a:cubicBezTo>
                            <a:pt x="230" y="42"/>
                            <a:pt x="255" y="98"/>
                            <a:pt x="281" y="112"/>
                          </a:cubicBezTo>
                          <a:cubicBezTo>
                            <a:pt x="307" y="126"/>
                            <a:pt x="344" y="117"/>
                            <a:pt x="364" y="105"/>
                          </a:cubicBezTo>
                          <a:cubicBezTo>
                            <a:pt x="384" y="93"/>
                            <a:pt x="393" y="51"/>
                            <a:pt x="400" y="37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996633"/>
                        </a:gs>
                        <a:gs pos="100000">
                          <a:srgbClr val="CC6600"/>
                        </a:gs>
                      </a:gsLst>
                      <a:lin ang="18900000" scaled="1"/>
                    </a:gra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grpSp>
                  <p:nvGrpSpPr>
                    <p:cNvPr id="82" name="Group 92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725" y="2188"/>
                      <a:ext cx="154" cy="143"/>
                      <a:chOff x="1728" y="2185"/>
                      <a:chExt cx="154" cy="143"/>
                    </a:xfrm>
                  </p:grpSpPr>
                  <p:sp>
                    <p:nvSpPr>
                      <p:cNvPr id="84" name="Freeform 927"/>
                      <p:cNvSpPr>
                        <a:spLocks/>
                      </p:cNvSpPr>
                      <p:nvPr/>
                    </p:nvSpPr>
                    <p:spPr bwMode="auto">
                      <a:xfrm rot="14868615">
                        <a:off x="1802" y="2249"/>
                        <a:ext cx="111" cy="4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99"/>
                          </a:cxn>
                          <a:cxn ang="0">
                            <a:pos x="44" y="27"/>
                          </a:cxn>
                          <a:cxn ang="0">
                            <a:pos x="118" y="3"/>
                          </a:cxn>
                          <a:cxn ang="0">
                            <a:pos x="192" y="15"/>
                          </a:cxn>
                          <a:cxn ang="0">
                            <a:pos x="280" y="91"/>
                          </a:cxn>
                          <a:cxn ang="0">
                            <a:pos x="360" y="79"/>
                          </a:cxn>
                          <a:cxn ang="0">
                            <a:pos x="408" y="10"/>
                          </a:cxn>
                        </a:cxnLst>
                        <a:rect l="0" t="0" r="r" b="b"/>
                        <a:pathLst>
                          <a:path w="408" h="102">
                            <a:moveTo>
                              <a:pt x="0" y="99"/>
                            </a:moveTo>
                            <a:cubicBezTo>
                              <a:pt x="7" y="87"/>
                              <a:pt x="24" y="43"/>
                              <a:pt x="44" y="27"/>
                            </a:cubicBezTo>
                            <a:cubicBezTo>
                              <a:pt x="64" y="11"/>
                              <a:pt x="93" y="5"/>
                              <a:pt x="118" y="3"/>
                            </a:cubicBezTo>
                            <a:cubicBezTo>
                              <a:pt x="143" y="1"/>
                              <a:pt x="165" y="0"/>
                              <a:pt x="192" y="15"/>
                            </a:cubicBezTo>
                            <a:cubicBezTo>
                              <a:pt x="219" y="30"/>
                              <a:pt x="252" y="80"/>
                              <a:pt x="280" y="91"/>
                            </a:cubicBezTo>
                            <a:cubicBezTo>
                              <a:pt x="308" y="102"/>
                              <a:pt x="339" y="92"/>
                              <a:pt x="360" y="79"/>
                            </a:cubicBezTo>
                            <a:cubicBezTo>
                              <a:pt x="381" y="66"/>
                              <a:pt x="398" y="25"/>
                              <a:pt x="408" y="10"/>
                            </a:cubicBezTo>
                          </a:path>
                        </a:pathLst>
                      </a:custGeom>
                      <a:gradFill rotWithShape="1">
                        <a:gsLst>
                          <a:gs pos="0">
                            <a:srgbClr val="CC6600"/>
                          </a:gs>
                          <a:gs pos="50000">
                            <a:srgbClr val="996633"/>
                          </a:gs>
                          <a:gs pos="100000">
                            <a:srgbClr val="CC6600"/>
                          </a:gs>
                        </a:gsLst>
                        <a:lin ang="18900000" scaled="1"/>
                      </a:gradFill>
                      <a:ln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 dirty="0"/>
                      </a:p>
                    </p:txBody>
                  </p:sp>
                  <p:sp>
                    <p:nvSpPr>
                      <p:cNvPr id="85" name="Freeform 928"/>
                      <p:cNvSpPr>
                        <a:spLocks/>
                      </p:cNvSpPr>
                      <p:nvPr/>
                    </p:nvSpPr>
                    <p:spPr bwMode="auto">
                      <a:xfrm rot="14868615">
                        <a:off x="1752" y="2226"/>
                        <a:ext cx="108" cy="5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97"/>
                          </a:cxn>
                          <a:cxn ang="0">
                            <a:pos x="48" y="25"/>
                          </a:cxn>
                          <a:cxn ang="0">
                            <a:pos x="134" y="0"/>
                          </a:cxn>
                          <a:cxn ang="0">
                            <a:pos x="205" y="23"/>
                          </a:cxn>
                          <a:cxn ang="0">
                            <a:pos x="281" y="112"/>
                          </a:cxn>
                          <a:cxn ang="0">
                            <a:pos x="364" y="105"/>
                          </a:cxn>
                          <a:cxn ang="0">
                            <a:pos x="400" y="37"/>
                          </a:cxn>
                        </a:cxnLst>
                        <a:rect l="0" t="0" r="r" b="b"/>
                        <a:pathLst>
                          <a:path w="400" h="126">
                            <a:moveTo>
                              <a:pt x="0" y="97"/>
                            </a:moveTo>
                            <a:cubicBezTo>
                              <a:pt x="8" y="85"/>
                              <a:pt x="26" y="41"/>
                              <a:pt x="48" y="25"/>
                            </a:cubicBezTo>
                            <a:cubicBezTo>
                              <a:pt x="70" y="9"/>
                              <a:pt x="108" y="0"/>
                              <a:pt x="134" y="0"/>
                            </a:cubicBezTo>
                            <a:cubicBezTo>
                              <a:pt x="160" y="0"/>
                              <a:pt x="181" y="4"/>
                              <a:pt x="205" y="23"/>
                            </a:cubicBezTo>
                            <a:cubicBezTo>
                              <a:pt x="230" y="42"/>
                              <a:pt x="255" y="98"/>
                              <a:pt x="281" y="112"/>
                            </a:cubicBezTo>
                            <a:cubicBezTo>
                              <a:pt x="307" y="126"/>
                              <a:pt x="344" y="117"/>
                              <a:pt x="364" y="105"/>
                            </a:cubicBezTo>
                            <a:cubicBezTo>
                              <a:pt x="384" y="93"/>
                              <a:pt x="393" y="51"/>
                              <a:pt x="400" y="37"/>
                            </a:cubicBezTo>
                          </a:path>
                        </a:pathLst>
                      </a:custGeom>
                      <a:gradFill rotWithShape="1">
                        <a:gsLst>
                          <a:gs pos="0">
                            <a:srgbClr val="CC6600"/>
                          </a:gs>
                          <a:gs pos="50000">
                            <a:srgbClr val="996633"/>
                          </a:gs>
                          <a:gs pos="100000">
                            <a:srgbClr val="CC6600"/>
                          </a:gs>
                        </a:gsLst>
                        <a:lin ang="18900000" scaled="1"/>
                      </a:gradFill>
                      <a:ln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 dirty="0"/>
                      </a:p>
                    </p:txBody>
                  </p:sp>
                  <p:sp>
                    <p:nvSpPr>
                      <p:cNvPr id="86" name="Freeform 929"/>
                      <p:cNvSpPr>
                        <a:spLocks/>
                      </p:cNvSpPr>
                      <p:nvPr/>
                    </p:nvSpPr>
                    <p:spPr bwMode="auto">
                      <a:xfrm rot="15302830">
                        <a:off x="1704" y="2209"/>
                        <a:ext cx="108" cy="5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97"/>
                          </a:cxn>
                          <a:cxn ang="0">
                            <a:pos x="48" y="25"/>
                          </a:cxn>
                          <a:cxn ang="0">
                            <a:pos x="134" y="0"/>
                          </a:cxn>
                          <a:cxn ang="0">
                            <a:pos x="205" y="23"/>
                          </a:cxn>
                          <a:cxn ang="0">
                            <a:pos x="281" y="112"/>
                          </a:cxn>
                          <a:cxn ang="0">
                            <a:pos x="364" y="105"/>
                          </a:cxn>
                          <a:cxn ang="0">
                            <a:pos x="400" y="37"/>
                          </a:cxn>
                        </a:cxnLst>
                        <a:rect l="0" t="0" r="r" b="b"/>
                        <a:pathLst>
                          <a:path w="400" h="126">
                            <a:moveTo>
                              <a:pt x="0" y="97"/>
                            </a:moveTo>
                            <a:cubicBezTo>
                              <a:pt x="8" y="85"/>
                              <a:pt x="26" y="41"/>
                              <a:pt x="48" y="25"/>
                            </a:cubicBezTo>
                            <a:cubicBezTo>
                              <a:pt x="70" y="9"/>
                              <a:pt x="108" y="0"/>
                              <a:pt x="134" y="0"/>
                            </a:cubicBezTo>
                            <a:cubicBezTo>
                              <a:pt x="160" y="0"/>
                              <a:pt x="181" y="4"/>
                              <a:pt x="205" y="23"/>
                            </a:cubicBezTo>
                            <a:cubicBezTo>
                              <a:pt x="230" y="42"/>
                              <a:pt x="255" y="98"/>
                              <a:pt x="281" y="112"/>
                            </a:cubicBezTo>
                            <a:cubicBezTo>
                              <a:pt x="307" y="126"/>
                              <a:pt x="344" y="117"/>
                              <a:pt x="364" y="105"/>
                            </a:cubicBezTo>
                            <a:cubicBezTo>
                              <a:pt x="384" y="93"/>
                              <a:pt x="393" y="51"/>
                              <a:pt x="400" y="37"/>
                            </a:cubicBezTo>
                          </a:path>
                        </a:pathLst>
                      </a:custGeom>
                      <a:gradFill rotWithShape="1">
                        <a:gsLst>
                          <a:gs pos="0">
                            <a:srgbClr val="CC6600"/>
                          </a:gs>
                          <a:gs pos="50000">
                            <a:srgbClr val="996633"/>
                          </a:gs>
                          <a:gs pos="100000">
                            <a:srgbClr val="CC6600"/>
                          </a:gs>
                        </a:gsLst>
                        <a:lin ang="18900000" scaled="1"/>
                      </a:gradFill>
                      <a:ln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 dirty="0"/>
                      </a:p>
                    </p:txBody>
                  </p:sp>
                </p:grpSp>
                <p:sp>
                  <p:nvSpPr>
                    <p:cNvPr id="83" name="Freeform 930"/>
                    <p:cNvSpPr>
                      <a:spLocks/>
                    </p:cNvSpPr>
                    <p:nvPr/>
                  </p:nvSpPr>
                  <p:spPr bwMode="auto">
                    <a:xfrm rot="15935647">
                      <a:off x="1625" y="2155"/>
                      <a:ext cx="108" cy="6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7"/>
                        </a:cxn>
                        <a:cxn ang="0">
                          <a:pos x="48" y="25"/>
                        </a:cxn>
                        <a:cxn ang="0">
                          <a:pos x="134" y="0"/>
                        </a:cxn>
                        <a:cxn ang="0">
                          <a:pos x="205" y="23"/>
                        </a:cxn>
                        <a:cxn ang="0">
                          <a:pos x="281" y="112"/>
                        </a:cxn>
                        <a:cxn ang="0">
                          <a:pos x="364" y="105"/>
                        </a:cxn>
                        <a:cxn ang="0">
                          <a:pos x="400" y="37"/>
                        </a:cxn>
                      </a:cxnLst>
                      <a:rect l="0" t="0" r="r" b="b"/>
                      <a:pathLst>
                        <a:path w="400" h="126">
                          <a:moveTo>
                            <a:pt x="0" y="97"/>
                          </a:moveTo>
                          <a:cubicBezTo>
                            <a:pt x="8" y="85"/>
                            <a:pt x="26" y="41"/>
                            <a:pt x="48" y="25"/>
                          </a:cubicBezTo>
                          <a:cubicBezTo>
                            <a:pt x="70" y="9"/>
                            <a:pt x="108" y="0"/>
                            <a:pt x="134" y="0"/>
                          </a:cubicBezTo>
                          <a:cubicBezTo>
                            <a:pt x="160" y="0"/>
                            <a:pt x="181" y="4"/>
                            <a:pt x="205" y="23"/>
                          </a:cubicBezTo>
                          <a:cubicBezTo>
                            <a:pt x="230" y="42"/>
                            <a:pt x="255" y="98"/>
                            <a:pt x="281" y="112"/>
                          </a:cubicBezTo>
                          <a:cubicBezTo>
                            <a:pt x="307" y="126"/>
                            <a:pt x="344" y="117"/>
                            <a:pt x="364" y="105"/>
                          </a:cubicBezTo>
                          <a:cubicBezTo>
                            <a:pt x="384" y="93"/>
                            <a:pt x="393" y="51"/>
                            <a:pt x="400" y="37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996633"/>
                        </a:gs>
                        <a:gs pos="100000">
                          <a:srgbClr val="CC6600"/>
                        </a:gs>
                      </a:gsLst>
                      <a:lin ang="18900000" scaled="1"/>
                    </a:gra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sp>
                <p:nvSpPr>
                  <p:cNvPr id="80" name="Freeform 931"/>
                  <p:cNvSpPr>
                    <a:spLocks/>
                  </p:cNvSpPr>
                  <p:nvPr/>
                </p:nvSpPr>
                <p:spPr bwMode="auto">
                  <a:xfrm rot="10800000">
                    <a:off x="1606" y="2128"/>
                    <a:ext cx="86" cy="79"/>
                  </a:xfrm>
                  <a:custGeom>
                    <a:avLst/>
                    <a:gdLst/>
                    <a:ahLst/>
                    <a:cxnLst>
                      <a:cxn ang="0">
                        <a:pos x="72" y="0"/>
                      </a:cxn>
                      <a:cxn ang="0">
                        <a:pos x="127" y="39"/>
                      </a:cxn>
                      <a:cxn ang="0">
                        <a:pos x="144" y="106"/>
                      </a:cxn>
                      <a:cxn ang="0">
                        <a:pos x="123" y="158"/>
                      </a:cxn>
                      <a:cxn ang="0">
                        <a:pos x="50" y="212"/>
                      </a:cxn>
                      <a:cxn ang="0">
                        <a:pos x="6" y="214"/>
                      </a:cxn>
                      <a:cxn ang="0">
                        <a:pos x="14" y="218"/>
                      </a:cxn>
                    </a:cxnLst>
                    <a:rect l="0" t="0" r="r" b="b"/>
                    <a:pathLst>
                      <a:path w="145" h="221">
                        <a:moveTo>
                          <a:pt x="72" y="0"/>
                        </a:moveTo>
                        <a:cubicBezTo>
                          <a:pt x="82" y="7"/>
                          <a:pt x="115" y="23"/>
                          <a:pt x="127" y="39"/>
                        </a:cubicBezTo>
                        <a:cubicBezTo>
                          <a:pt x="139" y="57"/>
                          <a:pt x="145" y="86"/>
                          <a:pt x="144" y="106"/>
                        </a:cubicBezTo>
                        <a:cubicBezTo>
                          <a:pt x="143" y="125"/>
                          <a:pt x="139" y="141"/>
                          <a:pt x="123" y="158"/>
                        </a:cubicBezTo>
                        <a:cubicBezTo>
                          <a:pt x="107" y="176"/>
                          <a:pt x="69" y="203"/>
                          <a:pt x="50" y="212"/>
                        </a:cubicBezTo>
                        <a:cubicBezTo>
                          <a:pt x="31" y="221"/>
                          <a:pt x="12" y="213"/>
                          <a:pt x="6" y="214"/>
                        </a:cubicBezTo>
                        <a:cubicBezTo>
                          <a:pt x="0" y="215"/>
                          <a:pt x="12" y="217"/>
                          <a:pt x="14" y="218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63" name="Group 932"/>
              <p:cNvGrpSpPr>
                <a:grpSpLocks/>
              </p:cNvGrpSpPr>
              <p:nvPr/>
            </p:nvGrpSpPr>
            <p:grpSpPr bwMode="auto">
              <a:xfrm rot="-2514992">
                <a:off x="1814" y="3281"/>
                <a:ext cx="418" cy="211"/>
                <a:chOff x="1606" y="2128"/>
                <a:chExt cx="418" cy="211"/>
              </a:xfrm>
            </p:grpSpPr>
            <p:grpSp>
              <p:nvGrpSpPr>
                <p:cNvPr id="64" name="Group 933"/>
                <p:cNvGrpSpPr>
                  <a:grpSpLocks/>
                </p:cNvGrpSpPr>
                <p:nvPr/>
              </p:nvGrpSpPr>
              <p:grpSpPr bwMode="auto">
                <a:xfrm>
                  <a:off x="1692" y="2156"/>
                  <a:ext cx="332" cy="183"/>
                  <a:chOff x="1692" y="2156"/>
                  <a:chExt cx="332" cy="183"/>
                </a:xfrm>
              </p:grpSpPr>
              <p:sp>
                <p:nvSpPr>
                  <p:cNvPr id="74" name="Freeform 934"/>
                  <p:cNvSpPr>
                    <a:spLocks/>
                  </p:cNvSpPr>
                  <p:nvPr/>
                </p:nvSpPr>
                <p:spPr bwMode="auto">
                  <a:xfrm rot="15935647">
                    <a:off x="1662" y="2186"/>
                    <a:ext cx="111" cy="51"/>
                  </a:xfrm>
                  <a:custGeom>
                    <a:avLst/>
                    <a:gdLst/>
                    <a:ahLst/>
                    <a:cxnLst>
                      <a:cxn ang="0">
                        <a:pos x="0" y="99"/>
                      </a:cxn>
                      <a:cxn ang="0">
                        <a:pos x="44" y="27"/>
                      </a:cxn>
                      <a:cxn ang="0">
                        <a:pos x="118" y="3"/>
                      </a:cxn>
                      <a:cxn ang="0">
                        <a:pos x="192" y="15"/>
                      </a:cxn>
                      <a:cxn ang="0">
                        <a:pos x="280" y="91"/>
                      </a:cxn>
                      <a:cxn ang="0">
                        <a:pos x="360" y="79"/>
                      </a:cxn>
                      <a:cxn ang="0">
                        <a:pos x="408" y="10"/>
                      </a:cxn>
                    </a:cxnLst>
                    <a:rect l="0" t="0" r="r" b="b"/>
                    <a:pathLst>
                      <a:path w="408" h="102">
                        <a:moveTo>
                          <a:pt x="0" y="99"/>
                        </a:moveTo>
                        <a:cubicBezTo>
                          <a:pt x="7" y="87"/>
                          <a:pt x="24" y="43"/>
                          <a:pt x="44" y="27"/>
                        </a:cubicBezTo>
                        <a:cubicBezTo>
                          <a:pt x="64" y="11"/>
                          <a:pt x="93" y="5"/>
                          <a:pt x="118" y="3"/>
                        </a:cubicBezTo>
                        <a:cubicBezTo>
                          <a:pt x="143" y="1"/>
                          <a:pt x="165" y="0"/>
                          <a:pt x="192" y="15"/>
                        </a:cubicBezTo>
                        <a:cubicBezTo>
                          <a:pt x="219" y="30"/>
                          <a:pt x="252" y="80"/>
                          <a:pt x="280" y="91"/>
                        </a:cubicBezTo>
                        <a:cubicBezTo>
                          <a:pt x="308" y="102"/>
                          <a:pt x="339" y="92"/>
                          <a:pt x="360" y="79"/>
                        </a:cubicBezTo>
                        <a:cubicBezTo>
                          <a:pt x="381" y="66"/>
                          <a:pt x="398" y="25"/>
                          <a:pt x="408" y="10"/>
                        </a:cubicBezTo>
                      </a:path>
                    </a:pathLst>
                  </a:custGeom>
                  <a:solidFill>
                    <a:srgbClr val="CC9900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75" name="Freeform 935"/>
                  <p:cNvSpPr>
                    <a:spLocks/>
                  </p:cNvSpPr>
                  <p:nvPr/>
                </p:nvSpPr>
                <p:spPr bwMode="auto">
                  <a:xfrm rot="78998013">
                    <a:off x="1952" y="2268"/>
                    <a:ext cx="95" cy="48"/>
                  </a:xfrm>
                  <a:custGeom>
                    <a:avLst/>
                    <a:gdLst/>
                    <a:ahLst/>
                    <a:cxnLst>
                      <a:cxn ang="0">
                        <a:pos x="0" y="99"/>
                      </a:cxn>
                      <a:cxn ang="0">
                        <a:pos x="44" y="27"/>
                      </a:cxn>
                      <a:cxn ang="0">
                        <a:pos x="118" y="3"/>
                      </a:cxn>
                      <a:cxn ang="0">
                        <a:pos x="192" y="15"/>
                      </a:cxn>
                      <a:cxn ang="0">
                        <a:pos x="280" y="91"/>
                      </a:cxn>
                      <a:cxn ang="0">
                        <a:pos x="360" y="79"/>
                      </a:cxn>
                      <a:cxn ang="0">
                        <a:pos x="408" y="10"/>
                      </a:cxn>
                    </a:cxnLst>
                    <a:rect l="0" t="0" r="r" b="b"/>
                    <a:pathLst>
                      <a:path w="408" h="102">
                        <a:moveTo>
                          <a:pt x="0" y="99"/>
                        </a:moveTo>
                        <a:cubicBezTo>
                          <a:pt x="7" y="87"/>
                          <a:pt x="24" y="43"/>
                          <a:pt x="44" y="27"/>
                        </a:cubicBezTo>
                        <a:cubicBezTo>
                          <a:pt x="64" y="11"/>
                          <a:pt x="93" y="5"/>
                          <a:pt x="118" y="3"/>
                        </a:cubicBezTo>
                        <a:cubicBezTo>
                          <a:pt x="143" y="1"/>
                          <a:pt x="165" y="0"/>
                          <a:pt x="192" y="15"/>
                        </a:cubicBezTo>
                        <a:cubicBezTo>
                          <a:pt x="219" y="30"/>
                          <a:pt x="252" y="80"/>
                          <a:pt x="280" y="91"/>
                        </a:cubicBezTo>
                        <a:cubicBezTo>
                          <a:pt x="308" y="102"/>
                          <a:pt x="339" y="92"/>
                          <a:pt x="360" y="79"/>
                        </a:cubicBezTo>
                        <a:cubicBezTo>
                          <a:pt x="381" y="66"/>
                          <a:pt x="398" y="25"/>
                          <a:pt x="408" y="10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76" name="Freeform 936"/>
                  <p:cNvSpPr>
                    <a:spLocks/>
                  </p:cNvSpPr>
                  <p:nvPr/>
                </p:nvSpPr>
                <p:spPr bwMode="auto">
                  <a:xfrm rot="79432229">
                    <a:off x="1854" y="2257"/>
                    <a:ext cx="93" cy="59"/>
                  </a:xfrm>
                  <a:custGeom>
                    <a:avLst/>
                    <a:gdLst/>
                    <a:ahLst/>
                    <a:cxnLst>
                      <a:cxn ang="0">
                        <a:pos x="0" y="97"/>
                      </a:cxn>
                      <a:cxn ang="0">
                        <a:pos x="48" y="25"/>
                      </a:cxn>
                      <a:cxn ang="0">
                        <a:pos x="134" y="0"/>
                      </a:cxn>
                      <a:cxn ang="0">
                        <a:pos x="205" y="23"/>
                      </a:cxn>
                      <a:cxn ang="0">
                        <a:pos x="281" y="112"/>
                      </a:cxn>
                      <a:cxn ang="0">
                        <a:pos x="364" y="105"/>
                      </a:cxn>
                      <a:cxn ang="0">
                        <a:pos x="400" y="37"/>
                      </a:cxn>
                    </a:cxnLst>
                    <a:rect l="0" t="0" r="r" b="b"/>
                    <a:pathLst>
                      <a:path w="400" h="126">
                        <a:moveTo>
                          <a:pt x="0" y="97"/>
                        </a:moveTo>
                        <a:cubicBezTo>
                          <a:pt x="8" y="85"/>
                          <a:pt x="26" y="41"/>
                          <a:pt x="48" y="25"/>
                        </a:cubicBezTo>
                        <a:cubicBezTo>
                          <a:pt x="70" y="9"/>
                          <a:pt x="108" y="0"/>
                          <a:pt x="134" y="0"/>
                        </a:cubicBezTo>
                        <a:cubicBezTo>
                          <a:pt x="160" y="0"/>
                          <a:pt x="181" y="4"/>
                          <a:pt x="205" y="23"/>
                        </a:cubicBezTo>
                        <a:cubicBezTo>
                          <a:pt x="230" y="42"/>
                          <a:pt x="255" y="98"/>
                          <a:pt x="281" y="112"/>
                        </a:cubicBezTo>
                        <a:cubicBezTo>
                          <a:pt x="307" y="126"/>
                          <a:pt x="344" y="117"/>
                          <a:pt x="364" y="105"/>
                        </a:cubicBezTo>
                        <a:cubicBezTo>
                          <a:pt x="384" y="93"/>
                          <a:pt x="393" y="51"/>
                          <a:pt x="400" y="37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  <p:grpSp>
              <p:nvGrpSpPr>
                <p:cNvPr id="65" name="Group 937"/>
                <p:cNvGrpSpPr>
                  <a:grpSpLocks/>
                </p:cNvGrpSpPr>
                <p:nvPr/>
              </p:nvGrpSpPr>
              <p:grpSpPr bwMode="auto">
                <a:xfrm>
                  <a:off x="1606" y="2128"/>
                  <a:ext cx="372" cy="208"/>
                  <a:chOff x="1606" y="2128"/>
                  <a:chExt cx="372" cy="208"/>
                </a:xfrm>
              </p:grpSpPr>
              <p:grpSp>
                <p:nvGrpSpPr>
                  <p:cNvPr id="66" name="Group 938"/>
                  <p:cNvGrpSpPr>
                    <a:grpSpLocks/>
                  </p:cNvGrpSpPr>
                  <p:nvPr/>
                </p:nvGrpSpPr>
                <p:grpSpPr bwMode="auto">
                  <a:xfrm>
                    <a:off x="1649" y="2131"/>
                    <a:ext cx="329" cy="205"/>
                    <a:chOff x="1649" y="2131"/>
                    <a:chExt cx="329" cy="205"/>
                  </a:xfrm>
                </p:grpSpPr>
                <p:sp>
                  <p:nvSpPr>
                    <p:cNvPr id="68" name="Freeform 939"/>
                    <p:cNvSpPr>
                      <a:spLocks/>
                    </p:cNvSpPr>
                    <p:nvPr/>
                  </p:nvSpPr>
                  <p:spPr bwMode="auto">
                    <a:xfrm rot="78998013">
                      <a:off x="1903" y="2260"/>
                      <a:ext cx="92" cy="5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7"/>
                        </a:cxn>
                        <a:cxn ang="0">
                          <a:pos x="48" y="25"/>
                        </a:cxn>
                        <a:cxn ang="0">
                          <a:pos x="134" y="0"/>
                        </a:cxn>
                        <a:cxn ang="0">
                          <a:pos x="205" y="23"/>
                        </a:cxn>
                        <a:cxn ang="0">
                          <a:pos x="281" y="112"/>
                        </a:cxn>
                        <a:cxn ang="0">
                          <a:pos x="364" y="105"/>
                        </a:cxn>
                        <a:cxn ang="0">
                          <a:pos x="400" y="37"/>
                        </a:cxn>
                      </a:cxnLst>
                      <a:rect l="0" t="0" r="r" b="b"/>
                      <a:pathLst>
                        <a:path w="400" h="126">
                          <a:moveTo>
                            <a:pt x="0" y="97"/>
                          </a:moveTo>
                          <a:cubicBezTo>
                            <a:pt x="8" y="85"/>
                            <a:pt x="26" y="41"/>
                            <a:pt x="48" y="25"/>
                          </a:cubicBezTo>
                          <a:cubicBezTo>
                            <a:pt x="70" y="9"/>
                            <a:pt x="108" y="0"/>
                            <a:pt x="134" y="0"/>
                          </a:cubicBezTo>
                          <a:cubicBezTo>
                            <a:pt x="160" y="0"/>
                            <a:pt x="181" y="4"/>
                            <a:pt x="205" y="23"/>
                          </a:cubicBezTo>
                          <a:cubicBezTo>
                            <a:pt x="230" y="42"/>
                            <a:pt x="255" y="98"/>
                            <a:pt x="281" y="112"/>
                          </a:cubicBezTo>
                          <a:cubicBezTo>
                            <a:pt x="307" y="126"/>
                            <a:pt x="344" y="117"/>
                            <a:pt x="364" y="105"/>
                          </a:cubicBezTo>
                          <a:cubicBezTo>
                            <a:pt x="384" y="93"/>
                            <a:pt x="393" y="51"/>
                            <a:pt x="400" y="37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996633"/>
                        </a:gs>
                        <a:gs pos="100000">
                          <a:srgbClr val="CC6600"/>
                        </a:gs>
                      </a:gsLst>
                      <a:lin ang="18900000" scaled="1"/>
                    </a:gra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grpSp>
                  <p:nvGrpSpPr>
                    <p:cNvPr id="69" name="Group 94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725" y="2188"/>
                      <a:ext cx="154" cy="143"/>
                      <a:chOff x="1728" y="2185"/>
                      <a:chExt cx="154" cy="143"/>
                    </a:xfrm>
                  </p:grpSpPr>
                  <p:sp>
                    <p:nvSpPr>
                      <p:cNvPr id="71" name="Freeform 941"/>
                      <p:cNvSpPr>
                        <a:spLocks/>
                      </p:cNvSpPr>
                      <p:nvPr/>
                    </p:nvSpPr>
                    <p:spPr bwMode="auto">
                      <a:xfrm rot="14868615">
                        <a:off x="1802" y="2249"/>
                        <a:ext cx="111" cy="4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99"/>
                          </a:cxn>
                          <a:cxn ang="0">
                            <a:pos x="44" y="27"/>
                          </a:cxn>
                          <a:cxn ang="0">
                            <a:pos x="118" y="3"/>
                          </a:cxn>
                          <a:cxn ang="0">
                            <a:pos x="192" y="15"/>
                          </a:cxn>
                          <a:cxn ang="0">
                            <a:pos x="280" y="91"/>
                          </a:cxn>
                          <a:cxn ang="0">
                            <a:pos x="360" y="79"/>
                          </a:cxn>
                          <a:cxn ang="0">
                            <a:pos x="408" y="10"/>
                          </a:cxn>
                        </a:cxnLst>
                        <a:rect l="0" t="0" r="r" b="b"/>
                        <a:pathLst>
                          <a:path w="408" h="102">
                            <a:moveTo>
                              <a:pt x="0" y="99"/>
                            </a:moveTo>
                            <a:cubicBezTo>
                              <a:pt x="7" y="87"/>
                              <a:pt x="24" y="43"/>
                              <a:pt x="44" y="27"/>
                            </a:cubicBezTo>
                            <a:cubicBezTo>
                              <a:pt x="64" y="11"/>
                              <a:pt x="93" y="5"/>
                              <a:pt x="118" y="3"/>
                            </a:cubicBezTo>
                            <a:cubicBezTo>
                              <a:pt x="143" y="1"/>
                              <a:pt x="165" y="0"/>
                              <a:pt x="192" y="15"/>
                            </a:cubicBezTo>
                            <a:cubicBezTo>
                              <a:pt x="219" y="30"/>
                              <a:pt x="252" y="80"/>
                              <a:pt x="280" y="91"/>
                            </a:cubicBezTo>
                            <a:cubicBezTo>
                              <a:pt x="308" y="102"/>
                              <a:pt x="339" y="92"/>
                              <a:pt x="360" y="79"/>
                            </a:cubicBezTo>
                            <a:cubicBezTo>
                              <a:pt x="381" y="66"/>
                              <a:pt x="398" y="25"/>
                              <a:pt x="408" y="10"/>
                            </a:cubicBezTo>
                          </a:path>
                        </a:pathLst>
                      </a:custGeom>
                      <a:gradFill rotWithShape="1">
                        <a:gsLst>
                          <a:gs pos="0">
                            <a:srgbClr val="CC6600"/>
                          </a:gs>
                          <a:gs pos="50000">
                            <a:srgbClr val="996633"/>
                          </a:gs>
                          <a:gs pos="100000">
                            <a:srgbClr val="CC6600"/>
                          </a:gs>
                        </a:gsLst>
                        <a:lin ang="18900000" scaled="1"/>
                      </a:gradFill>
                      <a:ln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 dirty="0"/>
                      </a:p>
                    </p:txBody>
                  </p:sp>
                  <p:sp>
                    <p:nvSpPr>
                      <p:cNvPr id="72" name="Freeform 942"/>
                      <p:cNvSpPr>
                        <a:spLocks/>
                      </p:cNvSpPr>
                      <p:nvPr/>
                    </p:nvSpPr>
                    <p:spPr bwMode="auto">
                      <a:xfrm rot="14868615">
                        <a:off x="1752" y="2226"/>
                        <a:ext cx="108" cy="5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97"/>
                          </a:cxn>
                          <a:cxn ang="0">
                            <a:pos x="48" y="25"/>
                          </a:cxn>
                          <a:cxn ang="0">
                            <a:pos x="134" y="0"/>
                          </a:cxn>
                          <a:cxn ang="0">
                            <a:pos x="205" y="23"/>
                          </a:cxn>
                          <a:cxn ang="0">
                            <a:pos x="281" y="112"/>
                          </a:cxn>
                          <a:cxn ang="0">
                            <a:pos x="364" y="105"/>
                          </a:cxn>
                          <a:cxn ang="0">
                            <a:pos x="400" y="37"/>
                          </a:cxn>
                        </a:cxnLst>
                        <a:rect l="0" t="0" r="r" b="b"/>
                        <a:pathLst>
                          <a:path w="400" h="126">
                            <a:moveTo>
                              <a:pt x="0" y="97"/>
                            </a:moveTo>
                            <a:cubicBezTo>
                              <a:pt x="8" y="85"/>
                              <a:pt x="26" y="41"/>
                              <a:pt x="48" y="25"/>
                            </a:cubicBezTo>
                            <a:cubicBezTo>
                              <a:pt x="70" y="9"/>
                              <a:pt x="108" y="0"/>
                              <a:pt x="134" y="0"/>
                            </a:cubicBezTo>
                            <a:cubicBezTo>
                              <a:pt x="160" y="0"/>
                              <a:pt x="181" y="4"/>
                              <a:pt x="205" y="23"/>
                            </a:cubicBezTo>
                            <a:cubicBezTo>
                              <a:pt x="230" y="42"/>
                              <a:pt x="255" y="98"/>
                              <a:pt x="281" y="112"/>
                            </a:cubicBezTo>
                            <a:cubicBezTo>
                              <a:pt x="307" y="126"/>
                              <a:pt x="344" y="117"/>
                              <a:pt x="364" y="105"/>
                            </a:cubicBezTo>
                            <a:cubicBezTo>
                              <a:pt x="384" y="93"/>
                              <a:pt x="393" y="51"/>
                              <a:pt x="400" y="37"/>
                            </a:cubicBezTo>
                          </a:path>
                        </a:pathLst>
                      </a:custGeom>
                      <a:gradFill rotWithShape="1">
                        <a:gsLst>
                          <a:gs pos="0">
                            <a:srgbClr val="CC6600"/>
                          </a:gs>
                          <a:gs pos="50000">
                            <a:srgbClr val="996633"/>
                          </a:gs>
                          <a:gs pos="100000">
                            <a:srgbClr val="CC6600"/>
                          </a:gs>
                        </a:gsLst>
                        <a:lin ang="18900000" scaled="1"/>
                      </a:gradFill>
                      <a:ln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 dirty="0"/>
                      </a:p>
                    </p:txBody>
                  </p:sp>
                  <p:sp>
                    <p:nvSpPr>
                      <p:cNvPr id="73" name="Freeform 943"/>
                      <p:cNvSpPr>
                        <a:spLocks/>
                      </p:cNvSpPr>
                      <p:nvPr/>
                    </p:nvSpPr>
                    <p:spPr bwMode="auto">
                      <a:xfrm rot="15302830">
                        <a:off x="1704" y="2209"/>
                        <a:ext cx="108" cy="5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97"/>
                          </a:cxn>
                          <a:cxn ang="0">
                            <a:pos x="48" y="25"/>
                          </a:cxn>
                          <a:cxn ang="0">
                            <a:pos x="134" y="0"/>
                          </a:cxn>
                          <a:cxn ang="0">
                            <a:pos x="205" y="23"/>
                          </a:cxn>
                          <a:cxn ang="0">
                            <a:pos x="281" y="112"/>
                          </a:cxn>
                          <a:cxn ang="0">
                            <a:pos x="364" y="105"/>
                          </a:cxn>
                          <a:cxn ang="0">
                            <a:pos x="400" y="37"/>
                          </a:cxn>
                        </a:cxnLst>
                        <a:rect l="0" t="0" r="r" b="b"/>
                        <a:pathLst>
                          <a:path w="400" h="126">
                            <a:moveTo>
                              <a:pt x="0" y="97"/>
                            </a:moveTo>
                            <a:cubicBezTo>
                              <a:pt x="8" y="85"/>
                              <a:pt x="26" y="41"/>
                              <a:pt x="48" y="25"/>
                            </a:cubicBezTo>
                            <a:cubicBezTo>
                              <a:pt x="70" y="9"/>
                              <a:pt x="108" y="0"/>
                              <a:pt x="134" y="0"/>
                            </a:cubicBezTo>
                            <a:cubicBezTo>
                              <a:pt x="160" y="0"/>
                              <a:pt x="181" y="4"/>
                              <a:pt x="205" y="23"/>
                            </a:cubicBezTo>
                            <a:cubicBezTo>
                              <a:pt x="230" y="42"/>
                              <a:pt x="255" y="98"/>
                              <a:pt x="281" y="112"/>
                            </a:cubicBezTo>
                            <a:cubicBezTo>
                              <a:pt x="307" y="126"/>
                              <a:pt x="344" y="117"/>
                              <a:pt x="364" y="105"/>
                            </a:cubicBezTo>
                            <a:cubicBezTo>
                              <a:pt x="384" y="93"/>
                              <a:pt x="393" y="51"/>
                              <a:pt x="400" y="37"/>
                            </a:cubicBezTo>
                          </a:path>
                        </a:pathLst>
                      </a:custGeom>
                      <a:gradFill rotWithShape="1">
                        <a:gsLst>
                          <a:gs pos="0">
                            <a:srgbClr val="CC6600"/>
                          </a:gs>
                          <a:gs pos="50000">
                            <a:srgbClr val="996633"/>
                          </a:gs>
                          <a:gs pos="100000">
                            <a:srgbClr val="CC6600"/>
                          </a:gs>
                        </a:gsLst>
                        <a:lin ang="18900000" scaled="1"/>
                      </a:gradFill>
                      <a:ln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 dirty="0"/>
                      </a:p>
                    </p:txBody>
                  </p:sp>
                </p:grpSp>
                <p:sp>
                  <p:nvSpPr>
                    <p:cNvPr id="70" name="Freeform 944"/>
                    <p:cNvSpPr>
                      <a:spLocks/>
                    </p:cNvSpPr>
                    <p:nvPr/>
                  </p:nvSpPr>
                  <p:spPr bwMode="auto">
                    <a:xfrm rot="15935647">
                      <a:off x="1625" y="2155"/>
                      <a:ext cx="108" cy="6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7"/>
                        </a:cxn>
                        <a:cxn ang="0">
                          <a:pos x="48" y="25"/>
                        </a:cxn>
                        <a:cxn ang="0">
                          <a:pos x="134" y="0"/>
                        </a:cxn>
                        <a:cxn ang="0">
                          <a:pos x="205" y="23"/>
                        </a:cxn>
                        <a:cxn ang="0">
                          <a:pos x="281" y="112"/>
                        </a:cxn>
                        <a:cxn ang="0">
                          <a:pos x="364" y="105"/>
                        </a:cxn>
                        <a:cxn ang="0">
                          <a:pos x="400" y="37"/>
                        </a:cxn>
                      </a:cxnLst>
                      <a:rect l="0" t="0" r="r" b="b"/>
                      <a:pathLst>
                        <a:path w="400" h="126">
                          <a:moveTo>
                            <a:pt x="0" y="97"/>
                          </a:moveTo>
                          <a:cubicBezTo>
                            <a:pt x="8" y="85"/>
                            <a:pt x="26" y="41"/>
                            <a:pt x="48" y="25"/>
                          </a:cubicBezTo>
                          <a:cubicBezTo>
                            <a:pt x="70" y="9"/>
                            <a:pt x="108" y="0"/>
                            <a:pt x="134" y="0"/>
                          </a:cubicBezTo>
                          <a:cubicBezTo>
                            <a:pt x="160" y="0"/>
                            <a:pt x="181" y="4"/>
                            <a:pt x="205" y="23"/>
                          </a:cubicBezTo>
                          <a:cubicBezTo>
                            <a:pt x="230" y="42"/>
                            <a:pt x="255" y="98"/>
                            <a:pt x="281" y="112"/>
                          </a:cubicBezTo>
                          <a:cubicBezTo>
                            <a:pt x="307" y="126"/>
                            <a:pt x="344" y="117"/>
                            <a:pt x="364" y="105"/>
                          </a:cubicBezTo>
                          <a:cubicBezTo>
                            <a:pt x="384" y="93"/>
                            <a:pt x="393" y="51"/>
                            <a:pt x="400" y="37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996633"/>
                        </a:gs>
                        <a:gs pos="100000">
                          <a:srgbClr val="CC6600"/>
                        </a:gs>
                      </a:gsLst>
                      <a:lin ang="18900000" scaled="1"/>
                    </a:gra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sp>
                <p:nvSpPr>
                  <p:cNvPr id="67" name="Freeform 945"/>
                  <p:cNvSpPr>
                    <a:spLocks/>
                  </p:cNvSpPr>
                  <p:nvPr/>
                </p:nvSpPr>
                <p:spPr bwMode="auto">
                  <a:xfrm rot="10800000">
                    <a:off x="1606" y="2128"/>
                    <a:ext cx="86" cy="79"/>
                  </a:xfrm>
                  <a:custGeom>
                    <a:avLst/>
                    <a:gdLst/>
                    <a:ahLst/>
                    <a:cxnLst>
                      <a:cxn ang="0">
                        <a:pos x="72" y="0"/>
                      </a:cxn>
                      <a:cxn ang="0">
                        <a:pos x="127" y="39"/>
                      </a:cxn>
                      <a:cxn ang="0">
                        <a:pos x="144" y="106"/>
                      </a:cxn>
                      <a:cxn ang="0">
                        <a:pos x="123" y="158"/>
                      </a:cxn>
                      <a:cxn ang="0">
                        <a:pos x="50" y="212"/>
                      </a:cxn>
                      <a:cxn ang="0">
                        <a:pos x="6" y="214"/>
                      </a:cxn>
                      <a:cxn ang="0">
                        <a:pos x="14" y="218"/>
                      </a:cxn>
                    </a:cxnLst>
                    <a:rect l="0" t="0" r="r" b="b"/>
                    <a:pathLst>
                      <a:path w="145" h="221">
                        <a:moveTo>
                          <a:pt x="72" y="0"/>
                        </a:moveTo>
                        <a:cubicBezTo>
                          <a:pt x="82" y="7"/>
                          <a:pt x="115" y="23"/>
                          <a:pt x="127" y="39"/>
                        </a:cubicBezTo>
                        <a:cubicBezTo>
                          <a:pt x="139" y="57"/>
                          <a:pt x="145" y="86"/>
                          <a:pt x="144" y="106"/>
                        </a:cubicBezTo>
                        <a:cubicBezTo>
                          <a:pt x="143" y="125"/>
                          <a:pt x="139" y="141"/>
                          <a:pt x="123" y="158"/>
                        </a:cubicBezTo>
                        <a:cubicBezTo>
                          <a:pt x="107" y="176"/>
                          <a:pt x="69" y="203"/>
                          <a:pt x="50" y="212"/>
                        </a:cubicBezTo>
                        <a:cubicBezTo>
                          <a:pt x="31" y="221"/>
                          <a:pt x="12" y="213"/>
                          <a:pt x="6" y="214"/>
                        </a:cubicBezTo>
                        <a:cubicBezTo>
                          <a:pt x="0" y="215"/>
                          <a:pt x="12" y="217"/>
                          <a:pt x="14" y="218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</p:grpSp>
        <p:sp>
          <p:nvSpPr>
            <p:cNvPr id="12" name="Freeform 946"/>
            <p:cNvSpPr>
              <a:spLocks/>
            </p:cNvSpPr>
            <p:nvPr/>
          </p:nvSpPr>
          <p:spPr bwMode="auto">
            <a:xfrm rot="11753484">
              <a:off x="2701744" y="3735074"/>
              <a:ext cx="371878" cy="67789"/>
            </a:xfrm>
            <a:custGeom>
              <a:avLst/>
              <a:gdLst/>
              <a:ahLst/>
              <a:cxnLst>
                <a:cxn ang="0">
                  <a:pos x="0" y="97"/>
                </a:cxn>
                <a:cxn ang="0">
                  <a:pos x="48" y="25"/>
                </a:cxn>
                <a:cxn ang="0">
                  <a:pos x="134" y="0"/>
                </a:cxn>
                <a:cxn ang="0">
                  <a:pos x="205" y="23"/>
                </a:cxn>
                <a:cxn ang="0">
                  <a:pos x="281" y="112"/>
                </a:cxn>
                <a:cxn ang="0">
                  <a:pos x="364" y="105"/>
                </a:cxn>
                <a:cxn ang="0">
                  <a:pos x="400" y="37"/>
                </a:cxn>
              </a:cxnLst>
              <a:rect l="0" t="0" r="r" b="b"/>
              <a:pathLst>
                <a:path w="400" h="126">
                  <a:moveTo>
                    <a:pt x="0" y="97"/>
                  </a:moveTo>
                  <a:cubicBezTo>
                    <a:pt x="8" y="85"/>
                    <a:pt x="26" y="41"/>
                    <a:pt x="48" y="25"/>
                  </a:cubicBezTo>
                  <a:cubicBezTo>
                    <a:pt x="70" y="9"/>
                    <a:pt x="108" y="0"/>
                    <a:pt x="134" y="0"/>
                  </a:cubicBezTo>
                  <a:cubicBezTo>
                    <a:pt x="160" y="0"/>
                    <a:pt x="181" y="4"/>
                    <a:pt x="205" y="23"/>
                  </a:cubicBezTo>
                  <a:cubicBezTo>
                    <a:pt x="230" y="42"/>
                    <a:pt x="255" y="98"/>
                    <a:pt x="281" y="112"/>
                  </a:cubicBezTo>
                  <a:cubicBezTo>
                    <a:pt x="307" y="126"/>
                    <a:pt x="344" y="117"/>
                    <a:pt x="364" y="105"/>
                  </a:cubicBezTo>
                  <a:cubicBezTo>
                    <a:pt x="384" y="93"/>
                    <a:pt x="393" y="51"/>
                    <a:pt x="400" y="37"/>
                  </a:cubicBezTo>
                </a:path>
              </a:pathLst>
            </a:custGeom>
            <a:gradFill rotWithShape="1">
              <a:gsLst>
                <a:gs pos="0">
                  <a:srgbClr val="CC6600"/>
                </a:gs>
                <a:gs pos="50000">
                  <a:srgbClr val="996633"/>
                </a:gs>
                <a:gs pos="100000">
                  <a:srgbClr val="CC6600"/>
                </a:gs>
              </a:gsLst>
              <a:lin ang="18900000" scaled="1"/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3" name="Freeform 947"/>
            <p:cNvSpPr>
              <a:spLocks/>
            </p:cNvSpPr>
            <p:nvPr/>
          </p:nvSpPr>
          <p:spPr bwMode="auto">
            <a:xfrm rot="11504759">
              <a:off x="2453035" y="3770062"/>
              <a:ext cx="374247" cy="65603"/>
            </a:xfrm>
            <a:custGeom>
              <a:avLst/>
              <a:gdLst/>
              <a:ahLst/>
              <a:cxnLst>
                <a:cxn ang="0">
                  <a:pos x="0" y="97"/>
                </a:cxn>
                <a:cxn ang="0">
                  <a:pos x="48" y="25"/>
                </a:cxn>
                <a:cxn ang="0">
                  <a:pos x="134" y="0"/>
                </a:cxn>
                <a:cxn ang="0">
                  <a:pos x="205" y="23"/>
                </a:cxn>
                <a:cxn ang="0">
                  <a:pos x="281" y="112"/>
                </a:cxn>
                <a:cxn ang="0">
                  <a:pos x="364" y="105"/>
                </a:cxn>
                <a:cxn ang="0">
                  <a:pos x="400" y="37"/>
                </a:cxn>
              </a:cxnLst>
              <a:rect l="0" t="0" r="r" b="b"/>
              <a:pathLst>
                <a:path w="400" h="126">
                  <a:moveTo>
                    <a:pt x="0" y="97"/>
                  </a:moveTo>
                  <a:cubicBezTo>
                    <a:pt x="8" y="85"/>
                    <a:pt x="26" y="41"/>
                    <a:pt x="48" y="25"/>
                  </a:cubicBezTo>
                  <a:cubicBezTo>
                    <a:pt x="70" y="9"/>
                    <a:pt x="108" y="0"/>
                    <a:pt x="134" y="0"/>
                  </a:cubicBezTo>
                  <a:cubicBezTo>
                    <a:pt x="160" y="0"/>
                    <a:pt x="181" y="4"/>
                    <a:pt x="205" y="23"/>
                  </a:cubicBezTo>
                  <a:cubicBezTo>
                    <a:pt x="230" y="42"/>
                    <a:pt x="255" y="98"/>
                    <a:pt x="281" y="112"/>
                  </a:cubicBezTo>
                  <a:cubicBezTo>
                    <a:pt x="307" y="126"/>
                    <a:pt x="344" y="117"/>
                    <a:pt x="364" y="105"/>
                  </a:cubicBezTo>
                  <a:cubicBezTo>
                    <a:pt x="384" y="93"/>
                    <a:pt x="393" y="51"/>
                    <a:pt x="400" y="37"/>
                  </a:cubicBezTo>
                </a:path>
              </a:pathLst>
            </a:custGeom>
            <a:gradFill rotWithShape="1">
              <a:gsLst>
                <a:gs pos="0">
                  <a:srgbClr val="CC6600"/>
                </a:gs>
                <a:gs pos="50000">
                  <a:srgbClr val="996633"/>
                </a:gs>
                <a:gs pos="100000">
                  <a:srgbClr val="CC6600"/>
                </a:gs>
              </a:gsLst>
              <a:lin ang="18900000" scaled="1"/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4" name="Freeform 948"/>
            <p:cNvSpPr>
              <a:spLocks/>
            </p:cNvSpPr>
            <p:nvPr/>
          </p:nvSpPr>
          <p:spPr bwMode="auto">
            <a:xfrm rot="12712262">
              <a:off x="2924397" y="3645417"/>
              <a:ext cx="270026" cy="98404"/>
            </a:xfrm>
            <a:custGeom>
              <a:avLst/>
              <a:gdLst/>
              <a:ahLst/>
              <a:cxnLst>
                <a:cxn ang="0">
                  <a:pos x="145" y="96"/>
                </a:cxn>
                <a:cxn ang="0">
                  <a:pos x="25" y="136"/>
                </a:cxn>
                <a:cxn ang="0">
                  <a:pos x="7" y="61"/>
                </a:cxn>
                <a:cxn ang="0">
                  <a:pos x="66" y="53"/>
                </a:cxn>
                <a:cxn ang="0">
                  <a:pos x="150" y="88"/>
                </a:cxn>
                <a:cxn ang="0">
                  <a:pos x="207" y="60"/>
                </a:cxn>
                <a:cxn ang="0">
                  <a:pos x="228" y="0"/>
                </a:cxn>
              </a:cxnLst>
              <a:rect l="0" t="0" r="r" b="b"/>
              <a:pathLst>
                <a:path w="228" h="142">
                  <a:moveTo>
                    <a:pt x="145" y="96"/>
                  </a:moveTo>
                  <a:cubicBezTo>
                    <a:pt x="126" y="103"/>
                    <a:pt x="48" y="142"/>
                    <a:pt x="25" y="136"/>
                  </a:cubicBezTo>
                  <a:cubicBezTo>
                    <a:pt x="2" y="130"/>
                    <a:pt x="0" y="75"/>
                    <a:pt x="7" y="61"/>
                  </a:cubicBezTo>
                  <a:cubicBezTo>
                    <a:pt x="14" y="47"/>
                    <a:pt x="42" y="48"/>
                    <a:pt x="66" y="53"/>
                  </a:cubicBezTo>
                  <a:cubicBezTo>
                    <a:pt x="89" y="58"/>
                    <a:pt x="126" y="85"/>
                    <a:pt x="150" y="88"/>
                  </a:cubicBezTo>
                  <a:cubicBezTo>
                    <a:pt x="173" y="89"/>
                    <a:pt x="194" y="74"/>
                    <a:pt x="207" y="60"/>
                  </a:cubicBezTo>
                  <a:cubicBezTo>
                    <a:pt x="221" y="46"/>
                    <a:pt x="224" y="12"/>
                    <a:pt x="228" y="0"/>
                  </a:cubicBezTo>
                </a:path>
              </a:pathLst>
            </a:custGeom>
            <a:gradFill rotWithShape="1">
              <a:gsLst>
                <a:gs pos="0">
                  <a:srgbClr val="CC6600"/>
                </a:gs>
                <a:gs pos="50000">
                  <a:srgbClr val="996633"/>
                </a:gs>
                <a:gs pos="100000">
                  <a:srgbClr val="CC6600"/>
                </a:gs>
              </a:gsLst>
              <a:lin ang="18900000" scaled="1"/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5" name="Freeform 949"/>
            <p:cNvSpPr>
              <a:spLocks/>
            </p:cNvSpPr>
            <p:nvPr/>
          </p:nvSpPr>
          <p:spPr bwMode="auto">
            <a:xfrm rot="11753484">
              <a:off x="2801227" y="3700086"/>
              <a:ext cx="371878" cy="67789"/>
            </a:xfrm>
            <a:custGeom>
              <a:avLst/>
              <a:gdLst/>
              <a:ahLst/>
              <a:cxnLst>
                <a:cxn ang="0">
                  <a:pos x="0" y="97"/>
                </a:cxn>
                <a:cxn ang="0">
                  <a:pos x="48" y="25"/>
                </a:cxn>
                <a:cxn ang="0">
                  <a:pos x="134" y="0"/>
                </a:cxn>
                <a:cxn ang="0">
                  <a:pos x="205" y="23"/>
                </a:cxn>
                <a:cxn ang="0">
                  <a:pos x="281" y="112"/>
                </a:cxn>
                <a:cxn ang="0">
                  <a:pos x="364" y="105"/>
                </a:cxn>
                <a:cxn ang="0">
                  <a:pos x="400" y="37"/>
                </a:cxn>
              </a:cxnLst>
              <a:rect l="0" t="0" r="r" b="b"/>
              <a:pathLst>
                <a:path w="400" h="126">
                  <a:moveTo>
                    <a:pt x="0" y="97"/>
                  </a:moveTo>
                  <a:cubicBezTo>
                    <a:pt x="8" y="85"/>
                    <a:pt x="26" y="41"/>
                    <a:pt x="48" y="25"/>
                  </a:cubicBezTo>
                  <a:cubicBezTo>
                    <a:pt x="70" y="9"/>
                    <a:pt x="108" y="0"/>
                    <a:pt x="134" y="0"/>
                  </a:cubicBezTo>
                  <a:cubicBezTo>
                    <a:pt x="160" y="0"/>
                    <a:pt x="181" y="4"/>
                    <a:pt x="205" y="23"/>
                  </a:cubicBezTo>
                  <a:cubicBezTo>
                    <a:pt x="230" y="42"/>
                    <a:pt x="255" y="98"/>
                    <a:pt x="281" y="112"/>
                  </a:cubicBezTo>
                  <a:cubicBezTo>
                    <a:pt x="307" y="126"/>
                    <a:pt x="344" y="117"/>
                    <a:pt x="364" y="105"/>
                  </a:cubicBezTo>
                  <a:cubicBezTo>
                    <a:pt x="384" y="93"/>
                    <a:pt x="393" y="51"/>
                    <a:pt x="400" y="37"/>
                  </a:cubicBezTo>
                </a:path>
              </a:pathLst>
            </a:custGeom>
            <a:gradFill rotWithShape="1">
              <a:gsLst>
                <a:gs pos="0">
                  <a:srgbClr val="CC6600"/>
                </a:gs>
                <a:gs pos="50000">
                  <a:srgbClr val="996633"/>
                </a:gs>
                <a:gs pos="100000">
                  <a:srgbClr val="CC6600"/>
                </a:gs>
              </a:gsLst>
              <a:lin ang="18900000" scaled="1"/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grpSp>
          <p:nvGrpSpPr>
            <p:cNvPr id="16" name="Group 950"/>
            <p:cNvGrpSpPr>
              <a:grpSpLocks/>
            </p:cNvGrpSpPr>
            <p:nvPr/>
          </p:nvGrpSpPr>
          <p:grpSpPr bwMode="auto">
            <a:xfrm>
              <a:off x="330724" y="3479223"/>
              <a:ext cx="3550608" cy="513887"/>
              <a:chOff x="446" y="3281"/>
              <a:chExt cx="1786" cy="264"/>
            </a:xfrm>
          </p:grpSpPr>
          <p:sp>
            <p:nvSpPr>
              <p:cNvPr id="17" name="Freeform 951"/>
              <p:cNvSpPr>
                <a:spLocks/>
              </p:cNvSpPr>
              <p:nvPr/>
            </p:nvSpPr>
            <p:spPr bwMode="auto">
              <a:xfrm rot="11536453">
                <a:off x="1585" y="3450"/>
                <a:ext cx="192" cy="27"/>
              </a:xfrm>
              <a:custGeom>
                <a:avLst/>
                <a:gdLst/>
                <a:ahLst/>
                <a:cxnLst>
                  <a:cxn ang="0">
                    <a:pos x="0" y="99"/>
                  </a:cxn>
                  <a:cxn ang="0">
                    <a:pos x="44" y="27"/>
                  </a:cxn>
                  <a:cxn ang="0">
                    <a:pos x="118" y="3"/>
                  </a:cxn>
                  <a:cxn ang="0">
                    <a:pos x="192" y="15"/>
                  </a:cxn>
                  <a:cxn ang="0">
                    <a:pos x="280" y="91"/>
                  </a:cxn>
                  <a:cxn ang="0">
                    <a:pos x="360" y="79"/>
                  </a:cxn>
                  <a:cxn ang="0">
                    <a:pos x="408" y="10"/>
                  </a:cxn>
                </a:cxnLst>
                <a:rect l="0" t="0" r="r" b="b"/>
                <a:pathLst>
                  <a:path w="408" h="102">
                    <a:moveTo>
                      <a:pt x="0" y="99"/>
                    </a:moveTo>
                    <a:cubicBezTo>
                      <a:pt x="7" y="87"/>
                      <a:pt x="24" y="43"/>
                      <a:pt x="44" y="27"/>
                    </a:cubicBezTo>
                    <a:cubicBezTo>
                      <a:pt x="64" y="11"/>
                      <a:pt x="93" y="5"/>
                      <a:pt x="118" y="3"/>
                    </a:cubicBezTo>
                    <a:cubicBezTo>
                      <a:pt x="143" y="1"/>
                      <a:pt x="165" y="0"/>
                      <a:pt x="192" y="15"/>
                    </a:cubicBezTo>
                    <a:cubicBezTo>
                      <a:pt x="219" y="30"/>
                      <a:pt x="252" y="80"/>
                      <a:pt x="280" y="91"/>
                    </a:cubicBezTo>
                    <a:cubicBezTo>
                      <a:pt x="308" y="102"/>
                      <a:pt x="339" y="92"/>
                      <a:pt x="360" y="79"/>
                    </a:cubicBezTo>
                    <a:cubicBezTo>
                      <a:pt x="381" y="66"/>
                      <a:pt x="398" y="25"/>
                      <a:pt x="408" y="10"/>
                    </a:cubicBezTo>
                  </a:path>
                </a:pathLst>
              </a:custGeom>
              <a:gradFill rotWithShape="1">
                <a:gsLst>
                  <a:gs pos="0">
                    <a:srgbClr val="CC6600"/>
                  </a:gs>
                  <a:gs pos="50000">
                    <a:srgbClr val="996633"/>
                  </a:gs>
                  <a:gs pos="100000">
                    <a:srgbClr val="CC6600"/>
                  </a:gs>
                </a:gsLst>
                <a:lin ang="18900000" scaled="1"/>
              </a:gra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18" name="Group 952"/>
              <p:cNvGrpSpPr>
                <a:grpSpLocks/>
              </p:cNvGrpSpPr>
              <p:nvPr/>
            </p:nvGrpSpPr>
            <p:grpSpPr bwMode="auto">
              <a:xfrm rot="11478807">
                <a:off x="1329" y="3445"/>
                <a:ext cx="310" cy="78"/>
                <a:chOff x="500" y="1699"/>
                <a:chExt cx="660" cy="284"/>
              </a:xfrm>
            </p:grpSpPr>
            <p:sp>
              <p:nvSpPr>
                <p:cNvPr id="55" name="Freeform 953"/>
                <p:cNvSpPr>
                  <a:spLocks/>
                </p:cNvSpPr>
                <p:nvPr/>
              </p:nvSpPr>
              <p:spPr bwMode="auto">
                <a:xfrm>
                  <a:off x="500" y="1881"/>
                  <a:ext cx="408" cy="102"/>
                </a:xfrm>
                <a:custGeom>
                  <a:avLst/>
                  <a:gdLst/>
                  <a:ahLst/>
                  <a:cxnLst>
                    <a:cxn ang="0">
                      <a:pos x="0" y="99"/>
                    </a:cxn>
                    <a:cxn ang="0">
                      <a:pos x="44" y="27"/>
                    </a:cxn>
                    <a:cxn ang="0">
                      <a:pos x="118" y="3"/>
                    </a:cxn>
                    <a:cxn ang="0">
                      <a:pos x="192" y="15"/>
                    </a:cxn>
                    <a:cxn ang="0">
                      <a:pos x="280" y="91"/>
                    </a:cxn>
                    <a:cxn ang="0">
                      <a:pos x="360" y="79"/>
                    </a:cxn>
                    <a:cxn ang="0">
                      <a:pos x="408" y="10"/>
                    </a:cxn>
                  </a:cxnLst>
                  <a:rect l="0" t="0" r="r" b="b"/>
                  <a:pathLst>
                    <a:path w="408" h="102">
                      <a:moveTo>
                        <a:pt x="0" y="99"/>
                      </a:moveTo>
                      <a:cubicBezTo>
                        <a:pt x="7" y="87"/>
                        <a:pt x="24" y="43"/>
                        <a:pt x="44" y="27"/>
                      </a:cubicBezTo>
                      <a:cubicBezTo>
                        <a:pt x="64" y="11"/>
                        <a:pt x="93" y="5"/>
                        <a:pt x="118" y="3"/>
                      </a:cubicBezTo>
                      <a:cubicBezTo>
                        <a:pt x="143" y="1"/>
                        <a:pt x="165" y="0"/>
                        <a:pt x="192" y="15"/>
                      </a:cubicBezTo>
                      <a:cubicBezTo>
                        <a:pt x="219" y="30"/>
                        <a:pt x="252" y="80"/>
                        <a:pt x="280" y="91"/>
                      </a:cubicBezTo>
                      <a:cubicBezTo>
                        <a:pt x="308" y="102"/>
                        <a:pt x="339" y="92"/>
                        <a:pt x="360" y="79"/>
                      </a:cubicBezTo>
                      <a:cubicBezTo>
                        <a:pt x="381" y="66"/>
                        <a:pt x="398" y="25"/>
                        <a:pt x="408" y="1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56" name="Freeform 954"/>
                <p:cNvSpPr>
                  <a:spLocks/>
                </p:cNvSpPr>
                <p:nvPr/>
              </p:nvSpPr>
              <p:spPr bwMode="auto">
                <a:xfrm>
                  <a:off x="636" y="1779"/>
                  <a:ext cx="400" cy="126"/>
                </a:xfrm>
                <a:custGeom>
                  <a:avLst/>
                  <a:gdLst/>
                  <a:ahLst/>
                  <a:cxnLst>
                    <a:cxn ang="0">
                      <a:pos x="0" y="97"/>
                    </a:cxn>
                    <a:cxn ang="0">
                      <a:pos x="48" y="25"/>
                    </a:cxn>
                    <a:cxn ang="0">
                      <a:pos x="134" y="0"/>
                    </a:cxn>
                    <a:cxn ang="0">
                      <a:pos x="205" y="23"/>
                    </a:cxn>
                    <a:cxn ang="0">
                      <a:pos x="281" y="112"/>
                    </a:cxn>
                    <a:cxn ang="0">
                      <a:pos x="364" y="105"/>
                    </a:cxn>
                    <a:cxn ang="0">
                      <a:pos x="400" y="37"/>
                    </a:cxn>
                  </a:cxnLst>
                  <a:rect l="0" t="0" r="r" b="b"/>
                  <a:pathLst>
                    <a:path w="400" h="126">
                      <a:moveTo>
                        <a:pt x="0" y="97"/>
                      </a:moveTo>
                      <a:cubicBezTo>
                        <a:pt x="8" y="85"/>
                        <a:pt x="26" y="41"/>
                        <a:pt x="48" y="25"/>
                      </a:cubicBezTo>
                      <a:cubicBezTo>
                        <a:pt x="70" y="9"/>
                        <a:pt x="108" y="0"/>
                        <a:pt x="134" y="0"/>
                      </a:cubicBezTo>
                      <a:cubicBezTo>
                        <a:pt x="160" y="0"/>
                        <a:pt x="181" y="4"/>
                        <a:pt x="205" y="23"/>
                      </a:cubicBezTo>
                      <a:cubicBezTo>
                        <a:pt x="230" y="42"/>
                        <a:pt x="255" y="98"/>
                        <a:pt x="281" y="112"/>
                      </a:cubicBezTo>
                      <a:cubicBezTo>
                        <a:pt x="307" y="126"/>
                        <a:pt x="344" y="117"/>
                        <a:pt x="364" y="105"/>
                      </a:cubicBezTo>
                      <a:cubicBezTo>
                        <a:pt x="384" y="93"/>
                        <a:pt x="393" y="51"/>
                        <a:pt x="400" y="37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57" name="Freeform 955"/>
                <p:cNvSpPr>
                  <a:spLocks/>
                </p:cNvSpPr>
                <p:nvPr/>
              </p:nvSpPr>
              <p:spPr bwMode="auto">
                <a:xfrm rot="434215">
                  <a:off x="760" y="1699"/>
                  <a:ext cx="400" cy="126"/>
                </a:xfrm>
                <a:custGeom>
                  <a:avLst/>
                  <a:gdLst/>
                  <a:ahLst/>
                  <a:cxnLst>
                    <a:cxn ang="0">
                      <a:pos x="0" y="97"/>
                    </a:cxn>
                    <a:cxn ang="0">
                      <a:pos x="48" y="25"/>
                    </a:cxn>
                    <a:cxn ang="0">
                      <a:pos x="134" y="0"/>
                    </a:cxn>
                    <a:cxn ang="0">
                      <a:pos x="205" y="23"/>
                    </a:cxn>
                    <a:cxn ang="0">
                      <a:pos x="281" y="112"/>
                    </a:cxn>
                    <a:cxn ang="0">
                      <a:pos x="364" y="105"/>
                    </a:cxn>
                    <a:cxn ang="0">
                      <a:pos x="400" y="37"/>
                    </a:cxn>
                  </a:cxnLst>
                  <a:rect l="0" t="0" r="r" b="b"/>
                  <a:pathLst>
                    <a:path w="400" h="126">
                      <a:moveTo>
                        <a:pt x="0" y="97"/>
                      </a:moveTo>
                      <a:cubicBezTo>
                        <a:pt x="8" y="85"/>
                        <a:pt x="26" y="41"/>
                        <a:pt x="48" y="25"/>
                      </a:cubicBezTo>
                      <a:cubicBezTo>
                        <a:pt x="70" y="9"/>
                        <a:pt x="108" y="0"/>
                        <a:pt x="134" y="0"/>
                      </a:cubicBezTo>
                      <a:cubicBezTo>
                        <a:pt x="160" y="0"/>
                        <a:pt x="181" y="4"/>
                        <a:pt x="205" y="23"/>
                      </a:cubicBezTo>
                      <a:cubicBezTo>
                        <a:pt x="230" y="42"/>
                        <a:pt x="255" y="98"/>
                        <a:pt x="281" y="112"/>
                      </a:cubicBezTo>
                      <a:cubicBezTo>
                        <a:pt x="307" y="126"/>
                        <a:pt x="344" y="117"/>
                        <a:pt x="364" y="105"/>
                      </a:cubicBezTo>
                      <a:cubicBezTo>
                        <a:pt x="384" y="93"/>
                        <a:pt x="393" y="51"/>
                        <a:pt x="400" y="37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  <p:grpSp>
            <p:nvGrpSpPr>
              <p:cNvPr id="19" name="Group 956"/>
              <p:cNvGrpSpPr>
                <a:grpSpLocks/>
              </p:cNvGrpSpPr>
              <p:nvPr/>
            </p:nvGrpSpPr>
            <p:grpSpPr bwMode="auto">
              <a:xfrm rot="11832990">
                <a:off x="1124" y="3459"/>
                <a:ext cx="310" cy="78"/>
                <a:chOff x="500" y="1699"/>
                <a:chExt cx="660" cy="284"/>
              </a:xfrm>
            </p:grpSpPr>
            <p:sp>
              <p:nvSpPr>
                <p:cNvPr id="52" name="Freeform 957"/>
                <p:cNvSpPr>
                  <a:spLocks/>
                </p:cNvSpPr>
                <p:nvPr/>
              </p:nvSpPr>
              <p:spPr bwMode="auto">
                <a:xfrm>
                  <a:off x="500" y="1881"/>
                  <a:ext cx="408" cy="102"/>
                </a:xfrm>
                <a:custGeom>
                  <a:avLst/>
                  <a:gdLst/>
                  <a:ahLst/>
                  <a:cxnLst>
                    <a:cxn ang="0">
                      <a:pos x="0" y="99"/>
                    </a:cxn>
                    <a:cxn ang="0">
                      <a:pos x="44" y="27"/>
                    </a:cxn>
                    <a:cxn ang="0">
                      <a:pos x="118" y="3"/>
                    </a:cxn>
                    <a:cxn ang="0">
                      <a:pos x="192" y="15"/>
                    </a:cxn>
                    <a:cxn ang="0">
                      <a:pos x="280" y="91"/>
                    </a:cxn>
                    <a:cxn ang="0">
                      <a:pos x="360" y="79"/>
                    </a:cxn>
                    <a:cxn ang="0">
                      <a:pos x="408" y="10"/>
                    </a:cxn>
                  </a:cxnLst>
                  <a:rect l="0" t="0" r="r" b="b"/>
                  <a:pathLst>
                    <a:path w="408" h="102">
                      <a:moveTo>
                        <a:pt x="0" y="99"/>
                      </a:moveTo>
                      <a:cubicBezTo>
                        <a:pt x="7" y="87"/>
                        <a:pt x="24" y="43"/>
                        <a:pt x="44" y="27"/>
                      </a:cubicBezTo>
                      <a:cubicBezTo>
                        <a:pt x="64" y="11"/>
                        <a:pt x="93" y="5"/>
                        <a:pt x="118" y="3"/>
                      </a:cubicBezTo>
                      <a:cubicBezTo>
                        <a:pt x="143" y="1"/>
                        <a:pt x="165" y="0"/>
                        <a:pt x="192" y="15"/>
                      </a:cubicBezTo>
                      <a:cubicBezTo>
                        <a:pt x="219" y="30"/>
                        <a:pt x="252" y="80"/>
                        <a:pt x="280" y="91"/>
                      </a:cubicBezTo>
                      <a:cubicBezTo>
                        <a:pt x="308" y="102"/>
                        <a:pt x="339" y="92"/>
                        <a:pt x="360" y="79"/>
                      </a:cubicBezTo>
                      <a:cubicBezTo>
                        <a:pt x="381" y="66"/>
                        <a:pt x="398" y="25"/>
                        <a:pt x="408" y="1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53" name="Freeform 958"/>
                <p:cNvSpPr>
                  <a:spLocks/>
                </p:cNvSpPr>
                <p:nvPr/>
              </p:nvSpPr>
              <p:spPr bwMode="auto">
                <a:xfrm>
                  <a:off x="636" y="1779"/>
                  <a:ext cx="400" cy="126"/>
                </a:xfrm>
                <a:custGeom>
                  <a:avLst/>
                  <a:gdLst/>
                  <a:ahLst/>
                  <a:cxnLst>
                    <a:cxn ang="0">
                      <a:pos x="0" y="97"/>
                    </a:cxn>
                    <a:cxn ang="0">
                      <a:pos x="48" y="25"/>
                    </a:cxn>
                    <a:cxn ang="0">
                      <a:pos x="134" y="0"/>
                    </a:cxn>
                    <a:cxn ang="0">
                      <a:pos x="205" y="23"/>
                    </a:cxn>
                    <a:cxn ang="0">
                      <a:pos x="281" y="112"/>
                    </a:cxn>
                    <a:cxn ang="0">
                      <a:pos x="364" y="105"/>
                    </a:cxn>
                    <a:cxn ang="0">
                      <a:pos x="400" y="37"/>
                    </a:cxn>
                  </a:cxnLst>
                  <a:rect l="0" t="0" r="r" b="b"/>
                  <a:pathLst>
                    <a:path w="400" h="126">
                      <a:moveTo>
                        <a:pt x="0" y="97"/>
                      </a:moveTo>
                      <a:cubicBezTo>
                        <a:pt x="8" y="85"/>
                        <a:pt x="26" y="41"/>
                        <a:pt x="48" y="25"/>
                      </a:cubicBezTo>
                      <a:cubicBezTo>
                        <a:pt x="70" y="9"/>
                        <a:pt x="108" y="0"/>
                        <a:pt x="134" y="0"/>
                      </a:cubicBezTo>
                      <a:cubicBezTo>
                        <a:pt x="160" y="0"/>
                        <a:pt x="181" y="4"/>
                        <a:pt x="205" y="23"/>
                      </a:cubicBezTo>
                      <a:cubicBezTo>
                        <a:pt x="230" y="42"/>
                        <a:pt x="255" y="98"/>
                        <a:pt x="281" y="112"/>
                      </a:cubicBezTo>
                      <a:cubicBezTo>
                        <a:pt x="307" y="126"/>
                        <a:pt x="344" y="117"/>
                        <a:pt x="364" y="105"/>
                      </a:cubicBezTo>
                      <a:cubicBezTo>
                        <a:pt x="384" y="93"/>
                        <a:pt x="393" y="51"/>
                        <a:pt x="400" y="37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54" name="Freeform 959"/>
                <p:cNvSpPr>
                  <a:spLocks/>
                </p:cNvSpPr>
                <p:nvPr/>
              </p:nvSpPr>
              <p:spPr bwMode="auto">
                <a:xfrm rot="434215">
                  <a:off x="760" y="1699"/>
                  <a:ext cx="400" cy="126"/>
                </a:xfrm>
                <a:custGeom>
                  <a:avLst/>
                  <a:gdLst/>
                  <a:ahLst/>
                  <a:cxnLst>
                    <a:cxn ang="0">
                      <a:pos x="0" y="97"/>
                    </a:cxn>
                    <a:cxn ang="0">
                      <a:pos x="48" y="25"/>
                    </a:cxn>
                    <a:cxn ang="0">
                      <a:pos x="134" y="0"/>
                    </a:cxn>
                    <a:cxn ang="0">
                      <a:pos x="205" y="23"/>
                    </a:cxn>
                    <a:cxn ang="0">
                      <a:pos x="281" y="112"/>
                    </a:cxn>
                    <a:cxn ang="0">
                      <a:pos x="364" y="105"/>
                    </a:cxn>
                    <a:cxn ang="0">
                      <a:pos x="400" y="37"/>
                    </a:cxn>
                  </a:cxnLst>
                  <a:rect l="0" t="0" r="r" b="b"/>
                  <a:pathLst>
                    <a:path w="400" h="126">
                      <a:moveTo>
                        <a:pt x="0" y="97"/>
                      </a:moveTo>
                      <a:cubicBezTo>
                        <a:pt x="8" y="85"/>
                        <a:pt x="26" y="41"/>
                        <a:pt x="48" y="25"/>
                      </a:cubicBezTo>
                      <a:cubicBezTo>
                        <a:pt x="70" y="9"/>
                        <a:pt x="108" y="0"/>
                        <a:pt x="134" y="0"/>
                      </a:cubicBezTo>
                      <a:cubicBezTo>
                        <a:pt x="160" y="0"/>
                        <a:pt x="181" y="4"/>
                        <a:pt x="205" y="23"/>
                      </a:cubicBezTo>
                      <a:cubicBezTo>
                        <a:pt x="230" y="42"/>
                        <a:pt x="255" y="98"/>
                        <a:pt x="281" y="112"/>
                      </a:cubicBezTo>
                      <a:cubicBezTo>
                        <a:pt x="307" y="126"/>
                        <a:pt x="344" y="117"/>
                        <a:pt x="364" y="105"/>
                      </a:cubicBezTo>
                      <a:cubicBezTo>
                        <a:pt x="384" y="93"/>
                        <a:pt x="393" y="51"/>
                        <a:pt x="400" y="37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  <p:grpSp>
            <p:nvGrpSpPr>
              <p:cNvPr id="20" name="Group 960"/>
              <p:cNvGrpSpPr>
                <a:grpSpLocks/>
              </p:cNvGrpSpPr>
              <p:nvPr/>
            </p:nvGrpSpPr>
            <p:grpSpPr bwMode="auto">
              <a:xfrm rot="12324179">
                <a:off x="938" y="3464"/>
                <a:ext cx="298" cy="81"/>
                <a:chOff x="500" y="1699"/>
                <a:chExt cx="660" cy="284"/>
              </a:xfrm>
            </p:grpSpPr>
            <p:sp>
              <p:nvSpPr>
                <p:cNvPr id="49" name="Freeform 961"/>
                <p:cNvSpPr>
                  <a:spLocks/>
                </p:cNvSpPr>
                <p:nvPr/>
              </p:nvSpPr>
              <p:spPr bwMode="auto">
                <a:xfrm>
                  <a:off x="500" y="1881"/>
                  <a:ext cx="408" cy="102"/>
                </a:xfrm>
                <a:custGeom>
                  <a:avLst/>
                  <a:gdLst/>
                  <a:ahLst/>
                  <a:cxnLst>
                    <a:cxn ang="0">
                      <a:pos x="0" y="99"/>
                    </a:cxn>
                    <a:cxn ang="0">
                      <a:pos x="44" y="27"/>
                    </a:cxn>
                    <a:cxn ang="0">
                      <a:pos x="118" y="3"/>
                    </a:cxn>
                    <a:cxn ang="0">
                      <a:pos x="192" y="15"/>
                    </a:cxn>
                    <a:cxn ang="0">
                      <a:pos x="280" y="91"/>
                    </a:cxn>
                    <a:cxn ang="0">
                      <a:pos x="360" y="79"/>
                    </a:cxn>
                    <a:cxn ang="0">
                      <a:pos x="408" y="10"/>
                    </a:cxn>
                  </a:cxnLst>
                  <a:rect l="0" t="0" r="r" b="b"/>
                  <a:pathLst>
                    <a:path w="408" h="102">
                      <a:moveTo>
                        <a:pt x="0" y="99"/>
                      </a:moveTo>
                      <a:cubicBezTo>
                        <a:pt x="7" y="87"/>
                        <a:pt x="24" y="43"/>
                        <a:pt x="44" y="27"/>
                      </a:cubicBezTo>
                      <a:cubicBezTo>
                        <a:pt x="64" y="11"/>
                        <a:pt x="93" y="5"/>
                        <a:pt x="118" y="3"/>
                      </a:cubicBezTo>
                      <a:cubicBezTo>
                        <a:pt x="143" y="1"/>
                        <a:pt x="165" y="0"/>
                        <a:pt x="192" y="15"/>
                      </a:cubicBezTo>
                      <a:cubicBezTo>
                        <a:pt x="219" y="30"/>
                        <a:pt x="252" y="80"/>
                        <a:pt x="280" y="91"/>
                      </a:cubicBezTo>
                      <a:cubicBezTo>
                        <a:pt x="308" y="102"/>
                        <a:pt x="339" y="92"/>
                        <a:pt x="360" y="79"/>
                      </a:cubicBezTo>
                      <a:cubicBezTo>
                        <a:pt x="381" y="66"/>
                        <a:pt x="398" y="25"/>
                        <a:pt x="408" y="1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50" name="Freeform 962"/>
                <p:cNvSpPr>
                  <a:spLocks/>
                </p:cNvSpPr>
                <p:nvPr/>
              </p:nvSpPr>
              <p:spPr bwMode="auto">
                <a:xfrm>
                  <a:off x="636" y="1779"/>
                  <a:ext cx="400" cy="126"/>
                </a:xfrm>
                <a:custGeom>
                  <a:avLst/>
                  <a:gdLst/>
                  <a:ahLst/>
                  <a:cxnLst>
                    <a:cxn ang="0">
                      <a:pos x="0" y="97"/>
                    </a:cxn>
                    <a:cxn ang="0">
                      <a:pos x="48" y="25"/>
                    </a:cxn>
                    <a:cxn ang="0">
                      <a:pos x="134" y="0"/>
                    </a:cxn>
                    <a:cxn ang="0">
                      <a:pos x="205" y="23"/>
                    </a:cxn>
                    <a:cxn ang="0">
                      <a:pos x="281" y="112"/>
                    </a:cxn>
                    <a:cxn ang="0">
                      <a:pos x="364" y="105"/>
                    </a:cxn>
                    <a:cxn ang="0">
                      <a:pos x="400" y="37"/>
                    </a:cxn>
                  </a:cxnLst>
                  <a:rect l="0" t="0" r="r" b="b"/>
                  <a:pathLst>
                    <a:path w="400" h="126">
                      <a:moveTo>
                        <a:pt x="0" y="97"/>
                      </a:moveTo>
                      <a:cubicBezTo>
                        <a:pt x="8" y="85"/>
                        <a:pt x="26" y="41"/>
                        <a:pt x="48" y="25"/>
                      </a:cubicBezTo>
                      <a:cubicBezTo>
                        <a:pt x="70" y="9"/>
                        <a:pt x="108" y="0"/>
                        <a:pt x="134" y="0"/>
                      </a:cubicBezTo>
                      <a:cubicBezTo>
                        <a:pt x="160" y="0"/>
                        <a:pt x="181" y="4"/>
                        <a:pt x="205" y="23"/>
                      </a:cubicBezTo>
                      <a:cubicBezTo>
                        <a:pt x="230" y="42"/>
                        <a:pt x="255" y="98"/>
                        <a:pt x="281" y="112"/>
                      </a:cubicBezTo>
                      <a:cubicBezTo>
                        <a:pt x="307" y="126"/>
                        <a:pt x="344" y="117"/>
                        <a:pt x="364" y="105"/>
                      </a:cubicBezTo>
                      <a:cubicBezTo>
                        <a:pt x="384" y="93"/>
                        <a:pt x="393" y="51"/>
                        <a:pt x="400" y="37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51" name="Freeform 963"/>
                <p:cNvSpPr>
                  <a:spLocks/>
                </p:cNvSpPr>
                <p:nvPr/>
              </p:nvSpPr>
              <p:spPr bwMode="auto">
                <a:xfrm rot="434215">
                  <a:off x="760" y="1699"/>
                  <a:ext cx="400" cy="126"/>
                </a:xfrm>
                <a:custGeom>
                  <a:avLst/>
                  <a:gdLst/>
                  <a:ahLst/>
                  <a:cxnLst>
                    <a:cxn ang="0">
                      <a:pos x="0" y="97"/>
                    </a:cxn>
                    <a:cxn ang="0">
                      <a:pos x="48" y="25"/>
                    </a:cxn>
                    <a:cxn ang="0">
                      <a:pos x="134" y="0"/>
                    </a:cxn>
                    <a:cxn ang="0">
                      <a:pos x="205" y="23"/>
                    </a:cxn>
                    <a:cxn ang="0">
                      <a:pos x="281" y="112"/>
                    </a:cxn>
                    <a:cxn ang="0">
                      <a:pos x="364" y="105"/>
                    </a:cxn>
                    <a:cxn ang="0">
                      <a:pos x="400" y="37"/>
                    </a:cxn>
                  </a:cxnLst>
                  <a:rect l="0" t="0" r="r" b="b"/>
                  <a:pathLst>
                    <a:path w="400" h="126">
                      <a:moveTo>
                        <a:pt x="0" y="97"/>
                      </a:moveTo>
                      <a:cubicBezTo>
                        <a:pt x="8" y="85"/>
                        <a:pt x="26" y="41"/>
                        <a:pt x="48" y="25"/>
                      </a:cubicBezTo>
                      <a:cubicBezTo>
                        <a:pt x="70" y="9"/>
                        <a:pt x="108" y="0"/>
                        <a:pt x="134" y="0"/>
                      </a:cubicBezTo>
                      <a:cubicBezTo>
                        <a:pt x="160" y="0"/>
                        <a:pt x="181" y="4"/>
                        <a:pt x="205" y="23"/>
                      </a:cubicBezTo>
                      <a:cubicBezTo>
                        <a:pt x="230" y="42"/>
                        <a:pt x="255" y="98"/>
                        <a:pt x="281" y="112"/>
                      </a:cubicBezTo>
                      <a:cubicBezTo>
                        <a:pt x="307" y="126"/>
                        <a:pt x="344" y="117"/>
                        <a:pt x="364" y="105"/>
                      </a:cubicBezTo>
                      <a:cubicBezTo>
                        <a:pt x="384" y="93"/>
                        <a:pt x="393" y="51"/>
                        <a:pt x="400" y="37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  <p:grpSp>
            <p:nvGrpSpPr>
              <p:cNvPr id="21" name="Group 964"/>
              <p:cNvGrpSpPr>
                <a:grpSpLocks/>
              </p:cNvGrpSpPr>
              <p:nvPr/>
            </p:nvGrpSpPr>
            <p:grpSpPr bwMode="auto">
              <a:xfrm rot="253299">
                <a:off x="446" y="3314"/>
                <a:ext cx="418" cy="211"/>
                <a:chOff x="1606" y="2128"/>
                <a:chExt cx="418" cy="211"/>
              </a:xfrm>
            </p:grpSpPr>
            <p:grpSp>
              <p:nvGrpSpPr>
                <p:cNvPr id="36" name="Group 965"/>
                <p:cNvGrpSpPr>
                  <a:grpSpLocks/>
                </p:cNvGrpSpPr>
                <p:nvPr/>
              </p:nvGrpSpPr>
              <p:grpSpPr bwMode="auto">
                <a:xfrm>
                  <a:off x="1692" y="2156"/>
                  <a:ext cx="332" cy="183"/>
                  <a:chOff x="1692" y="2156"/>
                  <a:chExt cx="332" cy="183"/>
                </a:xfrm>
              </p:grpSpPr>
              <p:sp>
                <p:nvSpPr>
                  <p:cNvPr id="46" name="Freeform 966"/>
                  <p:cNvSpPr>
                    <a:spLocks/>
                  </p:cNvSpPr>
                  <p:nvPr/>
                </p:nvSpPr>
                <p:spPr bwMode="auto">
                  <a:xfrm rot="15935647">
                    <a:off x="1662" y="2186"/>
                    <a:ext cx="111" cy="51"/>
                  </a:xfrm>
                  <a:custGeom>
                    <a:avLst/>
                    <a:gdLst/>
                    <a:ahLst/>
                    <a:cxnLst>
                      <a:cxn ang="0">
                        <a:pos x="0" y="99"/>
                      </a:cxn>
                      <a:cxn ang="0">
                        <a:pos x="44" y="27"/>
                      </a:cxn>
                      <a:cxn ang="0">
                        <a:pos x="118" y="3"/>
                      </a:cxn>
                      <a:cxn ang="0">
                        <a:pos x="192" y="15"/>
                      </a:cxn>
                      <a:cxn ang="0">
                        <a:pos x="280" y="91"/>
                      </a:cxn>
                      <a:cxn ang="0">
                        <a:pos x="360" y="79"/>
                      </a:cxn>
                      <a:cxn ang="0">
                        <a:pos x="408" y="10"/>
                      </a:cxn>
                    </a:cxnLst>
                    <a:rect l="0" t="0" r="r" b="b"/>
                    <a:pathLst>
                      <a:path w="408" h="102">
                        <a:moveTo>
                          <a:pt x="0" y="99"/>
                        </a:moveTo>
                        <a:cubicBezTo>
                          <a:pt x="7" y="87"/>
                          <a:pt x="24" y="43"/>
                          <a:pt x="44" y="27"/>
                        </a:cubicBezTo>
                        <a:cubicBezTo>
                          <a:pt x="64" y="11"/>
                          <a:pt x="93" y="5"/>
                          <a:pt x="118" y="3"/>
                        </a:cubicBezTo>
                        <a:cubicBezTo>
                          <a:pt x="143" y="1"/>
                          <a:pt x="165" y="0"/>
                          <a:pt x="192" y="15"/>
                        </a:cubicBezTo>
                        <a:cubicBezTo>
                          <a:pt x="219" y="30"/>
                          <a:pt x="252" y="80"/>
                          <a:pt x="280" y="91"/>
                        </a:cubicBezTo>
                        <a:cubicBezTo>
                          <a:pt x="308" y="102"/>
                          <a:pt x="339" y="92"/>
                          <a:pt x="360" y="79"/>
                        </a:cubicBezTo>
                        <a:cubicBezTo>
                          <a:pt x="381" y="66"/>
                          <a:pt x="398" y="25"/>
                          <a:pt x="408" y="10"/>
                        </a:cubicBezTo>
                      </a:path>
                    </a:pathLst>
                  </a:custGeom>
                  <a:solidFill>
                    <a:srgbClr val="CC9900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47" name="Freeform 967"/>
                  <p:cNvSpPr>
                    <a:spLocks/>
                  </p:cNvSpPr>
                  <p:nvPr/>
                </p:nvSpPr>
                <p:spPr bwMode="auto">
                  <a:xfrm rot="78998013">
                    <a:off x="1952" y="2268"/>
                    <a:ext cx="95" cy="48"/>
                  </a:xfrm>
                  <a:custGeom>
                    <a:avLst/>
                    <a:gdLst/>
                    <a:ahLst/>
                    <a:cxnLst>
                      <a:cxn ang="0">
                        <a:pos x="0" y="99"/>
                      </a:cxn>
                      <a:cxn ang="0">
                        <a:pos x="44" y="27"/>
                      </a:cxn>
                      <a:cxn ang="0">
                        <a:pos x="118" y="3"/>
                      </a:cxn>
                      <a:cxn ang="0">
                        <a:pos x="192" y="15"/>
                      </a:cxn>
                      <a:cxn ang="0">
                        <a:pos x="280" y="91"/>
                      </a:cxn>
                      <a:cxn ang="0">
                        <a:pos x="360" y="79"/>
                      </a:cxn>
                      <a:cxn ang="0">
                        <a:pos x="408" y="10"/>
                      </a:cxn>
                    </a:cxnLst>
                    <a:rect l="0" t="0" r="r" b="b"/>
                    <a:pathLst>
                      <a:path w="408" h="102">
                        <a:moveTo>
                          <a:pt x="0" y="99"/>
                        </a:moveTo>
                        <a:cubicBezTo>
                          <a:pt x="7" y="87"/>
                          <a:pt x="24" y="43"/>
                          <a:pt x="44" y="27"/>
                        </a:cubicBezTo>
                        <a:cubicBezTo>
                          <a:pt x="64" y="11"/>
                          <a:pt x="93" y="5"/>
                          <a:pt x="118" y="3"/>
                        </a:cubicBezTo>
                        <a:cubicBezTo>
                          <a:pt x="143" y="1"/>
                          <a:pt x="165" y="0"/>
                          <a:pt x="192" y="15"/>
                        </a:cubicBezTo>
                        <a:cubicBezTo>
                          <a:pt x="219" y="30"/>
                          <a:pt x="252" y="80"/>
                          <a:pt x="280" y="91"/>
                        </a:cubicBezTo>
                        <a:cubicBezTo>
                          <a:pt x="308" y="102"/>
                          <a:pt x="339" y="92"/>
                          <a:pt x="360" y="79"/>
                        </a:cubicBezTo>
                        <a:cubicBezTo>
                          <a:pt x="381" y="66"/>
                          <a:pt x="398" y="25"/>
                          <a:pt x="408" y="10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48" name="Freeform 968"/>
                  <p:cNvSpPr>
                    <a:spLocks/>
                  </p:cNvSpPr>
                  <p:nvPr/>
                </p:nvSpPr>
                <p:spPr bwMode="auto">
                  <a:xfrm rot="79432229">
                    <a:off x="1854" y="2257"/>
                    <a:ext cx="93" cy="59"/>
                  </a:xfrm>
                  <a:custGeom>
                    <a:avLst/>
                    <a:gdLst/>
                    <a:ahLst/>
                    <a:cxnLst>
                      <a:cxn ang="0">
                        <a:pos x="0" y="97"/>
                      </a:cxn>
                      <a:cxn ang="0">
                        <a:pos x="48" y="25"/>
                      </a:cxn>
                      <a:cxn ang="0">
                        <a:pos x="134" y="0"/>
                      </a:cxn>
                      <a:cxn ang="0">
                        <a:pos x="205" y="23"/>
                      </a:cxn>
                      <a:cxn ang="0">
                        <a:pos x="281" y="112"/>
                      </a:cxn>
                      <a:cxn ang="0">
                        <a:pos x="364" y="105"/>
                      </a:cxn>
                      <a:cxn ang="0">
                        <a:pos x="400" y="37"/>
                      </a:cxn>
                    </a:cxnLst>
                    <a:rect l="0" t="0" r="r" b="b"/>
                    <a:pathLst>
                      <a:path w="400" h="126">
                        <a:moveTo>
                          <a:pt x="0" y="97"/>
                        </a:moveTo>
                        <a:cubicBezTo>
                          <a:pt x="8" y="85"/>
                          <a:pt x="26" y="41"/>
                          <a:pt x="48" y="25"/>
                        </a:cubicBezTo>
                        <a:cubicBezTo>
                          <a:pt x="70" y="9"/>
                          <a:pt x="108" y="0"/>
                          <a:pt x="134" y="0"/>
                        </a:cubicBezTo>
                        <a:cubicBezTo>
                          <a:pt x="160" y="0"/>
                          <a:pt x="181" y="4"/>
                          <a:pt x="205" y="23"/>
                        </a:cubicBezTo>
                        <a:cubicBezTo>
                          <a:pt x="230" y="42"/>
                          <a:pt x="255" y="98"/>
                          <a:pt x="281" y="112"/>
                        </a:cubicBezTo>
                        <a:cubicBezTo>
                          <a:pt x="307" y="126"/>
                          <a:pt x="344" y="117"/>
                          <a:pt x="364" y="105"/>
                        </a:cubicBezTo>
                        <a:cubicBezTo>
                          <a:pt x="384" y="93"/>
                          <a:pt x="393" y="51"/>
                          <a:pt x="400" y="37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  <p:grpSp>
              <p:nvGrpSpPr>
                <p:cNvPr id="37" name="Group 969"/>
                <p:cNvGrpSpPr>
                  <a:grpSpLocks/>
                </p:cNvGrpSpPr>
                <p:nvPr/>
              </p:nvGrpSpPr>
              <p:grpSpPr bwMode="auto">
                <a:xfrm>
                  <a:off x="1606" y="2128"/>
                  <a:ext cx="372" cy="208"/>
                  <a:chOff x="1606" y="2128"/>
                  <a:chExt cx="372" cy="208"/>
                </a:xfrm>
              </p:grpSpPr>
              <p:grpSp>
                <p:nvGrpSpPr>
                  <p:cNvPr id="38" name="Group 970"/>
                  <p:cNvGrpSpPr>
                    <a:grpSpLocks/>
                  </p:cNvGrpSpPr>
                  <p:nvPr/>
                </p:nvGrpSpPr>
                <p:grpSpPr bwMode="auto">
                  <a:xfrm>
                    <a:off x="1649" y="2131"/>
                    <a:ext cx="329" cy="205"/>
                    <a:chOff x="1649" y="2131"/>
                    <a:chExt cx="329" cy="205"/>
                  </a:xfrm>
                </p:grpSpPr>
                <p:sp>
                  <p:nvSpPr>
                    <p:cNvPr id="40" name="Freeform 971"/>
                    <p:cNvSpPr>
                      <a:spLocks/>
                    </p:cNvSpPr>
                    <p:nvPr/>
                  </p:nvSpPr>
                  <p:spPr bwMode="auto">
                    <a:xfrm rot="78998013">
                      <a:off x="1903" y="2260"/>
                      <a:ext cx="92" cy="5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7"/>
                        </a:cxn>
                        <a:cxn ang="0">
                          <a:pos x="48" y="25"/>
                        </a:cxn>
                        <a:cxn ang="0">
                          <a:pos x="134" y="0"/>
                        </a:cxn>
                        <a:cxn ang="0">
                          <a:pos x="205" y="23"/>
                        </a:cxn>
                        <a:cxn ang="0">
                          <a:pos x="281" y="112"/>
                        </a:cxn>
                        <a:cxn ang="0">
                          <a:pos x="364" y="105"/>
                        </a:cxn>
                        <a:cxn ang="0">
                          <a:pos x="400" y="37"/>
                        </a:cxn>
                      </a:cxnLst>
                      <a:rect l="0" t="0" r="r" b="b"/>
                      <a:pathLst>
                        <a:path w="400" h="126">
                          <a:moveTo>
                            <a:pt x="0" y="97"/>
                          </a:moveTo>
                          <a:cubicBezTo>
                            <a:pt x="8" y="85"/>
                            <a:pt x="26" y="41"/>
                            <a:pt x="48" y="25"/>
                          </a:cubicBezTo>
                          <a:cubicBezTo>
                            <a:pt x="70" y="9"/>
                            <a:pt x="108" y="0"/>
                            <a:pt x="134" y="0"/>
                          </a:cubicBezTo>
                          <a:cubicBezTo>
                            <a:pt x="160" y="0"/>
                            <a:pt x="181" y="4"/>
                            <a:pt x="205" y="23"/>
                          </a:cubicBezTo>
                          <a:cubicBezTo>
                            <a:pt x="230" y="42"/>
                            <a:pt x="255" y="98"/>
                            <a:pt x="281" y="112"/>
                          </a:cubicBezTo>
                          <a:cubicBezTo>
                            <a:pt x="307" y="126"/>
                            <a:pt x="344" y="117"/>
                            <a:pt x="364" y="105"/>
                          </a:cubicBezTo>
                          <a:cubicBezTo>
                            <a:pt x="384" y="93"/>
                            <a:pt x="393" y="51"/>
                            <a:pt x="400" y="37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996633"/>
                        </a:gs>
                        <a:gs pos="100000">
                          <a:srgbClr val="CC6600"/>
                        </a:gs>
                      </a:gsLst>
                      <a:lin ang="18900000" scaled="1"/>
                    </a:gra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grpSp>
                  <p:nvGrpSpPr>
                    <p:cNvPr id="41" name="Group 97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725" y="2188"/>
                      <a:ext cx="154" cy="143"/>
                      <a:chOff x="1728" y="2185"/>
                      <a:chExt cx="154" cy="143"/>
                    </a:xfrm>
                  </p:grpSpPr>
                  <p:sp>
                    <p:nvSpPr>
                      <p:cNvPr id="43" name="Freeform 973"/>
                      <p:cNvSpPr>
                        <a:spLocks/>
                      </p:cNvSpPr>
                      <p:nvPr/>
                    </p:nvSpPr>
                    <p:spPr bwMode="auto">
                      <a:xfrm rot="14868615">
                        <a:off x="1802" y="2249"/>
                        <a:ext cx="111" cy="4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99"/>
                          </a:cxn>
                          <a:cxn ang="0">
                            <a:pos x="44" y="27"/>
                          </a:cxn>
                          <a:cxn ang="0">
                            <a:pos x="118" y="3"/>
                          </a:cxn>
                          <a:cxn ang="0">
                            <a:pos x="192" y="15"/>
                          </a:cxn>
                          <a:cxn ang="0">
                            <a:pos x="280" y="91"/>
                          </a:cxn>
                          <a:cxn ang="0">
                            <a:pos x="360" y="79"/>
                          </a:cxn>
                          <a:cxn ang="0">
                            <a:pos x="408" y="10"/>
                          </a:cxn>
                        </a:cxnLst>
                        <a:rect l="0" t="0" r="r" b="b"/>
                        <a:pathLst>
                          <a:path w="408" h="102">
                            <a:moveTo>
                              <a:pt x="0" y="99"/>
                            </a:moveTo>
                            <a:cubicBezTo>
                              <a:pt x="7" y="87"/>
                              <a:pt x="24" y="43"/>
                              <a:pt x="44" y="27"/>
                            </a:cubicBezTo>
                            <a:cubicBezTo>
                              <a:pt x="64" y="11"/>
                              <a:pt x="93" y="5"/>
                              <a:pt x="118" y="3"/>
                            </a:cubicBezTo>
                            <a:cubicBezTo>
                              <a:pt x="143" y="1"/>
                              <a:pt x="165" y="0"/>
                              <a:pt x="192" y="15"/>
                            </a:cubicBezTo>
                            <a:cubicBezTo>
                              <a:pt x="219" y="30"/>
                              <a:pt x="252" y="80"/>
                              <a:pt x="280" y="91"/>
                            </a:cubicBezTo>
                            <a:cubicBezTo>
                              <a:pt x="308" y="102"/>
                              <a:pt x="339" y="92"/>
                              <a:pt x="360" y="79"/>
                            </a:cubicBezTo>
                            <a:cubicBezTo>
                              <a:pt x="381" y="66"/>
                              <a:pt x="398" y="25"/>
                              <a:pt x="408" y="10"/>
                            </a:cubicBezTo>
                          </a:path>
                        </a:pathLst>
                      </a:custGeom>
                      <a:gradFill rotWithShape="1">
                        <a:gsLst>
                          <a:gs pos="0">
                            <a:srgbClr val="CC6600"/>
                          </a:gs>
                          <a:gs pos="50000">
                            <a:srgbClr val="996633"/>
                          </a:gs>
                          <a:gs pos="100000">
                            <a:srgbClr val="CC6600"/>
                          </a:gs>
                        </a:gsLst>
                        <a:lin ang="18900000" scaled="1"/>
                      </a:gradFill>
                      <a:ln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 dirty="0"/>
                      </a:p>
                    </p:txBody>
                  </p:sp>
                  <p:sp>
                    <p:nvSpPr>
                      <p:cNvPr id="44" name="Freeform 974"/>
                      <p:cNvSpPr>
                        <a:spLocks/>
                      </p:cNvSpPr>
                      <p:nvPr/>
                    </p:nvSpPr>
                    <p:spPr bwMode="auto">
                      <a:xfrm rot="14868615">
                        <a:off x="1752" y="2226"/>
                        <a:ext cx="108" cy="5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97"/>
                          </a:cxn>
                          <a:cxn ang="0">
                            <a:pos x="48" y="25"/>
                          </a:cxn>
                          <a:cxn ang="0">
                            <a:pos x="134" y="0"/>
                          </a:cxn>
                          <a:cxn ang="0">
                            <a:pos x="205" y="23"/>
                          </a:cxn>
                          <a:cxn ang="0">
                            <a:pos x="281" y="112"/>
                          </a:cxn>
                          <a:cxn ang="0">
                            <a:pos x="364" y="105"/>
                          </a:cxn>
                          <a:cxn ang="0">
                            <a:pos x="400" y="37"/>
                          </a:cxn>
                        </a:cxnLst>
                        <a:rect l="0" t="0" r="r" b="b"/>
                        <a:pathLst>
                          <a:path w="400" h="126">
                            <a:moveTo>
                              <a:pt x="0" y="97"/>
                            </a:moveTo>
                            <a:cubicBezTo>
                              <a:pt x="8" y="85"/>
                              <a:pt x="26" y="41"/>
                              <a:pt x="48" y="25"/>
                            </a:cubicBezTo>
                            <a:cubicBezTo>
                              <a:pt x="70" y="9"/>
                              <a:pt x="108" y="0"/>
                              <a:pt x="134" y="0"/>
                            </a:cubicBezTo>
                            <a:cubicBezTo>
                              <a:pt x="160" y="0"/>
                              <a:pt x="181" y="4"/>
                              <a:pt x="205" y="23"/>
                            </a:cubicBezTo>
                            <a:cubicBezTo>
                              <a:pt x="230" y="42"/>
                              <a:pt x="255" y="98"/>
                              <a:pt x="281" y="112"/>
                            </a:cubicBezTo>
                            <a:cubicBezTo>
                              <a:pt x="307" y="126"/>
                              <a:pt x="344" y="117"/>
                              <a:pt x="364" y="105"/>
                            </a:cubicBezTo>
                            <a:cubicBezTo>
                              <a:pt x="384" y="93"/>
                              <a:pt x="393" y="51"/>
                              <a:pt x="400" y="37"/>
                            </a:cubicBezTo>
                          </a:path>
                        </a:pathLst>
                      </a:custGeom>
                      <a:gradFill rotWithShape="1">
                        <a:gsLst>
                          <a:gs pos="0">
                            <a:srgbClr val="CC6600"/>
                          </a:gs>
                          <a:gs pos="50000">
                            <a:srgbClr val="996633"/>
                          </a:gs>
                          <a:gs pos="100000">
                            <a:srgbClr val="CC6600"/>
                          </a:gs>
                        </a:gsLst>
                        <a:lin ang="18900000" scaled="1"/>
                      </a:gradFill>
                      <a:ln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 dirty="0"/>
                      </a:p>
                    </p:txBody>
                  </p:sp>
                  <p:sp>
                    <p:nvSpPr>
                      <p:cNvPr id="45" name="Freeform 975"/>
                      <p:cNvSpPr>
                        <a:spLocks/>
                      </p:cNvSpPr>
                      <p:nvPr/>
                    </p:nvSpPr>
                    <p:spPr bwMode="auto">
                      <a:xfrm rot="15302830">
                        <a:off x="1704" y="2209"/>
                        <a:ext cx="108" cy="5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97"/>
                          </a:cxn>
                          <a:cxn ang="0">
                            <a:pos x="48" y="25"/>
                          </a:cxn>
                          <a:cxn ang="0">
                            <a:pos x="134" y="0"/>
                          </a:cxn>
                          <a:cxn ang="0">
                            <a:pos x="205" y="23"/>
                          </a:cxn>
                          <a:cxn ang="0">
                            <a:pos x="281" y="112"/>
                          </a:cxn>
                          <a:cxn ang="0">
                            <a:pos x="364" y="105"/>
                          </a:cxn>
                          <a:cxn ang="0">
                            <a:pos x="400" y="37"/>
                          </a:cxn>
                        </a:cxnLst>
                        <a:rect l="0" t="0" r="r" b="b"/>
                        <a:pathLst>
                          <a:path w="400" h="126">
                            <a:moveTo>
                              <a:pt x="0" y="97"/>
                            </a:moveTo>
                            <a:cubicBezTo>
                              <a:pt x="8" y="85"/>
                              <a:pt x="26" y="41"/>
                              <a:pt x="48" y="25"/>
                            </a:cubicBezTo>
                            <a:cubicBezTo>
                              <a:pt x="70" y="9"/>
                              <a:pt x="108" y="0"/>
                              <a:pt x="134" y="0"/>
                            </a:cubicBezTo>
                            <a:cubicBezTo>
                              <a:pt x="160" y="0"/>
                              <a:pt x="181" y="4"/>
                              <a:pt x="205" y="23"/>
                            </a:cubicBezTo>
                            <a:cubicBezTo>
                              <a:pt x="230" y="42"/>
                              <a:pt x="255" y="98"/>
                              <a:pt x="281" y="112"/>
                            </a:cubicBezTo>
                            <a:cubicBezTo>
                              <a:pt x="307" y="126"/>
                              <a:pt x="344" y="117"/>
                              <a:pt x="364" y="105"/>
                            </a:cubicBezTo>
                            <a:cubicBezTo>
                              <a:pt x="384" y="93"/>
                              <a:pt x="393" y="51"/>
                              <a:pt x="400" y="37"/>
                            </a:cubicBezTo>
                          </a:path>
                        </a:pathLst>
                      </a:custGeom>
                      <a:gradFill rotWithShape="1">
                        <a:gsLst>
                          <a:gs pos="0">
                            <a:srgbClr val="CC6600"/>
                          </a:gs>
                          <a:gs pos="50000">
                            <a:srgbClr val="996633"/>
                          </a:gs>
                          <a:gs pos="100000">
                            <a:srgbClr val="CC6600"/>
                          </a:gs>
                        </a:gsLst>
                        <a:lin ang="18900000" scaled="1"/>
                      </a:gradFill>
                      <a:ln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 dirty="0"/>
                      </a:p>
                    </p:txBody>
                  </p:sp>
                </p:grpSp>
                <p:sp>
                  <p:nvSpPr>
                    <p:cNvPr id="42" name="Freeform 976"/>
                    <p:cNvSpPr>
                      <a:spLocks/>
                    </p:cNvSpPr>
                    <p:nvPr/>
                  </p:nvSpPr>
                  <p:spPr bwMode="auto">
                    <a:xfrm rot="15935647">
                      <a:off x="1625" y="2155"/>
                      <a:ext cx="108" cy="6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7"/>
                        </a:cxn>
                        <a:cxn ang="0">
                          <a:pos x="48" y="25"/>
                        </a:cxn>
                        <a:cxn ang="0">
                          <a:pos x="134" y="0"/>
                        </a:cxn>
                        <a:cxn ang="0">
                          <a:pos x="205" y="23"/>
                        </a:cxn>
                        <a:cxn ang="0">
                          <a:pos x="281" y="112"/>
                        </a:cxn>
                        <a:cxn ang="0">
                          <a:pos x="364" y="105"/>
                        </a:cxn>
                        <a:cxn ang="0">
                          <a:pos x="400" y="37"/>
                        </a:cxn>
                      </a:cxnLst>
                      <a:rect l="0" t="0" r="r" b="b"/>
                      <a:pathLst>
                        <a:path w="400" h="126">
                          <a:moveTo>
                            <a:pt x="0" y="97"/>
                          </a:moveTo>
                          <a:cubicBezTo>
                            <a:pt x="8" y="85"/>
                            <a:pt x="26" y="41"/>
                            <a:pt x="48" y="25"/>
                          </a:cubicBezTo>
                          <a:cubicBezTo>
                            <a:pt x="70" y="9"/>
                            <a:pt x="108" y="0"/>
                            <a:pt x="134" y="0"/>
                          </a:cubicBezTo>
                          <a:cubicBezTo>
                            <a:pt x="160" y="0"/>
                            <a:pt x="181" y="4"/>
                            <a:pt x="205" y="23"/>
                          </a:cubicBezTo>
                          <a:cubicBezTo>
                            <a:pt x="230" y="42"/>
                            <a:pt x="255" y="98"/>
                            <a:pt x="281" y="112"/>
                          </a:cubicBezTo>
                          <a:cubicBezTo>
                            <a:pt x="307" y="126"/>
                            <a:pt x="344" y="117"/>
                            <a:pt x="364" y="105"/>
                          </a:cubicBezTo>
                          <a:cubicBezTo>
                            <a:pt x="384" y="93"/>
                            <a:pt x="393" y="51"/>
                            <a:pt x="400" y="37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996633"/>
                        </a:gs>
                        <a:gs pos="100000">
                          <a:srgbClr val="CC6600"/>
                        </a:gs>
                      </a:gsLst>
                      <a:lin ang="18900000" scaled="1"/>
                    </a:gra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sp>
                <p:nvSpPr>
                  <p:cNvPr id="39" name="Freeform 977"/>
                  <p:cNvSpPr>
                    <a:spLocks/>
                  </p:cNvSpPr>
                  <p:nvPr/>
                </p:nvSpPr>
                <p:spPr bwMode="auto">
                  <a:xfrm rot="10800000">
                    <a:off x="1606" y="2128"/>
                    <a:ext cx="86" cy="79"/>
                  </a:xfrm>
                  <a:custGeom>
                    <a:avLst/>
                    <a:gdLst/>
                    <a:ahLst/>
                    <a:cxnLst>
                      <a:cxn ang="0">
                        <a:pos x="72" y="0"/>
                      </a:cxn>
                      <a:cxn ang="0">
                        <a:pos x="127" y="39"/>
                      </a:cxn>
                      <a:cxn ang="0">
                        <a:pos x="144" y="106"/>
                      </a:cxn>
                      <a:cxn ang="0">
                        <a:pos x="123" y="158"/>
                      </a:cxn>
                      <a:cxn ang="0">
                        <a:pos x="50" y="212"/>
                      </a:cxn>
                      <a:cxn ang="0">
                        <a:pos x="6" y="214"/>
                      </a:cxn>
                      <a:cxn ang="0">
                        <a:pos x="14" y="218"/>
                      </a:cxn>
                    </a:cxnLst>
                    <a:rect l="0" t="0" r="r" b="b"/>
                    <a:pathLst>
                      <a:path w="145" h="221">
                        <a:moveTo>
                          <a:pt x="72" y="0"/>
                        </a:moveTo>
                        <a:cubicBezTo>
                          <a:pt x="82" y="7"/>
                          <a:pt x="115" y="23"/>
                          <a:pt x="127" y="39"/>
                        </a:cubicBezTo>
                        <a:cubicBezTo>
                          <a:pt x="139" y="57"/>
                          <a:pt x="145" y="86"/>
                          <a:pt x="144" y="106"/>
                        </a:cubicBezTo>
                        <a:cubicBezTo>
                          <a:pt x="143" y="125"/>
                          <a:pt x="139" y="141"/>
                          <a:pt x="123" y="158"/>
                        </a:cubicBezTo>
                        <a:cubicBezTo>
                          <a:pt x="107" y="176"/>
                          <a:pt x="69" y="203"/>
                          <a:pt x="50" y="212"/>
                        </a:cubicBezTo>
                        <a:cubicBezTo>
                          <a:pt x="31" y="221"/>
                          <a:pt x="12" y="213"/>
                          <a:pt x="6" y="214"/>
                        </a:cubicBezTo>
                        <a:cubicBezTo>
                          <a:pt x="0" y="215"/>
                          <a:pt x="12" y="217"/>
                          <a:pt x="14" y="218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22" name="Group 978"/>
              <p:cNvGrpSpPr>
                <a:grpSpLocks/>
              </p:cNvGrpSpPr>
              <p:nvPr/>
            </p:nvGrpSpPr>
            <p:grpSpPr bwMode="auto">
              <a:xfrm rot="-2514992">
                <a:off x="1814" y="3281"/>
                <a:ext cx="418" cy="211"/>
                <a:chOff x="1606" y="2128"/>
                <a:chExt cx="418" cy="211"/>
              </a:xfrm>
            </p:grpSpPr>
            <p:grpSp>
              <p:nvGrpSpPr>
                <p:cNvPr id="23" name="Group 979"/>
                <p:cNvGrpSpPr>
                  <a:grpSpLocks/>
                </p:cNvGrpSpPr>
                <p:nvPr/>
              </p:nvGrpSpPr>
              <p:grpSpPr bwMode="auto">
                <a:xfrm>
                  <a:off x="1692" y="2156"/>
                  <a:ext cx="332" cy="183"/>
                  <a:chOff x="1692" y="2156"/>
                  <a:chExt cx="332" cy="183"/>
                </a:xfrm>
              </p:grpSpPr>
              <p:sp>
                <p:nvSpPr>
                  <p:cNvPr id="33" name="Freeform 980"/>
                  <p:cNvSpPr>
                    <a:spLocks/>
                  </p:cNvSpPr>
                  <p:nvPr/>
                </p:nvSpPr>
                <p:spPr bwMode="auto">
                  <a:xfrm rot="15935647">
                    <a:off x="1662" y="2186"/>
                    <a:ext cx="111" cy="51"/>
                  </a:xfrm>
                  <a:custGeom>
                    <a:avLst/>
                    <a:gdLst/>
                    <a:ahLst/>
                    <a:cxnLst>
                      <a:cxn ang="0">
                        <a:pos x="0" y="99"/>
                      </a:cxn>
                      <a:cxn ang="0">
                        <a:pos x="44" y="27"/>
                      </a:cxn>
                      <a:cxn ang="0">
                        <a:pos x="118" y="3"/>
                      </a:cxn>
                      <a:cxn ang="0">
                        <a:pos x="192" y="15"/>
                      </a:cxn>
                      <a:cxn ang="0">
                        <a:pos x="280" y="91"/>
                      </a:cxn>
                      <a:cxn ang="0">
                        <a:pos x="360" y="79"/>
                      </a:cxn>
                      <a:cxn ang="0">
                        <a:pos x="408" y="10"/>
                      </a:cxn>
                    </a:cxnLst>
                    <a:rect l="0" t="0" r="r" b="b"/>
                    <a:pathLst>
                      <a:path w="408" h="102">
                        <a:moveTo>
                          <a:pt x="0" y="99"/>
                        </a:moveTo>
                        <a:cubicBezTo>
                          <a:pt x="7" y="87"/>
                          <a:pt x="24" y="43"/>
                          <a:pt x="44" y="27"/>
                        </a:cubicBezTo>
                        <a:cubicBezTo>
                          <a:pt x="64" y="11"/>
                          <a:pt x="93" y="5"/>
                          <a:pt x="118" y="3"/>
                        </a:cubicBezTo>
                        <a:cubicBezTo>
                          <a:pt x="143" y="1"/>
                          <a:pt x="165" y="0"/>
                          <a:pt x="192" y="15"/>
                        </a:cubicBezTo>
                        <a:cubicBezTo>
                          <a:pt x="219" y="30"/>
                          <a:pt x="252" y="80"/>
                          <a:pt x="280" y="91"/>
                        </a:cubicBezTo>
                        <a:cubicBezTo>
                          <a:pt x="308" y="102"/>
                          <a:pt x="339" y="92"/>
                          <a:pt x="360" y="79"/>
                        </a:cubicBezTo>
                        <a:cubicBezTo>
                          <a:pt x="381" y="66"/>
                          <a:pt x="398" y="25"/>
                          <a:pt x="408" y="10"/>
                        </a:cubicBezTo>
                      </a:path>
                    </a:pathLst>
                  </a:custGeom>
                  <a:solidFill>
                    <a:srgbClr val="CC9900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34" name="Freeform 981"/>
                  <p:cNvSpPr>
                    <a:spLocks/>
                  </p:cNvSpPr>
                  <p:nvPr/>
                </p:nvSpPr>
                <p:spPr bwMode="auto">
                  <a:xfrm rot="78998013">
                    <a:off x="1952" y="2268"/>
                    <a:ext cx="95" cy="48"/>
                  </a:xfrm>
                  <a:custGeom>
                    <a:avLst/>
                    <a:gdLst/>
                    <a:ahLst/>
                    <a:cxnLst>
                      <a:cxn ang="0">
                        <a:pos x="0" y="99"/>
                      </a:cxn>
                      <a:cxn ang="0">
                        <a:pos x="44" y="27"/>
                      </a:cxn>
                      <a:cxn ang="0">
                        <a:pos x="118" y="3"/>
                      </a:cxn>
                      <a:cxn ang="0">
                        <a:pos x="192" y="15"/>
                      </a:cxn>
                      <a:cxn ang="0">
                        <a:pos x="280" y="91"/>
                      </a:cxn>
                      <a:cxn ang="0">
                        <a:pos x="360" y="79"/>
                      </a:cxn>
                      <a:cxn ang="0">
                        <a:pos x="408" y="10"/>
                      </a:cxn>
                    </a:cxnLst>
                    <a:rect l="0" t="0" r="r" b="b"/>
                    <a:pathLst>
                      <a:path w="408" h="102">
                        <a:moveTo>
                          <a:pt x="0" y="99"/>
                        </a:moveTo>
                        <a:cubicBezTo>
                          <a:pt x="7" y="87"/>
                          <a:pt x="24" y="43"/>
                          <a:pt x="44" y="27"/>
                        </a:cubicBezTo>
                        <a:cubicBezTo>
                          <a:pt x="64" y="11"/>
                          <a:pt x="93" y="5"/>
                          <a:pt x="118" y="3"/>
                        </a:cubicBezTo>
                        <a:cubicBezTo>
                          <a:pt x="143" y="1"/>
                          <a:pt x="165" y="0"/>
                          <a:pt x="192" y="15"/>
                        </a:cubicBezTo>
                        <a:cubicBezTo>
                          <a:pt x="219" y="30"/>
                          <a:pt x="252" y="80"/>
                          <a:pt x="280" y="91"/>
                        </a:cubicBezTo>
                        <a:cubicBezTo>
                          <a:pt x="308" y="102"/>
                          <a:pt x="339" y="92"/>
                          <a:pt x="360" y="79"/>
                        </a:cubicBezTo>
                        <a:cubicBezTo>
                          <a:pt x="381" y="66"/>
                          <a:pt x="398" y="25"/>
                          <a:pt x="408" y="10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35" name="Freeform 982"/>
                  <p:cNvSpPr>
                    <a:spLocks/>
                  </p:cNvSpPr>
                  <p:nvPr/>
                </p:nvSpPr>
                <p:spPr bwMode="auto">
                  <a:xfrm rot="79432229">
                    <a:off x="1854" y="2257"/>
                    <a:ext cx="93" cy="59"/>
                  </a:xfrm>
                  <a:custGeom>
                    <a:avLst/>
                    <a:gdLst/>
                    <a:ahLst/>
                    <a:cxnLst>
                      <a:cxn ang="0">
                        <a:pos x="0" y="97"/>
                      </a:cxn>
                      <a:cxn ang="0">
                        <a:pos x="48" y="25"/>
                      </a:cxn>
                      <a:cxn ang="0">
                        <a:pos x="134" y="0"/>
                      </a:cxn>
                      <a:cxn ang="0">
                        <a:pos x="205" y="23"/>
                      </a:cxn>
                      <a:cxn ang="0">
                        <a:pos x="281" y="112"/>
                      </a:cxn>
                      <a:cxn ang="0">
                        <a:pos x="364" y="105"/>
                      </a:cxn>
                      <a:cxn ang="0">
                        <a:pos x="400" y="37"/>
                      </a:cxn>
                    </a:cxnLst>
                    <a:rect l="0" t="0" r="r" b="b"/>
                    <a:pathLst>
                      <a:path w="400" h="126">
                        <a:moveTo>
                          <a:pt x="0" y="97"/>
                        </a:moveTo>
                        <a:cubicBezTo>
                          <a:pt x="8" y="85"/>
                          <a:pt x="26" y="41"/>
                          <a:pt x="48" y="25"/>
                        </a:cubicBezTo>
                        <a:cubicBezTo>
                          <a:pt x="70" y="9"/>
                          <a:pt x="108" y="0"/>
                          <a:pt x="134" y="0"/>
                        </a:cubicBezTo>
                        <a:cubicBezTo>
                          <a:pt x="160" y="0"/>
                          <a:pt x="181" y="4"/>
                          <a:pt x="205" y="23"/>
                        </a:cubicBezTo>
                        <a:cubicBezTo>
                          <a:pt x="230" y="42"/>
                          <a:pt x="255" y="98"/>
                          <a:pt x="281" y="112"/>
                        </a:cubicBezTo>
                        <a:cubicBezTo>
                          <a:pt x="307" y="126"/>
                          <a:pt x="344" y="117"/>
                          <a:pt x="364" y="105"/>
                        </a:cubicBezTo>
                        <a:cubicBezTo>
                          <a:pt x="384" y="93"/>
                          <a:pt x="393" y="51"/>
                          <a:pt x="400" y="37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  <p:grpSp>
              <p:nvGrpSpPr>
                <p:cNvPr id="24" name="Group 983"/>
                <p:cNvGrpSpPr>
                  <a:grpSpLocks/>
                </p:cNvGrpSpPr>
                <p:nvPr/>
              </p:nvGrpSpPr>
              <p:grpSpPr bwMode="auto">
                <a:xfrm>
                  <a:off x="1606" y="2128"/>
                  <a:ext cx="372" cy="208"/>
                  <a:chOff x="1606" y="2128"/>
                  <a:chExt cx="372" cy="208"/>
                </a:xfrm>
              </p:grpSpPr>
              <p:grpSp>
                <p:nvGrpSpPr>
                  <p:cNvPr id="25" name="Group 984"/>
                  <p:cNvGrpSpPr>
                    <a:grpSpLocks/>
                  </p:cNvGrpSpPr>
                  <p:nvPr/>
                </p:nvGrpSpPr>
                <p:grpSpPr bwMode="auto">
                  <a:xfrm>
                    <a:off x="1649" y="2131"/>
                    <a:ext cx="329" cy="205"/>
                    <a:chOff x="1649" y="2131"/>
                    <a:chExt cx="329" cy="205"/>
                  </a:xfrm>
                </p:grpSpPr>
                <p:sp>
                  <p:nvSpPr>
                    <p:cNvPr id="27" name="Freeform 985"/>
                    <p:cNvSpPr>
                      <a:spLocks/>
                    </p:cNvSpPr>
                    <p:nvPr/>
                  </p:nvSpPr>
                  <p:spPr bwMode="auto">
                    <a:xfrm rot="78998013">
                      <a:off x="1903" y="2260"/>
                      <a:ext cx="92" cy="5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7"/>
                        </a:cxn>
                        <a:cxn ang="0">
                          <a:pos x="48" y="25"/>
                        </a:cxn>
                        <a:cxn ang="0">
                          <a:pos x="134" y="0"/>
                        </a:cxn>
                        <a:cxn ang="0">
                          <a:pos x="205" y="23"/>
                        </a:cxn>
                        <a:cxn ang="0">
                          <a:pos x="281" y="112"/>
                        </a:cxn>
                        <a:cxn ang="0">
                          <a:pos x="364" y="105"/>
                        </a:cxn>
                        <a:cxn ang="0">
                          <a:pos x="400" y="37"/>
                        </a:cxn>
                      </a:cxnLst>
                      <a:rect l="0" t="0" r="r" b="b"/>
                      <a:pathLst>
                        <a:path w="400" h="126">
                          <a:moveTo>
                            <a:pt x="0" y="97"/>
                          </a:moveTo>
                          <a:cubicBezTo>
                            <a:pt x="8" y="85"/>
                            <a:pt x="26" y="41"/>
                            <a:pt x="48" y="25"/>
                          </a:cubicBezTo>
                          <a:cubicBezTo>
                            <a:pt x="70" y="9"/>
                            <a:pt x="108" y="0"/>
                            <a:pt x="134" y="0"/>
                          </a:cubicBezTo>
                          <a:cubicBezTo>
                            <a:pt x="160" y="0"/>
                            <a:pt x="181" y="4"/>
                            <a:pt x="205" y="23"/>
                          </a:cubicBezTo>
                          <a:cubicBezTo>
                            <a:pt x="230" y="42"/>
                            <a:pt x="255" y="98"/>
                            <a:pt x="281" y="112"/>
                          </a:cubicBezTo>
                          <a:cubicBezTo>
                            <a:pt x="307" y="126"/>
                            <a:pt x="344" y="117"/>
                            <a:pt x="364" y="105"/>
                          </a:cubicBezTo>
                          <a:cubicBezTo>
                            <a:pt x="384" y="93"/>
                            <a:pt x="393" y="51"/>
                            <a:pt x="400" y="37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996633"/>
                        </a:gs>
                        <a:gs pos="100000">
                          <a:srgbClr val="CC6600"/>
                        </a:gs>
                      </a:gsLst>
                      <a:lin ang="18900000" scaled="1"/>
                    </a:gra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grpSp>
                  <p:nvGrpSpPr>
                    <p:cNvPr id="28" name="Group 98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725" y="2188"/>
                      <a:ext cx="154" cy="143"/>
                      <a:chOff x="1728" y="2185"/>
                      <a:chExt cx="154" cy="143"/>
                    </a:xfrm>
                  </p:grpSpPr>
                  <p:sp>
                    <p:nvSpPr>
                      <p:cNvPr id="30" name="Freeform 987"/>
                      <p:cNvSpPr>
                        <a:spLocks/>
                      </p:cNvSpPr>
                      <p:nvPr/>
                    </p:nvSpPr>
                    <p:spPr bwMode="auto">
                      <a:xfrm rot="14868615">
                        <a:off x="1802" y="2249"/>
                        <a:ext cx="111" cy="4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99"/>
                          </a:cxn>
                          <a:cxn ang="0">
                            <a:pos x="44" y="27"/>
                          </a:cxn>
                          <a:cxn ang="0">
                            <a:pos x="118" y="3"/>
                          </a:cxn>
                          <a:cxn ang="0">
                            <a:pos x="192" y="15"/>
                          </a:cxn>
                          <a:cxn ang="0">
                            <a:pos x="280" y="91"/>
                          </a:cxn>
                          <a:cxn ang="0">
                            <a:pos x="360" y="79"/>
                          </a:cxn>
                          <a:cxn ang="0">
                            <a:pos x="408" y="10"/>
                          </a:cxn>
                        </a:cxnLst>
                        <a:rect l="0" t="0" r="r" b="b"/>
                        <a:pathLst>
                          <a:path w="408" h="102">
                            <a:moveTo>
                              <a:pt x="0" y="99"/>
                            </a:moveTo>
                            <a:cubicBezTo>
                              <a:pt x="7" y="87"/>
                              <a:pt x="24" y="43"/>
                              <a:pt x="44" y="27"/>
                            </a:cubicBezTo>
                            <a:cubicBezTo>
                              <a:pt x="64" y="11"/>
                              <a:pt x="93" y="5"/>
                              <a:pt x="118" y="3"/>
                            </a:cubicBezTo>
                            <a:cubicBezTo>
                              <a:pt x="143" y="1"/>
                              <a:pt x="165" y="0"/>
                              <a:pt x="192" y="15"/>
                            </a:cubicBezTo>
                            <a:cubicBezTo>
                              <a:pt x="219" y="30"/>
                              <a:pt x="252" y="80"/>
                              <a:pt x="280" y="91"/>
                            </a:cubicBezTo>
                            <a:cubicBezTo>
                              <a:pt x="308" y="102"/>
                              <a:pt x="339" y="92"/>
                              <a:pt x="360" y="79"/>
                            </a:cubicBezTo>
                            <a:cubicBezTo>
                              <a:pt x="381" y="66"/>
                              <a:pt x="398" y="25"/>
                              <a:pt x="408" y="10"/>
                            </a:cubicBezTo>
                          </a:path>
                        </a:pathLst>
                      </a:custGeom>
                      <a:gradFill rotWithShape="1">
                        <a:gsLst>
                          <a:gs pos="0">
                            <a:srgbClr val="CC6600"/>
                          </a:gs>
                          <a:gs pos="50000">
                            <a:srgbClr val="996633"/>
                          </a:gs>
                          <a:gs pos="100000">
                            <a:srgbClr val="CC6600"/>
                          </a:gs>
                        </a:gsLst>
                        <a:lin ang="18900000" scaled="1"/>
                      </a:gradFill>
                      <a:ln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 dirty="0"/>
                      </a:p>
                    </p:txBody>
                  </p:sp>
                  <p:sp>
                    <p:nvSpPr>
                      <p:cNvPr id="31" name="Freeform 988"/>
                      <p:cNvSpPr>
                        <a:spLocks/>
                      </p:cNvSpPr>
                      <p:nvPr/>
                    </p:nvSpPr>
                    <p:spPr bwMode="auto">
                      <a:xfrm rot="14868615">
                        <a:off x="1752" y="2226"/>
                        <a:ext cx="108" cy="5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97"/>
                          </a:cxn>
                          <a:cxn ang="0">
                            <a:pos x="48" y="25"/>
                          </a:cxn>
                          <a:cxn ang="0">
                            <a:pos x="134" y="0"/>
                          </a:cxn>
                          <a:cxn ang="0">
                            <a:pos x="205" y="23"/>
                          </a:cxn>
                          <a:cxn ang="0">
                            <a:pos x="281" y="112"/>
                          </a:cxn>
                          <a:cxn ang="0">
                            <a:pos x="364" y="105"/>
                          </a:cxn>
                          <a:cxn ang="0">
                            <a:pos x="400" y="37"/>
                          </a:cxn>
                        </a:cxnLst>
                        <a:rect l="0" t="0" r="r" b="b"/>
                        <a:pathLst>
                          <a:path w="400" h="126">
                            <a:moveTo>
                              <a:pt x="0" y="97"/>
                            </a:moveTo>
                            <a:cubicBezTo>
                              <a:pt x="8" y="85"/>
                              <a:pt x="26" y="41"/>
                              <a:pt x="48" y="25"/>
                            </a:cubicBezTo>
                            <a:cubicBezTo>
                              <a:pt x="70" y="9"/>
                              <a:pt x="108" y="0"/>
                              <a:pt x="134" y="0"/>
                            </a:cubicBezTo>
                            <a:cubicBezTo>
                              <a:pt x="160" y="0"/>
                              <a:pt x="181" y="4"/>
                              <a:pt x="205" y="23"/>
                            </a:cubicBezTo>
                            <a:cubicBezTo>
                              <a:pt x="230" y="42"/>
                              <a:pt x="255" y="98"/>
                              <a:pt x="281" y="112"/>
                            </a:cubicBezTo>
                            <a:cubicBezTo>
                              <a:pt x="307" y="126"/>
                              <a:pt x="344" y="117"/>
                              <a:pt x="364" y="105"/>
                            </a:cubicBezTo>
                            <a:cubicBezTo>
                              <a:pt x="384" y="93"/>
                              <a:pt x="393" y="51"/>
                              <a:pt x="400" y="37"/>
                            </a:cubicBezTo>
                          </a:path>
                        </a:pathLst>
                      </a:custGeom>
                      <a:gradFill rotWithShape="1">
                        <a:gsLst>
                          <a:gs pos="0">
                            <a:srgbClr val="CC6600"/>
                          </a:gs>
                          <a:gs pos="50000">
                            <a:srgbClr val="996633"/>
                          </a:gs>
                          <a:gs pos="100000">
                            <a:srgbClr val="CC6600"/>
                          </a:gs>
                        </a:gsLst>
                        <a:lin ang="18900000" scaled="1"/>
                      </a:gradFill>
                      <a:ln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 dirty="0"/>
                      </a:p>
                    </p:txBody>
                  </p:sp>
                  <p:sp>
                    <p:nvSpPr>
                      <p:cNvPr id="32" name="Freeform 989"/>
                      <p:cNvSpPr>
                        <a:spLocks/>
                      </p:cNvSpPr>
                      <p:nvPr/>
                    </p:nvSpPr>
                    <p:spPr bwMode="auto">
                      <a:xfrm rot="15302830">
                        <a:off x="1704" y="2209"/>
                        <a:ext cx="108" cy="5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97"/>
                          </a:cxn>
                          <a:cxn ang="0">
                            <a:pos x="48" y="25"/>
                          </a:cxn>
                          <a:cxn ang="0">
                            <a:pos x="134" y="0"/>
                          </a:cxn>
                          <a:cxn ang="0">
                            <a:pos x="205" y="23"/>
                          </a:cxn>
                          <a:cxn ang="0">
                            <a:pos x="281" y="112"/>
                          </a:cxn>
                          <a:cxn ang="0">
                            <a:pos x="364" y="105"/>
                          </a:cxn>
                          <a:cxn ang="0">
                            <a:pos x="400" y="37"/>
                          </a:cxn>
                        </a:cxnLst>
                        <a:rect l="0" t="0" r="r" b="b"/>
                        <a:pathLst>
                          <a:path w="400" h="126">
                            <a:moveTo>
                              <a:pt x="0" y="97"/>
                            </a:moveTo>
                            <a:cubicBezTo>
                              <a:pt x="8" y="85"/>
                              <a:pt x="26" y="41"/>
                              <a:pt x="48" y="25"/>
                            </a:cubicBezTo>
                            <a:cubicBezTo>
                              <a:pt x="70" y="9"/>
                              <a:pt x="108" y="0"/>
                              <a:pt x="134" y="0"/>
                            </a:cubicBezTo>
                            <a:cubicBezTo>
                              <a:pt x="160" y="0"/>
                              <a:pt x="181" y="4"/>
                              <a:pt x="205" y="23"/>
                            </a:cubicBezTo>
                            <a:cubicBezTo>
                              <a:pt x="230" y="42"/>
                              <a:pt x="255" y="98"/>
                              <a:pt x="281" y="112"/>
                            </a:cubicBezTo>
                            <a:cubicBezTo>
                              <a:pt x="307" y="126"/>
                              <a:pt x="344" y="117"/>
                              <a:pt x="364" y="105"/>
                            </a:cubicBezTo>
                            <a:cubicBezTo>
                              <a:pt x="384" y="93"/>
                              <a:pt x="393" y="51"/>
                              <a:pt x="400" y="37"/>
                            </a:cubicBezTo>
                          </a:path>
                        </a:pathLst>
                      </a:custGeom>
                      <a:gradFill rotWithShape="1">
                        <a:gsLst>
                          <a:gs pos="0">
                            <a:srgbClr val="CC6600"/>
                          </a:gs>
                          <a:gs pos="50000">
                            <a:srgbClr val="996633"/>
                          </a:gs>
                          <a:gs pos="100000">
                            <a:srgbClr val="CC6600"/>
                          </a:gs>
                        </a:gsLst>
                        <a:lin ang="18900000" scaled="1"/>
                      </a:gradFill>
                      <a:ln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ru-RU" dirty="0"/>
                      </a:p>
                    </p:txBody>
                  </p:sp>
                </p:grpSp>
                <p:sp>
                  <p:nvSpPr>
                    <p:cNvPr id="29" name="Freeform 990"/>
                    <p:cNvSpPr>
                      <a:spLocks/>
                    </p:cNvSpPr>
                    <p:nvPr/>
                  </p:nvSpPr>
                  <p:spPr bwMode="auto">
                    <a:xfrm rot="15935647">
                      <a:off x="1625" y="2155"/>
                      <a:ext cx="108" cy="6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7"/>
                        </a:cxn>
                        <a:cxn ang="0">
                          <a:pos x="48" y="25"/>
                        </a:cxn>
                        <a:cxn ang="0">
                          <a:pos x="134" y="0"/>
                        </a:cxn>
                        <a:cxn ang="0">
                          <a:pos x="205" y="23"/>
                        </a:cxn>
                        <a:cxn ang="0">
                          <a:pos x="281" y="112"/>
                        </a:cxn>
                        <a:cxn ang="0">
                          <a:pos x="364" y="105"/>
                        </a:cxn>
                        <a:cxn ang="0">
                          <a:pos x="400" y="37"/>
                        </a:cxn>
                      </a:cxnLst>
                      <a:rect l="0" t="0" r="r" b="b"/>
                      <a:pathLst>
                        <a:path w="400" h="126">
                          <a:moveTo>
                            <a:pt x="0" y="97"/>
                          </a:moveTo>
                          <a:cubicBezTo>
                            <a:pt x="8" y="85"/>
                            <a:pt x="26" y="41"/>
                            <a:pt x="48" y="25"/>
                          </a:cubicBezTo>
                          <a:cubicBezTo>
                            <a:pt x="70" y="9"/>
                            <a:pt x="108" y="0"/>
                            <a:pt x="134" y="0"/>
                          </a:cubicBezTo>
                          <a:cubicBezTo>
                            <a:pt x="160" y="0"/>
                            <a:pt x="181" y="4"/>
                            <a:pt x="205" y="23"/>
                          </a:cubicBezTo>
                          <a:cubicBezTo>
                            <a:pt x="230" y="42"/>
                            <a:pt x="255" y="98"/>
                            <a:pt x="281" y="112"/>
                          </a:cubicBezTo>
                          <a:cubicBezTo>
                            <a:pt x="307" y="126"/>
                            <a:pt x="344" y="117"/>
                            <a:pt x="364" y="105"/>
                          </a:cubicBezTo>
                          <a:cubicBezTo>
                            <a:pt x="384" y="93"/>
                            <a:pt x="393" y="51"/>
                            <a:pt x="400" y="37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996633"/>
                        </a:gs>
                        <a:gs pos="100000">
                          <a:srgbClr val="CC6600"/>
                        </a:gs>
                      </a:gsLst>
                      <a:lin ang="18900000" scaled="1"/>
                    </a:gra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sp>
                <p:nvSpPr>
                  <p:cNvPr id="26" name="Freeform 991"/>
                  <p:cNvSpPr>
                    <a:spLocks/>
                  </p:cNvSpPr>
                  <p:nvPr/>
                </p:nvSpPr>
                <p:spPr bwMode="auto">
                  <a:xfrm rot="10800000">
                    <a:off x="1606" y="2128"/>
                    <a:ext cx="86" cy="79"/>
                  </a:xfrm>
                  <a:custGeom>
                    <a:avLst/>
                    <a:gdLst/>
                    <a:ahLst/>
                    <a:cxnLst>
                      <a:cxn ang="0">
                        <a:pos x="72" y="0"/>
                      </a:cxn>
                      <a:cxn ang="0">
                        <a:pos x="127" y="39"/>
                      </a:cxn>
                      <a:cxn ang="0">
                        <a:pos x="144" y="106"/>
                      </a:cxn>
                      <a:cxn ang="0">
                        <a:pos x="123" y="158"/>
                      </a:cxn>
                      <a:cxn ang="0">
                        <a:pos x="50" y="212"/>
                      </a:cxn>
                      <a:cxn ang="0">
                        <a:pos x="6" y="214"/>
                      </a:cxn>
                      <a:cxn ang="0">
                        <a:pos x="14" y="218"/>
                      </a:cxn>
                    </a:cxnLst>
                    <a:rect l="0" t="0" r="r" b="b"/>
                    <a:pathLst>
                      <a:path w="145" h="221">
                        <a:moveTo>
                          <a:pt x="72" y="0"/>
                        </a:moveTo>
                        <a:cubicBezTo>
                          <a:pt x="82" y="7"/>
                          <a:pt x="115" y="23"/>
                          <a:pt x="127" y="39"/>
                        </a:cubicBezTo>
                        <a:cubicBezTo>
                          <a:pt x="139" y="57"/>
                          <a:pt x="145" y="86"/>
                          <a:pt x="144" y="106"/>
                        </a:cubicBezTo>
                        <a:cubicBezTo>
                          <a:pt x="143" y="125"/>
                          <a:pt x="139" y="141"/>
                          <a:pt x="123" y="158"/>
                        </a:cubicBezTo>
                        <a:cubicBezTo>
                          <a:pt x="107" y="176"/>
                          <a:pt x="69" y="203"/>
                          <a:pt x="50" y="212"/>
                        </a:cubicBezTo>
                        <a:cubicBezTo>
                          <a:pt x="31" y="221"/>
                          <a:pt x="12" y="213"/>
                          <a:pt x="6" y="214"/>
                        </a:cubicBezTo>
                        <a:cubicBezTo>
                          <a:pt x="0" y="215"/>
                          <a:pt x="12" y="217"/>
                          <a:pt x="14" y="218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</p:grpSp>
      </p:grpSp>
      <p:grpSp>
        <p:nvGrpSpPr>
          <p:cNvPr id="133" name="Group 1416"/>
          <p:cNvGrpSpPr>
            <a:grpSpLocks/>
          </p:cNvGrpSpPr>
          <p:nvPr/>
        </p:nvGrpSpPr>
        <p:grpSpPr bwMode="auto">
          <a:xfrm>
            <a:off x="2143108" y="4786322"/>
            <a:ext cx="1828800" cy="1524000"/>
            <a:chOff x="3120" y="2400"/>
            <a:chExt cx="1152" cy="960"/>
          </a:xfrm>
        </p:grpSpPr>
        <p:grpSp>
          <p:nvGrpSpPr>
            <p:cNvPr id="134" name="Group 1417"/>
            <p:cNvGrpSpPr>
              <a:grpSpLocks/>
            </p:cNvGrpSpPr>
            <p:nvPr/>
          </p:nvGrpSpPr>
          <p:grpSpPr bwMode="auto">
            <a:xfrm rot="2664346">
              <a:off x="3219" y="2497"/>
              <a:ext cx="526" cy="384"/>
              <a:chOff x="2509" y="1576"/>
              <a:chExt cx="701" cy="508"/>
            </a:xfrm>
          </p:grpSpPr>
          <p:sp>
            <p:nvSpPr>
              <p:cNvPr id="210" name="Freeform 1418"/>
              <p:cNvSpPr>
                <a:spLocks/>
              </p:cNvSpPr>
              <p:nvPr/>
            </p:nvSpPr>
            <p:spPr bwMode="auto">
              <a:xfrm rot="17550579" flipH="1">
                <a:off x="2748" y="1622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11" name="Freeform 1419"/>
              <p:cNvSpPr>
                <a:spLocks/>
              </p:cNvSpPr>
              <p:nvPr/>
            </p:nvSpPr>
            <p:spPr bwMode="auto">
              <a:xfrm rot="-25649421">
                <a:off x="2781" y="1747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12" name="Freeform 1420"/>
              <p:cNvSpPr>
                <a:spLocks/>
              </p:cNvSpPr>
              <p:nvPr/>
            </p:nvSpPr>
            <p:spPr bwMode="auto">
              <a:xfrm rot="17550579" flipH="1">
                <a:off x="3117" y="1922"/>
                <a:ext cx="36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213" name="Group 1421"/>
              <p:cNvGrpSpPr>
                <a:grpSpLocks/>
              </p:cNvGrpSpPr>
              <p:nvPr/>
            </p:nvGrpSpPr>
            <p:grpSpPr bwMode="auto">
              <a:xfrm>
                <a:off x="2509" y="1584"/>
                <a:ext cx="416" cy="252"/>
                <a:chOff x="2509" y="1584"/>
                <a:chExt cx="416" cy="252"/>
              </a:xfrm>
            </p:grpSpPr>
            <p:sp>
              <p:nvSpPr>
                <p:cNvPr id="214" name="Freeform 1422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000000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215" name="Group 1423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216" name="Group 1424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222" name="Freeform 1425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223" name="Freeform 1426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sp>
                <p:nvSpPr>
                  <p:cNvPr id="217" name="Freeform 1427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18" name="Freeform 1428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19" name="Freeform 1429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20" name="Freeform 1430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21" name="Freeform 1431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</p:grpSp>
        <p:grpSp>
          <p:nvGrpSpPr>
            <p:cNvPr id="135" name="Group 1432"/>
            <p:cNvGrpSpPr>
              <a:grpSpLocks/>
            </p:cNvGrpSpPr>
            <p:nvPr/>
          </p:nvGrpSpPr>
          <p:grpSpPr bwMode="auto">
            <a:xfrm rot="-6442799">
              <a:off x="3433" y="2901"/>
              <a:ext cx="526" cy="384"/>
              <a:chOff x="2509" y="1576"/>
              <a:chExt cx="701" cy="508"/>
            </a:xfrm>
          </p:grpSpPr>
          <p:sp>
            <p:nvSpPr>
              <p:cNvPr id="196" name="Freeform 1433"/>
              <p:cNvSpPr>
                <a:spLocks/>
              </p:cNvSpPr>
              <p:nvPr/>
            </p:nvSpPr>
            <p:spPr bwMode="auto">
              <a:xfrm rot="17550579" flipH="1">
                <a:off x="2748" y="1622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97" name="Freeform 1434"/>
              <p:cNvSpPr>
                <a:spLocks/>
              </p:cNvSpPr>
              <p:nvPr/>
            </p:nvSpPr>
            <p:spPr bwMode="auto">
              <a:xfrm rot="-25649421">
                <a:off x="2781" y="1747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98" name="Freeform 1435"/>
              <p:cNvSpPr>
                <a:spLocks/>
              </p:cNvSpPr>
              <p:nvPr/>
            </p:nvSpPr>
            <p:spPr bwMode="auto">
              <a:xfrm rot="17550579" flipH="1">
                <a:off x="3117" y="1922"/>
                <a:ext cx="36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199" name="Group 1436"/>
              <p:cNvGrpSpPr>
                <a:grpSpLocks/>
              </p:cNvGrpSpPr>
              <p:nvPr/>
            </p:nvGrpSpPr>
            <p:grpSpPr bwMode="auto">
              <a:xfrm>
                <a:off x="2509" y="1584"/>
                <a:ext cx="416" cy="252"/>
                <a:chOff x="2509" y="1584"/>
                <a:chExt cx="416" cy="252"/>
              </a:xfrm>
            </p:grpSpPr>
            <p:sp>
              <p:nvSpPr>
                <p:cNvPr id="200" name="Freeform 1437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000000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201" name="Group 1438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202" name="Group 1439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208" name="Freeform 1440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209" name="Freeform 1441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sp>
                <p:nvSpPr>
                  <p:cNvPr id="203" name="Freeform 1442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04" name="Freeform 1443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05" name="Freeform 1444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06" name="Freeform 1445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07" name="Freeform 1446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</p:grpSp>
        <p:grpSp>
          <p:nvGrpSpPr>
            <p:cNvPr id="136" name="Group 1447"/>
            <p:cNvGrpSpPr>
              <a:grpSpLocks/>
            </p:cNvGrpSpPr>
            <p:nvPr/>
          </p:nvGrpSpPr>
          <p:grpSpPr bwMode="auto">
            <a:xfrm rot="7129702" flipH="1">
              <a:off x="3578" y="2854"/>
              <a:ext cx="526" cy="384"/>
              <a:chOff x="2509" y="1576"/>
              <a:chExt cx="701" cy="508"/>
            </a:xfrm>
          </p:grpSpPr>
          <p:sp>
            <p:nvSpPr>
              <p:cNvPr id="182" name="Freeform 1448"/>
              <p:cNvSpPr>
                <a:spLocks/>
              </p:cNvSpPr>
              <p:nvPr/>
            </p:nvSpPr>
            <p:spPr bwMode="auto">
              <a:xfrm rot="17550579" flipH="1">
                <a:off x="2748" y="1622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83" name="Freeform 1449"/>
              <p:cNvSpPr>
                <a:spLocks/>
              </p:cNvSpPr>
              <p:nvPr/>
            </p:nvSpPr>
            <p:spPr bwMode="auto">
              <a:xfrm rot="-25649421">
                <a:off x="2781" y="1747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84" name="Freeform 1450"/>
              <p:cNvSpPr>
                <a:spLocks/>
              </p:cNvSpPr>
              <p:nvPr/>
            </p:nvSpPr>
            <p:spPr bwMode="auto">
              <a:xfrm rot="17550579" flipH="1">
                <a:off x="3117" y="1922"/>
                <a:ext cx="36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185" name="Group 1451"/>
              <p:cNvGrpSpPr>
                <a:grpSpLocks/>
              </p:cNvGrpSpPr>
              <p:nvPr/>
            </p:nvGrpSpPr>
            <p:grpSpPr bwMode="auto">
              <a:xfrm>
                <a:off x="2509" y="1584"/>
                <a:ext cx="416" cy="252"/>
                <a:chOff x="2509" y="1584"/>
                <a:chExt cx="416" cy="252"/>
              </a:xfrm>
            </p:grpSpPr>
            <p:sp>
              <p:nvSpPr>
                <p:cNvPr id="186" name="Freeform 1452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000000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187" name="Group 1453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188" name="Group 1454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194" name="Freeform 1455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195" name="Freeform 1456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sp>
                <p:nvSpPr>
                  <p:cNvPr id="189" name="Freeform 1457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90" name="Freeform 1458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91" name="Freeform 1459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92" name="Freeform 1460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93" name="Freeform 1461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</p:grpSp>
        <p:grpSp>
          <p:nvGrpSpPr>
            <p:cNvPr id="137" name="Group 1462"/>
            <p:cNvGrpSpPr>
              <a:grpSpLocks/>
            </p:cNvGrpSpPr>
            <p:nvPr/>
          </p:nvGrpSpPr>
          <p:grpSpPr bwMode="auto">
            <a:xfrm rot="5400000">
              <a:off x="3482" y="2474"/>
              <a:ext cx="526" cy="384"/>
              <a:chOff x="2509" y="1576"/>
              <a:chExt cx="701" cy="508"/>
            </a:xfrm>
          </p:grpSpPr>
          <p:sp>
            <p:nvSpPr>
              <p:cNvPr id="168" name="Freeform 1463"/>
              <p:cNvSpPr>
                <a:spLocks/>
              </p:cNvSpPr>
              <p:nvPr/>
            </p:nvSpPr>
            <p:spPr bwMode="auto">
              <a:xfrm rot="17550579" flipH="1">
                <a:off x="2748" y="1622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69" name="Freeform 1464"/>
              <p:cNvSpPr>
                <a:spLocks/>
              </p:cNvSpPr>
              <p:nvPr/>
            </p:nvSpPr>
            <p:spPr bwMode="auto">
              <a:xfrm rot="-25649421">
                <a:off x="2781" y="1747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70" name="Freeform 1465"/>
              <p:cNvSpPr>
                <a:spLocks/>
              </p:cNvSpPr>
              <p:nvPr/>
            </p:nvSpPr>
            <p:spPr bwMode="auto">
              <a:xfrm rot="17550579" flipH="1">
                <a:off x="3117" y="1922"/>
                <a:ext cx="36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171" name="Group 1466"/>
              <p:cNvGrpSpPr>
                <a:grpSpLocks/>
              </p:cNvGrpSpPr>
              <p:nvPr/>
            </p:nvGrpSpPr>
            <p:grpSpPr bwMode="auto">
              <a:xfrm>
                <a:off x="2509" y="1584"/>
                <a:ext cx="416" cy="252"/>
                <a:chOff x="2509" y="1584"/>
                <a:chExt cx="416" cy="252"/>
              </a:xfrm>
            </p:grpSpPr>
            <p:sp>
              <p:nvSpPr>
                <p:cNvPr id="172" name="Freeform 1467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000000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173" name="Group 1468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174" name="Group 1469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180" name="Freeform 1470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181" name="Freeform 1471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sp>
                <p:nvSpPr>
                  <p:cNvPr id="175" name="Freeform 1472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76" name="Freeform 1473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77" name="Freeform 1474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78" name="Freeform 1475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79" name="Freeform 1476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</p:grpSp>
        <p:grpSp>
          <p:nvGrpSpPr>
            <p:cNvPr id="138" name="Group 1477"/>
            <p:cNvGrpSpPr>
              <a:grpSpLocks/>
            </p:cNvGrpSpPr>
            <p:nvPr/>
          </p:nvGrpSpPr>
          <p:grpSpPr bwMode="auto">
            <a:xfrm rot="3649899">
              <a:off x="3818" y="2714"/>
              <a:ext cx="526" cy="384"/>
              <a:chOff x="2509" y="1576"/>
              <a:chExt cx="701" cy="508"/>
            </a:xfrm>
          </p:grpSpPr>
          <p:sp>
            <p:nvSpPr>
              <p:cNvPr id="154" name="Freeform 1478"/>
              <p:cNvSpPr>
                <a:spLocks/>
              </p:cNvSpPr>
              <p:nvPr/>
            </p:nvSpPr>
            <p:spPr bwMode="auto">
              <a:xfrm rot="17550579" flipH="1">
                <a:off x="2748" y="1622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55" name="Freeform 1479"/>
              <p:cNvSpPr>
                <a:spLocks/>
              </p:cNvSpPr>
              <p:nvPr/>
            </p:nvSpPr>
            <p:spPr bwMode="auto">
              <a:xfrm rot="-25649421">
                <a:off x="2781" y="1747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56" name="Freeform 1480"/>
              <p:cNvSpPr>
                <a:spLocks/>
              </p:cNvSpPr>
              <p:nvPr/>
            </p:nvSpPr>
            <p:spPr bwMode="auto">
              <a:xfrm rot="17550579" flipH="1">
                <a:off x="3117" y="1922"/>
                <a:ext cx="36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157" name="Group 1481"/>
              <p:cNvGrpSpPr>
                <a:grpSpLocks/>
              </p:cNvGrpSpPr>
              <p:nvPr/>
            </p:nvGrpSpPr>
            <p:grpSpPr bwMode="auto">
              <a:xfrm>
                <a:off x="2509" y="1584"/>
                <a:ext cx="416" cy="252"/>
                <a:chOff x="2509" y="1584"/>
                <a:chExt cx="416" cy="252"/>
              </a:xfrm>
            </p:grpSpPr>
            <p:sp>
              <p:nvSpPr>
                <p:cNvPr id="158" name="Freeform 1482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000000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159" name="Group 1483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160" name="Group 1484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166" name="Freeform 1485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167" name="Freeform 1486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sp>
                <p:nvSpPr>
                  <p:cNvPr id="161" name="Freeform 1487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62" name="Freeform 1488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63" name="Freeform 1489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64" name="Freeform 1490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65" name="Freeform 1491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</p:grpSp>
        <p:grpSp>
          <p:nvGrpSpPr>
            <p:cNvPr id="139" name="Group 1492"/>
            <p:cNvGrpSpPr>
              <a:grpSpLocks/>
            </p:cNvGrpSpPr>
            <p:nvPr/>
          </p:nvGrpSpPr>
          <p:grpSpPr bwMode="auto">
            <a:xfrm rot="13883809" flipH="1">
              <a:off x="3050" y="2762"/>
              <a:ext cx="526" cy="384"/>
              <a:chOff x="2509" y="1576"/>
              <a:chExt cx="701" cy="508"/>
            </a:xfrm>
          </p:grpSpPr>
          <p:sp>
            <p:nvSpPr>
              <p:cNvPr id="140" name="Freeform 1493"/>
              <p:cNvSpPr>
                <a:spLocks/>
              </p:cNvSpPr>
              <p:nvPr/>
            </p:nvSpPr>
            <p:spPr bwMode="auto">
              <a:xfrm rot="17550579" flipH="1">
                <a:off x="2748" y="1622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41" name="Freeform 1494"/>
              <p:cNvSpPr>
                <a:spLocks/>
              </p:cNvSpPr>
              <p:nvPr/>
            </p:nvSpPr>
            <p:spPr bwMode="auto">
              <a:xfrm rot="-25649421">
                <a:off x="2781" y="1747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42" name="Freeform 1495"/>
              <p:cNvSpPr>
                <a:spLocks/>
              </p:cNvSpPr>
              <p:nvPr/>
            </p:nvSpPr>
            <p:spPr bwMode="auto">
              <a:xfrm rot="17550579" flipH="1">
                <a:off x="3117" y="1922"/>
                <a:ext cx="36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143" name="Group 1496"/>
              <p:cNvGrpSpPr>
                <a:grpSpLocks/>
              </p:cNvGrpSpPr>
              <p:nvPr/>
            </p:nvGrpSpPr>
            <p:grpSpPr bwMode="auto">
              <a:xfrm>
                <a:off x="2509" y="1584"/>
                <a:ext cx="416" cy="252"/>
                <a:chOff x="2509" y="1584"/>
                <a:chExt cx="416" cy="252"/>
              </a:xfrm>
            </p:grpSpPr>
            <p:sp>
              <p:nvSpPr>
                <p:cNvPr id="144" name="Freeform 1497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000000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145" name="Group 1498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146" name="Group 1499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152" name="Freeform 1500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153" name="Freeform 1501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sp>
                <p:nvSpPr>
                  <p:cNvPr id="147" name="Freeform 1502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48" name="Freeform 1503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49" name="Freeform 1504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50" name="Freeform 1505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51" name="Freeform 1506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</p:grpSp>
      </p:grpSp>
      <p:grpSp>
        <p:nvGrpSpPr>
          <p:cNvPr id="224" name="Group 1325"/>
          <p:cNvGrpSpPr>
            <a:grpSpLocks/>
          </p:cNvGrpSpPr>
          <p:nvPr/>
        </p:nvGrpSpPr>
        <p:grpSpPr bwMode="auto">
          <a:xfrm>
            <a:off x="428596" y="4857760"/>
            <a:ext cx="1828800" cy="1524000"/>
            <a:chOff x="3120" y="2400"/>
            <a:chExt cx="1152" cy="960"/>
          </a:xfrm>
        </p:grpSpPr>
        <p:grpSp>
          <p:nvGrpSpPr>
            <p:cNvPr id="225" name="Group 1326"/>
            <p:cNvGrpSpPr>
              <a:grpSpLocks/>
            </p:cNvGrpSpPr>
            <p:nvPr/>
          </p:nvGrpSpPr>
          <p:grpSpPr bwMode="auto">
            <a:xfrm rot="2664346">
              <a:off x="3219" y="2497"/>
              <a:ext cx="526" cy="384"/>
              <a:chOff x="2509" y="1576"/>
              <a:chExt cx="701" cy="508"/>
            </a:xfrm>
          </p:grpSpPr>
          <p:sp>
            <p:nvSpPr>
              <p:cNvPr id="301" name="Freeform 1327"/>
              <p:cNvSpPr>
                <a:spLocks/>
              </p:cNvSpPr>
              <p:nvPr/>
            </p:nvSpPr>
            <p:spPr bwMode="auto">
              <a:xfrm rot="17550579" flipH="1">
                <a:off x="2748" y="1622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302" name="Freeform 1328"/>
              <p:cNvSpPr>
                <a:spLocks/>
              </p:cNvSpPr>
              <p:nvPr/>
            </p:nvSpPr>
            <p:spPr bwMode="auto">
              <a:xfrm rot="-25649421">
                <a:off x="2781" y="1747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303" name="Freeform 1329"/>
              <p:cNvSpPr>
                <a:spLocks/>
              </p:cNvSpPr>
              <p:nvPr/>
            </p:nvSpPr>
            <p:spPr bwMode="auto">
              <a:xfrm rot="17550579" flipH="1">
                <a:off x="3117" y="1922"/>
                <a:ext cx="36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304" name="Group 1330"/>
              <p:cNvGrpSpPr>
                <a:grpSpLocks/>
              </p:cNvGrpSpPr>
              <p:nvPr/>
            </p:nvGrpSpPr>
            <p:grpSpPr bwMode="auto">
              <a:xfrm>
                <a:off x="2509" y="1584"/>
                <a:ext cx="416" cy="252"/>
                <a:chOff x="2509" y="1584"/>
                <a:chExt cx="416" cy="252"/>
              </a:xfrm>
            </p:grpSpPr>
            <p:sp>
              <p:nvSpPr>
                <p:cNvPr id="305" name="Freeform 1331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000000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306" name="Group 1332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307" name="Group 1333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313" name="Freeform 1334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314" name="Freeform 1335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sp>
                <p:nvSpPr>
                  <p:cNvPr id="308" name="Freeform 1336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309" name="Freeform 1337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310" name="Freeform 1338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311" name="Freeform 1339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312" name="Freeform 1340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</p:grpSp>
        <p:grpSp>
          <p:nvGrpSpPr>
            <p:cNvPr id="226" name="Group 1341"/>
            <p:cNvGrpSpPr>
              <a:grpSpLocks/>
            </p:cNvGrpSpPr>
            <p:nvPr/>
          </p:nvGrpSpPr>
          <p:grpSpPr bwMode="auto">
            <a:xfrm rot="-6442799">
              <a:off x="3433" y="2901"/>
              <a:ext cx="526" cy="384"/>
              <a:chOff x="2509" y="1576"/>
              <a:chExt cx="701" cy="508"/>
            </a:xfrm>
          </p:grpSpPr>
          <p:sp>
            <p:nvSpPr>
              <p:cNvPr id="287" name="Freeform 1342"/>
              <p:cNvSpPr>
                <a:spLocks/>
              </p:cNvSpPr>
              <p:nvPr/>
            </p:nvSpPr>
            <p:spPr bwMode="auto">
              <a:xfrm rot="17550579" flipH="1">
                <a:off x="2748" y="1622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88" name="Freeform 1343"/>
              <p:cNvSpPr>
                <a:spLocks/>
              </p:cNvSpPr>
              <p:nvPr/>
            </p:nvSpPr>
            <p:spPr bwMode="auto">
              <a:xfrm rot="-25649421">
                <a:off x="2781" y="1747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89" name="Freeform 1344"/>
              <p:cNvSpPr>
                <a:spLocks/>
              </p:cNvSpPr>
              <p:nvPr/>
            </p:nvSpPr>
            <p:spPr bwMode="auto">
              <a:xfrm rot="17550579" flipH="1">
                <a:off x="3117" y="1922"/>
                <a:ext cx="36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290" name="Group 1345"/>
              <p:cNvGrpSpPr>
                <a:grpSpLocks/>
              </p:cNvGrpSpPr>
              <p:nvPr/>
            </p:nvGrpSpPr>
            <p:grpSpPr bwMode="auto">
              <a:xfrm>
                <a:off x="2509" y="1584"/>
                <a:ext cx="416" cy="252"/>
                <a:chOff x="2509" y="1584"/>
                <a:chExt cx="416" cy="252"/>
              </a:xfrm>
            </p:grpSpPr>
            <p:sp>
              <p:nvSpPr>
                <p:cNvPr id="291" name="Freeform 1346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000000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292" name="Group 1347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293" name="Group 1348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299" name="Freeform 1349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300" name="Freeform 1350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sp>
                <p:nvSpPr>
                  <p:cNvPr id="294" name="Freeform 1351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95" name="Freeform 1352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96" name="Freeform 1353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97" name="Freeform 1354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98" name="Freeform 1355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</p:grpSp>
        <p:grpSp>
          <p:nvGrpSpPr>
            <p:cNvPr id="227" name="Group 1356"/>
            <p:cNvGrpSpPr>
              <a:grpSpLocks/>
            </p:cNvGrpSpPr>
            <p:nvPr/>
          </p:nvGrpSpPr>
          <p:grpSpPr bwMode="auto">
            <a:xfrm rot="7129702" flipH="1">
              <a:off x="3578" y="2854"/>
              <a:ext cx="526" cy="384"/>
              <a:chOff x="2509" y="1576"/>
              <a:chExt cx="701" cy="508"/>
            </a:xfrm>
          </p:grpSpPr>
          <p:sp>
            <p:nvSpPr>
              <p:cNvPr id="273" name="Freeform 1357"/>
              <p:cNvSpPr>
                <a:spLocks/>
              </p:cNvSpPr>
              <p:nvPr/>
            </p:nvSpPr>
            <p:spPr bwMode="auto">
              <a:xfrm rot="17550579" flipH="1">
                <a:off x="2748" y="1622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74" name="Freeform 1358"/>
              <p:cNvSpPr>
                <a:spLocks/>
              </p:cNvSpPr>
              <p:nvPr/>
            </p:nvSpPr>
            <p:spPr bwMode="auto">
              <a:xfrm rot="-25649421">
                <a:off x="2781" y="1747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75" name="Freeform 1359"/>
              <p:cNvSpPr>
                <a:spLocks/>
              </p:cNvSpPr>
              <p:nvPr/>
            </p:nvSpPr>
            <p:spPr bwMode="auto">
              <a:xfrm rot="17550579" flipH="1">
                <a:off x="3117" y="1922"/>
                <a:ext cx="36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276" name="Group 1360"/>
              <p:cNvGrpSpPr>
                <a:grpSpLocks/>
              </p:cNvGrpSpPr>
              <p:nvPr/>
            </p:nvGrpSpPr>
            <p:grpSpPr bwMode="auto">
              <a:xfrm>
                <a:off x="2509" y="1584"/>
                <a:ext cx="416" cy="252"/>
                <a:chOff x="2509" y="1584"/>
                <a:chExt cx="416" cy="252"/>
              </a:xfrm>
            </p:grpSpPr>
            <p:sp>
              <p:nvSpPr>
                <p:cNvPr id="277" name="Freeform 1361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000000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278" name="Group 1362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279" name="Group 1363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285" name="Freeform 1364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286" name="Freeform 1365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sp>
                <p:nvSpPr>
                  <p:cNvPr id="280" name="Freeform 1366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81" name="Freeform 1367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82" name="Freeform 1368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83" name="Freeform 1369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84" name="Freeform 1370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</p:grpSp>
        <p:grpSp>
          <p:nvGrpSpPr>
            <p:cNvPr id="228" name="Group 1371"/>
            <p:cNvGrpSpPr>
              <a:grpSpLocks/>
            </p:cNvGrpSpPr>
            <p:nvPr/>
          </p:nvGrpSpPr>
          <p:grpSpPr bwMode="auto">
            <a:xfrm rot="5400000">
              <a:off x="3482" y="2474"/>
              <a:ext cx="526" cy="384"/>
              <a:chOff x="2509" y="1576"/>
              <a:chExt cx="701" cy="508"/>
            </a:xfrm>
          </p:grpSpPr>
          <p:sp>
            <p:nvSpPr>
              <p:cNvPr id="259" name="Freeform 1372"/>
              <p:cNvSpPr>
                <a:spLocks/>
              </p:cNvSpPr>
              <p:nvPr/>
            </p:nvSpPr>
            <p:spPr bwMode="auto">
              <a:xfrm rot="17550579" flipH="1">
                <a:off x="2748" y="1622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60" name="Freeform 1373"/>
              <p:cNvSpPr>
                <a:spLocks/>
              </p:cNvSpPr>
              <p:nvPr/>
            </p:nvSpPr>
            <p:spPr bwMode="auto">
              <a:xfrm rot="-25649421">
                <a:off x="2781" y="1747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61" name="Freeform 1374"/>
              <p:cNvSpPr>
                <a:spLocks/>
              </p:cNvSpPr>
              <p:nvPr/>
            </p:nvSpPr>
            <p:spPr bwMode="auto">
              <a:xfrm rot="17550579" flipH="1">
                <a:off x="3117" y="1922"/>
                <a:ext cx="36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262" name="Group 1375"/>
              <p:cNvGrpSpPr>
                <a:grpSpLocks/>
              </p:cNvGrpSpPr>
              <p:nvPr/>
            </p:nvGrpSpPr>
            <p:grpSpPr bwMode="auto">
              <a:xfrm>
                <a:off x="2509" y="1584"/>
                <a:ext cx="416" cy="252"/>
                <a:chOff x="2509" y="1584"/>
                <a:chExt cx="416" cy="252"/>
              </a:xfrm>
            </p:grpSpPr>
            <p:sp>
              <p:nvSpPr>
                <p:cNvPr id="263" name="Freeform 1376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000000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264" name="Group 1377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265" name="Group 1378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271" name="Freeform 1379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272" name="Freeform 1380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sp>
                <p:nvSpPr>
                  <p:cNvPr id="266" name="Freeform 1381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67" name="Freeform 1382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68" name="Freeform 1383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69" name="Freeform 1384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70" name="Freeform 1385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</p:grpSp>
        <p:grpSp>
          <p:nvGrpSpPr>
            <p:cNvPr id="229" name="Group 1386"/>
            <p:cNvGrpSpPr>
              <a:grpSpLocks/>
            </p:cNvGrpSpPr>
            <p:nvPr/>
          </p:nvGrpSpPr>
          <p:grpSpPr bwMode="auto">
            <a:xfrm rot="3649899">
              <a:off x="3818" y="2714"/>
              <a:ext cx="526" cy="384"/>
              <a:chOff x="2509" y="1576"/>
              <a:chExt cx="701" cy="508"/>
            </a:xfrm>
          </p:grpSpPr>
          <p:sp>
            <p:nvSpPr>
              <p:cNvPr id="245" name="Freeform 1387"/>
              <p:cNvSpPr>
                <a:spLocks/>
              </p:cNvSpPr>
              <p:nvPr/>
            </p:nvSpPr>
            <p:spPr bwMode="auto">
              <a:xfrm rot="17550579" flipH="1">
                <a:off x="2748" y="1622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46" name="Freeform 1388"/>
              <p:cNvSpPr>
                <a:spLocks/>
              </p:cNvSpPr>
              <p:nvPr/>
            </p:nvSpPr>
            <p:spPr bwMode="auto">
              <a:xfrm rot="-25649421">
                <a:off x="2781" y="1747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47" name="Freeform 1389"/>
              <p:cNvSpPr>
                <a:spLocks/>
              </p:cNvSpPr>
              <p:nvPr/>
            </p:nvSpPr>
            <p:spPr bwMode="auto">
              <a:xfrm rot="17550579" flipH="1">
                <a:off x="3117" y="1922"/>
                <a:ext cx="36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248" name="Group 1390"/>
              <p:cNvGrpSpPr>
                <a:grpSpLocks/>
              </p:cNvGrpSpPr>
              <p:nvPr/>
            </p:nvGrpSpPr>
            <p:grpSpPr bwMode="auto">
              <a:xfrm>
                <a:off x="2509" y="1584"/>
                <a:ext cx="416" cy="252"/>
                <a:chOff x="2509" y="1584"/>
                <a:chExt cx="416" cy="252"/>
              </a:xfrm>
            </p:grpSpPr>
            <p:sp>
              <p:nvSpPr>
                <p:cNvPr id="249" name="Freeform 1391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000000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250" name="Group 1392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251" name="Group 1393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257" name="Freeform 1394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258" name="Freeform 1395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sp>
                <p:nvSpPr>
                  <p:cNvPr id="252" name="Freeform 1396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53" name="Freeform 1397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54" name="Freeform 1398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55" name="Freeform 1399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56" name="Freeform 1400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</p:grpSp>
        <p:grpSp>
          <p:nvGrpSpPr>
            <p:cNvPr id="230" name="Group 1401"/>
            <p:cNvGrpSpPr>
              <a:grpSpLocks/>
            </p:cNvGrpSpPr>
            <p:nvPr/>
          </p:nvGrpSpPr>
          <p:grpSpPr bwMode="auto">
            <a:xfrm rot="13883809" flipH="1">
              <a:off x="3050" y="2762"/>
              <a:ext cx="526" cy="384"/>
              <a:chOff x="2509" y="1576"/>
              <a:chExt cx="701" cy="508"/>
            </a:xfrm>
          </p:grpSpPr>
          <p:sp>
            <p:nvSpPr>
              <p:cNvPr id="231" name="Freeform 1402"/>
              <p:cNvSpPr>
                <a:spLocks/>
              </p:cNvSpPr>
              <p:nvPr/>
            </p:nvSpPr>
            <p:spPr bwMode="auto">
              <a:xfrm rot="17550579" flipH="1">
                <a:off x="2748" y="1622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32" name="Freeform 1403"/>
              <p:cNvSpPr>
                <a:spLocks/>
              </p:cNvSpPr>
              <p:nvPr/>
            </p:nvSpPr>
            <p:spPr bwMode="auto">
              <a:xfrm rot="-25649421">
                <a:off x="2781" y="1747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33" name="Freeform 1404"/>
              <p:cNvSpPr>
                <a:spLocks/>
              </p:cNvSpPr>
              <p:nvPr/>
            </p:nvSpPr>
            <p:spPr bwMode="auto">
              <a:xfrm rot="17550579" flipH="1">
                <a:off x="3117" y="1922"/>
                <a:ext cx="36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234" name="Group 1405"/>
              <p:cNvGrpSpPr>
                <a:grpSpLocks/>
              </p:cNvGrpSpPr>
              <p:nvPr/>
            </p:nvGrpSpPr>
            <p:grpSpPr bwMode="auto">
              <a:xfrm>
                <a:off x="2509" y="1584"/>
                <a:ext cx="416" cy="252"/>
                <a:chOff x="2509" y="1584"/>
                <a:chExt cx="416" cy="252"/>
              </a:xfrm>
            </p:grpSpPr>
            <p:sp>
              <p:nvSpPr>
                <p:cNvPr id="235" name="Freeform 1406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000000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236" name="Group 1407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237" name="Group 1408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243" name="Freeform 1409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244" name="Freeform 1410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sp>
                <p:nvSpPr>
                  <p:cNvPr id="238" name="Freeform 1411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39" name="Freeform 1412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40" name="Freeform 1413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41" name="Freeform 1414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42" name="Freeform 1415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</p:grpSp>
      </p:grpSp>
      <p:sp>
        <p:nvSpPr>
          <p:cNvPr id="315" name="TextBox 314"/>
          <p:cNvSpPr txBox="1"/>
          <p:nvPr/>
        </p:nvSpPr>
        <p:spPr>
          <a:xfrm>
            <a:off x="0" y="142852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uk-UA" sz="3200" b="1" spc="50" dirty="0" smtClean="0">
                <a:ln w="11430"/>
                <a:solidFill>
                  <a:schemeClr val="accent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Маса одного яблука </a:t>
            </a:r>
            <a:r>
              <a:rPr lang="uk-UA" sz="3200" b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0,25</a:t>
            </a:r>
            <a:r>
              <a:rPr lang="uk-UA" sz="3200" b="1" spc="50" dirty="0" smtClean="0">
                <a:ln w="11430"/>
                <a:solidFill>
                  <a:schemeClr val="accent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кг, а маса</a:t>
            </a:r>
            <a:endParaRPr lang="en-US" sz="3200" b="1" spc="50" dirty="0" smtClean="0">
              <a:ln w="11430"/>
              <a:solidFill>
                <a:schemeClr val="accent2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r>
              <a:rPr lang="en-US" sz="3200" b="1" spc="50" dirty="0" smtClean="0">
                <a:ln w="11430"/>
                <a:solidFill>
                  <a:schemeClr val="accent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</a:t>
            </a:r>
            <a:r>
              <a:rPr lang="uk-UA" sz="3200" b="1" spc="50" dirty="0" smtClean="0">
                <a:ln w="11430"/>
                <a:solidFill>
                  <a:schemeClr val="accent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порожньої корзини  </a:t>
            </a:r>
            <a:r>
              <a:rPr lang="uk-UA" sz="36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r>
              <a:rPr lang="uk-UA" sz="3200" b="1" spc="50" dirty="0" smtClean="0">
                <a:ln w="11430"/>
                <a:solidFill>
                  <a:schemeClr val="accent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кг.</a:t>
            </a:r>
          </a:p>
          <a:p>
            <a:r>
              <a:rPr lang="uk-UA" sz="3200" b="1" spc="50" dirty="0" smtClean="0">
                <a:ln w="11430"/>
                <a:solidFill>
                  <a:schemeClr val="accent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Яка маса  корзини з яблуками разом ? </a:t>
            </a:r>
            <a:endParaRPr lang="ru-RU" sz="3200" b="1" spc="50" dirty="0">
              <a:ln w="11430"/>
              <a:solidFill>
                <a:schemeClr val="accent2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16" name="TextBox 315"/>
          <p:cNvSpPr txBox="1"/>
          <p:nvPr/>
        </p:nvSpPr>
        <p:spPr>
          <a:xfrm>
            <a:off x="3428992" y="1928802"/>
            <a:ext cx="5715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Нехай у корзині  </a:t>
            </a:r>
            <a:r>
              <a:rPr lang="uk-U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</a:t>
            </a:r>
            <a:r>
              <a:rPr lang="uk-UA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кг яблук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7" name="TextBox 316"/>
          <p:cNvSpPr txBox="1"/>
          <p:nvPr/>
        </p:nvSpPr>
        <p:spPr>
          <a:xfrm>
            <a:off x="3714744" y="3286124"/>
            <a:ext cx="4857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У </a:t>
            </a:r>
            <a:r>
              <a:rPr lang="uk-UA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кг </a:t>
            </a:r>
            <a:r>
              <a:rPr lang="uk-U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</a:t>
            </a:r>
            <a:r>
              <a:rPr lang="uk-UA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маса корзини </a:t>
            </a:r>
          </a:p>
          <a:p>
            <a:r>
              <a:rPr lang="uk-UA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з яблуками 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" name="TextBox 317"/>
          <p:cNvSpPr txBox="1"/>
          <p:nvPr/>
        </p:nvSpPr>
        <p:spPr>
          <a:xfrm>
            <a:off x="4500562" y="4286256"/>
            <a:ext cx="407196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Маємо  залежність , яку можна задати формулою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9" name="TextBox 318"/>
          <p:cNvSpPr txBox="1"/>
          <p:nvPr/>
        </p:nvSpPr>
        <p:spPr>
          <a:xfrm>
            <a:off x="3286116" y="5715016"/>
            <a:ext cx="4214842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uk-UA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0,</a:t>
            </a: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25x</a:t>
            </a:r>
            <a:r>
              <a:rPr lang="uk-UA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+ 3</a:t>
            </a:r>
            <a:endParaRPr lang="ru-RU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0" name="Прямоугольник 319"/>
          <p:cNvSpPr/>
          <p:nvPr/>
        </p:nvSpPr>
        <p:spPr>
          <a:xfrm>
            <a:off x="7286644" y="2428868"/>
            <a:ext cx="12858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spc="50" dirty="0" smtClean="0">
                <a:ln w="11430"/>
                <a:solidFill>
                  <a:schemeClr val="accent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uk-UA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r>
              <a:rPr lang="uk-UA" sz="3600" b="1" i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</a:t>
            </a:r>
            <a:r>
              <a:rPr lang="uk-UA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 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22" name="TextBox 321"/>
          <p:cNvSpPr txBox="1"/>
          <p:nvPr/>
        </p:nvSpPr>
        <p:spPr>
          <a:xfrm>
            <a:off x="4143372" y="2500306"/>
            <a:ext cx="3429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Маса  корзини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3" name="Стрелка вправо 322">
            <a:hlinkClick r:id="rId4" action="ppaction://hlinkpres?slideindex=6&amp;slidetitle=Слайд 6"/>
          </p:cNvPr>
          <p:cNvSpPr/>
          <p:nvPr/>
        </p:nvSpPr>
        <p:spPr>
          <a:xfrm>
            <a:off x="8429652" y="6215082"/>
            <a:ext cx="571504" cy="428628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5" name="Управляющая кнопка: домой 324">
            <a:hlinkClick r:id="rId5" action="ppaction://hlinksldjump" highlightClick="1"/>
          </p:cNvPr>
          <p:cNvSpPr/>
          <p:nvPr/>
        </p:nvSpPr>
        <p:spPr>
          <a:xfrm>
            <a:off x="214282" y="6215082"/>
            <a:ext cx="500066" cy="500066"/>
          </a:xfrm>
          <a:prstGeom prst="actionButtonHom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44444E-6 L -0.02483 -0.3194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1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22222E-6 L -0.09428 -0.31945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" y="-1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9000"/>
                            </p:stCondLst>
                            <p:childTnLst>
                              <p:par>
                                <p:cTn id="19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100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44444E-6 L -0.69011 0.2518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5" y="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3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7000"/>
                            </p:stCondLst>
                            <p:childTnLst>
                              <p:par>
                                <p:cTn id="34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0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" grpId="0"/>
      <p:bldP spid="317" grpId="0"/>
      <p:bldP spid="318" grpId="0"/>
      <p:bldP spid="319" grpId="1"/>
      <p:bldP spid="320" grpId="0"/>
      <p:bldP spid="320" grpId="1"/>
      <p:bldP spid="3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290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Лінійна   функція-</a:t>
            </a:r>
          </a:p>
          <a:p>
            <a:pPr algn="ctr"/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це </a:t>
            </a:r>
            <a:r>
              <a:rPr lang="uk-U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функція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виду </a:t>
            </a:r>
            <a:r>
              <a:rPr lang="uk-UA" sz="36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у=</a:t>
            </a:r>
            <a:r>
              <a:rPr lang="en-US" sz="36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</a:t>
            </a:r>
            <a:r>
              <a:rPr lang="uk-UA" sz="36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х +</a:t>
            </a:r>
            <a:r>
              <a:rPr lang="en-US" sz="36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  <a:r>
              <a:rPr lang="ru-RU" sz="36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</a:t>
            </a:r>
          </a:p>
          <a:p>
            <a:pPr algn="ctr"/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де </a:t>
            </a:r>
            <a:r>
              <a:rPr lang="ru-RU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х 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–незалежна змінна, 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 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uk-U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і 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  <a:r>
              <a:rPr lang="uk-U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–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uk-U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деякі числа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143372" y="3571876"/>
            <a:ext cx="78581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44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б</a:t>
            </a:r>
            <a:endParaRPr lang="ru-RU" sz="44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71539" y="2285992"/>
            <a:ext cx="235745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y=-x+4</a:t>
            </a:r>
            <a:endParaRPr lang="ru-RU" sz="4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28661" y="3214685"/>
            <a:ext cx="235745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y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=0,9x</a:t>
            </a:r>
            <a:endParaRPr lang="ru-RU" sz="4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772194" y="2967335"/>
            <a:ext cx="18473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endParaRPr lang="ru-RU" sz="4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57225" y="4000504"/>
            <a:ext cx="292895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y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=x²-5x</a:t>
            </a:r>
            <a:endParaRPr lang="ru-RU" sz="4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857752" y="4214818"/>
            <a:ext cx="214314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y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=3-7x</a:t>
            </a:r>
            <a:endParaRPr lang="ru-RU" sz="4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285853" y="4857760"/>
            <a:ext cx="171451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y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= 6</a:t>
            </a:r>
            <a:endParaRPr lang="ru-RU" sz="4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000101" y="5643577"/>
            <a:ext cx="271464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y-2x+5=0</a:t>
            </a:r>
            <a:endParaRPr lang="ru-RU" sz="4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857752" y="4929198"/>
            <a:ext cx="207170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y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=4x-5</a:t>
            </a:r>
            <a:endParaRPr lang="ru-RU" sz="4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57620" y="5786454"/>
            <a:ext cx="5286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Знайдіть лінійні функції і зроби клік </a:t>
            </a:r>
            <a:r>
              <a:rPr lang="ru-RU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мишею</a:t>
            </a: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формулі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434" name="Picture 2" descr="200px-Gottfried_Wilhelm_von_Leibniz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3286124"/>
            <a:ext cx="1857388" cy="2357454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14282" y="2214554"/>
            <a:ext cx="92869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й</a:t>
            </a:r>
            <a:endParaRPr lang="ru-RU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3214686"/>
            <a:ext cx="78581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н</a:t>
            </a:r>
            <a:endParaRPr lang="ru-RU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4786322"/>
            <a:ext cx="7858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5720" y="5643577"/>
            <a:ext cx="85725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і</a:t>
            </a:r>
            <a:endParaRPr lang="ru-RU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000496" y="4286256"/>
            <a:ext cx="92869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ц</a:t>
            </a:r>
            <a:endParaRPr lang="ru-RU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000496" y="4857760"/>
            <a:ext cx="92869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е</a:t>
            </a:r>
            <a:endParaRPr lang="ru-RU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929190" y="3571876"/>
            <a:ext cx="207170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uk-UA" sz="4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у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=</a:t>
            </a:r>
            <a:r>
              <a:rPr lang="uk-UA" sz="4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8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x-</a:t>
            </a:r>
            <a:r>
              <a:rPr lang="uk-UA" sz="4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9</a:t>
            </a:r>
            <a:endParaRPr lang="ru-RU" sz="4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28596" y="4000504"/>
            <a:ext cx="78581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44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м</a:t>
            </a:r>
            <a:endParaRPr lang="ru-RU" sz="44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7" name="Стрелка вправо 26">
            <a:hlinkClick r:id="rId3" action="ppaction://hlinkpres?slideindex=7&amp;slidetitle=Слайд 7"/>
          </p:cNvPr>
          <p:cNvSpPr/>
          <p:nvPr/>
        </p:nvSpPr>
        <p:spPr>
          <a:xfrm>
            <a:off x="2285984" y="6286520"/>
            <a:ext cx="642942" cy="57148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1.48148E-6 L 0.74879 -0.1298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4" y="-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2.22222E-6 L 0.46528 -0.3703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-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48148E-6 L 0.45278 -0.2965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" y="-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81481E-6 L 0.81563 -0.4944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8" y="-2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07407E-6 L 0.61423 0.02084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7" y="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 -1.85185E-6 L 0.12605 -0.36944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" y="-185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70" decel="100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770" decel="100000"/>
                                        <p:tgtEl>
                                          <p:spTgt spid="184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11111E-6 L 0.25989 -0.18912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" y="-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12" grpId="0"/>
      <p:bldP spid="10" grpId="0"/>
      <p:bldP spid="6" grpId="0"/>
      <p:bldP spid="5" grpId="0"/>
      <p:bldP spid="13" grpId="0"/>
      <p:bldP spid="8" grpId="0"/>
      <p:bldP spid="7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0" y="214290"/>
          <a:ext cx="9144000" cy="6233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4678"/>
                <a:gridCol w="2881321"/>
                <a:gridCol w="3048001"/>
              </a:tblGrid>
              <a:tr h="1456718">
                <a:tc>
                  <a:txBody>
                    <a:bodyPr/>
                    <a:lstStyle/>
                    <a:p>
                      <a:r>
                        <a:rPr lang="uk-UA" sz="3200" dirty="0" smtClean="0">
                          <a:solidFill>
                            <a:srgbClr val="FFFF00"/>
                          </a:solidFill>
                        </a:rPr>
                        <a:t>Властивості</a:t>
                      </a:r>
                    </a:p>
                    <a:p>
                      <a:r>
                        <a:rPr lang="uk-UA" sz="3200" dirty="0" smtClean="0">
                          <a:solidFill>
                            <a:srgbClr val="FFFF00"/>
                          </a:solidFill>
                        </a:rPr>
                        <a:t>  функції</a:t>
                      </a:r>
                      <a:endParaRPr lang="ru-RU" sz="32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FF00"/>
                          </a:solidFill>
                        </a:rPr>
                        <a:t>     </a:t>
                      </a:r>
                      <a:r>
                        <a:rPr lang="uk-UA" sz="3600" dirty="0" smtClean="0">
                          <a:solidFill>
                            <a:srgbClr val="FFFF00"/>
                          </a:solidFill>
                        </a:rPr>
                        <a:t>Види функції</a:t>
                      </a:r>
                      <a:r>
                        <a:rPr lang="uk-UA" sz="3600" baseline="0" dirty="0" smtClean="0">
                          <a:solidFill>
                            <a:srgbClr val="FFFF00"/>
                          </a:solidFill>
                        </a:rPr>
                        <a:t> ( </a:t>
                      </a:r>
                      <a:r>
                        <a:rPr lang="en-US" sz="3600" baseline="0" dirty="0" smtClean="0">
                          <a:solidFill>
                            <a:srgbClr val="FFFF00"/>
                          </a:solidFill>
                        </a:rPr>
                        <a:t>k≠0)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sz="2800" baseline="0" dirty="0" smtClean="0"/>
                        <a:t>  </a:t>
                      </a:r>
                      <a:r>
                        <a:rPr lang="en-US" sz="2800" baseline="0" dirty="0" smtClean="0">
                          <a:solidFill>
                            <a:srgbClr val="FFFF00"/>
                          </a:solidFill>
                        </a:rPr>
                        <a:t>y=</a:t>
                      </a:r>
                      <a:r>
                        <a:rPr lang="en-US" sz="2800" baseline="0" dirty="0" err="1" smtClean="0">
                          <a:solidFill>
                            <a:srgbClr val="FFFF00"/>
                          </a:solidFill>
                        </a:rPr>
                        <a:t>kx</a:t>
                      </a:r>
                      <a:r>
                        <a:rPr lang="en-US" sz="2800" baseline="0" dirty="0" smtClean="0">
                          <a:solidFill>
                            <a:srgbClr val="FFFF00"/>
                          </a:solidFill>
                        </a:rPr>
                        <a:t> +b, k&gt;0        y=</a:t>
                      </a:r>
                      <a:r>
                        <a:rPr lang="en-US" sz="2800" baseline="0" dirty="0" err="1" smtClean="0">
                          <a:solidFill>
                            <a:srgbClr val="FFFF00"/>
                          </a:solidFill>
                        </a:rPr>
                        <a:t>kx+b,k</a:t>
                      </a:r>
                      <a:r>
                        <a:rPr lang="en-US" sz="2800" baseline="0" dirty="0" smtClean="0">
                          <a:solidFill>
                            <a:srgbClr val="FFFF00"/>
                          </a:solidFill>
                        </a:rPr>
                        <a:t>&lt;0</a:t>
                      </a:r>
                      <a:endParaRPr lang="ru-RU" sz="28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69248"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Область визначення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Всі</a:t>
                      </a:r>
                      <a:r>
                        <a:rPr lang="uk-UA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числа</a:t>
                      </a:r>
                      <a:r>
                        <a:rPr lang="en-US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uk-UA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(х є </a:t>
                      </a:r>
                      <a:r>
                        <a:rPr lang="en-US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R)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Всі</a:t>
                      </a:r>
                      <a:r>
                        <a:rPr lang="uk-UA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числа</a:t>
                      </a:r>
                      <a:r>
                        <a:rPr lang="en-US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uk-UA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(х є </a:t>
                      </a:r>
                      <a:r>
                        <a:rPr lang="en-US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R)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769248"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Множина</a:t>
                      </a:r>
                      <a:r>
                        <a:rPr lang="uk-UA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значень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Всі</a:t>
                      </a:r>
                      <a:r>
                        <a:rPr lang="uk-UA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числа</a:t>
                      </a:r>
                      <a:r>
                        <a:rPr lang="en-US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uk-UA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(у є </a:t>
                      </a:r>
                      <a:r>
                        <a:rPr lang="en-US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R)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Всі</a:t>
                      </a:r>
                      <a:r>
                        <a:rPr lang="uk-UA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числа</a:t>
                      </a:r>
                      <a:r>
                        <a:rPr lang="en-US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uk-UA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(у є </a:t>
                      </a:r>
                      <a:r>
                        <a:rPr lang="en-US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R)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769248"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Додатні</a:t>
                      </a:r>
                      <a:r>
                        <a:rPr lang="uk-UA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значення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</a:t>
                      </a:r>
                      <a:r>
                        <a:rPr lang="en-US" sz="2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x&gt; -</a:t>
                      </a:r>
                      <a:endParaRPr lang="ru-RU" sz="2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</a:t>
                      </a:r>
                      <a:r>
                        <a:rPr lang="en-US" sz="2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x&lt; - </a:t>
                      </a:r>
                      <a:endParaRPr lang="ru-RU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769248"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Від‘ємні значення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</a:t>
                      </a:r>
                      <a:r>
                        <a:rPr lang="en-US" sz="2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x&lt; - </a:t>
                      </a:r>
                      <a:endParaRPr lang="ru-RU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</a:t>
                      </a:r>
                      <a:r>
                        <a:rPr lang="en-US" sz="2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x&gt;</a:t>
                      </a:r>
                      <a:r>
                        <a:rPr lang="uk-UA" sz="2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-</a:t>
                      </a:r>
                      <a:r>
                        <a:rPr lang="uk-UA" sz="2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endParaRPr lang="ru-RU" sz="2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769248"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Проміжки  зростання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Всі</a:t>
                      </a:r>
                      <a:r>
                        <a:rPr lang="uk-UA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числа</a:t>
                      </a:r>
                      <a:r>
                        <a:rPr lang="en-US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uk-UA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(х є </a:t>
                      </a:r>
                      <a:r>
                        <a:rPr lang="en-US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R)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 smtClean="0"/>
                    </a:p>
                    <a:p>
                      <a:r>
                        <a:rPr lang="uk-UA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------------------------</a:t>
                      </a:r>
                      <a:endParaRPr lang="ru-RU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69248"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Проміжки  спадання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 smtClean="0"/>
                    </a:p>
                    <a:p>
                      <a:r>
                        <a:rPr lang="uk-UA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------------------------------</a:t>
                      </a:r>
                      <a:endParaRPr lang="ru-RU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Всі</a:t>
                      </a:r>
                      <a:r>
                        <a:rPr lang="uk-UA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числа</a:t>
                      </a:r>
                      <a:r>
                        <a:rPr lang="en-US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uk-UA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(х є </a:t>
                      </a:r>
                      <a:r>
                        <a:rPr lang="en-US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R)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Стрелка вправо 3">
            <a:hlinkClick r:id="rId3" action="ppaction://hlinkpres?slideindex=8&amp;slidetitle=Слайд 8"/>
          </p:cNvPr>
          <p:cNvSpPr/>
          <p:nvPr/>
        </p:nvSpPr>
        <p:spPr>
          <a:xfrm>
            <a:off x="8286776" y="6143644"/>
            <a:ext cx="571504" cy="500066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4286248" y="3232149"/>
          <a:ext cx="500066" cy="750495"/>
        </p:xfrm>
        <a:graphic>
          <a:graphicData uri="http://schemas.openxmlformats.org/presentationml/2006/ole">
            <p:oleObj spid="_x0000_s23553" name="Формула" r:id="rId4" imgW="152280" imgH="393480" progId="Equation.3">
              <p:embed/>
            </p:oleObj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7143768" y="3214686"/>
          <a:ext cx="714380" cy="785818"/>
        </p:xfrm>
        <a:graphic>
          <a:graphicData uri="http://schemas.openxmlformats.org/presentationml/2006/ole">
            <p:oleObj spid="_x0000_s23554" name="Формула" r:id="rId5" imgW="152280" imgH="393480" progId="Equation.3">
              <p:embed/>
            </p:oleObj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7286644" y="4000504"/>
          <a:ext cx="785812" cy="857250"/>
        </p:xfrm>
        <a:graphic>
          <a:graphicData uri="http://schemas.openxmlformats.org/presentationml/2006/ole">
            <p:oleObj spid="_x0000_s23555" name="Формула" r:id="rId6" imgW="152280" imgH="393480" progId="Equation.3">
              <p:embed/>
            </p:oleObj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4286248" y="4000504"/>
          <a:ext cx="785812" cy="857250"/>
        </p:xfrm>
        <a:graphic>
          <a:graphicData uri="http://schemas.openxmlformats.org/presentationml/2006/ole">
            <p:oleObj spid="_x0000_s23556" name="Формула" r:id="rId7" imgW="152280" imgH="393480" progId="Equation.3">
              <p:embed/>
            </p:oleObj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3714744" y="1571612"/>
            <a:ext cx="5075293" cy="5003801"/>
            <a:chOff x="1292" y="912"/>
            <a:chExt cx="3177" cy="3062"/>
          </a:xfrm>
        </p:grpSpPr>
        <p:grpSp>
          <p:nvGrpSpPr>
            <p:cNvPr id="3" name="Group 22"/>
            <p:cNvGrpSpPr>
              <a:grpSpLocks/>
            </p:cNvGrpSpPr>
            <p:nvPr/>
          </p:nvGrpSpPr>
          <p:grpSpPr bwMode="auto">
            <a:xfrm>
              <a:off x="1292" y="912"/>
              <a:ext cx="3177" cy="3062"/>
              <a:chOff x="1519" y="799"/>
              <a:chExt cx="3177" cy="3062"/>
            </a:xfrm>
          </p:grpSpPr>
          <p:grpSp>
            <p:nvGrpSpPr>
              <p:cNvPr id="7" name="Group 23"/>
              <p:cNvGrpSpPr>
                <a:grpSpLocks/>
              </p:cNvGrpSpPr>
              <p:nvPr/>
            </p:nvGrpSpPr>
            <p:grpSpPr bwMode="auto">
              <a:xfrm>
                <a:off x="1519" y="799"/>
                <a:ext cx="3177" cy="3062"/>
                <a:chOff x="1406" y="799"/>
                <a:chExt cx="3177" cy="3062"/>
              </a:xfrm>
            </p:grpSpPr>
            <p:grpSp>
              <p:nvGrpSpPr>
                <p:cNvPr id="11" name="Group 24"/>
                <p:cNvGrpSpPr>
                  <a:grpSpLocks/>
                </p:cNvGrpSpPr>
                <p:nvPr/>
              </p:nvGrpSpPr>
              <p:grpSpPr bwMode="auto">
                <a:xfrm>
                  <a:off x="1406" y="799"/>
                  <a:ext cx="3177" cy="3062"/>
                  <a:chOff x="1406" y="799"/>
                  <a:chExt cx="3177" cy="3062"/>
                </a:xfrm>
              </p:grpSpPr>
              <p:grpSp>
                <p:nvGrpSpPr>
                  <p:cNvPr id="13" name="Group 25"/>
                  <p:cNvGrpSpPr>
                    <a:grpSpLocks/>
                  </p:cNvGrpSpPr>
                  <p:nvPr/>
                </p:nvGrpSpPr>
                <p:grpSpPr bwMode="auto">
                  <a:xfrm>
                    <a:off x="1406" y="799"/>
                    <a:ext cx="3177" cy="3062"/>
                    <a:chOff x="1406" y="799"/>
                    <a:chExt cx="3177" cy="3062"/>
                  </a:xfrm>
                </p:grpSpPr>
                <p:grpSp>
                  <p:nvGrpSpPr>
                    <p:cNvPr id="15" name="Group 2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06" y="799"/>
                      <a:ext cx="3177" cy="3040"/>
                      <a:chOff x="1406" y="799"/>
                      <a:chExt cx="3177" cy="3040"/>
                    </a:xfrm>
                  </p:grpSpPr>
                  <p:grpSp>
                    <p:nvGrpSpPr>
                      <p:cNvPr id="17" name="Group 2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06" y="799"/>
                        <a:ext cx="3177" cy="3026"/>
                        <a:chOff x="1406" y="799"/>
                        <a:chExt cx="3177" cy="3026"/>
                      </a:xfrm>
                    </p:grpSpPr>
                    <p:grpSp>
                      <p:nvGrpSpPr>
                        <p:cNvPr id="20" name="Group 28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406" y="799"/>
                          <a:ext cx="3177" cy="3026"/>
                          <a:chOff x="2409" y="203"/>
                          <a:chExt cx="3177" cy="3026"/>
                        </a:xfrm>
                      </p:grpSpPr>
                      <p:sp>
                        <p:nvSpPr>
                          <p:cNvPr id="22" name="Freeform 29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211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23" name="Freeform 30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09" y="2945"/>
                            <a:ext cx="3124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3124" y="8"/>
                              </a:cxn>
                            </a:cxnLst>
                            <a:rect l="0" t="0" r="r" b="b"/>
                            <a:pathLst>
                              <a:path w="3124" h="8">
                                <a:moveTo>
                                  <a:pt x="0" y="0"/>
                                </a:moveTo>
                                <a:lnTo>
                                  <a:pt x="3124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24" name="Freeform 31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677" y="211"/>
                            <a:ext cx="8" cy="2994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8" y="2994"/>
                              </a:cxn>
                            </a:cxnLst>
                            <a:rect l="0" t="0" r="r" b="b"/>
                            <a:pathLst>
                              <a:path w="8" h="2994">
                                <a:moveTo>
                                  <a:pt x="0" y="0"/>
                                </a:moveTo>
                                <a:lnTo>
                                  <a:pt x="8" y="2994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25" name="Line 32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2426" y="2704"/>
                            <a:ext cx="3130" cy="0"/>
                          </a:xfrm>
                          <a:prstGeom prst="line">
                            <a:avLst/>
                          </a:prstGeom>
                          <a:noFill/>
                          <a:ln w="9525">
                            <a:solidFill>
                              <a:schemeClr val="tx1"/>
                            </a:solidFill>
                            <a:prstDash val="sysDot"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26" name="Freeform 33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3203"/>
                            <a:ext cx="3124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3124" y="8"/>
                              </a:cxn>
                            </a:cxnLst>
                            <a:rect l="0" t="0" r="r" b="b"/>
                            <a:pathLst>
                              <a:path w="3124" h="8">
                                <a:moveTo>
                                  <a:pt x="0" y="0"/>
                                </a:moveTo>
                                <a:lnTo>
                                  <a:pt x="3124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27" name="Freeform 34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18" y="2450"/>
                            <a:ext cx="3131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8"/>
                              </a:cxn>
                              <a:cxn ang="0">
                                <a:pos x="3131" y="0"/>
                              </a:cxn>
                            </a:cxnLst>
                            <a:rect l="0" t="0" r="r" b="b"/>
                            <a:pathLst>
                              <a:path w="3131" h="8">
                                <a:moveTo>
                                  <a:pt x="0" y="8"/>
                                </a:moveTo>
                                <a:lnTo>
                                  <a:pt x="3131" y="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28" name="Freeform 35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2205"/>
                            <a:ext cx="3131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8"/>
                              </a:cxn>
                              <a:cxn ang="0">
                                <a:pos x="3131" y="0"/>
                              </a:cxn>
                            </a:cxnLst>
                            <a:rect l="0" t="0" r="r" b="b"/>
                            <a:pathLst>
                              <a:path w="3131" h="8">
                                <a:moveTo>
                                  <a:pt x="0" y="8"/>
                                </a:moveTo>
                                <a:lnTo>
                                  <a:pt x="3131" y="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29" name="Freeform 36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54" y="1952"/>
                            <a:ext cx="3132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3132" y="8"/>
                              </a:cxn>
                            </a:cxnLst>
                            <a:rect l="0" t="0" r="r" b="b"/>
                            <a:pathLst>
                              <a:path w="3132" h="8">
                                <a:moveTo>
                                  <a:pt x="0" y="0"/>
                                </a:moveTo>
                                <a:lnTo>
                                  <a:pt x="3132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0" name="Freeform 37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34" y="1444"/>
                            <a:ext cx="3107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8"/>
                              </a:cxn>
                              <a:cxn ang="0">
                                <a:pos x="3107" y="0"/>
                              </a:cxn>
                            </a:cxnLst>
                            <a:rect l="0" t="0" r="r" b="b"/>
                            <a:pathLst>
                              <a:path w="3107" h="8">
                                <a:moveTo>
                                  <a:pt x="0" y="8"/>
                                </a:moveTo>
                                <a:lnTo>
                                  <a:pt x="3107" y="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1" name="Freeform 38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1207"/>
                            <a:ext cx="3107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8"/>
                              </a:cxn>
                              <a:cxn ang="0">
                                <a:pos x="3107" y="0"/>
                              </a:cxn>
                            </a:cxnLst>
                            <a:rect l="0" t="0" r="r" b="b"/>
                            <a:pathLst>
                              <a:path w="3107" h="8">
                                <a:moveTo>
                                  <a:pt x="0" y="8"/>
                                </a:moveTo>
                                <a:lnTo>
                                  <a:pt x="3107" y="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2" name="Freeform 39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949"/>
                            <a:ext cx="3123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3123" y="8"/>
                              </a:cxn>
                            </a:cxnLst>
                            <a:rect l="0" t="0" r="r" b="b"/>
                            <a:pathLst>
                              <a:path w="3123" h="8">
                                <a:moveTo>
                                  <a:pt x="0" y="0"/>
                                </a:moveTo>
                                <a:lnTo>
                                  <a:pt x="3123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3" name="Freeform 40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708"/>
                            <a:ext cx="3107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8"/>
                              </a:cxn>
                              <a:cxn ang="0">
                                <a:pos x="3107" y="0"/>
                              </a:cxn>
                            </a:cxnLst>
                            <a:rect l="0" t="0" r="r" b="b"/>
                            <a:pathLst>
                              <a:path w="3107" h="8">
                                <a:moveTo>
                                  <a:pt x="0" y="8"/>
                                </a:moveTo>
                                <a:lnTo>
                                  <a:pt x="3107" y="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4" name="Freeform 41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34" y="446"/>
                            <a:ext cx="3115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3115" y="8"/>
                              </a:cxn>
                            </a:cxnLst>
                            <a:rect l="0" t="0" r="r" b="b"/>
                            <a:pathLst>
                              <a:path w="3115" h="8">
                                <a:moveTo>
                                  <a:pt x="0" y="0"/>
                                </a:moveTo>
                                <a:lnTo>
                                  <a:pt x="3115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5" name="Freeform 42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210"/>
                            <a:ext cx="3115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3115" y="8"/>
                              </a:cxn>
                            </a:cxnLst>
                            <a:rect l="0" t="0" r="r" b="b"/>
                            <a:pathLst>
                              <a:path w="3115" h="8">
                                <a:moveTo>
                                  <a:pt x="0" y="0"/>
                                </a:moveTo>
                                <a:lnTo>
                                  <a:pt x="3115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6" name="Freeform 43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937" y="203"/>
                            <a:ext cx="8" cy="3026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8" y="0"/>
                              </a:cxn>
                              <a:cxn ang="0">
                                <a:pos x="0" y="3026"/>
                              </a:cxn>
                            </a:cxnLst>
                            <a:rect l="0" t="0" r="r" b="b"/>
                            <a:pathLst>
                              <a:path w="8" h="3026">
                                <a:moveTo>
                                  <a:pt x="8" y="0"/>
                                </a:moveTo>
                                <a:lnTo>
                                  <a:pt x="0" y="3026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7" name="Freeform 44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198" y="210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8" name="Freeform 45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470" y="210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9" name="Freeform 46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707" y="219"/>
                            <a:ext cx="9" cy="3010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9" y="0"/>
                              </a:cxn>
                              <a:cxn ang="0">
                                <a:pos x="0" y="3010"/>
                              </a:cxn>
                            </a:cxnLst>
                            <a:rect l="0" t="0" r="r" b="b"/>
                            <a:pathLst>
                              <a:path w="9" h="3010">
                                <a:moveTo>
                                  <a:pt x="9" y="0"/>
                                </a:moveTo>
                                <a:lnTo>
                                  <a:pt x="0" y="301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0" name="Freeform 47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4241" y="210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1" name="Freeform 48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4494" y="203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2" name="Freeform 49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4762" y="219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3" name="Freeform 50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5012" y="210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4" name="Freeform 51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5284" y="210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</p:grpSp>
                    <p:sp>
                      <p:nvSpPr>
                        <p:cNvPr id="21" name="Line 5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406" y="2296"/>
                          <a:ext cx="3175" cy="0"/>
                        </a:xfrm>
                        <a:prstGeom prst="line">
                          <a:avLst/>
                        </a:prstGeom>
                        <a:noFill/>
                        <a:ln w="9525" cap="rnd">
                          <a:solidFill>
                            <a:srgbClr val="808080"/>
                          </a:solidFill>
                          <a:prstDash val="sysDot"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  <p:sp>
                    <p:nvSpPr>
                      <p:cNvPr id="18" name="Line 5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69" y="799"/>
                        <a:ext cx="0" cy="3017"/>
                      </a:xfrm>
                      <a:prstGeom prst="line">
                        <a:avLst/>
                      </a:prstGeom>
                      <a:noFill/>
                      <a:ln w="9525" cap="rnd">
                        <a:solidFill>
                          <a:srgbClr val="333333"/>
                        </a:solidFill>
                        <a:prstDash val="sysDot"/>
                        <a:round/>
                        <a:headEnd/>
                        <a:tailEnd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9" name="Line 5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536" y="822"/>
                        <a:ext cx="0" cy="3017"/>
                      </a:xfrm>
                      <a:prstGeom prst="line">
                        <a:avLst/>
                      </a:prstGeom>
                      <a:noFill/>
                      <a:ln w="9525" cap="rnd">
                        <a:solidFill>
                          <a:srgbClr val="333333"/>
                        </a:solidFill>
                        <a:prstDash val="sysDot"/>
                        <a:round/>
                        <a:headEnd/>
                        <a:tailEnd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16" name="Line 55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969" y="799"/>
                      <a:ext cx="0" cy="3062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/>
                      </a:solidFill>
                      <a:round/>
                      <a:headEnd/>
                      <a:tailEnd type="arrow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4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1406" y="2296"/>
                    <a:ext cx="310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 type="arrow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2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2767" y="2273"/>
                  <a:ext cx="223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i="0"/>
                    <a:t>0</a:t>
                  </a:r>
                </a:p>
              </p:txBody>
            </p:sp>
          </p:grpSp>
          <p:sp>
            <p:nvSpPr>
              <p:cNvPr id="8" name="Text Box 58"/>
              <p:cNvSpPr txBox="1">
                <a:spLocks noChangeArrowheads="1"/>
              </p:cNvSpPr>
              <p:nvPr/>
            </p:nvSpPr>
            <p:spPr bwMode="auto">
              <a:xfrm>
                <a:off x="3220" y="2296"/>
                <a:ext cx="22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 b="1" i="0"/>
                  <a:t>1</a:t>
                </a:r>
              </a:p>
            </p:txBody>
          </p:sp>
          <p:sp>
            <p:nvSpPr>
              <p:cNvPr id="9" name="Text Box 59"/>
              <p:cNvSpPr txBox="1">
                <a:spLocks noChangeArrowheads="1"/>
              </p:cNvSpPr>
              <p:nvPr/>
            </p:nvSpPr>
            <p:spPr bwMode="auto">
              <a:xfrm>
                <a:off x="3107" y="799"/>
                <a:ext cx="22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 b="1" i="0"/>
                  <a:t>у</a:t>
                </a:r>
              </a:p>
            </p:txBody>
          </p:sp>
          <p:sp>
            <p:nvSpPr>
              <p:cNvPr id="10" name="Text Box 60"/>
              <p:cNvSpPr txBox="1">
                <a:spLocks noChangeArrowheads="1"/>
              </p:cNvSpPr>
              <p:nvPr/>
            </p:nvSpPr>
            <p:spPr bwMode="auto">
              <a:xfrm>
                <a:off x="4471" y="2326"/>
                <a:ext cx="22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 b="1" i="0" dirty="0"/>
                  <a:t>х</a:t>
                </a:r>
              </a:p>
            </p:txBody>
          </p:sp>
        </p:grpSp>
        <p:sp>
          <p:nvSpPr>
            <p:cNvPr id="4" name="Text Box 61"/>
            <p:cNvSpPr txBox="1">
              <a:spLocks noChangeArrowheads="1"/>
            </p:cNvSpPr>
            <p:nvPr/>
          </p:nvSpPr>
          <p:spPr bwMode="auto">
            <a:xfrm>
              <a:off x="2507" y="1480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0" dirty="0"/>
                <a:t>3</a:t>
              </a:r>
            </a:p>
          </p:txBody>
        </p:sp>
        <p:sp>
          <p:nvSpPr>
            <p:cNvPr id="5" name="Text Box 62"/>
            <p:cNvSpPr txBox="1">
              <a:spLocks noChangeArrowheads="1"/>
            </p:cNvSpPr>
            <p:nvPr/>
          </p:nvSpPr>
          <p:spPr bwMode="auto">
            <a:xfrm>
              <a:off x="3304" y="2398"/>
              <a:ext cx="370" cy="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0" dirty="0"/>
                <a:t>2</a:t>
              </a:r>
            </a:p>
          </p:txBody>
        </p:sp>
        <p:sp>
          <p:nvSpPr>
            <p:cNvPr id="6" name="Text Box 63"/>
            <p:cNvSpPr txBox="1">
              <a:spLocks noChangeArrowheads="1"/>
            </p:cNvSpPr>
            <p:nvPr/>
          </p:nvSpPr>
          <p:spPr bwMode="auto">
            <a:xfrm>
              <a:off x="2540" y="3006"/>
              <a:ext cx="45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0" dirty="0"/>
                <a:t>-3</a:t>
              </a:r>
            </a:p>
          </p:txBody>
        </p:sp>
        <p:sp>
          <p:nvSpPr>
            <p:cNvPr id="67" name="Text Box 63"/>
            <p:cNvSpPr txBox="1">
              <a:spLocks noChangeArrowheads="1"/>
            </p:cNvSpPr>
            <p:nvPr/>
          </p:nvSpPr>
          <p:spPr bwMode="auto">
            <a:xfrm>
              <a:off x="3573" y="2398"/>
              <a:ext cx="313" cy="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0" dirty="0" smtClean="0"/>
                <a:t>3</a:t>
              </a:r>
              <a:endParaRPr lang="ru-RU" sz="2400" b="1" i="0" dirty="0"/>
            </a:p>
          </p:txBody>
        </p:sp>
      </p:grpSp>
      <p:sp>
        <p:nvSpPr>
          <p:cNvPr id="45" name="Прямоугольник 44"/>
          <p:cNvSpPr/>
          <p:nvPr/>
        </p:nvSpPr>
        <p:spPr>
          <a:xfrm>
            <a:off x="285720" y="0"/>
            <a:ext cx="864399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Графіком лінійної функції</a:t>
            </a:r>
            <a:endParaRPr lang="en-US" sz="44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y </a:t>
            </a:r>
            <a:r>
              <a:rPr lang="ru-RU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ru-RU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 </a:t>
            </a:r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+b  </a:t>
            </a:r>
            <a:r>
              <a:rPr lang="ru-RU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 </a:t>
            </a:r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пряма.</a:t>
            </a:r>
            <a:endParaRPr lang="ru-RU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285720" y="1714488"/>
            <a:ext cx="314327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y=-2x+3</a:t>
            </a:r>
            <a:endParaRPr lang="ru-RU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2" name="Таблица 51"/>
          <p:cNvGraphicFramePr>
            <a:graphicFrameLocks noGrp="1"/>
          </p:cNvGraphicFramePr>
          <p:nvPr/>
        </p:nvGraphicFramePr>
        <p:xfrm>
          <a:off x="714348" y="2643182"/>
          <a:ext cx="2214576" cy="16430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8192"/>
                <a:gridCol w="738192"/>
                <a:gridCol w="738192"/>
              </a:tblGrid>
              <a:tr h="821537"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endParaRPr lang="ru-RU" sz="4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4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4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1537">
                <a:tc>
                  <a:txBody>
                    <a:bodyPr/>
                    <a:lstStyle/>
                    <a:p>
                      <a:r>
                        <a:rPr lang="en-US" sz="4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y</a:t>
                      </a:r>
                      <a:endParaRPr lang="ru-RU" sz="4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4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4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53" name="Oval 65"/>
          <p:cNvSpPr>
            <a:spLocks noChangeArrowheads="1"/>
          </p:cNvSpPr>
          <p:nvPr/>
        </p:nvSpPr>
        <p:spPr bwMode="auto">
          <a:xfrm>
            <a:off x="6143636" y="2786058"/>
            <a:ext cx="142876" cy="142876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57" name="Oval 65"/>
          <p:cNvSpPr>
            <a:spLocks noChangeArrowheads="1"/>
          </p:cNvSpPr>
          <p:nvPr/>
        </p:nvSpPr>
        <p:spPr bwMode="auto">
          <a:xfrm>
            <a:off x="7358083" y="5143512"/>
            <a:ext cx="142876" cy="142876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58" name="Line 66"/>
          <p:cNvSpPr>
            <a:spLocks noChangeShapeType="1"/>
          </p:cNvSpPr>
          <p:nvPr/>
        </p:nvSpPr>
        <p:spPr bwMode="auto">
          <a:xfrm rot="21412000" flipH="1" flipV="1">
            <a:off x="5766784" y="1710029"/>
            <a:ext cx="2039587" cy="4564206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285720" y="4572008"/>
            <a:ext cx="114300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</a:t>
            </a:r>
            <a:r>
              <a:rPr 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=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1928794" y="4643446"/>
            <a:ext cx="1285883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b=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4" name="AutoShape 8444"/>
          <p:cNvSpPr>
            <a:spLocks noChangeArrowheads="1"/>
          </p:cNvSpPr>
          <p:nvPr/>
        </p:nvSpPr>
        <p:spPr bwMode="auto">
          <a:xfrm rot="8322964">
            <a:off x="6834798" y="3367467"/>
            <a:ext cx="289297" cy="688244"/>
          </a:xfrm>
          <a:prstGeom prst="moon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1500166" y="2714620"/>
            <a:ext cx="5437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1571604" y="3500438"/>
            <a:ext cx="50526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357422" y="2714620"/>
            <a:ext cx="50526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2214546" y="3500438"/>
            <a:ext cx="69923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-3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6" name="Oval 65"/>
          <p:cNvSpPr>
            <a:spLocks noChangeArrowheads="1"/>
          </p:cNvSpPr>
          <p:nvPr/>
        </p:nvSpPr>
        <p:spPr bwMode="auto">
          <a:xfrm>
            <a:off x="6143636" y="3929066"/>
            <a:ext cx="142876" cy="142876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68" name="Прямоугольник 67"/>
          <p:cNvSpPr/>
          <p:nvPr/>
        </p:nvSpPr>
        <p:spPr>
          <a:xfrm>
            <a:off x="1214414" y="4572008"/>
            <a:ext cx="76495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-2</a:t>
            </a:r>
            <a:endParaRPr lang="ru-RU" sz="4400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3000364" y="4572008"/>
            <a:ext cx="5715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endParaRPr lang="ru-RU" sz="4400" dirty="0"/>
          </a:p>
        </p:txBody>
      </p:sp>
      <p:cxnSp>
        <p:nvCxnSpPr>
          <p:cNvPr id="88" name="Прямая со стрелкой 87"/>
          <p:cNvCxnSpPr>
            <a:stCxn id="66" idx="4"/>
          </p:cNvCxnSpPr>
          <p:nvPr/>
        </p:nvCxnSpPr>
        <p:spPr>
          <a:xfrm rot="5400000" flipH="1" flipV="1">
            <a:off x="5608645" y="3464719"/>
            <a:ext cx="1213652" cy="794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Прямоугольник 63"/>
          <p:cNvSpPr/>
          <p:nvPr/>
        </p:nvSpPr>
        <p:spPr>
          <a:xfrm>
            <a:off x="214282" y="5429264"/>
            <a:ext cx="346921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k</a:t>
            </a:r>
            <a:r>
              <a:rPr lang="en-US" sz="3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-</a:t>
            </a:r>
            <a:r>
              <a:rPr lang="uk-UA" sz="3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кутовий</a:t>
            </a:r>
            <a:endParaRPr lang="en-US" sz="3600" b="1" cap="none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uk-UA" sz="3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коефіцієнт</a:t>
            </a:r>
            <a:endParaRPr lang="ru-RU" sz="3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5" name="Стрелка вправо 64">
            <a:hlinkClick r:id="rId2" action="ppaction://hlinkpres?slideindex=9&amp;slidetitle=Слайд 9"/>
          </p:cNvPr>
          <p:cNvSpPr/>
          <p:nvPr/>
        </p:nvSpPr>
        <p:spPr>
          <a:xfrm>
            <a:off x="8286776" y="6286520"/>
            <a:ext cx="642942" cy="571480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0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0"/>
                            </p:stCondLst>
                            <p:childTnLst>
                              <p:par>
                                <p:cTn id="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2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4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000"/>
                            </p:stCondLst>
                            <p:childTnLst>
                              <p:par>
                                <p:cTn id="7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7000"/>
                            </p:stCondLst>
                            <p:childTnLst>
                              <p:par>
                                <p:cTn id="8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9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7" grpId="0" animBg="1"/>
      <p:bldP spid="58" grpId="0" animBg="1"/>
      <p:bldP spid="59" grpId="0"/>
      <p:bldP spid="61" grpId="0"/>
      <p:bldP spid="54" grpId="0" animBg="1"/>
      <p:bldP spid="55" grpId="0"/>
      <p:bldP spid="60" grpId="0"/>
      <p:bldP spid="62" grpId="0"/>
      <p:bldP spid="63" grpId="0"/>
      <p:bldP spid="66" grpId="0" animBg="1"/>
      <p:bldP spid="68" grpId="0"/>
      <p:bldP spid="69" grpId="0"/>
      <p:bldP spid="6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2"/>
          <p:cNvGrpSpPr>
            <a:grpSpLocks/>
          </p:cNvGrpSpPr>
          <p:nvPr/>
        </p:nvGrpSpPr>
        <p:grpSpPr bwMode="auto">
          <a:xfrm>
            <a:off x="3857620" y="357166"/>
            <a:ext cx="5040313" cy="5646743"/>
            <a:chOff x="1292" y="912"/>
            <a:chExt cx="3175" cy="3062"/>
          </a:xfrm>
        </p:grpSpPr>
        <p:grpSp>
          <p:nvGrpSpPr>
            <p:cNvPr id="4" name="Group 4"/>
            <p:cNvGrpSpPr>
              <a:grpSpLocks/>
            </p:cNvGrpSpPr>
            <p:nvPr/>
          </p:nvGrpSpPr>
          <p:grpSpPr bwMode="auto">
            <a:xfrm>
              <a:off x="1292" y="912"/>
              <a:ext cx="3175" cy="3062"/>
              <a:chOff x="1519" y="799"/>
              <a:chExt cx="3175" cy="3062"/>
            </a:xfrm>
          </p:grpSpPr>
          <p:grpSp>
            <p:nvGrpSpPr>
              <p:cNvPr id="7" name="Group 5"/>
              <p:cNvGrpSpPr>
                <a:grpSpLocks/>
              </p:cNvGrpSpPr>
              <p:nvPr/>
            </p:nvGrpSpPr>
            <p:grpSpPr bwMode="auto">
              <a:xfrm>
                <a:off x="1519" y="799"/>
                <a:ext cx="3175" cy="3062"/>
                <a:chOff x="1406" y="799"/>
                <a:chExt cx="3175" cy="3062"/>
              </a:xfrm>
            </p:grpSpPr>
            <p:grpSp>
              <p:nvGrpSpPr>
                <p:cNvPr id="11" name="Group 6"/>
                <p:cNvGrpSpPr>
                  <a:grpSpLocks/>
                </p:cNvGrpSpPr>
                <p:nvPr/>
              </p:nvGrpSpPr>
              <p:grpSpPr bwMode="auto">
                <a:xfrm>
                  <a:off x="1406" y="799"/>
                  <a:ext cx="3175" cy="3062"/>
                  <a:chOff x="1406" y="799"/>
                  <a:chExt cx="3175" cy="3062"/>
                </a:xfrm>
              </p:grpSpPr>
              <p:grpSp>
                <p:nvGrpSpPr>
                  <p:cNvPr id="13" name="Group 7"/>
                  <p:cNvGrpSpPr>
                    <a:grpSpLocks/>
                  </p:cNvGrpSpPr>
                  <p:nvPr/>
                </p:nvGrpSpPr>
                <p:grpSpPr bwMode="auto">
                  <a:xfrm>
                    <a:off x="1406" y="799"/>
                    <a:ext cx="3175" cy="3062"/>
                    <a:chOff x="1406" y="799"/>
                    <a:chExt cx="3175" cy="3062"/>
                  </a:xfrm>
                </p:grpSpPr>
                <p:grpSp>
                  <p:nvGrpSpPr>
                    <p:cNvPr id="15" name="Group 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06" y="799"/>
                      <a:ext cx="3175" cy="3041"/>
                      <a:chOff x="1406" y="799"/>
                      <a:chExt cx="3175" cy="3041"/>
                    </a:xfrm>
                  </p:grpSpPr>
                  <p:grpSp>
                    <p:nvGrpSpPr>
                      <p:cNvPr id="17" name="Group 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06" y="799"/>
                        <a:ext cx="3175" cy="3041"/>
                        <a:chOff x="1406" y="799"/>
                        <a:chExt cx="3175" cy="3041"/>
                      </a:xfrm>
                    </p:grpSpPr>
                    <p:grpSp>
                      <p:nvGrpSpPr>
                        <p:cNvPr id="20" name="Group 10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406" y="799"/>
                          <a:ext cx="3148" cy="3041"/>
                          <a:chOff x="2409" y="203"/>
                          <a:chExt cx="3148" cy="3041"/>
                        </a:xfrm>
                      </p:grpSpPr>
                      <p:sp>
                        <p:nvSpPr>
                          <p:cNvPr id="22" name="Freeform 11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211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23" name="Freeform 12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09" y="2945"/>
                            <a:ext cx="3124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3124" y="8"/>
                              </a:cxn>
                            </a:cxnLst>
                            <a:rect l="0" t="0" r="r" b="b"/>
                            <a:pathLst>
                              <a:path w="3124" h="8">
                                <a:moveTo>
                                  <a:pt x="0" y="0"/>
                                </a:moveTo>
                                <a:lnTo>
                                  <a:pt x="3124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24" name="Freeform 13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677" y="211"/>
                            <a:ext cx="8" cy="2994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8" y="2994"/>
                              </a:cxn>
                            </a:cxnLst>
                            <a:rect l="0" t="0" r="r" b="b"/>
                            <a:pathLst>
                              <a:path w="8" h="2994">
                                <a:moveTo>
                                  <a:pt x="0" y="0"/>
                                </a:moveTo>
                                <a:lnTo>
                                  <a:pt x="8" y="2994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25" name="Line 14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2426" y="2704"/>
                            <a:ext cx="3130" cy="0"/>
                          </a:xfrm>
                          <a:prstGeom prst="line">
                            <a:avLst/>
                          </a:prstGeom>
                          <a:noFill/>
                          <a:ln w="9525">
                            <a:solidFill>
                              <a:schemeClr val="tx1"/>
                            </a:solidFill>
                            <a:prstDash val="sysDot"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26" name="Freeform 15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3203"/>
                            <a:ext cx="3124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3124" y="8"/>
                              </a:cxn>
                            </a:cxnLst>
                            <a:rect l="0" t="0" r="r" b="b"/>
                            <a:pathLst>
                              <a:path w="3124" h="8">
                                <a:moveTo>
                                  <a:pt x="0" y="0"/>
                                </a:moveTo>
                                <a:lnTo>
                                  <a:pt x="3124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27" name="Freeform 16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18" y="2450"/>
                            <a:ext cx="3131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8"/>
                              </a:cxn>
                              <a:cxn ang="0">
                                <a:pos x="3131" y="0"/>
                              </a:cxn>
                            </a:cxnLst>
                            <a:rect l="0" t="0" r="r" b="b"/>
                            <a:pathLst>
                              <a:path w="3131" h="8">
                                <a:moveTo>
                                  <a:pt x="0" y="8"/>
                                </a:moveTo>
                                <a:lnTo>
                                  <a:pt x="3131" y="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28" name="Freeform 17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2205"/>
                            <a:ext cx="3131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8"/>
                              </a:cxn>
                              <a:cxn ang="0">
                                <a:pos x="3131" y="0"/>
                              </a:cxn>
                            </a:cxnLst>
                            <a:rect l="0" t="0" r="r" b="b"/>
                            <a:pathLst>
                              <a:path w="3131" h="8">
                                <a:moveTo>
                                  <a:pt x="0" y="8"/>
                                </a:moveTo>
                                <a:lnTo>
                                  <a:pt x="3131" y="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29" name="Freeform 18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09" y="1955"/>
                            <a:ext cx="3132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3132" y="8"/>
                              </a:cxn>
                            </a:cxnLst>
                            <a:rect l="0" t="0" r="r" b="b"/>
                            <a:pathLst>
                              <a:path w="3132" h="8">
                                <a:moveTo>
                                  <a:pt x="0" y="0"/>
                                </a:moveTo>
                                <a:lnTo>
                                  <a:pt x="3132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0" name="Freeform 19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34" y="1444"/>
                            <a:ext cx="3107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8"/>
                              </a:cxn>
                              <a:cxn ang="0">
                                <a:pos x="3107" y="0"/>
                              </a:cxn>
                            </a:cxnLst>
                            <a:rect l="0" t="0" r="r" b="b"/>
                            <a:pathLst>
                              <a:path w="3107" h="8">
                                <a:moveTo>
                                  <a:pt x="0" y="8"/>
                                </a:moveTo>
                                <a:lnTo>
                                  <a:pt x="3107" y="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1" name="Freeform 20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1207"/>
                            <a:ext cx="3107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8"/>
                              </a:cxn>
                              <a:cxn ang="0">
                                <a:pos x="3107" y="0"/>
                              </a:cxn>
                            </a:cxnLst>
                            <a:rect l="0" t="0" r="r" b="b"/>
                            <a:pathLst>
                              <a:path w="3107" h="8">
                                <a:moveTo>
                                  <a:pt x="0" y="8"/>
                                </a:moveTo>
                                <a:lnTo>
                                  <a:pt x="3107" y="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2" name="Freeform 21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949"/>
                            <a:ext cx="3123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3123" y="8"/>
                              </a:cxn>
                            </a:cxnLst>
                            <a:rect l="0" t="0" r="r" b="b"/>
                            <a:pathLst>
                              <a:path w="3123" h="8">
                                <a:moveTo>
                                  <a:pt x="0" y="0"/>
                                </a:moveTo>
                                <a:lnTo>
                                  <a:pt x="3123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3" name="Freeform 22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708"/>
                            <a:ext cx="3107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8"/>
                              </a:cxn>
                              <a:cxn ang="0">
                                <a:pos x="3107" y="0"/>
                              </a:cxn>
                            </a:cxnLst>
                            <a:rect l="0" t="0" r="r" b="b"/>
                            <a:pathLst>
                              <a:path w="3107" h="8">
                                <a:moveTo>
                                  <a:pt x="0" y="8"/>
                                </a:moveTo>
                                <a:lnTo>
                                  <a:pt x="3107" y="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4" name="Freeform 23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34" y="446"/>
                            <a:ext cx="3115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3115" y="8"/>
                              </a:cxn>
                            </a:cxnLst>
                            <a:rect l="0" t="0" r="r" b="b"/>
                            <a:pathLst>
                              <a:path w="3115" h="8">
                                <a:moveTo>
                                  <a:pt x="0" y="0"/>
                                </a:moveTo>
                                <a:lnTo>
                                  <a:pt x="3115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5" name="Freeform 24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210"/>
                            <a:ext cx="3115" cy="8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3115" y="8"/>
                              </a:cxn>
                            </a:cxnLst>
                            <a:rect l="0" t="0" r="r" b="b"/>
                            <a:pathLst>
                              <a:path w="3115" h="8">
                                <a:moveTo>
                                  <a:pt x="0" y="0"/>
                                </a:moveTo>
                                <a:lnTo>
                                  <a:pt x="3115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6" name="Freeform 25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937" y="203"/>
                            <a:ext cx="8" cy="3026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8" y="0"/>
                              </a:cxn>
                              <a:cxn ang="0">
                                <a:pos x="0" y="3026"/>
                              </a:cxn>
                            </a:cxnLst>
                            <a:rect l="0" t="0" r="r" b="b"/>
                            <a:pathLst>
                              <a:path w="8" h="3026">
                                <a:moveTo>
                                  <a:pt x="8" y="0"/>
                                </a:moveTo>
                                <a:lnTo>
                                  <a:pt x="0" y="3026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7" name="Freeform 26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198" y="210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8" name="Freeform 27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470" y="210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9" name="Freeform 28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707" y="219"/>
                            <a:ext cx="9" cy="3010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9" y="0"/>
                              </a:cxn>
                              <a:cxn ang="0">
                                <a:pos x="0" y="3010"/>
                              </a:cxn>
                            </a:cxnLst>
                            <a:rect l="0" t="0" r="r" b="b"/>
                            <a:pathLst>
                              <a:path w="9" h="3010">
                                <a:moveTo>
                                  <a:pt x="9" y="0"/>
                                </a:moveTo>
                                <a:lnTo>
                                  <a:pt x="0" y="301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0" name="Freeform 29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4241" y="210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1" name="Freeform 30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4479" y="242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2" name="Freeform 31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4762" y="219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3" name="Freeform 32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5012" y="210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4" name="Freeform 33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5284" y="210"/>
                            <a:ext cx="1" cy="3002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0"/>
                              </a:cxn>
                              <a:cxn ang="0">
                                <a:pos x="0" y="3002"/>
                              </a:cxn>
                            </a:cxnLst>
                            <a:rect l="0" t="0" r="r" b="b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</p:grpSp>
                    <p:sp>
                      <p:nvSpPr>
                        <p:cNvPr id="21" name="Line 3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406" y="2296"/>
                          <a:ext cx="3175" cy="0"/>
                        </a:xfrm>
                        <a:prstGeom prst="line">
                          <a:avLst/>
                        </a:prstGeom>
                        <a:noFill/>
                        <a:ln w="9525" cap="rnd">
                          <a:solidFill>
                            <a:srgbClr val="808080"/>
                          </a:solidFill>
                          <a:prstDash val="sysDot"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  <p:sp>
                    <p:nvSpPr>
                      <p:cNvPr id="18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69" y="799"/>
                        <a:ext cx="0" cy="3017"/>
                      </a:xfrm>
                      <a:prstGeom prst="line">
                        <a:avLst/>
                      </a:prstGeom>
                      <a:noFill/>
                      <a:ln w="9525" cap="rnd">
                        <a:solidFill>
                          <a:srgbClr val="333333"/>
                        </a:solidFill>
                        <a:prstDash val="sysDot"/>
                        <a:round/>
                        <a:headEnd/>
                        <a:tailEnd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9" name="Line 3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536" y="822"/>
                        <a:ext cx="0" cy="3017"/>
                      </a:xfrm>
                      <a:prstGeom prst="line">
                        <a:avLst/>
                      </a:prstGeom>
                      <a:noFill/>
                      <a:ln w="9525" cap="rnd">
                        <a:solidFill>
                          <a:srgbClr val="333333"/>
                        </a:solidFill>
                        <a:prstDash val="sysDot"/>
                        <a:round/>
                        <a:headEnd/>
                        <a:tailEnd/>
                      </a:ln>
                      <a:effectLst/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16" name="Line 37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969" y="799"/>
                      <a:ext cx="0" cy="3062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/>
                      </a:solidFill>
                      <a:round/>
                      <a:headEnd/>
                      <a:tailEnd type="arrow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4" name="Line 38"/>
                  <p:cNvSpPr>
                    <a:spLocks noChangeShapeType="1"/>
                  </p:cNvSpPr>
                  <p:nvPr/>
                </p:nvSpPr>
                <p:spPr bwMode="auto">
                  <a:xfrm>
                    <a:off x="1406" y="2296"/>
                    <a:ext cx="310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 type="arrow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2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2767" y="2273"/>
                  <a:ext cx="223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i="0"/>
                    <a:t>0</a:t>
                  </a:r>
                </a:p>
              </p:txBody>
            </p:sp>
          </p:grpSp>
          <p:sp>
            <p:nvSpPr>
              <p:cNvPr id="8" name="Text Box 40"/>
              <p:cNvSpPr txBox="1">
                <a:spLocks noChangeArrowheads="1"/>
              </p:cNvSpPr>
              <p:nvPr/>
            </p:nvSpPr>
            <p:spPr bwMode="auto">
              <a:xfrm>
                <a:off x="3229" y="2271"/>
                <a:ext cx="223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ru-RU" sz="2400" b="1" i="0" dirty="0"/>
                  <a:t>1</a:t>
                </a:r>
              </a:p>
            </p:txBody>
          </p:sp>
          <p:sp>
            <p:nvSpPr>
              <p:cNvPr id="9" name="Text Box 41"/>
              <p:cNvSpPr txBox="1">
                <a:spLocks noChangeArrowheads="1"/>
              </p:cNvSpPr>
              <p:nvPr/>
            </p:nvSpPr>
            <p:spPr bwMode="auto">
              <a:xfrm>
                <a:off x="3107" y="799"/>
                <a:ext cx="22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 b="1" i="0"/>
                  <a:t>у</a:t>
                </a:r>
              </a:p>
            </p:txBody>
          </p:sp>
          <p:sp>
            <p:nvSpPr>
              <p:cNvPr id="10" name="Text Box 42"/>
              <p:cNvSpPr txBox="1">
                <a:spLocks noChangeArrowheads="1"/>
              </p:cNvSpPr>
              <p:nvPr/>
            </p:nvSpPr>
            <p:spPr bwMode="auto">
              <a:xfrm>
                <a:off x="4471" y="2326"/>
                <a:ext cx="22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 b="1" i="0"/>
                  <a:t>х</a:t>
                </a:r>
              </a:p>
            </p:txBody>
          </p:sp>
        </p:grpSp>
        <p:sp>
          <p:nvSpPr>
            <p:cNvPr id="5" name="Text Box 63"/>
            <p:cNvSpPr txBox="1">
              <a:spLocks noChangeArrowheads="1"/>
            </p:cNvSpPr>
            <p:nvPr/>
          </p:nvSpPr>
          <p:spPr bwMode="auto">
            <a:xfrm>
              <a:off x="2912" y="1299"/>
              <a:ext cx="30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0" dirty="0"/>
                <a:t>4</a:t>
              </a:r>
            </a:p>
          </p:txBody>
        </p:sp>
        <p:sp>
          <p:nvSpPr>
            <p:cNvPr id="6" name="Text Box 64"/>
            <p:cNvSpPr txBox="1">
              <a:spLocks noChangeArrowheads="1"/>
            </p:cNvSpPr>
            <p:nvPr/>
          </p:nvSpPr>
          <p:spPr bwMode="auto">
            <a:xfrm>
              <a:off x="3227" y="2384"/>
              <a:ext cx="40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0" dirty="0"/>
                <a:t>2</a:t>
              </a:r>
            </a:p>
          </p:txBody>
        </p:sp>
        <p:sp>
          <p:nvSpPr>
            <p:cNvPr id="64" name="Text Box 63"/>
            <p:cNvSpPr txBox="1">
              <a:spLocks noChangeArrowheads="1"/>
            </p:cNvSpPr>
            <p:nvPr/>
          </p:nvSpPr>
          <p:spPr bwMode="auto">
            <a:xfrm>
              <a:off x="2912" y="1493"/>
              <a:ext cx="30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0" dirty="0" smtClean="0"/>
                <a:t>3</a:t>
              </a:r>
              <a:endParaRPr lang="ru-RU" sz="2400" b="1" i="0" dirty="0"/>
            </a:p>
          </p:txBody>
        </p:sp>
        <p:sp>
          <p:nvSpPr>
            <p:cNvPr id="65" name="Text Box 64"/>
            <p:cNvSpPr txBox="1">
              <a:spLocks noChangeArrowheads="1"/>
            </p:cNvSpPr>
            <p:nvPr/>
          </p:nvSpPr>
          <p:spPr bwMode="auto">
            <a:xfrm>
              <a:off x="1742" y="2384"/>
              <a:ext cx="402" cy="2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dirty="0" smtClean="0"/>
                <a:t>-4</a:t>
              </a:r>
              <a:endParaRPr lang="ru-RU" sz="2000" b="1" i="0" dirty="0"/>
            </a:p>
          </p:txBody>
        </p:sp>
      </p:grpSp>
      <p:sp>
        <p:nvSpPr>
          <p:cNvPr id="45" name="Прямоугольник 44"/>
          <p:cNvSpPr/>
          <p:nvPr/>
        </p:nvSpPr>
        <p:spPr>
          <a:xfrm>
            <a:off x="285720" y="1285860"/>
            <a:ext cx="321471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</a:t>
            </a:r>
            <a:r>
              <a:rPr lang="en-US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=x+4</a:t>
            </a:r>
            <a:endParaRPr lang="ru-RU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47" name="Таблица 46"/>
          <p:cNvGraphicFramePr>
            <a:graphicFrameLocks noGrp="1"/>
          </p:cNvGraphicFramePr>
          <p:nvPr/>
        </p:nvGraphicFramePr>
        <p:xfrm>
          <a:off x="214283" y="2428868"/>
          <a:ext cx="2857518" cy="1402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2506"/>
                <a:gridCol w="952506"/>
                <a:gridCol w="952506"/>
              </a:tblGrid>
              <a:tr h="607223">
                <a:tc>
                  <a:txBody>
                    <a:bodyPr/>
                    <a:lstStyle/>
                    <a:p>
                      <a:r>
                        <a:rPr lang="en-US" sz="4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endParaRPr lang="ru-RU" sz="4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40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40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223">
                <a:tc>
                  <a:txBody>
                    <a:bodyPr/>
                    <a:lstStyle/>
                    <a:p>
                      <a:r>
                        <a:rPr lang="en-US" sz="4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y</a:t>
                      </a:r>
                      <a:endParaRPr lang="ru-RU" sz="4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40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 </a:t>
                      </a:r>
                      <a:endParaRPr lang="ru-RU" sz="40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48" name="Oval 65"/>
          <p:cNvSpPr>
            <a:spLocks noChangeArrowheads="1"/>
          </p:cNvSpPr>
          <p:nvPr/>
        </p:nvSpPr>
        <p:spPr bwMode="auto">
          <a:xfrm>
            <a:off x="5857884" y="1643050"/>
            <a:ext cx="142876" cy="142876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5643570" y="3071810"/>
            <a:ext cx="571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/>
              <a:t>-</a:t>
            </a:r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357159" y="4500570"/>
            <a:ext cx="121444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k=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1285852" y="4500570"/>
            <a:ext cx="78581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500034" y="5429264"/>
            <a:ext cx="10715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b=</a:t>
            </a:r>
            <a:endParaRPr lang="ru-RU" sz="4000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1214414" y="5357826"/>
            <a:ext cx="8572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4000" b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</a:t>
            </a:r>
            <a:endParaRPr lang="ru-RU" sz="4000" b="1" spc="5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7" name="AutoShape 8443"/>
          <p:cNvSpPr>
            <a:spLocks noChangeArrowheads="1"/>
          </p:cNvSpPr>
          <p:nvPr/>
        </p:nvSpPr>
        <p:spPr bwMode="auto">
          <a:xfrm rot="9306062">
            <a:off x="5148168" y="2670447"/>
            <a:ext cx="220055" cy="410098"/>
          </a:xfrm>
          <a:prstGeom prst="moon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1357290" y="2357430"/>
            <a:ext cx="50006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/>
              <a:t>0</a:t>
            </a:r>
            <a:endParaRPr lang="ru-RU" sz="4400" b="1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2143108" y="2428868"/>
            <a:ext cx="10001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/>
              <a:t>-</a:t>
            </a:r>
            <a:r>
              <a:rPr lang="ru-RU" sz="4400" b="1" dirty="0" smtClean="0"/>
              <a:t>1</a:t>
            </a:r>
            <a:endParaRPr lang="ru-RU" sz="4400" b="1" dirty="0"/>
          </a:p>
        </p:txBody>
      </p:sp>
      <p:sp>
        <p:nvSpPr>
          <p:cNvPr id="60" name="Прямоугольник 59"/>
          <p:cNvSpPr/>
          <p:nvPr/>
        </p:nvSpPr>
        <p:spPr>
          <a:xfrm>
            <a:off x="1428728" y="3071810"/>
            <a:ext cx="50006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/>
              <a:t>4</a:t>
            </a:r>
            <a:endParaRPr lang="ru-RU" sz="4400" b="1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2285984" y="3071810"/>
            <a:ext cx="50006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/>
              <a:t>3</a:t>
            </a:r>
            <a:endParaRPr lang="ru-RU" sz="4400" b="1" dirty="0"/>
          </a:p>
        </p:txBody>
      </p:sp>
      <p:sp>
        <p:nvSpPr>
          <p:cNvPr id="62" name="Oval 65"/>
          <p:cNvSpPr>
            <a:spLocks noChangeArrowheads="1"/>
          </p:cNvSpPr>
          <p:nvPr/>
        </p:nvSpPr>
        <p:spPr bwMode="auto">
          <a:xfrm>
            <a:off x="6286512" y="1214422"/>
            <a:ext cx="142876" cy="142876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63" name="Oval 65"/>
          <p:cNvSpPr>
            <a:spLocks noChangeArrowheads="1"/>
          </p:cNvSpPr>
          <p:nvPr/>
        </p:nvSpPr>
        <p:spPr bwMode="auto">
          <a:xfrm>
            <a:off x="6286512" y="3071810"/>
            <a:ext cx="142876" cy="142876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51" name="Line 66"/>
          <p:cNvSpPr>
            <a:spLocks noChangeShapeType="1"/>
          </p:cNvSpPr>
          <p:nvPr/>
        </p:nvSpPr>
        <p:spPr bwMode="auto">
          <a:xfrm rot="21412000" flipV="1">
            <a:off x="3943692" y="378101"/>
            <a:ext cx="3468665" cy="3244277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cxnSp>
        <p:nvCxnSpPr>
          <p:cNvPr id="66" name="Прямая со стрелкой 65"/>
          <p:cNvCxnSpPr/>
          <p:nvPr/>
        </p:nvCxnSpPr>
        <p:spPr>
          <a:xfrm rot="5400000" flipH="1" flipV="1">
            <a:off x="5464975" y="2178835"/>
            <a:ext cx="1785950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Прямоугольник 66"/>
          <p:cNvSpPr/>
          <p:nvPr/>
        </p:nvSpPr>
        <p:spPr>
          <a:xfrm>
            <a:off x="0" y="214290"/>
            <a:ext cx="3589445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Побудувати </a:t>
            </a:r>
          </a:p>
          <a:p>
            <a:pPr algn="ctr"/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графік функції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8" name="Стрелка вправо 67">
            <a:hlinkClick r:id="rId2" action="ppaction://hlinkpres?slideindex=10&amp;slidetitle=Слайд 10"/>
          </p:cNvPr>
          <p:cNvSpPr/>
          <p:nvPr/>
        </p:nvSpPr>
        <p:spPr>
          <a:xfrm>
            <a:off x="8001024" y="6215082"/>
            <a:ext cx="642942" cy="500066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0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8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20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3000"/>
                            </p:stCondLst>
                            <p:childTnLst>
                              <p:par>
                                <p:cTn id="7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000"/>
                            </p:stCondLst>
                            <p:childTnLst>
                              <p:par>
                                <p:cTn id="7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52" grpId="0"/>
      <p:bldP spid="53" grpId="0"/>
      <p:bldP spid="54" grpId="0"/>
      <p:bldP spid="56" grpId="0"/>
      <p:bldP spid="57" grpId="0" animBg="1"/>
      <p:bldP spid="58" grpId="0"/>
      <p:bldP spid="59" grpId="0"/>
      <p:bldP spid="60" grpId="0"/>
      <p:bldP spid="61" grpId="0"/>
      <p:bldP spid="62" grpId="1" animBg="1"/>
      <p:bldP spid="5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2553</TotalTime>
  <Words>1003</Words>
  <Application>Microsoft Office PowerPoint</Application>
  <PresentationFormat>Экран (4:3)</PresentationFormat>
  <Paragraphs>380</Paragraphs>
  <Slides>25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7" baseType="lpstr">
      <vt:lpstr>Тема Office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Linieyna funkchia</dc:title>
  <dc:creator>Ulanova N.M</dc:creator>
  <cp:lastModifiedBy>User</cp:lastModifiedBy>
  <cp:revision>334</cp:revision>
  <dcterms:created xsi:type="dcterms:W3CDTF">2012-01-14T21:02:24Z</dcterms:created>
  <dcterms:modified xsi:type="dcterms:W3CDTF">2012-02-24T20:57:50Z</dcterms:modified>
</cp:coreProperties>
</file>