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62" r:id="rId10"/>
    <p:sldId id="265" r:id="rId11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440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304800"/>
            <a:ext cx="5829300" cy="6095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6400800"/>
            <a:ext cx="5143500" cy="12192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C442-A81C-4F1A-A53F-BD7A29D81860}" type="datetimeFigureOut">
              <a:rPr lang="ru-RU" smtClean="0"/>
              <a:t>17.01.2012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6750843" y="6461760"/>
            <a:ext cx="107157" cy="268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50843" y="0"/>
            <a:ext cx="107157" cy="646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2CD2751-3345-48C9-8A73-486E9A36523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C442-A81C-4F1A-A53F-BD7A29D81860}" type="datetimeFigureOut">
              <a:rPr lang="ru-RU" smtClean="0"/>
              <a:t>17.01.2012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2751-3345-48C9-8A73-486E9A36523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C442-A81C-4F1A-A53F-BD7A29D81860}" type="datetimeFigureOut">
              <a:rPr lang="ru-RU" smtClean="0"/>
              <a:t>17.01.2012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2751-3345-48C9-8A73-486E9A36523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C442-A81C-4F1A-A53F-BD7A29D81860}" type="datetimeFigureOut">
              <a:rPr lang="ru-RU" smtClean="0"/>
              <a:t>17.01.2012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2751-3345-48C9-8A73-486E9A36523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930401"/>
            <a:ext cx="5829300" cy="5761567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304801"/>
            <a:ext cx="5829300" cy="14224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C442-A81C-4F1A-A53F-BD7A29D81860}" type="datetimeFigureOut">
              <a:rPr lang="ru-RU" smtClean="0"/>
              <a:t>17.01.2012</a:t>
            </a:fld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CD2751-3345-48C9-8A73-486E9A36523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3010" y="2099734"/>
            <a:ext cx="246888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620" y="2099734"/>
            <a:ext cx="246888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C442-A81C-4F1A-A53F-BD7A29D81860}" type="datetimeFigureOut">
              <a:rPr lang="ru-RU" smtClean="0"/>
              <a:t>17.01.2012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2751-3345-48C9-8A73-486E9A36523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724" y="2097024"/>
            <a:ext cx="2468880" cy="853016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0724" y="3012488"/>
            <a:ext cx="2468880" cy="51206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9906" y="2097024"/>
            <a:ext cx="2468880" cy="853016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9906" y="3012488"/>
            <a:ext cx="2468880" cy="51206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C442-A81C-4F1A-A53F-BD7A29D81860}" type="datetimeFigureOut">
              <a:rPr lang="ru-RU" smtClean="0"/>
              <a:t>17.01.2012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2751-3345-48C9-8A73-486E9A36523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C442-A81C-4F1A-A53F-BD7A29D81860}" type="datetimeFigureOut">
              <a:rPr lang="ru-RU" smtClean="0"/>
              <a:t>17.01.2012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2751-3345-48C9-8A73-486E9A36523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C442-A81C-4F1A-A53F-BD7A29D81860}" type="datetimeFigureOut">
              <a:rPr lang="ru-RU" smtClean="0"/>
              <a:t>17.01.2012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2751-3345-48C9-8A73-486E9A36523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133600"/>
            <a:ext cx="3833813" cy="59740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33600"/>
            <a:ext cx="2256235" cy="597408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C442-A81C-4F1A-A53F-BD7A29D81860}" type="datetimeFigureOut">
              <a:rPr lang="ru-RU" smtClean="0"/>
              <a:t>17.01.2012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2751-3345-48C9-8A73-486E9A36523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750843" y="6461760"/>
            <a:ext cx="107157" cy="268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6750658" cy="646176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7620000"/>
            <a:ext cx="6115050" cy="609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C442-A81C-4F1A-A53F-BD7A29D81860}" type="datetimeFigureOut">
              <a:rPr lang="ru-RU" smtClean="0"/>
              <a:t>17.01.2012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2CD2751-3345-48C9-8A73-486E9A36523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900" y="6604000"/>
            <a:ext cx="6115050" cy="1016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50843" y="0"/>
            <a:ext cx="107157" cy="646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3624"/>
            <a:ext cx="4343400" cy="1828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36801"/>
            <a:ext cx="5715000" cy="5831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229601"/>
            <a:ext cx="2571750" cy="4064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C8C442-A81C-4F1A-A53F-BD7A29D81860}" type="datetimeFigureOut">
              <a:rPr lang="ru-RU" smtClean="0"/>
              <a:t>17.01.2012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657167"/>
            <a:ext cx="2571750" cy="37846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5786781" y="7953825"/>
            <a:ext cx="175429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2CD2751-3345-48C9-8A73-486E9A36523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6750843" y="0"/>
            <a:ext cx="107157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750843" y="1828800"/>
            <a:ext cx="107157" cy="731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88100" y="1187624"/>
            <a:ext cx="5681812" cy="39703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Урок математики</a:t>
            </a:r>
          </a:p>
          <a:p>
            <a:pPr algn="ctr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6 класі </a:t>
            </a:r>
            <a:endParaRPr lang="uk-UA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uk-UA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uk-UA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ТЕМА:</a:t>
            </a:r>
          </a:p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«ДОВЖИНА КОЛА . ПЛОЩА КРУГА»</a:t>
            </a:r>
            <a:endParaRPr lang="uk-UA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uk-UA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uk-UA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4744" y="5157942"/>
            <a:ext cx="49685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/>
              <a:t>Розробка учителя фізики </a:t>
            </a:r>
          </a:p>
          <a:p>
            <a:pPr algn="ctr"/>
            <a:r>
              <a:rPr lang="uk-UA" sz="2000" dirty="0"/>
              <a:t>і</a:t>
            </a:r>
            <a:r>
              <a:rPr lang="uk-UA" sz="2000" dirty="0" smtClean="0"/>
              <a:t> математики Багачанської ЗОШ </a:t>
            </a:r>
          </a:p>
          <a:p>
            <a:pPr algn="ctr"/>
            <a:r>
              <a:rPr lang="uk-UA" sz="2000" dirty="0" smtClean="0"/>
              <a:t>   І-ІІ ступенів</a:t>
            </a:r>
          </a:p>
          <a:p>
            <a:pPr algn="ctr"/>
            <a:r>
              <a:rPr lang="uk-UA" sz="2000" dirty="0" smtClean="0"/>
              <a:t> Журавльової Р.В.</a:t>
            </a:r>
            <a:endParaRPr lang="uk-UA" sz="2000" dirty="0"/>
          </a:p>
        </p:txBody>
      </p:sp>
      <p:pic>
        <p:nvPicPr>
          <p:cNvPr id="1026" name="Picture 2" descr="C:\Program Files\Microsoft Office\MEDIA\CAGCAT10\j014988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308" y="4055698"/>
            <a:ext cx="1268413" cy="10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Program Files\Microsoft Office\MEDIA\CAGCAT10\j0205466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136" y="1619672"/>
            <a:ext cx="181927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Program Files\Microsoft Office\MEDIA\CAGCAT10\j0216588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0" y="7033190"/>
            <a:ext cx="1609725" cy="180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Program Files\Microsoft Office\MEDIA\CAGCAT10\j0285698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696" y="1475656"/>
            <a:ext cx="1706563" cy="182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Program Files\Microsoft Office\MEDIA\CAGCAT10\j0293844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0148" y="7028974"/>
            <a:ext cx="1738312" cy="182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Program Files\Microsoft Office\MEDIA\CAGCAT10\j0335112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847" y="6660232"/>
            <a:ext cx="895350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0541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26794701"/>
                  </p:ext>
                </p:extLst>
              </p:nvPr>
            </p:nvGraphicFramePr>
            <p:xfrm>
              <a:off x="620688" y="1403648"/>
              <a:ext cx="4680520" cy="24739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89856"/>
                    <a:gridCol w="1008112"/>
                    <a:gridCol w="954360"/>
                    <a:gridCol w="1728192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    </a:t>
                          </a:r>
                          <a:r>
                            <a:rPr lang="en-US" baseline="0" dirty="0" smtClean="0"/>
                            <a:t>    I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      II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     III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     IV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62,8</a:t>
                          </a:r>
                          <a:r>
                            <a:rPr lang="uk-UA" dirty="0" smtClean="0"/>
                            <a:t> см або 62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uk-UA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uk-UA" b="0" i="1" smtClean="0">
                                      <a:latin typeface="Cambria Math"/>
                                    </a:rPr>
                                    <m:t>6 </m:t>
                                  </m:r>
                                </m:num>
                                <m:den>
                                  <m:r>
                                    <a:rPr lang="uk-UA" b="0" i="1" smtClean="0">
                                      <a:latin typeface="Cambria Math"/>
                                    </a:rPr>
                                    <m:t>7</m:t>
                                  </m:r>
                                </m:den>
                              </m:f>
                              <m:r>
                                <a:rPr lang="uk-UA" b="0" i="1" smtClean="0">
                                  <a:latin typeface="Cambria Math"/>
                                </a:rPr>
                                <m:t> </m:t>
                              </m:r>
                            </m:oMath>
                          </a14:m>
                          <a:r>
                            <a:rPr lang="ru-RU" dirty="0" smtClean="0"/>
                            <a:t>см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uk-UA" dirty="0" smtClean="0"/>
                            <a:t>78,5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uk-UA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ru-RU" b="0" i="1" smtClean="0">
                                      <a:latin typeface="Cambria Math"/>
                                    </a:rPr>
                                    <m:t>см</m:t>
                                  </m:r>
                                </m:e>
                                <m:sup>
                                  <m:r>
                                    <a:rPr lang="ru-RU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uk-UA" dirty="0" smtClean="0"/>
                            <a:t>або 78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uk-UA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uk-UA" b="0" i="1" smtClean="0">
                                      <a:latin typeface="Cambria Math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uk-UA" b="0" i="1" smtClean="0">
                                      <a:latin typeface="Cambria Math"/>
                                    </a:rPr>
                                    <m:t>7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uk-UA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ru-RU" b="0" i="1" smtClean="0">
                                      <a:latin typeface="Cambria Math"/>
                                    </a:rPr>
                                    <m:t>см</m:t>
                                  </m:r>
                                </m:e>
                                <m:sup>
                                  <m:r>
                                    <a:rPr lang="ru-RU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uk-UA" dirty="0" smtClean="0"/>
                            <a:t>0,0942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uk-UA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uk-UA" b="0" i="1" smtClean="0">
                                      <a:latin typeface="Cambria Math"/>
                                    </a:rPr>
                                    <m:t>м</m:t>
                                  </m:r>
                                </m:e>
                                <m:sup>
                                  <m:r>
                                    <a:rPr lang="uk-UA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ru-RU" dirty="0" smtClean="0"/>
                        </a:p>
                        <a:p>
                          <a:r>
                            <a:rPr lang="ru-RU" dirty="0" smtClean="0"/>
                            <a:t>  або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i="1" dirty="0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b="0" i="1" dirty="0" smtClean="0">
                                      <a:latin typeface="Cambria Math"/>
                                    </a:rPr>
                                    <m:t>33</m:t>
                                  </m:r>
                                </m:num>
                                <m:den>
                                  <m:r>
                                    <a:rPr lang="ru-RU" b="0" i="1" dirty="0" smtClean="0">
                                      <a:latin typeface="Cambria Math"/>
                                    </a:rPr>
                                    <m:t>350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ru-RU" i="1" dirty="0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uk-UA" b="0" i="1" dirty="0" smtClean="0">
                                      <a:latin typeface="Cambria Math"/>
                                    </a:rPr>
                                    <m:t>м</m:t>
                                  </m:r>
                                </m:e>
                                <m:sup>
                                  <m:r>
                                    <a:rPr lang="uk-UA" b="0" i="1" dirty="0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uk-UA" dirty="0" smtClean="0"/>
                            <a:t>1)6</a:t>
                          </a:r>
                        </a:p>
                        <a:p>
                          <a:r>
                            <a:rPr lang="uk-UA" smtClean="0"/>
                            <a:t>2)4</a:t>
                          </a:r>
                          <a:endParaRPr lang="uk-UA" dirty="0" smtClean="0"/>
                        </a:p>
                        <a:p>
                          <a:r>
                            <a:rPr lang="uk-UA" dirty="0" smtClean="0"/>
                            <a:t>3)2</a:t>
                          </a:r>
                        </a:p>
                        <a:p>
                          <a:r>
                            <a:rPr lang="uk-UA" dirty="0" smtClean="0"/>
                            <a:t>4)8</a:t>
                          </a:r>
                        </a:p>
                        <a:p>
                          <a:r>
                            <a:rPr lang="uk-UA" dirty="0" smtClean="0"/>
                            <a:t>5)1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uk-UA" dirty="0" smtClean="0"/>
                            <a:t>0,5  бала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uk-UA" dirty="0" smtClean="0"/>
                            <a:t>  1 бал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uk-UA" dirty="0" smtClean="0"/>
                            <a:t>  1 бал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uk-UA" dirty="0" smtClean="0"/>
                            <a:t>2,5 бала</a:t>
                          </a:r>
                        </a:p>
                        <a:p>
                          <a:r>
                            <a:rPr lang="uk-UA" dirty="0" smtClean="0"/>
                            <a:t>(по 0,5 бала)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26794701"/>
                  </p:ext>
                </p:extLst>
              </p:nvPr>
            </p:nvGraphicFramePr>
            <p:xfrm>
              <a:off x="620688" y="1403648"/>
              <a:ext cx="4680520" cy="24739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89856"/>
                    <a:gridCol w="1008112"/>
                    <a:gridCol w="954360"/>
                    <a:gridCol w="1728192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    </a:t>
                          </a:r>
                          <a:r>
                            <a:rPr lang="en-US" baseline="0" dirty="0" smtClean="0"/>
                            <a:t>    I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      II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     III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     IV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4630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617" t="-27500" r="-374074" b="-504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98193" t="-27500" r="-265060" b="-504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210897" t="-27500" r="-182051" b="-504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uk-UA" dirty="0" smtClean="0"/>
                            <a:t>1)6</a:t>
                          </a:r>
                        </a:p>
                        <a:p>
                          <a:r>
                            <a:rPr lang="uk-UA" smtClean="0"/>
                            <a:t>2)4</a:t>
                          </a:r>
                          <a:endParaRPr lang="uk-UA" dirty="0" smtClean="0"/>
                        </a:p>
                        <a:p>
                          <a:r>
                            <a:rPr lang="uk-UA" dirty="0" smtClean="0"/>
                            <a:t>3)2</a:t>
                          </a:r>
                        </a:p>
                        <a:p>
                          <a:r>
                            <a:rPr lang="uk-UA" dirty="0" smtClean="0"/>
                            <a:t>4)8</a:t>
                          </a:r>
                        </a:p>
                        <a:p>
                          <a:r>
                            <a:rPr lang="uk-UA" dirty="0" smtClean="0"/>
                            <a:t>5)1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uk-UA" dirty="0" smtClean="0"/>
                            <a:t>0,5  бала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uk-UA" dirty="0" smtClean="0"/>
                            <a:t>  1 бал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uk-UA" dirty="0" smtClean="0"/>
                            <a:t>  1 бал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uk-UA" dirty="0" smtClean="0"/>
                            <a:t>2,5 бала</a:t>
                          </a:r>
                        </a:p>
                        <a:p>
                          <a:r>
                            <a:rPr lang="uk-UA" dirty="0" smtClean="0"/>
                            <a:t>(по 0,5 бала)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TextBox 4"/>
          <p:cNvSpPr txBox="1"/>
          <p:nvPr/>
        </p:nvSpPr>
        <p:spPr>
          <a:xfrm>
            <a:off x="548680" y="323528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Картка для перевірки правильності виконання    самостійної роботи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48680" y="4211960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           Індивідуальна картка оцінювання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441981"/>
              </p:ext>
            </p:extLst>
          </p:nvPr>
        </p:nvGraphicFramePr>
        <p:xfrm>
          <a:off x="332656" y="4932040"/>
          <a:ext cx="6264696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1440160"/>
                <a:gridCol w="1152128"/>
                <a:gridCol w="1008112"/>
                <a:gridCol w="1080120"/>
                <a:gridCol w="792088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 Моя оцін-ка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За комп'ютер-ну сторінку 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За матема-тичний </a:t>
                      </a:r>
                    </a:p>
                    <a:p>
                      <a:r>
                        <a:rPr lang="uk-UA" dirty="0" smtClean="0"/>
                        <a:t>диктант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За само-стійну роботу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За практи-чну роботу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Оцін-ка </a:t>
                      </a:r>
                    </a:p>
                    <a:p>
                      <a:r>
                        <a:rPr lang="uk-UA" dirty="0" smtClean="0"/>
                        <a:t>за урок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25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6672" y="395536"/>
            <a:ext cx="5976664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УРОК№ 64</a:t>
            </a:r>
          </a:p>
          <a:p>
            <a:r>
              <a:rPr lang="uk-UA" dirty="0" smtClean="0"/>
              <a:t>ДАТА : 12.01.2012</a:t>
            </a:r>
          </a:p>
          <a:p>
            <a:r>
              <a:rPr lang="uk-UA" dirty="0" smtClean="0"/>
              <a:t>ТЕМА : Довжина кола . Площа круга .</a:t>
            </a:r>
          </a:p>
          <a:p>
            <a:r>
              <a:rPr lang="uk-UA" dirty="0" smtClean="0"/>
              <a:t>МЕТА : </a:t>
            </a:r>
          </a:p>
          <a:p>
            <a:r>
              <a:rPr lang="uk-UA" dirty="0" smtClean="0"/>
              <a:t>навчальна :</a:t>
            </a:r>
          </a:p>
          <a:p>
            <a:r>
              <a:rPr lang="uk-UA" dirty="0" smtClean="0"/>
              <a:t>закріпити знання про геометричні фігури  коло і круг , поняття «довжина кола», «площа круга»,уміння розв'язувати задачі на знаходження довжини кола і площі круга за радіусом або діаметром , а також знаходити радіус і діаметр кола за його довжиною ;</a:t>
            </a:r>
          </a:p>
          <a:p>
            <a:r>
              <a:rPr lang="uk-UA" dirty="0"/>
              <a:t>р</a:t>
            </a:r>
            <a:r>
              <a:rPr lang="uk-UA" dirty="0" smtClean="0"/>
              <a:t>озвиваюча : </a:t>
            </a:r>
          </a:p>
          <a:p>
            <a:r>
              <a:rPr lang="uk-UA" dirty="0" smtClean="0"/>
              <a:t>розвивати навички роботи за комп'ютером , уміння логічно мислити , креслярські навички з циркулем та уміння працювати за відомими формулами ;</a:t>
            </a:r>
          </a:p>
          <a:p>
            <a:r>
              <a:rPr lang="uk-UA" dirty="0"/>
              <a:t>в</a:t>
            </a:r>
            <a:r>
              <a:rPr lang="uk-UA" dirty="0" smtClean="0"/>
              <a:t>иховна :</a:t>
            </a:r>
          </a:p>
          <a:p>
            <a:r>
              <a:rPr lang="uk-UA" dirty="0" smtClean="0"/>
              <a:t>виховувати любов до математики , наполегливість та старанність в роботі , розуміння прикладного значення математики .</a:t>
            </a:r>
            <a:endParaRPr lang="uk-UA" dirty="0"/>
          </a:p>
          <a:p>
            <a:r>
              <a:rPr lang="uk-UA" dirty="0" smtClean="0"/>
              <a:t>ОБЛАДНАННЯ: підручники Г.П.Бевз,В.Г.Бевз «Математика . 6 клас» , робочі зошити , циркулі , персональні комп'ютери , плакати «Коло . Довжина кола» , «Круг . Площа круга», індивідуальні картки оцінювання , 5 квадратів з круглими вирізами , 5 червоних і 5 зелених карток .  </a:t>
            </a:r>
          </a:p>
          <a:p>
            <a:r>
              <a:rPr lang="uk-UA" dirty="0" smtClean="0"/>
              <a:t>ТИП УРОКУ :урок закріплення знань , умінь , навичок.</a:t>
            </a:r>
            <a:endParaRPr lang="uk-UA" dirty="0"/>
          </a:p>
          <a:p>
            <a:r>
              <a:rPr lang="uk-UA" dirty="0" smtClean="0"/>
              <a:t>ХІД УРОКУ :</a:t>
            </a:r>
          </a:p>
          <a:p>
            <a:r>
              <a:rPr lang="uk-UA" dirty="0"/>
              <a:t>І ОРГАНІЗАЦІЙНИЙ МОМЕНТ </a:t>
            </a:r>
            <a:r>
              <a:rPr lang="uk-UA" dirty="0" smtClean="0"/>
              <a:t>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Інструктаж </a:t>
            </a:r>
            <a:r>
              <a:rPr lang="uk-UA" dirty="0"/>
              <a:t>з БЖД під час роботи за комп'ютером .</a:t>
            </a:r>
            <a:endParaRPr lang="ru-RU" dirty="0"/>
          </a:p>
          <a:p>
            <a:pPr marL="285750" indent="-285750">
              <a:buFont typeface="Wingdings" pitchFamily="2" charset="2"/>
              <a:buChar char="ü"/>
            </a:pPr>
            <a:r>
              <a:rPr lang="uk-UA" dirty="0"/>
              <a:t>Оголошення теми і мети уроку .</a:t>
            </a:r>
            <a:endParaRPr lang="ru-RU" dirty="0"/>
          </a:p>
          <a:p>
            <a:pPr marL="285750" indent="-285750">
              <a:buFont typeface="Wingdings" pitchFamily="2" charset="2"/>
              <a:buChar char="ü"/>
            </a:pPr>
            <a:r>
              <a:rPr lang="uk-UA" dirty="0"/>
              <a:t>Видача індивідуальних карток оцінювання і пояснення порядку їх заповнення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473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6274" y="2069894"/>
            <a:ext cx="612068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ІІ ПЕРЕВІРКА ДОМАШНЬОГО ЗАВДАННЯ .</a:t>
            </a:r>
          </a:p>
          <a:p>
            <a:r>
              <a:rPr lang="uk-UA" dirty="0" smtClean="0"/>
              <a:t>Перегляд сторінок , створених учнями в </a:t>
            </a:r>
            <a:r>
              <a:rPr lang="en-US" dirty="0" smtClean="0"/>
              <a:t>Microsoft Power Point </a:t>
            </a:r>
            <a:r>
              <a:rPr lang="uk-UA" dirty="0" smtClean="0"/>
              <a:t>за такими вимогами , що на них є 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/>
              <a:t>з</a:t>
            </a:r>
            <a:r>
              <a:rPr lang="uk-UA" dirty="0" smtClean="0"/>
              <a:t>ображення кола 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/>
              <a:t>р</a:t>
            </a:r>
            <a:r>
              <a:rPr lang="uk-UA" dirty="0" smtClean="0"/>
              <a:t>адіус,діаметр і хорда кола 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/>
              <a:t>ф</a:t>
            </a:r>
            <a:r>
              <a:rPr lang="uk-UA" dirty="0" smtClean="0"/>
              <a:t>ормула довжини кола 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/>
              <a:t>з</a:t>
            </a:r>
            <a:r>
              <a:rPr lang="uk-UA" dirty="0" smtClean="0"/>
              <a:t>ображення круга 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/>
              <a:t>ф</a:t>
            </a:r>
            <a:r>
              <a:rPr lang="uk-UA" dirty="0" smtClean="0"/>
              <a:t>ормула площі круга 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/>
              <a:t>з</a:t>
            </a:r>
            <a:r>
              <a:rPr lang="uk-UA" dirty="0" smtClean="0"/>
              <a:t>ображення кругового сектора .</a:t>
            </a:r>
          </a:p>
          <a:p>
            <a:r>
              <a:rPr lang="uk-UA" dirty="0" smtClean="0"/>
              <a:t>Слово вчителя :</a:t>
            </a:r>
          </a:p>
          <a:p>
            <a:r>
              <a:rPr lang="uk-UA" i="1" dirty="0" smtClean="0"/>
              <a:t>Давайте оцінимо один одного за ці комп'ютерні сторінки , створені вами вдома </a:t>
            </a:r>
            <a:r>
              <a:rPr lang="uk-UA" dirty="0" smtClean="0"/>
              <a:t>. Максимум - 2 бала </a:t>
            </a:r>
            <a:r>
              <a:rPr lang="uk-UA" i="1" dirty="0" smtClean="0"/>
              <a:t>.</a:t>
            </a:r>
          </a:p>
          <a:p>
            <a:r>
              <a:rPr lang="uk-UA" dirty="0" smtClean="0"/>
              <a:t>ІІІ ПЕРЕВІРКА ЗНАНЬ , УМІНЬ .</a:t>
            </a:r>
          </a:p>
          <a:p>
            <a:r>
              <a:rPr lang="uk-UA" u="sng" dirty="0" smtClean="0"/>
              <a:t>Рефлексія .</a:t>
            </a:r>
            <a:endParaRPr lang="uk-UA" u="sng" dirty="0"/>
          </a:p>
          <a:p>
            <a:pPr lvl="0"/>
            <a:r>
              <a:rPr lang="uk-UA" i="1" dirty="0" smtClean="0">
                <a:solidFill>
                  <a:srgbClr val="000000"/>
                </a:solidFill>
              </a:rPr>
              <a:t>Знову просигналізуйте картками про свій стан : впевнені в своїх знаннях – підніміть зелену картку , дуже боїтесь диктанту – червону .</a:t>
            </a:r>
          </a:p>
          <a:p>
            <a:pPr lvl="0"/>
            <a:r>
              <a:rPr lang="uk-UA" dirty="0" smtClean="0">
                <a:solidFill>
                  <a:srgbClr val="000000"/>
                </a:solidFill>
              </a:rPr>
              <a:t>Виконаємо такі завдання .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dirty="0" smtClean="0">
                <a:solidFill>
                  <a:srgbClr val="000000"/>
                </a:solidFill>
              </a:rPr>
              <a:t>Відрізок , який сполучає будь-яку точку кола з його центром , називається …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dirty="0" smtClean="0">
                <a:solidFill>
                  <a:srgbClr val="000000"/>
                </a:solidFill>
              </a:rPr>
              <a:t>Діаметр – це відрізок , який сполучає дві точки на колі і проходить через його …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dirty="0" smtClean="0">
                <a:solidFill>
                  <a:srgbClr val="000000"/>
                </a:solidFill>
              </a:rPr>
              <a:t>Скільки радіусів можна провести у колі ?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dirty="0" smtClean="0">
                <a:solidFill>
                  <a:srgbClr val="000000"/>
                </a:solidFill>
              </a:rPr>
              <a:t>В будь-якому колі діаметр від радіуса в 2 рази …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dirty="0" smtClean="0">
                <a:solidFill>
                  <a:srgbClr val="000000"/>
                </a:solidFill>
              </a:rPr>
              <a:t>Число </a:t>
            </a:r>
            <a:r>
              <a:rPr lang="el-GR" dirty="0" smtClean="0">
                <a:solidFill>
                  <a:srgbClr val="000000"/>
                </a:solidFill>
                <a:latin typeface="Times New Roman"/>
                <a:cs typeface="Times New Roman"/>
              </a:rPr>
              <a:t>π</a:t>
            </a:r>
            <a:r>
              <a:rPr lang="uk-UA" dirty="0" smtClean="0">
                <a:solidFill>
                  <a:srgbClr val="000000"/>
                </a:solidFill>
                <a:latin typeface="Times New Roman"/>
                <a:cs typeface="Times New Roman"/>
              </a:rPr>
              <a:t> становить …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99394" y="107504"/>
            <a:ext cx="65527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Слово вчителя : </a:t>
            </a:r>
          </a:p>
          <a:p>
            <a:r>
              <a:rPr lang="uk-UA" i="1" dirty="0" smtClean="0">
                <a:cs typeface="Adobe Hebrew" pitchFamily="18" charset="-79"/>
              </a:rPr>
              <a:t>Спочатку поставте самі собі оцінку , на яку ви вважаєте  знаєте дану тему . </a:t>
            </a:r>
          </a:p>
          <a:p>
            <a:r>
              <a:rPr lang="uk-UA" u="sng" dirty="0" smtClean="0"/>
              <a:t>Рефлексія</a:t>
            </a:r>
            <a:r>
              <a:rPr lang="uk-UA" i="1" dirty="0" smtClean="0"/>
              <a:t>.</a:t>
            </a:r>
          </a:p>
          <a:p>
            <a:r>
              <a:rPr lang="uk-UA" i="1" dirty="0" smtClean="0"/>
              <a:t>А тепер подумайте , як ви налаштовані на урок . Якщо впевнені у собі та не відчуваєте тривоги , то підніміть зелену картку , а якщо вам некомфортно , то – червону 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321913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8640" y="251520"/>
                <a:ext cx="6552728" cy="9071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 startAt="6"/>
                </a:pPr>
                <a:r>
                  <a:rPr lang="uk-UA" dirty="0" smtClean="0"/>
                  <a:t>Формула довжини кола </a:t>
                </a:r>
                <a:r>
                  <a:rPr lang="en-US" dirty="0" smtClean="0"/>
                  <a:t>l=</a:t>
                </a:r>
                <a:r>
                  <a:rPr lang="uk-UA" dirty="0" smtClean="0"/>
                  <a:t>…</a:t>
                </a:r>
              </a:p>
              <a:p>
                <a:pPr marL="342900" indent="-342900">
                  <a:buAutoNum type="arabicParenR" startAt="6"/>
                </a:pPr>
                <a:r>
                  <a:rPr lang="uk-UA" dirty="0" smtClean="0"/>
                  <a:t>Коло та його внутрішня область – це …</a:t>
                </a:r>
              </a:p>
              <a:p>
                <a:pPr marL="342900" indent="-342900">
                  <a:buAutoNum type="arabicParenR" startAt="6"/>
                </a:pPr>
                <a:r>
                  <a:rPr lang="uk-UA" dirty="0" smtClean="0"/>
                  <a:t>Площа круга обчислюється за формулою </a:t>
                </a:r>
                <a:r>
                  <a:rPr lang="en-US" dirty="0" smtClean="0"/>
                  <a:t>S=</a:t>
                </a:r>
                <a:r>
                  <a:rPr lang="uk-UA" dirty="0" smtClean="0"/>
                  <a:t>…</a:t>
                </a:r>
              </a:p>
              <a:p>
                <a:r>
                  <a:rPr lang="uk-UA" dirty="0" smtClean="0"/>
                  <a:t>Слово вчителя :</a:t>
                </a:r>
              </a:p>
              <a:p>
                <a:r>
                  <a:rPr lang="uk-UA" i="1" dirty="0" smtClean="0"/>
                  <a:t>Зараз перевіримо , як ви виконали завдання диктанту і запишемо набрані бали в індивідуальний бланк . Кожна правильна відповідь в диктанті 0,5 бала . Тобто максимум -  4 бали за математичний диктант .</a:t>
                </a:r>
              </a:p>
              <a:p>
                <a:r>
                  <a:rPr lang="en-US" dirty="0" smtClean="0"/>
                  <a:t>IV </a:t>
                </a:r>
                <a:r>
                  <a:rPr lang="uk-UA" dirty="0" smtClean="0"/>
                  <a:t>Закріплення знань , умінь учнів .</a:t>
                </a:r>
              </a:p>
              <a:p>
                <a:r>
                  <a:rPr lang="uk-UA" dirty="0" smtClean="0"/>
                  <a:t> Слово вчителя :</a:t>
                </a:r>
              </a:p>
              <a:p>
                <a:r>
                  <a:rPr lang="uk-UA" i="1" dirty="0" smtClean="0"/>
                  <a:t>Звертайте увагу на формули на плакатах . Спочатку розв</a:t>
                </a:r>
                <a:r>
                  <a:rPr lang="en-US" i="1" dirty="0" smtClean="0"/>
                  <a:t>’</a:t>
                </a:r>
                <a:r>
                  <a:rPr lang="uk-UA" i="1" dirty="0" smtClean="0"/>
                  <a:t>язуватимемо задачі разом .</a:t>
                </a:r>
              </a:p>
              <a:p>
                <a:pPr marL="285750" indent="-285750">
                  <a:buFont typeface="Wingdings" pitchFamily="2" charset="2"/>
                  <a:buChar char="ü"/>
                </a:pPr>
                <a:r>
                  <a:rPr lang="uk-UA" dirty="0" smtClean="0"/>
                  <a:t>Фронтальна робота.</a:t>
                </a:r>
              </a:p>
              <a:p>
                <a:pPr marL="342900" indent="-342900">
                  <a:buFont typeface="+mj-lt"/>
                  <a:buAutoNum type="arabicParenR"/>
                </a:pPr>
                <a:r>
                  <a:rPr lang="uk-UA" dirty="0" smtClean="0"/>
                  <a:t>Знайдіть радіус і довжину кола діаметром 10 см .</a:t>
                </a:r>
              </a:p>
              <a:p>
                <a:pPr marL="342900" indent="-342900">
                  <a:buFont typeface="+mj-lt"/>
                  <a:buAutoNum type="arabicParenR"/>
                </a:pPr>
                <a:r>
                  <a:rPr lang="uk-UA" dirty="0" smtClean="0"/>
                  <a:t>Знайдіть діаметр і довжину кола радіусом 50 дм .</a:t>
                </a:r>
              </a:p>
              <a:p>
                <a:pPr marL="342900" indent="-342900">
                  <a:buFont typeface="+mj-lt"/>
                  <a:buAutoNum type="arabicParenR"/>
                </a:pPr>
                <a:r>
                  <a:rPr lang="uk-UA" dirty="0" smtClean="0"/>
                  <a:t>Довжина кола 33 м . Чому дорівнює діаметр кола ? (</a:t>
                </a:r>
                <a:r>
                  <a:rPr lang="el-GR" dirty="0" smtClean="0">
                    <a:latin typeface="Times New Roman"/>
                    <a:cs typeface="Times New Roman"/>
                  </a:rPr>
                  <a:t>π</a:t>
                </a:r>
                <a14:m>
                  <m:oMath xmlns:m="http://schemas.openxmlformats.org/officeDocument/2006/math">
                    <m:r>
                      <a:rPr lang="uk-UA" i="1" smtClean="0">
                        <a:latin typeface="Cambria Math"/>
                        <a:ea typeface="Cambria Math"/>
                        <a:cs typeface="Times New Roman"/>
                      </a:rPr>
                      <m:t>≈</m:t>
                    </m:r>
                    <m:f>
                      <m:fPr>
                        <m:ctrlPr>
                          <a:rPr lang="uk-UA" i="1" smtClean="0">
                            <a:latin typeface="Cambria Math"/>
                            <a:cs typeface="Times New Roman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/>
                            <a:cs typeface="Times New Roman"/>
                          </a:rPr>
                          <m:t>22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  <a:cs typeface="Times New Roman"/>
                          </a:rPr>
                          <m:t>7</m:t>
                        </m:r>
                      </m:den>
                    </m:f>
                  </m:oMath>
                </a14:m>
                <a:r>
                  <a:rPr lang="uk-UA" dirty="0" smtClean="0"/>
                  <a:t>)</a:t>
                </a:r>
              </a:p>
              <a:p>
                <a:pPr marL="342900" indent="-342900">
                  <a:buFont typeface="+mj-lt"/>
                  <a:buAutoNum type="arabicParenR"/>
                </a:pPr>
                <a:r>
                  <a:rPr lang="uk-UA" dirty="0" smtClean="0"/>
                  <a:t>Діаметр круга </a:t>
                </a:r>
                <a:r>
                  <a:rPr lang="uk-UA" dirty="0"/>
                  <a:t>3</a:t>
                </a:r>
                <a:r>
                  <a:rPr lang="uk-UA" dirty="0" smtClean="0"/>
                  <a:t> мм . Чому дорівнюють радіус круга та його площа ? </a:t>
                </a:r>
              </a:p>
              <a:p>
                <a:pPr marL="342900" indent="-342900">
                  <a:buFont typeface="+mj-lt"/>
                  <a:buAutoNum type="arabicParenR"/>
                </a:pPr>
                <a:r>
                  <a:rPr lang="uk-UA" dirty="0" smtClean="0"/>
                  <a:t>Знайдіть площу круга радіусом 0,2 м .</a:t>
                </a:r>
              </a:p>
              <a:p>
                <a:pPr marL="342900" indent="-342900">
                  <a:buFont typeface="+mj-lt"/>
                  <a:buAutoNum type="arabicParenR"/>
                </a:pPr>
                <a:r>
                  <a:rPr lang="uk-UA" dirty="0" smtClean="0"/>
                  <a:t>Довжина кола арени цирку 47,1 м . Чому дорівнює площа арени ? ( Результати округлюйте до одиниць ).</a:t>
                </a:r>
              </a:p>
              <a:p>
                <a:pPr marL="285750" indent="-285750">
                  <a:buFont typeface="Wingdings" pitchFamily="2" charset="2"/>
                  <a:buChar char="ü"/>
                </a:pPr>
                <a:r>
                  <a:rPr lang="uk-UA" u="sng" dirty="0" smtClean="0"/>
                  <a:t>Рефлексія .</a:t>
                </a:r>
              </a:p>
              <a:p>
                <a:pPr marL="285750" indent="-285750">
                  <a:buFont typeface="Wingdings" pitchFamily="2" charset="2"/>
                  <a:buChar char="ü"/>
                </a:pPr>
                <a:r>
                  <a:rPr lang="uk-UA" dirty="0" smtClean="0"/>
                  <a:t>                            Самостійна робота . </a:t>
                </a:r>
              </a:p>
              <a:p>
                <a:r>
                  <a:rPr lang="uk-UA" dirty="0"/>
                  <a:t> </a:t>
                </a:r>
                <a:r>
                  <a:rPr lang="uk-UA" dirty="0" smtClean="0"/>
                  <a:t>                              </a:t>
                </a:r>
              </a:p>
              <a:p>
                <a:r>
                  <a:rPr lang="uk-UA" dirty="0"/>
                  <a:t> </a:t>
                </a:r>
                <a:r>
                  <a:rPr lang="uk-UA" dirty="0" smtClean="0"/>
                  <a:t> І)                          Обчисліть довжину кола, зображеного</a:t>
                </a:r>
              </a:p>
              <a:p>
                <a:r>
                  <a:rPr lang="uk-UA" dirty="0"/>
                  <a:t> </a:t>
                </a:r>
                <a:r>
                  <a:rPr lang="uk-UA" dirty="0" smtClean="0"/>
                  <a:t>                              на малюнку .                                     </a:t>
                </a:r>
              </a:p>
              <a:p>
                <a:r>
                  <a:rPr lang="uk-UA" dirty="0"/>
                  <a:t> </a:t>
                </a:r>
                <a:r>
                  <a:rPr lang="uk-UA" dirty="0" smtClean="0"/>
                  <a:t>  </a:t>
                </a:r>
                <a:endParaRPr lang="uk-UA" dirty="0"/>
              </a:p>
              <a:p>
                <a:endParaRPr lang="uk-UA" dirty="0" smtClean="0"/>
              </a:p>
              <a:p>
                <a:r>
                  <a:rPr lang="uk-UA" dirty="0" smtClean="0"/>
                  <a:t>  ІІ)                         Обчисліть площу круга , зображеного </a:t>
                </a:r>
              </a:p>
              <a:p>
                <a:r>
                  <a:rPr lang="uk-UA" dirty="0"/>
                  <a:t> </a:t>
                </a:r>
                <a:r>
                  <a:rPr lang="uk-UA" dirty="0" smtClean="0"/>
                  <a:t>                             на малюнку .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40" y="251520"/>
                <a:ext cx="6552728" cy="9071458"/>
              </a:xfrm>
              <a:prstGeom prst="rect">
                <a:avLst/>
              </a:prstGeom>
              <a:blipFill rotWithShape="1">
                <a:blip r:embed="rId2"/>
                <a:stretch>
                  <a:fillRect l="-837" t="-3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Овал 1"/>
          <p:cNvSpPr/>
          <p:nvPr/>
        </p:nvSpPr>
        <p:spPr>
          <a:xfrm>
            <a:off x="692696" y="6948264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Овал 2"/>
          <p:cNvSpPr/>
          <p:nvPr/>
        </p:nvSpPr>
        <p:spPr>
          <a:xfrm flipH="1">
            <a:off x="1104178" y="7405464"/>
            <a:ext cx="45719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 стрелкой 5"/>
          <p:cNvCxnSpPr>
            <a:stCxn id="2" idx="0"/>
            <a:endCxn id="3" idx="5"/>
          </p:cNvCxnSpPr>
          <p:nvPr/>
        </p:nvCxnSpPr>
        <p:spPr>
          <a:xfrm flipH="1">
            <a:off x="1110873" y="6948264"/>
            <a:ext cx="39023" cy="49622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80166" y="7073265"/>
            <a:ext cx="6229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00" dirty="0" smtClean="0"/>
              <a:t>10 см</a:t>
            </a:r>
            <a:endParaRPr lang="ru-RU" sz="1000" dirty="0"/>
          </a:p>
        </p:txBody>
      </p:sp>
      <p:sp>
        <p:nvSpPr>
          <p:cNvPr id="8" name="Овал 7"/>
          <p:cNvSpPr/>
          <p:nvPr/>
        </p:nvSpPr>
        <p:spPr>
          <a:xfrm>
            <a:off x="752714" y="8028384"/>
            <a:ext cx="794365" cy="7920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 flipH="1" flipV="1">
            <a:off x="1110871" y="8424424"/>
            <a:ext cx="45719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4" name="Прямая со стрелкой 13"/>
          <p:cNvCxnSpPr>
            <a:stCxn id="8" idx="3"/>
            <a:endCxn id="8" idx="7"/>
          </p:cNvCxnSpPr>
          <p:nvPr/>
        </p:nvCxnSpPr>
        <p:spPr>
          <a:xfrm flipV="1">
            <a:off x="869046" y="8144383"/>
            <a:ext cx="561701" cy="56009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30384" y="8243083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00" dirty="0" smtClean="0"/>
              <a:t>10 см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1857962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Облако 32"/>
          <p:cNvSpPr/>
          <p:nvPr/>
        </p:nvSpPr>
        <p:spPr>
          <a:xfrm>
            <a:off x="1556792" y="1373162"/>
            <a:ext cx="1440160" cy="426701"/>
          </a:xfrm>
          <a:prstGeom prst="cloud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88640" y="224669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ІІІ)              Обчисліть площу сектора , зображеного на</a:t>
            </a:r>
          </a:p>
          <a:p>
            <a:r>
              <a:rPr lang="uk-UA" dirty="0"/>
              <a:t> </a:t>
            </a:r>
            <a:r>
              <a:rPr lang="uk-UA" dirty="0" smtClean="0"/>
              <a:t>                малюнку .</a:t>
            </a:r>
            <a:endParaRPr lang="ru-RU" dirty="0"/>
          </a:p>
        </p:txBody>
      </p:sp>
      <p:sp>
        <p:nvSpPr>
          <p:cNvPr id="12" name="Пирог 11"/>
          <p:cNvSpPr/>
          <p:nvPr/>
        </p:nvSpPr>
        <p:spPr>
          <a:xfrm>
            <a:off x="476672" y="291513"/>
            <a:ext cx="1152128" cy="1158974"/>
          </a:xfrm>
          <a:prstGeom prst="pi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60748" y="873293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00" dirty="0" smtClean="0"/>
              <a:t>0,2 м</a:t>
            </a:r>
            <a:endParaRPr lang="ru-RU" sz="1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052736" y="2771800"/>
            <a:ext cx="4248472" cy="2736304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Трапеция 16"/>
          <p:cNvSpPr/>
          <p:nvPr/>
        </p:nvSpPr>
        <p:spPr>
          <a:xfrm>
            <a:off x="728700" y="1691680"/>
            <a:ext cx="4896544" cy="1080120"/>
          </a:xfrm>
          <a:prstGeom prst="trapezoid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Кольцо 17"/>
          <p:cNvSpPr/>
          <p:nvPr/>
        </p:nvSpPr>
        <p:spPr>
          <a:xfrm>
            <a:off x="1434397" y="3011731"/>
            <a:ext cx="1008112" cy="1008112"/>
          </a:xfrm>
          <a:prstGeom prst="donu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Кольцо 18"/>
          <p:cNvSpPr/>
          <p:nvPr/>
        </p:nvSpPr>
        <p:spPr>
          <a:xfrm>
            <a:off x="3933056" y="3027375"/>
            <a:ext cx="1008112" cy="1008112"/>
          </a:xfrm>
          <a:prstGeom prst="donu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ирог 19"/>
          <p:cNvSpPr/>
          <p:nvPr/>
        </p:nvSpPr>
        <p:spPr>
          <a:xfrm rot="8027508">
            <a:off x="2353616" y="4238449"/>
            <a:ext cx="1516299" cy="1496402"/>
          </a:xfrm>
          <a:prstGeom prst="pi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Солнце 30"/>
          <p:cNvSpPr/>
          <p:nvPr/>
        </p:nvSpPr>
        <p:spPr>
          <a:xfrm>
            <a:off x="5512478" y="996403"/>
            <a:ext cx="1080120" cy="972108"/>
          </a:xfrm>
          <a:prstGeom prst="sun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Облако 31"/>
          <p:cNvSpPr/>
          <p:nvPr/>
        </p:nvSpPr>
        <p:spPr>
          <a:xfrm>
            <a:off x="3501008" y="996403"/>
            <a:ext cx="1440160" cy="426701"/>
          </a:xfrm>
          <a:prstGeom prst="cloud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Арка 33"/>
          <p:cNvSpPr/>
          <p:nvPr/>
        </p:nvSpPr>
        <p:spPr>
          <a:xfrm>
            <a:off x="2822108" y="3693534"/>
            <a:ext cx="648072" cy="683905"/>
          </a:xfrm>
          <a:prstGeom prst="blockArc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6" name="Блок-схема: узел 35"/>
          <p:cNvSpPr/>
          <p:nvPr/>
        </p:nvSpPr>
        <p:spPr>
          <a:xfrm>
            <a:off x="2734686" y="1857355"/>
            <a:ext cx="822916" cy="792088"/>
          </a:xfrm>
          <a:prstGeom prst="flowChartConnector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188640" y="1615197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 </a:t>
            </a:r>
            <a:r>
              <a:rPr lang="en-US" dirty="0" smtClean="0"/>
              <a:t>IV</a:t>
            </a:r>
            <a:r>
              <a:rPr lang="uk-UA" dirty="0" smtClean="0"/>
              <a:t>)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332656" y="5940152"/>
            <a:ext cx="62599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Скільки ви бачите на малюнку :</a:t>
            </a:r>
          </a:p>
          <a:p>
            <a:pPr marL="342900" indent="-342900">
              <a:buFont typeface="+mj-lt"/>
              <a:buAutoNum type="arabicParenR"/>
            </a:pPr>
            <a:r>
              <a:rPr lang="uk-UA" dirty="0"/>
              <a:t> </a:t>
            </a:r>
            <a:r>
              <a:rPr lang="uk-UA" dirty="0" smtClean="0"/>
              <a:t>кіл;</a:t>
            </a:r>
          </a:p>
          <a:p>
            <a:pPr marL="342900" indent="-342900">
              <a:buFont typeface="+mj-lt"/>
              <a:buAutoNum type="arabicParenR"/>
            </a:pPr>
            <a:r>
              <a:rPr lang="uk-UA" dirty="0"/>
              <a:t> </a:t>
            </a:r>
            <a:r>
              <a:rPr lang="uk-UA" dirty="0" smtClean="0"/>
              <a:t>кругів ;</a:t>
            </a:r>
          </a:p>
          <a:p>
            <a:pPr marL="342900" indent="-342900">
              <a:buFont typeface="+mj-lt"/>
              <a:buAutoNum type="arabicParenR"/>
            </a:pPr>
            <a:r>
              <a:rPr lang="uk-UA" dirty="0"/>
              <a:t> </a:t>
            </a:r>
            <a:r>
              <a:rPr lang="uk-UA" dirty="0" smtClean="0"/>
              <a:t>півкіл ;</a:t>
            </a:r>
          </a:p>
          <a:p>
            <a:pPr marL="342900" indent="-342900">
              <a:buFont typeface="+mj-lt"/>
              <a:buAutoNum type="arabicParenR"/>
            </a:pPr>
            <a:r>
              <a:rPr lang="uk-UA" dirty="0"/>
              <a:t> </a:t>
            </a:r>
            <a:r>
              <a:rPr lang="uk-UA" dirty="0" smtClean="0"/>
              <a:t>трикутників ;</a:t>
            </a:r>
          </a:p>
          <a:p>
            <a:pPr marL="342900" indent="-342900">
              <a:buFont typeface="+mj-lt"/>
              <a:buAutoNum type="arabicParenR"/>
            </a:pPr>
            <a:r>
              <a:rPr lang="uk-UA" dirty="0"/>
              <a:t> </a:t>
            </a:r>
            <a:r>
              <a:rPr lang="uk-UA" dirty="0" smtClean="0"/>
              <a:t>секторів ? 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193394" y="7852709"/>
            <a:ext cx="6403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32656" y="7621876"/>
            <a:ext cx="65253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 Самоперевірка та виставлення балів в індивідуальні бланки .</a:t>
            </a:r>
          </a:p>
          <a:p>
            <a:r>
              <a:rPr lang="uk-UA" dirty="0" smtClean="0"/>
              <a:t>Слово вчителя :</a:t>
            </a:r>
          </a:p>
          <a:p>
            <a:r>
              <a:rPr lang="uk-UA" i="1" dirty="0" smtClean="0"/>
              <a:t>Кожен з вас отримав картку , на якій вказані правильні відповіді до задач І – </a:t>
            </a:r>
            <a:r>
              <a:rPr lang="en-US" i="1" dirty="0" smtClean="0"/>
              <a:t>IV</a:t>
            </a:r>
            <a:r>
              <a:rPr lang="uk-UA" i="1" dirty="0" smtClean="0"/>
              <a:t> і бали , які ви отримуєте у разі 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644174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60648" y="179512"/>
                <a:ext cx="6480720" cy="89562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i="1" dirty="0" smtClean="0"/>
                  <a:t>правильного виконання . Оцініть виконану самостійну роботу .</a:t>
                </a:r>
              </a:p>
              <a:p>
                <a:pPr marL="285750" indent="-285750">
                  <a:buFont typeface="Wingdings" pitchFamily="2" charset="2"/>
                  <a:buChar char="ü"/>
                </a:pPr>
                <a:r>
                  <a:rPr lang="uk-UA" dirty="0" smtClean="0"/>
                  <a:t>Практична робота .</a:t>
                </a:r>
              </a:p>
              <a:p>
                <a:r>
                  <a:rPr lang="uk-UA" dirty="0" smtClean="0"/>
                  <a:t>Слово вчителя :</a:t>
                </a:r>
              </a:p>
              <a:p>
                <a:r>
                  <a:rPr lang="uk-UA" i="1" dirty="0" smtClean="0"/>
                  <a:t>В промисловості , сільському господарстві часто потрібно виготовити якусь деталь . А для цього потрібно знати її площу , щоб розрахувати , чи вистачить матеріалу на виготовлення .</a:t>
                </a:r>
              </a:p>
              <a:p>
                <a:r>
                  <a:rPr lang="uk-UA" i="1" dirty="0" smtClean="0"/>
                  <a:t>Кожен з вас отримав фігуру . Це – ваша деталь . </a:t>
                </a:r>
              </a:p>
              <a:p>
                <a:r>
                  <a:rPr lang="uk-UA" dirty="0" smtClean="0"/>
                  <a:t>Бесіда у формі інтерактивної гри «Твоє питання»:</a:t>
                </a:r>
              </a:p>
              <a:p>
                <a:pPr marL="342900" indent="-342900">
                  <a:buFont typeface="+mj-lt"/>
                  <a:buAutoNum type="arabicParenR"/>
                </a:pPr>
                <a:r>
                  <a:rPr lang="uk-UA" dirty="0" smtClean="0"/>
                  <a:t>Яка форма деталі ?</a:t>
                </a:r>
              </a:p>
              <a:p>
                <a:pPr marL="342900" indent="-342900">
                  <a:buFont typeface="+mj-lt"/>
                  <a:buAutoNum type="arabicParenR"/>
                </a:pPr>
                <a:r>
                  <a:rPr lang="uk-UA" dirty="0" smtClean="0"/>
                  <a:t>У якій формі зроблено вирізи ?</a:t>
                </a:r>
              </a:p>
              <a:p>
                <a:pPr marL="342900" indent="-342900">
                  <a:buFont typeface="+mj-lt"/>
                  <a:buAutoNum type="arabicParenR"/>
                </a:pPr>
                <a:r>
                  <a:rPr lang="uk-UA" dirty="0" smtClean="0"/>
                  <a:t>Як ви вважаєте , чи однаковими повинні бути площі деталей , які отримав кожен з вас ?</a:t>
                </a:r>
              </a:p>
              <a:p>
                <a:pPr marL="342900" indent="-342900">
                  <a:buFont typeface="+mj-lt"/>
                  <a:buAutoNum type="arabicParenR"/>
                </a:pPr>
                <a:r>
                  <a:rPr lang="uk-UA" dirty="0" smtClean="0"/>
                  <a:t>Чому ?</a:t>
                </a:r>
              </a:p>
              <a:p>
                <a:pPr marL="342900" indent="-342900">
                  <a:buFont typeface="+mj-lt"/>
                  <a:buAutoNum type="arabicParenR"/>
                </a:pPr>
                <a:r>
                  <a:rPr lang="uk-UA" dirty="0" smtClean="0"/>
                  <a:t>Як визначити площу квадрата ?</a:t>
                </a:r>
              </a:p>
              <a:p>
                <a:pPr marL="342900" indent="-342900">
                  <a:buFont typeface="+mj-lt"/>
                  <a:buAutoNum type="arabicParenR"/>
                </a:pPr>
                <a:r>
                  <a:rPr lang="uk-UA" dirty="0" smtClean="0"/>
                  <a:t>Що для цього треба виміряти ? </a:t>
                </a:r>
              </a:p>
              <a:p>
                <a:pPr marL="342900" indent="-342900">
                  <a:buFont typeface="+mj-lt"/>
                  <a:buAutoNum type="arabicParenR"/>
                </a:pPr>
                <a:r>
                  <a:rPr lang="uk-UA" dirty="0" smtClean="0"/>
                  <a:t>Як визначити площу круга ?</a:t>
                </a:r>
              </a:p>
              <a:p>
                <a:pPr marL="342900" indent="-342900">
                  <a:buFont typeface="+mj-lt"/>
                  <a:buAutoNum type="arabicParenR"/>
                </a:pPr>
                <a:r>
                  <a:rPr lang="uk-UA" dirty="0" smtClean="0"/>
                  <a:t>Що виміряти для її визначення ?</a:t>
                </a:r>
              </a:p>
              <a:p>
                <a:pPr marL="342900" indent="-342900">
                  <a:buFont typeface="+mj-lt"/>
                  <a:buAutoNum type="arabicParenR"/>
                </a:pPr>
                <a:r>
                  <a:rPr lang="uk-UA" dirty="0" smtClean="0"/>
                  <a:t>Ми виміряли а – довжину сторони квадрата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-</a:t>
                </a:r>
                <a:r>
                  <a:rPr lang="uk-UA" dirty="0" smtClean="0"/>
                  <a:t> довжини діаметрів кругових вирізів . Як визначити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uk-UA" dirty="0" smtClean="0"/>
                  <a:t>?</a:t>
                </a:r>
              </a:p>
              <a:p>
                <a:pPr marL="342900" indent="-342900">
                  <a:buFont typeface="+mj-lt"/>
                  <a:buAutoNum type="arabicParenR"/>
                </a:pPr>
                <a:r>
                  <a:rPr lang="uk-UA" dirty="0" smtClean="0"/>
                  <a:t>Якою буде формула для визначення площі фігури ?</a:t>
                </a:r>
              </a:p>
              <a:p>
                <a:r>
                  <a:rPr lang="en-US" dirty="0" smtClean="0"/>
                  <a:t>V </a:t>
                </a:r>
                <a:r>
                  <a:rPr lang="uk-UA" dirty="0" smtClean="0"/>
                  <a:t>Домашнє завдання .</a:t>
                </a:r>
              </a:p>
              <a:p>
                <a:r>
                  <a:rPr lang="uk-UA" dirty="0" smtClean="0"/>
                  <a:t>За складеною формулою визначте площу фігури . Виготовте свою фігуру з одним вирізом та визначте її площу . Повторіть параграф 23 .</a:t>
                </a:r>
              </a:p>
              <a:p>
                <a:r>
                  <a:rPr lang="en-US" dirty="0" smtClean="0"/>
                  <a:t>VI</a:t>
                </a:r>
                <a:r>
                  <a:rPr lang="uk-UA" dirty="0" smtClean="0"/>
                  <a:t>Підсумок уроку .</a:t>
                </a:r>
              </a:p>
              <a:p>
                <a:r>
                  <a:rPr lang="uk-UA" dirty="0" smtClean="0"/>
                  <a:t>Слово вчителя :</a:t>
                </a:r>
              </a:p>
              <a:p>
                <a:r>
                  <a:rPr lang="uk-UA" i="1" dirty="0" smtClean="0"/>
                  <a:t>Полічить набрані вами бали і оголосіть оцінку .</a:t>
                </a:r>
              </a:p>
              <a:p>
                <a:r>
                  <a:rPr lang="uk-UA" u="sng" dirty="0" smtClean="0"/>
                  <a:t>Рефлексія .</a:t>
                </a:r>
              </a:p>
              <a:p>
                <a:r>
                  <a:rPr lang="uk-UA" dirty="0" smtClean="0"/>
                  <a:t>Підніміть зелену картку , якщо ви задоволені уроком  та вашою роботою, або – червону картку , якщо – ні .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648" y="179512"/>
                <a:ext cx="6480720" cy="8956298"/>
              </a:xfrm>
              <a:prstGeom prst="rect">
                <a:avLst/>
              </a:prstGeom>
              <a:blipFill rotWithShape="1">
                <a:blip r:embed="rId2"/>
                <a:stretch>
                  <a:fillRect l="-847" t="-340" r="-470" b="-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8778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76672" y="611560"/>
            <a:ext cx="2880320" cy="2952328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909211" y="611560"/>
            <a:ext cx="0" cy="295232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4" idx="7"/>
            <a:endCxn id="4" idx="4"/>
          </p:cNvCxnSpPr>
          <p:nvPr/>
        </p:nvCxnSpPr>
        <p:spPr>
          <a:xfrm flipH="1">
            <a:off x="1916832" y="1043918"/>
            <a:ext cx="1018347" cy="251997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 flipH="1" flipV="1">
            <a:off x="1876899" y="2053074"/>
            <a:ext cx="45719" cy="45719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2999084" y="61156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1700808" y="367238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</a:t>
            </a:r>
            <a:endParaRPr lang="ru-RU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1458134" y="1867960"/>
            <a:ext cx="388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  <a:endParaRPr lang="ru-RU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1700808" y="12814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</a:t>
            </a:r>
            <a:endParaRPr lang="ru-RU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3606773" y="611560"/>
            <a:ext cx="33360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AB</a:t>
            </a:r>
            <a:r>
              <a:rPr lang="uk-UA" sz="2800" dirty="0"/>
              <a:t> </a:t>
            </a:r>
            <a:r>
              <a:rPr lang="uk-UA" sz="2800" dirty="0" smtClean="0"/>
              <a:t>– це хорда кола</a:t>
            </a:r>
          </a:p>
          <a:p>
            <a:r>
              <a:rPr lang="en-US" sz="2800" dirty="0" smtClean="0"/>
              <a:t>OC=OB=r </a:t>
            </a:r>
            <a:r>
              <a:rPr lang="uk-UA" sz="2800" dirty="0" smtClean="0"/>
              <a:t>– це радіуси кола</a:t>
            </a:r>
            <a:endParaRPr lang="en-US" sz="2800" dirty="0" smtClean="0"/>
          </a:p>
          <a:p>
            <a:r>
              <a:rPr lang="en-US" sz="2800" dirty="0" smtClean="0"/>
              <a:t>BC</a:t>
            </a:r>
            <a:r>
              <a:rPr lang="uk-UA" sz="2800" dirty="0" smtClean="0"/>
              <a:t>=</a:t>
            </a:r>
            <a:r>
              <a:rPr lang="en-US" sz="2800" dirty="0" smtClean="0"/>
              <a:t>d – </a:t>
            </a:r>
            <a:r>
              <a:rPr lang="uk-UA" sz="2800" dirty="0" smtClean="0"/>
              <a:t>це діаметр кола</a:t>
            </a:r>
            <a:r>
              <a:rPr lang="en-US" sz="2800" dirty="0" smtClean="0">
                <a:solidFill>
                  <a:srgbClr val="FF0000"/>
                </a:solidFill>
              </a:rPr>
              <a:t>      </a:t>
            </a:r>
            <a:r>
              <a:rPr lang="en-US" sz="7200" dirty="0" smtClean="0">
                <a:solidFill>
                  <a:srgbClr val="FF0000"/>
                </a:solidFill>
              </a:rPr>
              <a:t>d=2r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4027501" y="20687"/>
            <a:ext cx="21535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КОЛО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42481" y="5540375"/>
            <a:ext cx="61298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ДОВЖИНА КОЛА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65285" y="6156176"/>
            <a:ext cx="24842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dirty="0" smtClean="0">
                <a:solidFill>
                  <a:srgbClr val="FF0000"/>
                </a:solidFill>
              </a:rPr>
              <a:t> </a:t>
            </a:r>
            <a:r>
              <a:rPr lang="en-US" sz="72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l=</a:t>
            </a:r>
            <a:r>
              <a:rPr lang="el-GR" sz="72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π</a:t>
            </a:r>
            <a:r>
              <a:rPr lang="en-US" sz="72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endParaRPr lang="ru-RU" sz="7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94042" y="7231499"/>
                <a:ext cx="6626762" cy="15651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dirty="0" smtClean="0"/>
                  <a:t>Якщо </a:t>
                </a:r>
                <a:r>
                  <a:rPr lang="en-US" sz="2800" dirty="0" smtClean="0"/>
                  <a:t>d</a:t>
                </a:r>
                <a:r>
                  <a:rPr lang="uk-UA" sz="2800" dirty="0" smtClean="0"/>
                  <a:t>=5 см , то </a:t>
                </a:r>
                <a:r>
                  <a:rPr lang="en-US" sz="2800" dirty="0" smtClean="0"/>
                  <a:t>l=</a:t>
                </a:r>
                <a:r>
                  <a:rPr lang="uk-UA" sz="2800" dirty="0" smtClean="0"/>
                  <a:t>3,14</a:t>
                </a:r>
                <a14:m>
                  <m:oMath xmlns:m="http://schemas.openxmlformats.org/officeDocument/2006/math">
                    <m:r>
                      <a:rPr lang="uk-UA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uk-UA" sz="2800" dirty="0" smtClean="0"/>
                  <a:t>5=15,7 см .</a:t>
                </a:r>
              </a:p>
              <a:p>
                <a:endParaRPr lang="uk-UA" sz="2800" dirty="0" smtClean="0"/>
              </a:p>
              <a:p>
                <a:r>
                  <a:rPr lang="uk-UA" sz="2800" dirty="0" smtClean="0"/>
                  <a:t>Якщо </a:t>
                </a:r>
                <a:r>
                  <a:rPr lang="en-US" sz="2800" dirty="0" smtClean="0"/>
                  <a:t>d=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sz="2800" b="0" i="1" smtClean="0">
                            <a:latin typeface="Cambria Math"/>
                          </a:rPr>
                          <m:t>14</m:t>
                        </m:r>
                      </m:num>
                      <m:den>
                        <m:r>
                          <a:rPr lang="uk-UA" sz="2800" b="0" i="1" smtClean="0">
                            <a:latin typeface="Cambria Math"/>
                          </a:rPr>
                          <m:t>55</m:t>
                        </m:r>
                      </m:den>
                    </m:f>
                  </m:oMath>
                </a14:m>
                <a:r>
                  <a:rPr lang="ru-RU" sz="2800" dirty="0" smtClean="0"/>
                  <a:t>мм , то </a:t>
                </a:r>
                <a:r>
                  <a:rPr lang="en-US" sz="2800" dirty="0" smtClean="0"/>
                  <a:t>l=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22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US" sz="2800" i="1" dirty="0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uk-UA" sz="28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sz="2800" b="0" i="1" dirty="0" smtClean="0">
                            <a:latin typeface="Cambria Math"/>
                          </a:rPr>
                          <m:t>14</m:t>
                        </m:r>
                      </m:num>
                      <m:den>
                        <m:r>
                          <a:rPr lang="uk-UA" sz="2800" b="0" i="1" dirty="0" smtClean="0">
                            <a:latin typeface="Cambria Math"/>
                          </a:rPr>
                          <m:t>55</m:t>
                        </m:r>
                      </m:den>
                    </m:f>
                  </m:oMath>
                </a14:m>
                <a:r>
                  <a:rPr lang="en-US" sz="28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uk-UA" sz="2800" dirty="0" smtClean="0"/>
                  <a:t>мм=0,8мм</a:t>
                </a:r>
                <a:endParaRPr lang="ru-RU" sz="2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042" y="7231499"/>
                <a:ext cx="6626762" cy="1565172"/>
              </a:xfrm>
              <a:prstGeom prst="rect">
                <a:avLst/>
              </a:prstGeom>
              <a:blipFill rotWithShape="1">
                <a:blip r:embed="rId2"/>
                <a:stretch>
                  <a:fillRect l="-1932" t="-3891" b="-35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22135" y="3948749"/>
                <a:ext cx="6370576" cy="1660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7200" dirty="0" smtClean="0">
                    <a:latin typeface="Times New Roman"/>
                    <a:cs typeface="Times New Roman"/>
                  </a:rPr>
                  <a:t>π</a:t>
                </a:r>
                <a14:m>
                  <m:oMath xmlns:m="http://schemas.openxmlformats.org/officeDocument/2006/math">
                    <m:r>
                      <a:rPr lang="el-GR" sz="7200" i="1" smtClean="0">
                        <a:latin typeface="Cambria Math"/>
                        <a:ea typeface="Cambria Math"/>
                        <a:cs typeface="Times New Roman"/>
                      </a:rPr>
                      <m:t>≈</m:t>
                    </m:r>
                  </m:oMath>
                </a14:m>
                <a:r>
                  <a:rPr lang="uk-UA" sz="7200" dirty="0" smtClean="0">
                    <a:latin typeface="Times New Roman"/>
                    <a:cs typeface="Times New Roman"/>
                  </a:rPr>
                  <a:t>3,14 </a:t>
                </a:r>
                <a:r>
                  <a:rPr lang="uk-UA" sz="3600" dirty="0" smtClean="0">
                    <a:latin typeface="Times New Roman"/>
                    <a:cs typeface="Times New Roman"/>
                  </a:rPr>
                  <a:t>або </a:t>
                </a:r>
                <a:r>
                  <a:rPr lang="el-GR" sz="7200" dirty="0" smtClean="0">
                    <a:latin typeface="Times New Roman"/>
                    <a:cs typeface="Times New Roman"/>
                  </a:rPr>
                  <a:t>π</a:t>
                </a:r>
                <a14:m>
                  <m:oMath xmlns:m="http://schemas.openxmlformats.org/officeDocument/2006/math">
                    <m:r>
                      <a:rPr lang="uk-UA" sz="7200" i="1" smtClean="0">
                        <a:latin typeface="Cambria Math"/>
                        <a:ea typeface="Cambria Math"/>
                        <a:cs typeface="Times New Roman"/>
                      </a:rPr>
                      <m:t>≈</m:t>
                    </m:r>
                    <m:f>
                      <m:fPr>
                        <m:ctrlPr>
                          <a:rPr lang="uk-UA" sz="7200" i="1" smtClean="0">
                            <a:latin typeface="Cambria Math"/>
                            <a:cs typeface="Times New Roman"/>
                          </a:rPr>
                        </m:ctrlPr>
                      </m:fPr>
                      <m:num>
                        <m:r>
                          <a:rPr lang="uk-UA" sz="7200" b="0" i="1" smtClean="0">
                            <a:latin typeface="Cambria Math"/>
                            <a:cs typeface="Times New Roman"/>
                          </a:rPr>
                          <m:t>22</m:t>
                        </m:r>
                      </m:num>
                      <m:den>
                        <m:r>
                          <a:rPr lang="uk-UA" sz="7200" b="0" i="1" smtClean="0">
                            <a:latin typeface="Cambria Math"/>
                            <a:cs typeface="Times New Roman"/>
                          </a:rPr>
                          <m:t>7</m:t>
                        </m:r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135" y="3948749"/>
                <a:ext cx="6370576" cy="1660839"/>
              </a:xfrm>
              <a:prstGeom prst="rect">
                <a:avLst/>
              </a:prstGeom>
              <a:blipFill rotWithShape="1">
                <a:blip r:embed="rId3"/>
                <a:stretch>
                  <a:fillRect l="-7273" t="-1471" b="-147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4406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1649" y="1331640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44049" y="1484040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2696" y="1331640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3056" y="179512"/>
            <a:ext cx="61298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ДОВЖИНА КОЛА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68860" y="1110179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l=2</a:t>
            </a:r>
            <a:r>
              <a:rPr lang="el-GR" sz="72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π</a:t>
            </a:r>
            <a:r>
              <a:rPr lang="en-US" sz="72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endParaRPr lang="ru-RU" sz="7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75191" y="2123728"/>
                <a:ext cx="6307617" cy="1601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dirty="0" smtClean="0"/>
                  <a:t>Якщо </a:t>
                </a:r>
                <a:r>
                  <a:rPr lang="en-US" sz="2800" dirty="0" smtClean="0"/>
                  <a:t>r=</a:t>
                </a:r>
                <a:r>
                  <a:rPr lang="uk-UA" sz="2800" dirty="0" smtClean="0"/>
                  <a:t>4 м , то </a:t>
                </a:r>
                <a:r>
                  <a:rPr lang="en-US" sz="2800" dirty="0" smtClean="0"/>
                  <a:t>l=</a:t>
                </a:r>
                <a:r>
                  <a:rPr lang="uk-UA" sz="2800" dirty="0" smtClean="0"/>
                  <a:t>2</a:t>
                </a:r>
                <a14:m>
                  <m:oMath xmlns:m="http://schemas.openxmlformats.org/officeDocument/2006/math">
                    <m:r>
                      <a:rPr lang="uk-UA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uk-UA" sz="2800" dirty="0" smtClean="0"/>
                  <a:t>3,14</a:t>
                </a:r>
                <a14:m>
                  <m:oMath xmlns:m="http://schemas.openxmlformats.org/officeDocument/2006/math">
                    <m:r>
                      <a:rPr lang="uk-UA" sz="2800" i="1" dirty="0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uk-UA" sz="2800" dirty="0" smtClean="0"/>
                  <a:t>4=25,12 м</a:t>
                </a:r>
              </a:p>
              <a:p>
                <a:endParaRPr lang="uk-UA" sz="2800" dirty="0"/>
              </a:p>
              <a:p>
                <a:r>
                  <a:rPr lang="uk-UA" sz="2800" dirty="0" smtClean="0"/>
                  <a:t>Якщо </a:t>
                </a:r>
                <a:r>
                  <a:rPr lang="en-US" sz="2800" dirty="0" smtClean="0"/>
                  <a:t>r=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21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22</m:t>
                        </m:r>
                      </m:den>
                    </m:f>
                  </m:oMath>
                </a14:m>
                <a:r>
                  <a:rPr lang="uk-UA" sz="2800" dirty="0" smtClean="0"/>
                  <a:t> м , то </a:t>
                </a:r>
                <a:r>
                  <a:rPr lang="en-US" sz="2800" dirty="0" smtClean="0"/>
                  <a:t>l=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en-US" sz="2800" i="1" dirty="0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sz="2800" i="1" dirty="0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/>
                            <a:ea typeface="Cambria Math"/>
                          </a:rPr>
                          <m:t>22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/>
                            <a:ea typeface="Cambria Math"/>
                          </a:rPr>
                          <m:t>7</m:t>
                        </m:r>
                      </m:den>
                    </m:f>
                    <m:r>
                      <a:rPr lang="en-US" sz="2800" i="1" dirty="0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sz="2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/>
                          </a:rPr>
                          <m:t>21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/>
                          </a:rPr>
                          <m:t>22</m:t>
                        </m:r>
                      </m:den>
                    </m:f>
                  </m:oMath>
                </a14:m>
                <a:r>
                  <a:rPr lang="en-US" sz="2800" dirty="0" smtClean="0"/>
                  <a:t>=6</a:t>
                </a:r>
                <a:r>
                  <a:rPr lang="uk-UA" sz="2800" dirty="0" smtClean="0"/>
                  <a:t> м.</a:t>
                </a:r>
                <a:endParaRPr lang="ru-RU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191" y="2123728"/>
                <a:ext cx="6307617" cy="1601529"/>
              </a:xfrm>
              <a:prstGeom prst="rect">
                <a:avLst/>
              </a:prstGeom>
              <a:blipFill rotWithShape="1">
                <a:blip r:embed="rId2"/>
                <a:stretch>
                  <a:fillRect l="-1932" t="-3802" b="-11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Овал 9"/>
          <p:cNvSpPr/>
          <p:nvPr/>
        </p:nvSpPr>
        <p:spPr>
          <a:xfrm>
            <a:off x="548680" y="4283968"/>
            <a:ext cx="2615215" cy="237626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2" name="Прямая соединительная линия 11"/>
          <p:cNvCxnSpPr>
            <a:stCxn id="10" idx="0"/>
            <a:endCxn id="10" idx="4"/>
          </p:cNvCxnSpPr>
          <p:nvPr/>
        </p:nvCxnSpPr>
        <p:spPr>
          <a:xfrm>
            <a:off x="1856288" y="4283968"/>
            <a:ext cx="0" cy="2376264"/>
          </a:xfrm>
          <a:prstGeom prst="line">
            <a:avLst/>
          </a:prstGeom>
          <a:ln>
            <a:solidFill>
              <a:schemeClr val="tx1"/>
            </a:solidFill>
            <a:tailEnd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1837320" y="5472100"/>
            <a:ext cx="45719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5" name="Прямая соединительная линия 14"/>
          <p:cNvCxnSpPr>
            <a:stCxn id="10" idx="7"/>
            <a:endCxn id="10" idx="6"/>
          </p:cNvCxnSpPr>
          <p:nvPr/>
        </p:nvCxnSpPr>
        <p:spPr>
          <a:xfrm>
            <a:off x="2780906" y="4631964"/>
            <a:ext cx="382989" cy="840136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628800" y="3862682"/>
            <a:ext cx="540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780906" y="4187067"/>
            <a:ext cx="600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229122" y="5394783"/>
            <a:ext cx="470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</a:t>
            </a:r>
            <a:endParaRPr lang="ru-RU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733060" y="6876255"/>
            <a:ext cx="33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endParaRPr lang="ru-RU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1468658" y="5286986"/>
            <a:ext cx="320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  <a:endParaRPr lang="ru-RU" sz="2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249152" y="4093514"/>
            <a:ext cx="18843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КРУГ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61930" y="5016336"/>
            <a:ext cx="279874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MF</a:t>
            </a:r>
            <a:r>
              <a:rPr lang="uk-UA" sz="2800" dirty="0" smtClean="0"/>
              <a:t> – це хорда круга</a:t>
            </a:r>
          </a:p>
          <a:p>
            <a:r>
              <a:rPr lang="en-US" sz="2800" dirty="0" smtClean="0"/>
              <a:t>ON=OR=r </a:t>
            </a:r>
            <a:r>
              <a:rPr lang="uk-UA" sz="2800" dirty="0" smtClean="0"/>
              <a:t>– це радіус круга</a:t>
            </a:r>
          </a:p>
          <a:p>
            <a:r>
              <a:rPr lang="en-US" sz="2800" dirty="0" smtClean="0"/>
              <a:t>NR=d </a:t>
            </a:r>
            <a:r>
              <a:rPr lang="uk-UA" sz="2800" dirty="0" smtClean="0"/>
              <a:t>– це діаметр круга</a:t>
            </a:r>
          </a:p>
          <a:p>
            <a:r>
              <a:rPr lang="en-US" sz="7200" dirty="0">
                <a:solidFill>
                  <a:srgbClr val="FF0000"/>
                </a:solidFill>
              </a:rPr>
              <a:t>d</a:t>
            </a:r>
            <a:r>
              <a:rPr lang="en-US" sz="7200" dirty="0" smtClean="0">
                <a:solidFill>
                  <a:srgbClr val="FF0000"/>
                </a:solidFill>
              </a:rPr>
              <a:t>=2r</a:t>
            </a:r>
            <a:endParaRPr lang="ru-RU" sz="7200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240486" y="4110335"/>
            <a:ext cx="3770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4083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08917" y="323528"/>
            <a:ext cx="5453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ПЛОЩА КРУГА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27282" y="971600"/>
                <a:ext cx="3224601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200" dirty="0" smtClean="0">
                    <a:solidFill>
                      <a:srgbClr val="FF0000"/>
                    </a:solidFill>
                  </a:rPr>
                  <a:t>S</a:t>
                </a:r>
                <a14:m>
                  <m:oMath xmlns:m="http://schemas.openxmlformats.org/officeDocument/2006/math">
                    <m:r>
                      <a:rPr lang="en-US" sz="720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el-GR" sz="7200" i="1" smtClean="0">
                        <a:solidFill>
                          <a:srgbClr val="FF0000"/>
                        </a:solidFill>
                        <a:latin typeface="Cambria Math"/>
                      </a:rPr>
                      <m:t>𝜋</m:t>
                    </m:r>
                    <m:sSup>
                      <m:sSupPr>
                        <m:ctrlPr>
                          <a:rPr lang="en-US" sz="7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7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en-US" sz="7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sz="7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7282" y="971600"/>
                <a:ext cx="3224601" cy="1200329"/>
              </a:xfrm>
              <a:prstGeom prst="rect">
                <a:avLst/>
              </a:prstGeom>
              <a:blipFill rotWithShape="1">
                <a:blip r:embed="rId2"/>
                <a:stretch>
                  <a:fillRect l="-14178" t="-19289" b="-411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6673" y="2279876"/>
                <a:ext cx="6002094" cy="32361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 </a:t>
                </a:r>
                <a:r>
                  <a:rPr lang="uk-UA" sz="2800" dirty="0" smtClean="0"/>
                  <a:t>Якщо </a:t>
                </a:r>
                <a:r>
                  <a:rPr lang="en-US" sz="2800" dirty="0" smtClean="0"/>
                  <a:t>r=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uk-UA" dirty="0" smtClean="0"/>
                  <a:t> мм , то </a:t>
                </a:r>
                <a:r>
                  <a:rPr lang="en-US" dirty="0" smtClean="0"/>
                  <a:t>S=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US" i="1" dirty="0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 dirty="0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i="1" dirty="0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14</m:t>
                        </m:r>
                      </m:den>
                    </m:f>
                  </m:oMath>
                </a14:m>
                <a:r>
                  <a:rPr lang="uk-UA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k-UA" b="0" i="1" dirty="0" smtClean="0">
                            <a:latin typeface="Cambria Math"/>
                          </a:rPr>
                          <m:t>мм</m:t>
                        </m:r>
                      </m:e>
                      <m:sup>
                        <m:r>
                          <a:rPr lang="uk-UA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dirty="0" smtClean="0"/>
              </a:p>
              <a:p>
                <a:endParaRPr lang="uk-UA" dirty="0"/>
              </a:p>
              <a:p>
                <a:r>
                  <a:rPr lang="uk-UA" sz="2800" dirty="0" smtClean="0"/>
                  <a:t>Якщо </a:t>
                </a:r>
                <a:r>
                  <a:rPr lang="en-US" sz="2800" dirty="0" smtClean="0"/>
                  <a:t>r=0</a:t>
                </a:r>
                <a:r>
                  <a:rPr lang="uk-UA" sz="2800" dirty="0" smtClean="0"/>
                  <a:t>,1 м , то </a:t>
                </a:r>
                <a:r>
                  <a:rPr lang="en-US" sz="2800" dirty="0" smtClean="0"/>
                  <a:t>S=3,14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dirty="0" smtClean="0"/>
                  <a:t>0,1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dirty="0" smtClean="0"/>
                  <a:t>0,1=0,0314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k-UA" sz="2800" b="0" i="1" dirty="0" smtClean="0">
                            <a:latin typeface="Cambria Math"/>
                          </a:rPr>
                          <m:t>м</m:t>
                        </m:r>
                      </m:e>
                      <m:sup>
                        <m:r>
                          <a:rPr lang="uk-UA" sz="28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sz="2800" dirty="0" smtClean="0"/>
              </a:p>
              <a:p>
                <a:endParaRPr lang="uk-UA" sz="2800" dirty="0"/>
              </a:p>
              <a:p>
                <a:r>
                  <a:rPr lang="uk-UA" sz="2800" dirty="0" smtClean="0"/>
                  <a:t>Якщо </a:t>
                </a:r>
                <a:r>
                  <a:rPr lang="en-US" sz="2800" dirty="0" smtClean="0"/>
                  <a:t>d=0,6 </a:t>
                </a:r>
                <a:r>
                  <a:rPr lang="uk-UA" sz="2800" dirty="0" smtClean="0"/>
                  <a:t>см , то </a:t>
                </a:r>
                <a:r>
                  <a:rPr lang="en-US" sz="2800" dirty="0" smtClean="0"/>
                  <a:t>r=0,2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÷</m:t>
                    </m:r>
                  </m:oMath>
                </a14:m>
                <a:r>
                  <a:rPr lang="uk-UA" sz="2800" dirty="0" smtClean="0"/>
                  <a:t>2</a:t>
                </a:r>
                <a:r>
                  <a:rPr lang="en-US" sz="2800" dirty="0" smtClean="0"/>
                  <a:t>=0,3</a:t>
                </a:r>
                <a:r>
                  <a:rPr lang="uk-UA" sz="2800" dirty="0" smtClean="0"/>
                  <a:t> см і </a:t>
                </a:r>
                <a:r>
                  <a:rPr lang="en-US" sz="2800" dirty="0" smtClean="0"/>
                  <a:t>S=3,14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dirty="0" smtClean="0"/>
                  <a:t>0,3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dirty="0" smtClean="0"/>
                  <a:t>0,3=0,2826</a:t>
                </a:r>
                <a:r>
                  <a:rPr lang="uk-UA" sz="28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k-UA" sz="2800" b="0" i="1" dirty="0" smtClean="0">
                            <a:latin typeface="Cambria Math"/>
                          </a:rPr>
                          <m:t>см</m:t>
                        </m:r>
                      </m:e>
                      <m:sup>
                        <m:r>
                          <a:rPr lang="uk-UA" sz="28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673" y="2279876"/>
                <a:ext cx="6002094" cy="3236142"/>
              </a:xfrm>
              <a:prstGeom prst="rect">
                <a:avLst/>
              </a:prstGeom>
              <a:blipFill rotWithShape="1">
                <a:blip r:embed="rId3"/>
                <a:stretch>
                  <a:fillRect l="-2030" r="-1421" b="-11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ирог 11"/>
          <p:cNvSpPr/>
          <p:nvPr/>
        </p:nvSpPr>
        <p:spPr>
          <a:xfrm>
            <a:off x="451118" y="5796136"/>
            <a:ext cx="2952328" cy="2875340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48880" y="5466084"/>
            <a:ext cx="429579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КРУГОВИЙ</a:t>
            </a:r>
          </a:p>
          <a:p>
            <a:pPr algn="ctr"/>
            <a:r>
              <a:rPr lang="uk-UA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СЕКТОР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Дуга 1"/>
          <p:cNvSpPr/>
          <p:nvPr/>
        </p:nvSpPr>
        <p:spPr>
          <a:xfrm>
            <a:off x="3638607" y="7233806"/>
            <a:ext cx="1847519" cy="2088232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7" name="Прямая соединительная линия 6"/>
          <p:cNvCxnSpPr>
            <a:stCxn id="2" idx="0"/>
          </p:cNvCxnSpPr>
          <p:nvPr/>
        </p:nvCxnSpPr>
        <p:spPr>
          <a:xfrm flipH="1">
            <a:off x="4358687" y="7233806"/>
            <a:ext cx="203679" cy="12191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2" idx="2"/>
          </p:cNvCxnSpPr>
          <p:nvPr/>
        </p:nvCxnSpPr>
        <p:spPr>
          <a:xfrm flipH="1">
            <a:off x="4358687" y="8277922"/>
            <a:ext cx="1127439" cy="175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94574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500</TotalTime>
  <Words>1244</Words>
  <Application>Microsoft Office PowerPoint</Application>
  <PresentationFormat>Экран (4:3)</PresentationFormat>
  <Paragraphs>182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Главная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*Питер-Company*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Каленюк</dc:creator>
  <cp:lastModifiedBy>Дмитрий Каленюк</cp:lastModifiedBy>
  <cp:revision>47</cp:revision>
  <dcterms:created xsi:type="dcterms:W3CDTF">2012-01-01T08:09:03Z</dcterms:created>
  <dcterms:modified xsi:type="dcterms:W3CDTF">2012-01-17T15:00:20Z</dcterms:modified>
</cp:coreProperties>
</file>