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1" r:id="rId2"/>
    <p:sldId id="256" r:id="rId3"/>
    <p:sldId id="262" r:id="rId4"/>
    <p:sldId id="265" r:id="rId5"/>
    <p:sldId id="258" r:id="rId6"/>
    <p:sldId id="263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8B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7E2EE1-6C48-420D-A078-1DCFA2BF214A}" type="datetimeFigureOut">
              <a:rPr lang="ru-RU" smtClean="0"/>
              <a:pPr/>
              <a:t>04.12.2009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EC0612-AAB2-475A-9F5A-8E6E6EB0D0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829320"/>
          </a:xfrm>
        </p:spPr>
        <p:txBody>
          <a:bodyPr>
            <a:normAutofit/>
          </a:bodyPr>
          <a:lstStyle/>
          <a:p>
            <a:pPr algn="ctr"/>
            <a:r>
              <a:rPr lang="ru-RU" b="1" i="1" dirty="0" err="1" smtClean="0">
                <a:latin typeface="Constantia" pitchFamily="18" charset="0"/>
              </a:rPr>
              <a:t>Тригонометрич</a:t>
            </a:r>
            <a:r>
              <a:rPr lang="uk-UA" b="1" i="1" dirty="0" smtClean="0">
                <a:latin typeface="Constantia" pitchFamily="18" charset="0"/>
              </a:rPr>
              <a:t>ні</a:t>
            </a:r>
            <a:r>
              <a:rPr lang="ru-RU" b="1" i="1" dirty="0" smtClean="0">
                <a:latin typeface="Constantia" pitchFamily="18" charset="0"/>
              </a:rPr>
              <a:t>    </a:t>
            </a:r>
            <a:r>
              <a:rPr lang="ru-RU" b="1" i="1" dirty="0" err="1" smtClean="0">
                <a:latin typeface="Constantia" pitchFamily="18" charset="0"/>
              </a:rPr>
              <a:t>функції</a:t>
            </a:r>
            <a:r>
              <a:rPr lang="ru-RU" b="1" i="1" dirty="0" smtClean="0">
                <a:latin typeface="Constantia" pitchFamily="18" charset="0"/>
              </a:rPr>
              <a:t>,</a:t>
            </a:r>
            <a:br>
              <a:rPr lang="ru-RU" b="1" i="1" dirty="0" smtClean="0">
                <a:latin typeface="Constantia" pitchFamily="18" charset="0"/>
              </a:rPr>
            </a:br>
            <a:r>
              <a:rPr lang="ru-RU" b="1" i="1" dirty="0" err="1" smtClean="0">
                <a:latin typeface="Constantia" pitchFamily="18" charset="0"/>
              </a:rPr>
              <a:t>їх</a:t>
            </a:r>
            <a:r>
              <a:rPr lang="ru-RU" b="1" i="1" dirty="0" smtClean="0">
                <a:latin typeface="Constantia" pitchFamily="18" charset="0"/>
              </a:rPr>
              <a:t>   </a:t>
            </a:r>
            <a:r>
              <a:rPr lang="ru-RU" b="1" i="1" dirty="0" err="1" smtClean="0">
                <a:latin typeface="Constantia" pitchFamily="18" charset="0"/>
              </a:rPr>
              <a:t>графіки</a:t>
            </a:r>
            <a:r>
              <a:rPr lang="ru-RU" b="1" i="1" dirty="0" smtClean="0">
                <a:latin typeface="Constantia" pitchFamily="18" charset="0"/>
              </a:rPr>
              <a:t>   </a:t>
            </a:r>
            <a:r>
              <a:rPr lang="ru-RU" b="1" i="1" dirty="0" err="1" smtClean="0">
                <a:latin typeface="Constantia" pitchFamily="18" charset="0"/>
              </a:rPr>
              <a:t>і</a:t>
            </a:r>
            <a:r>
              <a:rPr lang="ru-RU" b="1" i="1" dirty="0" smtClean="0">
                <a:latin typeface="Constantia" pitchFamily="18" charset="0"/>
              </a:rPr>
              <a:t>   </a:t>
            </a:r>
            <a:r>
              <a:rPr lang="ru-RU" b="1" i="1" dirty="0" err="1" smtClean="0">
                <a:latin typeface="Constantia" pitchFamily="18" charset="0"/>
              </a:rPr>
              <a:t>властивості</a:t>
            </a:r>
            <a:endParaRPr lang="ru-RU" b="1" i="1" dirty="0">
              <a:latin typeface="Constantia" pitchFamily="18" charset="0"/>
            </a:endParaRP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5357818" y="4929198"/>
            <a:ext cx="32146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dirty="0"/>
              <a:t>Робота старшого вчителя, </a:t>
            </a:r>
            <a:r>
              <a:rPr lang="uk-UA" dirty="0" err="1"/>
              <a:t>вчителя</a:t>
            </a:r>
            <a:r>
              <a:rPr lang="uk-UA" dirty="0"/>
              <a:t> математики вищої категорії  СЗШ І-ІІІ ступенів № 8 м. Хмельницького </a:t>
            </a:r>
            <a:r>
              <a:rPr lang="uk-UA" dirty="0" err="1"/>
              <a:t>Тичинської</a:t>
            </a:r>
            <a:r>
              <a:rPr lang="uk-UA" dirty="0"/>
              <a:t> Тетяни Іванівни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28"/>
            <a:ext cx="3929058" cy="571503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latin typeface="Constantia" pitchFamily="18" charset="0"/>
              </a:rPr>
              <a:t>Функція</a:t>
            </a:r>
            <a:r>
              <a:rPr lang="ru-RU" sz="2800" b="1" dirty="0" smtClean="0">
                <a:latin typeface="Constantia" pitchFamily="18" charset="0"/>
              </a:rPr>
              <a:t> </a:t>
            </a:r>
            <a:r>
              <a:rPr lang="en-US" sz="2800" b="1" dirty="0" smtClean="0">
                <a:latin typeface="Constantia" pitchFamily="18" charset="0"/>
              </a:rPr>
              <a:t>   </a:t>
            </a:r>
            <a:r>
              <a:rPr lang="en-US" sz="2800" b="1" i="1" cap="none" dirty="0" smtClean="0">
                <a:latin typeface="Constantia" pitchFamily="18" charset="0"/>
              </a:rPr>
              <a:t>y</a:t>
            </a:r>
            <a:r>
              <a:rPr lang="ru-RU" sz="2800" b="1" i="1" cap="none" dirty="0" smtClean="0">
                <a:latin typeface="Constantia" pitchFamily="18" charset="0"/>
              </a:rPr>
              <a:t> </a:t>
            </a:r>
            <a:r>
              <a:rPr lang="en-US" sz="2800" b="1" i="1" cap="none" dirty="0" smtClean="0">
                <a:latin typeface="Constantia" pitchFamily="18" charset="0"/>
              </a:rPr>
              <a:t>=</a:t>
            </a:r>
            <a:r>
              <a:rPr lang="ru-RU" sz="2800" b="1" i="1" cap="none" dirty="0" smtClean="0">
                <a:latin typeface="Constantia" pitchFamily="18" charset="0"/>
              </a:rPr>
              <a:t> </a:t>
            </a:r>
            <a:r>
              <a:rPr lang="en-US" sz="2800" b="1" i="1" cap="none" dirty="0" smtClean="0">
                <a:latin typeface="Constantia" pitchFamily="18" charset="0"/>
              </a:rPr>
              <a:t>sin</a:t>
            </a:r>
            <a:r>
              <a:rPr lang="ru-RU" sz="2800" b="1" i="1" cap="none" dirty="0" smtClean="0">
                <a:latin typeface="Constantia" pitchFamily="18" charset="0"/>
              </a:rPr>
              <a:t> </a:t>
            </a:r>
            <a:r>
              <a:rPr lang="en-US" sz="2800" b="1" i="1" cap="none" dirty="0" smtClean="0">
                <a:latin typeface="Constantia" pitchFamily="18" charset="0"/>
              </a:rPr>
              <a:t>x</a:t>
            </a:r>
            <a:endParaRPr lang="ru-RU" sz="2800" b="1" i="1" cap="none" dirty="0">
              <a:latin typeface="Constanti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4" y="2492310"/>
            <a:ext cx="4179124" cy="1285884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14282" y="1714488"/>
            <a:ext cx="3236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Граф</a:t>
            </a:r>
            <a:r>
              <a:rPr lang="uk-UA" sz="2000" b="1" i="1" dirty="0" smtClean="0">
                <a:solidFill>
                  <a:srgbClr val="0070C0"/>
                </a:solidFill>
                <a:latin typeface="Constantia" pitchFamily="18" charset="0"/>
              </a:rPr>
              <a:t>і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к </a:t>
            </a:r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функції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  y = sin x</a:t>
            </a:r>
            <a:endParaRPr lang="ru-RU" sz="2000" b="1" i="1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1"/>
            <a:ext cx="49291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Властивості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функції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n-US" i="1" dirty="0" smtClean="0">
                <a:latin typeface="Constantia" pitchFamily="18" charset="0"/>
              </a:rPr>
              <a:t>D(sin x) = R</a:t>
            </a: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>
                <a:latin typeface="Constantia" pitchFamily="18" charset="0"/>
              </a:rPr>
              <a:t>y = sin x – </a:t>
            </a:r>
            <a:r>
              <a:rPr lang="ru-RU" i="1" dirty="0" err="1" smtClean="0">
                <a:latin typeface="Constantia" pitchFamily="18" charset="0"/>
              </a:rPr>
              <a:t>непарна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функція</a:t>
            </a:r>
            <a:r>
              <a:rPr lang="ru-RU" i="1" dirty="0" smtClean="0">
                <a:latin typeface="Constantia" pitchFamily="18" charset="0"/>
              </a:rPr>
              <a:t>,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ru-RU" i="1" dirty="0" err="1" smtClean="0">
                <a:latin typeface="Constantia" pitchFamily="18" charset="0"/>
              </a:rPr>
              <a:t>графік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симетричний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відносно</a:t>
            </a:r>
            <a:r>
              <a:rPr lang="ru-RU" i="1" dirty="0" smtClean="0">
                <a:latin typeface="Constantia" pitchFamily="18" charset="0"/>
              </a:rPr>
              <a:t> початку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координат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3.    </a:t>
            </a:r>
            <a:r>
              <a:rPr lang="ru-RU" i="1" dirty="0" err="1" smtClean="0">
                <a:latin typeface="Constantia" pitchFamily="18" charset="0"/>
              </a:rPr>
              <a:t>періодичність</a:t>
            </a:r>
            <a:r>
              <a:rPr lang="ru-RU" i="1" dirty="0" smtClean="0">
                <a:latin typeface="Constantia" pitchFamily="18" charset="0"/>
              </a:rPr>
              <a:t>:  </a:t>
            </a:r>
            <a:r>
              <a:rPr lang="en-US" i="1" dirty="0" smtClean="0">
                <a:latin typeface="Constantia" pitchFamily="18" charset="0"/>
              </a:rPr>
              <a:t>T = 2</a:t>
            </a:r>
            <a:r>
              <a:rPr lang="el-GR" i="1" dirty="0" smtClean="0">
                <a:latin typeface="Constantia" pitchFamily="18" charset="0"/>
              </a:rPr>
              <a:t>π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4.    </a:t>
            </a:r>
            <a:r>
              <a:rPr lang="en-US" i="1" dirty="0" smtClean="0">
                <a:latin typeface="Constantia" pitchFamily="18" charset="0"/>
              </a:rPr>
              <a:t>sin x  = </a:t>
            </a:r>
            <a:r>
              <a:rPr lang="en-US" i="1" dirty="0" smtClean="0">
                <a:latin typeface="Constantia" pitchFamily="18" charset="0"/>
              </a:rPr>
              <a:t>O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</a:t>
            </a:r>
            <a:r>
              <a:rPr lang="ru-RU" i="1" dirty="0" smtClean="0">
                <a:latin typeface="Constantia" pitchFamily="18" charset="0"/>
                <a:sym typeface="Symbol"/>
              </a:rPr>
              <a:t>(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нулі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функції</a:t>
            </a:r>
            <a:r>
              <a:rPr lang="ru-RU" i="1" dirty="0" smtClean="0">
                <a:latin typeface="Constantia" pitchFamily="18" charset="0"/>
                <a:sym typeface="Symbol"/>
              </a:rPr>
              <a:t>)</a:t>
            </a:r>
            <a:endParaRPr lang="en-US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5. 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знакосталості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sym typeface="Symbol"/>
              </a:rPr>
              <a:t> </a:t>
            </a:r>
            <a:r>
              <a:rPr lang="ru-RU" i="1" dirty="0" smtClean="0">
                <a:sym typeface="Symbol"/>
              </a:rPr>
              <a:t>     </a:t>
            </a:r>
            <a:r>
              <a:rPr lang="en-US" i="1" dirty="0" smtClean="0">
                <a:latin typeface="Constantia" pitchFamily="18" charset="0"/>
                <a:sym typeface="Symbol"/>
              </a:rPr>
              <a:t>sin x &gt; 0  </a:t>
            </a:r>
            <a:r>
              <a:rPr lang="ru-RU" i="1" dirty="0" smtClean="0">
                <a:latin typeface="Constantia" pitchFamily="18" charset="0"/>
                <a:sym typeface="Symbol"/>
              </a:rPr>
              <a:t>при </a:t>
            </a:r>
            <a:r>
              <a:rPr lang="en-US" i="1" dirty="0" smtClean="0">
                <a:latin typeface="Constantia" pitchFamily="18" charset="0"/>
                <a:sym typeface="Symbol"/>
              </a:rPr>
              <a:t>      </a:t>
            </a:r>
            <a:r>
              <a:rPr lang="ru-RU" i="1" dirty="0" smtClean="0">
                <a:latin typeface="Constantia" pitchFamily="18" charset="0"/>
                <a:sym typeface="Symbol"/>
              </a:rPr>
              <a:t>0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en-US" i="1" dirty="0" smtClean="0">
                <a:latin typeface="Constantia" pitchFamily="18" charset="0"/>
                <a:sym typeface="Symbol"/>
              </a:rPr>
              <a:t>       sin x &lt; 0  </a:t>
            </a:r>
            <a:r>
              <a:rPr lang="ru-RU" i="1" dirty="0" smtClean="0">
                <a:latin typeface="Constantia" pitchFamily="18" charset="0"/>
                <a:sym typeface="Symbol"/>
              </a:rPr>
              <a:t>при </a:t>
            </a:r>
            <a:r>
              <a:rPr lang="en-US" i="1" dirty="0" smtClean="0">
                <a:latin typeface="Constantia" pitchFamily="18" charset="0"/>
                <a:sym typeface="Symbol"/>
              </a:rPr>
              <a:t>     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6.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монотонності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[-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</a:t>
            </a:r>
            <a:r>
              <a:rPr lang="en-US" i="1" dirty="0" smtClean="0">
                <a:latin typeface="Constantia" pitchFamily="18" charset="0"/>
              </a:rPr>
              <a:t>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 –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зростає</a:t>
            </a:r>
            <a:endParaRPr lang="en-US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dirty="0" smtClean="0"/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</a:t>
            </a:r>
            <a:r>
              <a:rPr lang="ru-RU" i="1" baseline="30000" dirty="0" smtClean="0">
                <a:latin typeface="Constantia" pitchFamily="18" charset="0"/>
                <a:sym typeface="Symbol"/>
              </a:rPr>
              <a:t> 3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–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спадає</a:t>
            </a:r>
            <a:endParaRPr lang="ru-RU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7.   </a:t>
            </a:r>
            <a:r>
              <a:rPr lang="ru-RU" i="1" dirty="0" err="1" smtClean="0">
                <a:latin typeface="Constantia" pitchFamily="18" charset="0"/>
              </a:rPr>
              <a:t>екстремуми</a:t>
            </a:r>
            <a:r>
              <a:rPr lang="ru-RU" i="1" dirty="0" smtClean="0">
                <a:latin typeface="Constantia" pitchFamily="18" charset="0"/>
              </a:rPr>
              <a:t>: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y </a:t>
            </a:r>
            <a:r>
              <a:rPr lang="en-US" i="1" baseline="-25000" dirty="0" smtClean="0">
                <a:latin typeface="Constantia" pitchFamily="18" charset="0"/>
              </a:rPr>
              <a:t>max</a:t>
            </a:r>
            <a:r>
              <a:rPr lang="en-US" i="1" dirty="0" smtClean="0">
                <a:latin typeface="Constantia" pitchFamily="18" charset="0"/>
              </a:rPr>
              <a:t> = 1 </a:t>
            </a:r>
            <a:r>
              <a:rPr lang="ru-RU" i="1" dirty="0" smtClean="0">
                <a:latin typeface="Constantia" pitchFamily="18" charset="0"/>
              </a:rPr>
              <a:t>   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y </a:t>
            </a:r>
            <a:r>
              <a:rPr lang="en-US" i="1" baseline="-25000" dirty="0" smtClean="0">
                <a:latin typeface="Constantia" pitchFamily="18" charset="0"/>
              </a:rPr>
              <a:t>min</a:t>
            </a:r>
            <a:r>
              <a:rPr lang="en-US" i="1" dirty="0" smtClean="0">
                <a:latin typeface="Constantia" pitchFamily="18" charset="0"/>
              </a:rPr>
              <a:t> = - 1 </a:t>
            </a:r>
            <a:r>
              <a:rPr lang="ru-RU" i="1" dirty="0" smtClean="0">
                <a:latin typeface="Constantia" pitchFamily="18" charset="0"/>
              </a:rPr>
              <a:t>   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smtClean="0">
                <a:latin typeface="Constantia" pitchFamily="18" charset="0"/>
                <a:sym typeface="Symbol"/>
              </a:rPr>
              <a:t>-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8.   </a:t>
            </a:r>
            <a:r>
              <a:rPr lang="en-US" i="1" dirty="0" smtClean="0">
                <a:latin typeface="Constantia" pitchFamily="18" charset="0"/>
              </a:rPr>
              <a:t>E(sin x) = [- 1 ; 1]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9.   </a:t>
            </a:r>
            <a:r>
              <a:rPr lang="ru-RU" i="1" dirty="0" err="1" smtClean="0">
                <a:latin typeface="Constantia" pitchFamily="18" charset="0"/>
              </a:rPr>
              <a:t>похідна</a:t>
            </a:r>
            <a:r>
              <a:rPr lang="ru-RU" i="1" dirty="0" smtClean="0">
                <a:latin typeface="Constantia" pitchFamily="18" charset="0"/>
              </a:rPr>
              <a:t>: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(sin x )´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</a:t>
            </a:r>
            <a:endParaRPr lang="ru-RU" i="1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 l="14254" t="7455" r="7807" b="15128"/>
          <a:stretch>
            <a:fillRect/>
          </a:stretch>
        </p:blipFill>
        <p:spPr bwMode="auto">
          <a:xfrm>
            <a:off x="1785918" y="2000240"/>
            <a:ext cx="707236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6" name="Прямая со стрелкой 35"/>
          <p:cNvCxnSpPr>
            <a:endCxn id="1026" idx="0"/>
          </p:cNvCxnSpPr>
          <p:nvPr/>
        </p:nvCxnSpPr>
        <p:spPr>
          <a:xfrm rot="5400000" flipH="1">
            <a:off x="3477701" y="3821909"/>
            <a:ext cx="37862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H="1">
            <a:off x="1928794" y="3786191"/>
            <a:ext cx="6929486" cy="357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00694" y="1785926"/>
            <a:ext cx="300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y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15404" y="3357562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x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2928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357818" y="42148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4429124" y="3786190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7858545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715009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144033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929322" y="378619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286248" y="378619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29454" y="37861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43834" y="378619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572528" y="378619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00430" y="378619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00298" y="3786190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85918" y="385762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286380" y="371475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1928794" y="3214686"/>
            <a:ext cx="6858048" cy="1588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0" y="2714620"/>
            <a:ext cx="19223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B0F0"/>
                </a:solidFill>
                <a:latin typeface="Constantia" pitchFamily="18" charset="0"/>
              </a:rPr>
              <a:t>y = sin x +1</a:t>
            </a:r>
            <a:endParaRPr lang="ru-RU" sz="2800" b="1" i="1" dirty="0">
              <a:solidFill>
                <a:srgbClr val="00B0F0"/>
              </a:solidFill>
              <a:latin typeface="Constantia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3429000"/>
            <a:ext cx="159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y = sin x 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142976" y="428604"/>
            <a:ext cx="757034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Constantia" pitchFamily="18" charset="0"/>
              </a:rPr>
              <a:t>Побудова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uk-UA" sz="3200" b="1" dirty="0" smtClean="0">
                <a:latin typeface="Constantia" pitchFamily="18" charset="0"/>
              </a:rPr>
              <a:t>графіка </a:t>
            </a:r>
            <a:r>
              <a:rPr lang="ru-RU" sz="3200" b="1" dirty="0" err="1" smtClean="0">
                <a:latin typeface="Constantia" pitchFamily="18" charset="0"/>
              </a:rPr>
              <a:t>функції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en-US" sz="3200" b="1" dirty="0" smtClean="0">
                <a:latin typeface="Constantia" pitchFamily="18" charset="0"/>
              </a:rPr>
              <a:t>y = sin x ±b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0" y="4143380"/>
            <a:ext cx="1842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E808B8"/>
                </a:solidFill>
                <a:latin typeface="Constantia" pitchFamily="18" charset="0"/>
              </a:rPr>
              <a:t>y = sin x -1</a:t>
            </a:r>
            <a:endParaRPr lang="ru-RU" sz="2800" b="1" i="1" dirty="0">
              <a:solidFill>
                <a:srgbClr val="E808B8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 l="10227" t="7254" r="6439" b="7254"/>
          <a:stretch>
            <a:fillRect/>
          </a:stretch>
        </p:blipFill>
        <p:spPr bwMode="auto">
          <a:xfrm>
            <a:off x="2000232" y="2071678"/>
            <a:ext cx="685804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6" name="Прямая со стрелкой 35"/>
          <p:cNvCxnSpPr/>
          <p:nvPr/>
        </p:nvCxnSpPr>
        <p:spPr>
          <a:xfrm rot="5400000" flipH="1" flipV="1">
            <a:off x="3536149" y="3750471"/>
            <a:ext cx="37862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40" idx="2"/>
          </p:cNvCxnSpPr>
          <p:nvPr/>
        </p:nvCxnSpPr>
        <p:spPr>
          <a:xfrm>
            <a:off x="2000232" y="3750472"/>
            <a:ext cx="6876434" cy="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00694" y="1785926"/>
            <a:ext cx="300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y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15404" y="3357562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x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2928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357818" y="42148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4429124" y="3786190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7858545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715009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144033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1572001" y="3285727"/>
            <a:ext cx="14287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929322" y="378619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286248" y="378619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29454" y="37861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43834" y="378619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572528" y="378619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00430" y="378619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00298" y="3786190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85918" y="385762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57818" y="371475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0" y="2714620"/>
            <a:ext cx="2257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Constantia" pitchFamily="18" charset="0"/>
              </a:rPr>
              <a:t>y = sin(x +</a:t>
            </a:r>
            <a:r>
              <a:rPr lang="el-GR" sz="2400" b="1" i="1" dirty="0" smtClean="0">
                <a:solidFill>
                  <a:srgbClr val="FF0000"/>
                </a:solidFill>
                <a:latin typeface="Constantia" pitchFamily="18" charset="0"/>
              </a:rPr>
              <a:t>π/</a:t>
            </a:r>
            <a:r>
              <a:rPr lang="en-US" sz="2400" b="1" i="1" dirty="0" smtClean="0">
                <a:solidFill>
                  <a:srgbClr val="FF0000"/>
                </a:solidFill>
                <a:latin typeface="Constantia" pitchFamily="18" charset="0"/>
              </a:rPr>
              <a:t>2)</a:t>
            </a:r>
            <a:endParaRPr lang="ru-RU" sz="24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3429000"/>
            <a:ext cx="159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y = sin x 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142976" y="428604"/>
            <a:ext cx="757034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Constantia" pitchFamily="18" charset="0"/>
              </a:rPr>
              <a:t>Побудова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графіка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функції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en-US" sz="3200" b="1" dirty="0" smtClean="0">
                <a:latin typeface="Constantia" pitchFamily="18" charset="0"/>
              </a:rPr>
              <a:t>y = sin x ±b</a:t>
            </a:r>
            <a:endParaRPr lang="ru-RU" sz="3200" b="1" dirty="0">
              <a:latin typeface="Constantia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>
            <a:off x="4536281" y="3750471"/>
            <a:ext cx="3357586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0" y="4143380"/>
            <a:ext cx="2119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  <a:latin typeface="Constantia" pitchFamily="18" charset="0"/>
              </a:rPr>
              <a:t>y = sin(x -</a:t>
            </a:r>
            <a:r>
              <a:rPr lang="el-GR" sz="2400" b="1" i="1" dirty="0" smtClean="0">
                <a:solidFill>
                  <a:srgbClr val="0070C0"/>
                </a:solidFill>
                <a:latin typeface="Constantia" pitchFamily="18" charset="0"/>
              </a:rPr>
              <a:t>π/</a:t>
            </a:r>
            <a:r>
              <a:rPr lang="en-US" sz="2400" b="1" i="1" dirty="0" smtClean="0">
                <a:solidFill>
                  <a:srgbClr val="0070C0"/>
                </a:solidFill>
                <a:latin typeface="Constantia" pitchFamily="18" charset="0"/>
              </a:rPr>
              <a:t>2)</a:t>
            </a:r>
            <a:endParaRPr lang="ru-RU" sz="2400" b="1" i="1" dirty="0">
              <a:solidFill>
                <a:srgbClr val="0070C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3786214" cy="5000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latin typeface="Constantia" pitchFamily="18" charset="0"/>
              </a:rPr>
              <a:t>Функція</a:t>
            </a:r>
            <a:r>
              <a:rPr lang="ru-RU" sz="2800" b="1" dirty="0" smtClean="0">
                <a:latin typeface="Constantia" pitchFamily="18" charset="0"/>
              </a:rPr>
              <a:t> </a:t>
            </a:r>
            <a:r>
              <a:rPr lang="en-US" sz="2800" b="1" dirty="0" smtClean="0">
                <a:latin typeface="Constantia" pitchFamily="18" charset="0"/>
              </a:rPr>
              <a:t>   </a:t>
            </a:r>
            <a:r>
              <a:rPr lang="en-US" sz="2800" b="1" i="1" cap="none" dirty="0" smtClean="0">
                <a:latin typeface="Constantia" pitchFamily="18" charset="0"/>
              </a:rPr>
              <a:t>y = </a:t>
            </a:r>
            <a:r>
              <a:rPr lang="en-US" sz="2800" b="1" i="1" cap="none" dirty="0" err="1" smtClean="0">
                <a:latin typeface="Constantia" pitchFamily="18" charset="0"/>
              </a:rPr>
              <a:t>cos</a:t>
            </a:r>
            <a:r>
              <a:rPr lang="en-US" sz="2800" b="1" i="1" cap="none" dirty="0" smtClean="0">
                <a:latin typeface="Constantia" pitchFamily="18" charset="0"/>
              </a:rPr>
              <a:t> x</a:t>
            </a:r>
            <a:endParaRPr lang="ru-RU" sz="2800" b="1" i="1" cap="none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714488"/>
            <a:ext cx="3268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Графік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функції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  y = </a:t>
            </a:r>
            <a:r>
              <a:rPr lang="en-US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cos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x</a:t>
            </a:r>
            <a:endParaRPr lang="ru-RU" sz="2000" b="1" i="1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7" y="1"/>
            <a:ext cx="51435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Властивості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функції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n-US" i="1" dirty="0" smtClean="0">
                <a:latin typeface="Constantia" pitchFamily="18" charset="0"/>
              </a:rPr>
              <a:t>D(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x) = R</a:t>
            </a: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>
                <a:latin typeface="Constantia" pitchFamily="18" charset="0"/>
              </a:rPr>
              <a:t>y = 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 –</a:t>
            </a:r>
            <a:r>
              <a:rPr lang="uk-UA" i="1" dirty="0" smtClean="0">
                <a:latin typeface="Constantia" pitchFamily="18" charset="0"/>
              </a:rPr>
              <a:t>парна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функція</a:t>
            </a:r>
            <a:r>
              <a:rPr lang="ru-RU" i="1" dirty="0" smtClean="0">
                <a:latin typeface="Constantia" pitchFamily="18" charset="0"/>
              </a:rPr>
              <a:t>,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ru-RU" i="1" dirty="0" err="1" smtClean="0">
                <a:latin typeface="Constantia" pitchFamily="18" charset="0"/>
              </a:rPr>
              <a:t>графік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симетричний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відносно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ru-RU" i="1" dirty="0" err="1" smtClean="0">
                <a:latin typeface="Constantia" pitchFamily="18" charset="0"/>
              </a:rPr>
              <a:t>осі</a:t>
            </a:r>
            <a:r>
              <a:rPr lang="ru-RU" i="1" dirty="0" smtClean="0">
                <a:latin typeface="Constantia" pitchFamily="18" charset="0"/>
              </a:rPr>
              <a:t> ординат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3.    </a:t>
            </a:r>
            <a:r>
              <a:rPr lang="ru-RU" i="1" dirty="0" err="1" smtClean="0">
                <a:latin typeface="Constantia" pitchFamily="18" charset="0"/>
              </a:rPr>
              <a:t>періодичність</a:t>
            </a:r>
            <a:r>
              <a:rPr lang="ru-RU" i="1" dirty="0" smtClean="0">
                <a:latin typeface="Constantia" pitchFamily="18" charset="0"/>
              </a:rPr>
              <a:t>:  </a:t>
            </a:r>
            <a:r>
              <a:rPr lang="en-US" i="1" dirty="0" smtClean="0">
                <a:latin typeface="Constantia" pitchFamily="18" charset="0"/>
              </a:rPr>
              <a:t>T = 2</a:t>
            </a:r>
            <a:r>
              <a:rPr lang="el-GR" i="1" dirty="0" smtClean="0">
                <a:latin typeface="Constantia" pitchFamily="18" charset="0"/>
              </a:rPr>
              <a:t>π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4.    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  = 0 </a:t>
            </a:r>
            <a:r>
              <a:rPr lang="ru-RU" i="1" dirty="0" smtClean="0">
                <a:latin typeface="Constantia" pitchFamily="18" charset="0"/>
              </a:rPr>
              <a:t>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</a:t>
            </a:r>
            <a:r>
              <a:rPr lang="ru-RU" i="1" dirty="0" smtClean="0">
                <a:latin typeface="Constantia" pitchFamily="18" charset="0"/>
                <a:sym typeface="Symbol"/>
              </a:rPr>
              <a:t>(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нулі</a:t>
            </a:r>
            <a:r>
              <a:rPr lang="ru-RU" sz="1600" i="1" dirty="0" smtClean="0">
                <a:latin typeface="Constantia" pitchFamily="18" charset="0"/>
                <a:sym typeface="Symbol"/>
              </a:rPr>
              <a:t> 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функції</a:t>
            </a:r>
            <a:r>
              <a:rPr lang="ru-RU" i="1" dirty="0" smtClean="0">
                <a:latin typeface="Constantia" pitchFamily="18" charset="0"/>
                <a:sym typeface="Symbol"/>
              </a:rPr>
              <a:t>)</a:t>
            </a:r>
            <a:endParaRPr lang="en-US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5. 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знакосталості</a:t>
            </a:r>
            <a:endParaRPr lang="ru-RU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i="1" dirty="0" smtClean="0">
                <a:sym typeface="Symbol"/>
              </a:rPr>
              <a:t>      </a:t>
            </a:r>
            <a:r>
              <a:rPr lang="en-US" i="1" dirty="0" err="1" smtClean="0">
                <a:latin typeface="Constantia" pitchFamily="18" charset="0"/>
                <a:sym typeface="Symbol"/>
              </a:rPr>
              <a:t>cos</a:t>
            </a:r>
            <a:r>
              <a:rPr lang="en-US" i="1" dirty="0" smtClean="0">
                <a:latin typeface="Constantia" pitchFamily="18" charset="0"/>
                <a:sym typeface="Symbol"/>
              </a:rPr>
              <a:t> x &gt;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-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 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en-US" i="1" dirty="0" smtClean="0">
                <a:latin typeface="Constantia" pitchFamily="18" charset="0"/>
                <a:sym typeface="Symbol"/>
              </a:rPr>
              <a:t>       </a:t>
            </a:r>
            <a:r>
              <a:rPr lang="en-US" i="1" dirty="0" err="1" smtClean="0">
                <a:latin typeface="Constantia" pitchFamily="18" charset="0"/>
                <a:sym typeface="Symbol"/>
              </a:rPr>
              <a:t>cos</a:t>
            </a:r>
            <a:r>
              <a:rPr lang="en-US" i="1" dirty="0" smtClean="0">
                <a:latin typeface="Constantia" pitchFamily="18" charset="0"/>
                <a:sym typeface="Symbol"/>
              </a:rPr>
              <a:t> x &lt;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 </a:t>
            </a:r>
            <a:r>
              <a:rPr lang="en-US" i="1" dirty="0" smtClean="0">
                <a:latin typeface="Constantia" pitchFamily="18" charset="0"/>
                <a:sym typeface="Symbol"/>
              </a:rPr>
              <a:t>  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</a:t>
            </a:r>
            <a:r>
              <a:rPr lang="ru-RU" i="1" baseline="30000" dirty="0" smtClean="0">
                <a:latin typeface="Constantia" pitchFamily="18" charset="0"/>
                <a:sym typeface="Symbol"/>
              </a:rPr>
              <a:t> 3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6.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монотонності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</a:t>
            </a:r>
            <a:r>
              <a:rPr lang="en-US" i="1" dirty="0" smtClean="0">
                <a:latin typeface="Constantia" pitchFamily="18" charset="0"/>
              </a:rPr>
              <a:t>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 –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зростає</a:t>
            </a:r>
            <a:endParaRPr lang="en-US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dirty="0" smtClean="0"/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</a:t>
            </a:r>
            <a:r>
              <a:rPr lang="ru-RU" i="1" dirty="0" smtClean="0">
                <a:latin typeface="Constantia" pitchFamily="18" charset="0"/>
                <a:sym typeface="Symbol"/>
              </a:rPr>
              <a:t>0</a:t>
            </a:r>
            <a:r>
              <a:rPr lang="en-US" i="1" dirty="0" smtClean="0">
                <a:latin typeface="Constantia" pitchFamily="18" charset="0"/>
                <a:sym typeface="Symbol"/>
              </a:rPr>
              <a:t> 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–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спадає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7.   </a:t>
            </a:r>
            <a:r>
              <a:rPr lang="ru-RU" i="1" dirty="0" err="1" smtClean="0">
                <a:latin typeface="Constantia" pitchFamily="18" charset="0"/>
              </a:rPr>
              <a:t>екстремуми</a:t>
            </a:r>
            <a:r>
              <a:rPr lang="ru-RU" i="1" dirty="0" smtClean="0">
                <a:latin typeface="Constantia" pitchFamily="18" charset="0"/>
              </a:rPr>
              <a:t>: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y </a:t>
            </a:r>
            <a:r>
              <a:rPr lang="en-US" i="1" baseline="-25000" dirty="0" smtClean="0">
                <a:latin typeface="Constantia" pitchFamily="18" charset="0"/>
              </a:rPr>
              <a:t>max</a:t>
            </a:r>
            <a:r>
              <a:rPr lang="en-US" i="1" dirty="0" smtClean="0">
                <a:latin typeface="Constantia" pitchFamily="18" charset="0"/>
              </a:rPr>
              <a:t> = 1 </a:t>
            </a:r>
            <a:r>
              <a:rPr lang="ru-RU" i="1" dirty="0" smtClean="0">
                <a:latin typeface="Constantia" pitchFamily="18" charset="0"/>
              </a:rPr>
              <a:t>   </a:t>
            </a:r>
            <a:r>
              <a:rPr lang="en-US" i="1" dirty="0" smtClean="0">
                <a:latin typeface="Constantia" pitchFamily="18" charset="0"/>
              </a:rPr>
              <a:t>  </a:t>
            </a:r>
            <a:r>
              <a:rPr lang="ru-RU" i="1" dirty="0" smtClean="0">
                <a:latin typeface="Constantia" pitchFamily="18" charset="0"/>
              </a:rPr>
              <a:t>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smtClean="0">
                <a:latin typeface="Constantia" pitchFamily="18" charset="0"/>
                <a:sym typeface="Symbol"/>
              </a:rPr>
              <a:t>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y </a:t>
            </a:r>
            <a:r>
              <a:rPr lang="en-US" i="1" baseline="-25000" dirty="0" smtClean="0">
                <a:latin typeface="Constantia" pitchFamily="18" charset="0"/>
              </a:rPr>
              <a:t>min</a:t>
            </a:r>
            <a:r>
              <a:rPr lang="en-US" i="1" dirty="0" smtClean="0">
                <a:latin typeface="Constantia" pitchFamily="18" charset="0"/>
              </a:rPr>
              <a:t> = - 1 </a:t>
            </a:r>
            <a:r>
              <a:rPr lang="ru-RU" i="1" dirty="0" smtClean="0">
                <a:latin typeface="Constantia" pitchFamily="18" charset="0"/>
              </a:rPr>
              <a:t>   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+ 2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8.   </a:t>
            </a:r>
            <a:r>
              <a:rPr lang="en-US" i="1" dirty="0" smtClean="0">
                <a:latin typeface="Constantia" pitchFamily="18" charset="0"/>
              </a:rPr>
              <a:t>E(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x) = [- 1 ; 1]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9.   </a:t>
            </a:r>
            <a:r>
              <a:rPr lang="ru-RU" i="1" dirty="0" err="1" smtClean="0">
                <a:latin typeface="Constantia" pitchFamily="18" charset="0"/>
              </a:rPr>
              <a:t>похідна</a:t>
            </a:r>
            <a:r>
              <a:rPr lang="ru-RU" i="1" dirty="0" smtClean="0">
                <a:latin typeface="Constantia" pitchFamily="18" charset="0"/>
              </a:rPr>
              <a:t>: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(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x )´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smtClean="0">
                <a:latin typeface="Constantia" pitchFamily="18" charset="0"/>
              </a:rPr>
              <a:t>- sin x</a:t>
            </a:r>
            <a:endParaRPr lang="ru-RU" i="1" dirty="0" smtClean="0">
              <a:latin typeface="Constant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714620"/>
            <a:ext cx="3857652" cy="1149757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0" cap="sq" cmpd="tri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14284" t="7568" r="8137" b="15276"/>
          <a:stretch>
            <a:fillRect/>
          </a:stretch>
        </p:blipFill>
        <p:spPr bwMode="auto">
          <a:xfrm>
            <a:off x="1857356" y="2000240"/>
            <a:ext cx="706361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6" name="Прямая со стрелкой 35"/>
          <p:cNvCxnSpPr>
            <a:endCxn id="1026" idx="0"/>
          </p:cNvCxnSpPr>
          <p:nvPr/>
        </p:nvCxnSpPr>
        <p:spPr>
          <a:xfrm rot="5400000" flipH="1">
            <a:off x="3477701" y="3821909"/>
            <a:ext cx="37862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H="1">
            <a:off x="1928794" y="3786191"/>
            <a:ext cx="6929486" cy="357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00694" y="1785926"/>
            <a:ext cx="300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y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15404" y="3357562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x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2928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357818" y="42148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4429124" y="3786190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8001421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715009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215471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000760" y="378619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286248" y="378619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29454" y="37861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786710" y="378619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572528" y="378619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00430" y="378619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00298" y="3786190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85918" y="385762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286380" y="371475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1928794" y="3214686"/>
            <a:ext cx="6858048" cy="1588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0" y="2571744"/>
            <a:ext cx="1968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B0F0"/>
                </a:solidFill>
                <a:latin typeface="Constantia" pitchFamily="18" charset="0"/>
              </a:rPr>
              <a:t>y = </a:t>
            </a:r>
            <a:r>
              <a:rPr lang="en-US" sz="2800" b="1" i="1" dirty="0" err="1" smtClean="0">
                <a:solidFill>
                  <a:srgbClr val="00B0F0"/>
                </a:solidFill>
                <a:latin typeface="Constantia" pitchFamily="18" charset="0"/>
              </a:rPr>
              <a:t>cos</a:t>
            </a:r>
            <a:r>
              <a:rPr lang="en-US" sz="2800" b="1" i="1" dirty="0" smtClean="0">
                <a:solidFill>
                  <a:srgbClr val="00B0F0"/>
                </a:solidFill>
                <a:latin typeface="Constantia" pitchFamily="18" charset="0"/>
              </a:rPr>
              <a:t> x +1</a:t>
            </a:r>
            <a:endParaRPr lang="ru-RU" sz="2800" b="1" i="1" dirty="0">
              <a:solidFill>
                <a:srgbClr val="00B0F0"/>
              </a:solidFill>
              <a:latin typeface="Constantia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3429000"/>
            <a:ext cx="1638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y = </a:t>
            </a:r>
            <a:r>
              <a:rPr lang="en-US" sz="2800" b="1" i="1" dirty="0" err="1" smtClean="0">
                <a:latin typeface="Constantia" pitchFamily="18" charset="0"/>
              </a:rPr>
              <a:t>cos</a:t>
            </a:r>
            <a:r>
              <a:rPr lang="en-US" sz="2800" b="1" i="1" dirty="0" smtClean="0">
                <a:latin typeface="Constantia" pitchFamily="18" charset="0"/>
              </a:rPr>
              <a:t> x 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142976" y="428604"/>
            <a:ext cx="76034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Constantia" pitchFamily="18" charset="0"/>
              </a:rPr>
              <a:t>Побудова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графіка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функції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en-US" sz="3200" b="1" dirty="0" smtClean="0">
                <a:latin typeface="Constantia" pitchFamily="18" charset="0"/>
              </a:rPr>
              <a:t>y = </a:t>
            </a:r>
            <a:r>
              <a:rPr lang="en-US" sz="3200" b="1" dirty="0" err="1" smtClean="0">
                <a:latin typeface="Constantia" pitchFamily="18" charset="0"/>
              </a:rPr>
              <a:t>cos</a:t>
            </a:r>
            <a:r>
              <a:rPr lang="en-US" sz="3200" b="1" dirty="0" smtClean="0">
                <a:latin typeface="Constantia" pitchFamily="18" charset="0"/>
              </a:rPr>
              <a:t> x ±b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4143380"/>
            <a:ext cx="1888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E808B8"/>
                </a:solidFill>
                <a:latin typeface="Constantia" pitchFamily="18" charset="0"/>
              </a:rPr>
              <a:t>y = </a:t>
            </a:r>
            <a:r>
              <a:rPr lang="en-US" sz="2800" b="1" i="1" dirty="0" err="1" smtClean="0">
                <a:solidFill>
                  <a:srgbClr val="E808B8"/>
                </a:solidFill>
                <a:latin typeface="Constantia" pitchFamily="18" charset="0"/>
              </a:rPr>
              <a:t>cos</a:t>
            </a:r>
            <a:r>
              <a:rPr lang="en-US" sz="2800" b="1" i="1" dirty="0" smtClean="0">
                <a:solidFill>
                  <a:srgbClr val="E808B8"/>
                </a:solidFill>
                <a:latin typeface="Constantia" pitchFamily="18" charset="0"/>
              </a:rPr>
              <a:t> x -1</a:t>
            </a:r>
            <a:endParaRPr lang="ru-RU" sz="2800" b="1" i="1" dirty="0">
              <a:solidFill>
                <a:srgbClr val="E808B8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10227" t="7254" r="6439" b="7254"/>
          <a:stretch>
            <a:fillRect/>
          </a:stretch>
        </p:blipFill>
        <p:spPr bwMode="auto">
          <a:xfrm>
            <a:off x="1857356" y="2071678"/>
            <a:ext cx="7000926" cy="35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6" name="Прямая со стрелкой 35"/>
          <p:cNvCxnSpPr>
            <a:endCxn id="1026" idx="0"/>
          </p:cNvCxnSpPr>
          <p:nvPr/>
        </p:nvCxnSpPr>
        <p:spPr>
          <a:xfrm rot="5400000" flipH="1">
            <a:off x="3477701" y="3821909"/>
            <a:ext cx="37862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 flipH="1">
            <a:off x="1928794" y="3786191"/>
            <a:ext cx="6929486" cy="357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00694" y="1785926"/>
            <a:ext cx="300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y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15404" y="3357562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Constantia" pitchFamily="18" charset="0"/>
              </a:rPr>
              <a:t>x</a:t>
            </a:r>
            <a:endParaRPr lang="ru-RU" sz="2000" b="1" i="1" dirty="0">
              <a:latin typeface="Constant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0628" y="2928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5357818" y="42148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4429124" y="3786190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7858545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715009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144033" y="3785793"/>
            <a:ext cx="142876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1572001" y="3285727"/>
            <a:ext cx="14287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929322" y="378619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286248" y="378619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29454" y="37861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43834" y="378619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572528" y="378619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500430" y="378619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00298" y="3786190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-3</a:t>
            </a:r>
            <a:r>
              <a:rPr lang="el-GR" b="1" dirty="0" smtClean="0">
                <a:latin typeface="Constantia" pitchFamily="18" charset="0"/>
              </a:rPr>
              <a:t>π</a:t>
            </a:r>
            <a:r>
              <a:rPr lang="en-US" b="1" dirty="0" smtClean="0">
                <a:latin typeface="Constantia" pitchFamily="18" charset="0"/>
              </a:rPr>
              <a:t>/2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785918" y="385762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tantia" pitchFamily="18" charset="0"/>
              </a:rPr>
              <a:t>-2</a:t>
            </a:r>
            <a:r>
              <a:rPr lang="el-GR" b="1" dirty="0" smtClean="0">
                <a:latin typeface="Constantia" pitchFamily="18" charset="0"/>
              </a:rPr>
              <a:t>π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286380" y="371475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0" y="3000372"/>
            <a:ext cx="1885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B0F0"/>
                </a:solidFill>
                <a:latin typeface="Constantia" pitchFamily="18" charset="0"/>
              </a:rPr>
              <a:t>y = </a:t>
            </a:r>
            <a:r>
              <a:rPr lang="en-US" sz="2000" b="1" i="1" dirty="0" err="1" smtClean="0">
                <a:solidFill>
                  <a:srgbClr val="00B0F0"/>
                </a:solidFill>
                <a:latin typeface="Constantia" pitchFamily="18" charset="0"/>
              </a:rPr>
              <a:t>cos</a:t>
            </a:r>
            <a:r>
              <a:rPr lang="en-US" sz="2000" b="1" i="1" dirty="0" smtClean="0">
                <a:solidFill>
                  <a:srgbClr val="00B0F0"/>
                </a:solidFill>
                <a:latin typeface="Constantia" pitchFamily="18" charset="0"/>
              </a:rPr>
              <a:t>(x -</a:t>
            </a:r>
            <a:r>
              <a:rPr lang="el-GR" sz="2000" b="1" i="1" dirty="0" smtClean="0">
                <a:solidFill>
                  <a:srgbClr val="00B0F0"/>
                </a:solidFill>
                <a:latin typeface="Constantia" pitchFamily="18" charset="0"/>
              </a:rPr>
              <a:t>π/</a:t>
            </a:r>
            <a:r>
              <a:rPr lang="en-US" sz="2000" b="1" i="1" dirty="0" smtClean="0">
                <a:solidFill>
                  <a:srgbClr val="00B0F0"/>
                </a:solidFill>
                <a:latin typeface="Constantia" pitchFamily="18" charset="0"/>
              </a:rPr>
              <a:t>2)</a:t>
            </a:r>
            <a:endParaRPr lang="ru-RU" sz="2000" b="1" i="1" dirty="0">
              <a:solidFill>
                <a:srgbClr val="00B0F0"/>
              </a:solidFill>
              <a:latin typeface="Constantia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3429000"/>
            <a:ext cx="1638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Constantia" pitchFamily="18" charset="0"/>
              </a:rPr>
              <a:t>y = </a:t>
            </a:r>
            <a:r>
              <a:rPr lang="en-US" sz="2800" b="1" i="1" dirty="0" err="1" smtClean="0">
                <a:latin typeface="Constantia" pitchFamily="18" charset="0"/>
              </a:rPr>
              <a:t>cos</a:t>
            </a:r>
            <a:r>
              <a:rPr lang="en-US" sz="2800" b="1" i="1" dirty="0" smtClean="0">
                <a:latin typeface="Constantia" pitchFamily="18" charset="0"/>
              </a:rPr>
              <a:t> x </a:t>
            </a:r>
            <a:endParaRPr lang="ru-RU" sz="2800" b="1" i="1" dirty="0">
              <a:latin typeface="Constantia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857224" y="428604"/>
            <a:ext cx="8129983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Constantia" pitchFamily="18" charset="0"/>
              </a:rPr>
              <a:t>Побудова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графіка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функції</a:t>
            </a:r>
            <a:r>
              <a:rPr lang="ru-RU" sz="3200" b="1" dirty="0" smtClean="0">
                <a:latin typeface="Constantia" pitchFamily="18" charset="0"/>
              </a:rPr>
              <a:t> </a:t>
            </a:r>
            <a:r>
              <a:rPr lang="en-US" sz="3200" b="1" dirty="0" smtClean="0">
                <a:latin typeface="Constantia" pitchFamily="18" charset="0"/>
              </a:rPr>
              <a:t>y = </a:t>
            </a:r>
            <a:r>
              <a:rPr lang="en-US" sz="3200" b="1" dirty="0" err="1" smtClean="0">
                <a:latin typeface="Constantia" pitchFamily="18" charset="0"/>
              </a:rPr>
              <a:t>cos</a:t>
            </a:r>
            <a:r>
              <a:rPr lang="en-US" sz="3200" b="1" dirty="0" smtClean="0">
                <a:latin typeface="Constantia" pitchFamily="18" charset="0"/>
              </a:rPr>
              <a:t>(x ±</a:t>
            </a:r>
            <a:r>
              <a:rPr lang="el-GR" sz="3200" b="1" dirty="0" smtClean="0">
                <a:latin typeface="Constantia" pitchFamily="18" charset="0"/>
              </a:rPr>
              <a:t>π/</a:t>
            </a:r>
            <a:r>
              <a:rPr lang="en-US" sz="3200" b="1" dirty="0" smtClean="0">
                <a:latin typeface="Constantia" pitchFamily="18" charset="0"/>
              </a:rPr>
              <a:t>2)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0" y="4143380"/>
            <a:ext cx="1885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Constantia" pitchFamily="18" charset="0"/>
              </a:rPr>
              <a:t>y = </a:t>
            </a:r>
            <a:r>
              <a:rPr lang="en-US" sz="2000" b="1" i="1" dirty="0" err="1" smtClean="0">
                <a:solidFill>
                  <a:srgbClr val="FF0000"/>
                </a:solidFill>
                <a:latin typeface="Constantia" pitchFamily="18" charset="0"/>
              </a:rPr>
              <a:t>cos</a:t>
            </a:r>
            <a:r>
              <a:rPr lang="en-US" sz="2000" b="1" i="1" dirty="0" smtClean="0">
                <a:solidFill>
                  <a:srgbClr val="FF0000"/>
                </a:solidFill>
                <a:latin typeface="Constantia" pitchFamily="18" charset="0"/>
              </a:rPr>
              <a:t>(x +</a:t>
            </a:r>
            <a:r>
              <a:rPr lang="el-GR" sz="2000" b="1" i="1" dirty="0" smtClean="0">
                <a:solidFill>
                  <a:srgbClr val="FF0000"/>
                </a:solidFill>
                <a:latin typeface="Constantia" pitchFamily="18" charset="0"/>
              </a:rPr>
              <a:t>π/</a:t>
            </a:r>
            <a:r>
              <a:rPr lang="en-US" sz="2000" b="1" i="1" dirty="0" smtClean="0">
                <a:solidFill>
                  <a:srgbClr val="FF0000"/>
                </a:solidFill>
                <a:latin typeface="Constantia" pitchFamily="18" charset="0"/>
              </a:rPr>
              <a:t>2)</a:t>
            </a:r>
            <a:endParaRPr lang="ru-RU" sz="20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4500562" y="3786190"/>
            <a:ext cx="3429024" cy="1588"/>
          </a:xfrm>
          <a:prstGeom prst="line">
            <a:avLst/>
          </a:prstGeom>
          <a:ln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2786050" y="3786190"/>
            <a:ext cx="3429024" cy="1588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4143372" cy="1000131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latin typeface="Constantia" pitchFamily="18" charset="0"/>
              </a:rPr>
              <a:t>Функц</a:t>
            </a:r>
            <a:r>
              <a:rPr lang="uk-UA" sz="3600" b="1" dirty="0" err="1" smtClean="0">
                <a:latin typeface="Constantia" pitchFamily="18" charset="0"/>
              </a:rPr>
              <a:t>ія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en-US" sz="3600" b="1" dirty="0" smtClean="0">
                <a:latin typeface="Constantia" pitchFamily="18" charset="0"/>
              </a:rPr>
              <a:t>   </a:t>
            </a:r>
            <a:r>
              <a:rPr lang="en-US" sz="3600" b="1" i="1" cap="none" dirty="0" smtClean="0">
                <a:latin typeface="Constantia" pitchFamily="18" charset="0"/>
              </a:rPr>
              <a:t>y = </a:t>
            </a:r>
            <a:r>
              <a:rPr lang="en-US" sz="3600" b="1" i="1" cap="none" dirty="0" err="1" smtClean="0">
                <a:latin typeface="Constantia" pitchFamily="18" charset="0"/>
              </a:rPr>
              <a:t>tg</a:t>
            </a:r>
            <a:r>
              <a:rPr lang="en-US" sz="3600" b="1" i="1" cap="none" dirty="0" smtClean="0">
                <a:latin typeface="Constantia" pitchFamily="18" charset="0"/>
              </a:rPr>
              <a:t> x</a:t>
            </a:r>
            <a:endParaRPr lang="ru-RU" sz="3600" b="1" i="1" cap="none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714488"/>
            <a:ext cx="3123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Графік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функції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  y = </a:t>
            </a:r>
            <a:r>
              <a:rPr lang="en-US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tg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x</a:t>
            </a:r>
            <a:endParaRPr lang="ru-RU" sz="2000" b="1" i="1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72" y="500042"/>
            <a:ext cx="50006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Властивості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функції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  <a:endParaRPr lang="en-US" sz="2400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marL="342900" indent="-342900"/>
            <a:endParaRPr lang="ru-RU" sz="2400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marL="342900" indent="-342900">
              <a:buAutoNum type="arabicPeriod"/>
            </a:pPr>
            <a:r>
              <a:rPr lang="en-US" i="1" dirty="0" smtClean="0">
                <a:latin typeface="Constantia" pitchFamily="18" charset="0"/>
              </a:rPr>
              <a:t>D(</a:t>
            </a:r>
            <a:r>
              <a:rPr lang="en-US" i="1" dirty="0" err="1" smtClean="0">
                <a:latin typeface="Constantia" pitchFamily="18" charset="0"/>
              </a:rPr>
              <a:t>tg</a:t>
            </a:r>
            <a:r>
              <a:rPr lang="en-US" i="1" dirty="0" smtClean="0">
                <a:latin typeface="Constantia" pitchFamily="18" charset="0"/>
              </a:rPr>
              <a:t> x) =   x</a:t>
            </a:r>
            <a:r>
              <a:rPr lang="en-US" i="1" dirty="0" smtClean="0">
                <a:latin typeface="Constantia" pitchFamily="18" charset="0"/>
                <a:sym typeface="Symbol"/>
              </a:rPr>
              <a:t> </a:t>
            </a:r>
            <a:r>
              <a:rPr lang="en-US" i="1" dirty="0" smtClean="0">
                <a:latin typeface="Constantia" pitchFamily="18" charset="0"/>
              </a:rPr>
              <a:t>R/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    </a:t>
            </a:r>
            <a:endParaRPr lang="en-US" i="1" dirty="0" smtClean="0">
              <a:latin typeface="Constant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>
                <a:latin typeface="Constantia" pitchFamily="18" charset="0"/>
              </a:rPr>
              <a:t>y = </a:t>
            </a:r>
            <a:r>
              <a:rPr lang="en-US" i="1" dirty="0" err="1" smtClean="0">
                <a:latin typeface="Constantia" pitchFamily="18" charset="0"/>
              </a:rPr>
              <a:t>tg</a:t>
            </a:r>
            <a:r>
              <a:rPr lang="en-US" i="1" dirty="0" smtClean="0">
                <a:latin typeface="Constantia" pitchFamily="18" charset="0"/>
              </a:rPr>
              <a:t> x – </a:t>
            </a:r>
            <a:r>
              <a:rPr lang="ru-RU" i="1" dirty="0" err="1" smtClean="0">
                <a:latin typeface="Constantia" pitchFamily="18" charset="0"/>
              </a:rPr>
              <a:t>непарна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функція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ru-RU" i="1" dirty="0" err="1" smtClean="0">
                <a:latin typeface="Constantia" pitchFamily="18" charset="0"/>
              </a:rPr>
              <a:t>графік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симетричний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відносно</a:t>
            </a:r>
            <a:r>
              <a:rPr lang="ru-RU" i="1" dirty="0" smtClean="0">
                <a:latin typeface="Constantia" pitchFamily="18" charset="0"/>
              </a:rPr>
              <a:t> початку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координат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3.    </a:t>
            </a:r>
            <a:r>
              <a:rPr lang="ru-RU" i="1" dirty="0" err="1" smtClean="0">
                <a:latin typeface="Constantia" pitchFamily="18" charset="0"/>
              </a:rPr>
              <a:t>періодичніть</a:t>
            </a:r>
            <a:r>
              <a:rPr lang="ru-RU" i="1" dirty="0" smtClean="0">
                <a:latin typeface="Constantia" pitchFamily="18" charset="0"/>
              </a:rPr>
              <a:t>:  </a:t>
            </a:r>
            <a:r>
              <a:rPr lang="en-US" i="1" dirty="0" smtClean="0">
                <a:latin typeface="Constantia" pitchFamily="18" charset="0"/>
              </a:rPr>
              <a:t>T = </a:t>
            </a:r>
            <a:r>
              <a:rPr lang="el-GR" i="1" dirty="0" smtClean="0">
                <a:latin typeface="Constantia" pitchFamily="18" charset="0"/>
              </a:rPr>
              <a:t>π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4.    </a:t>
            </a:r>
            <a:r>
              <a:rPr lang="en-US" i="1" dirty="0" err="1" smtClean="0">
                <a:latin typeface="Constantia" pitchFamily="18" charset="0"/>
              </a:rPr>
              <a:t>tg</a:t>
            </a:r>
            <a:r>
              <a:rPr lang="en-US" i="1" dirty="0" smtClean="0">
                <a:latin typeface="Constantia" pitchFamily="18" charset="0"/>
              </a:rPr>
              <a:t> x  = 0 </a:t>
            </a:r>
            <a:r>
              <a:rPr lang="ru-RU" i="1" dirty="0" smtClean="0">
                <a:latin typeface="Constantia" pitchFamily="18" charset="0"/>
              </a:rPr>
              <a:t>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</a:t>
            </a:r>
            <a:r>
              <a:rPr lang="ru-RU" i="1" dirty="0" smtClean="0">
                <a:latin typeface="Constantia" pitchFamily="18" charset="0"/>
                <a:sym typeface="Symbol"/>
              </a:rPr>
              <a:t>(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нулі</a:t>
            </a:r>
            <a:r>
              <a:rPr lang="ru-RU" sz="1600" i="1" dirty="0" smtClean="0">
                <a:latin typeface="Constantia" pitchFamily="18" charset="0"/>
                <a:sym typeface="Symbol"/>
              </a:rPr>
              <a:t> 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функції</a:t>
            </a:r>
            <a:r>
              <a:rPr lang="ru-RU" sz="1600" i="1" dirty="0" smtClean="0">
                <a:latin typeface="Constantia" pitchFamily="18" charset="0"/>
                <a:sym typeface="Symbol"/>
              </a:rPr>
              <a:t>)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5.  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знакосталості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sym typeface="Symbol"/>
              </a:rPr>
              <a:t> </a:t>
            </a:r>
            <a:r>
              <a:rPr lang="ru-RU" i="1" dirty="0" smtClean="0">
                <a:sym typeface="Symbol"/>
              </a:rPr>
              <a:t>     </a:t>
            </a:r>
            <a:r>
              <a:rPr lang="en-US" i="1" dirty="0" err="1" smtClean="0">
                <a:latin typeface="Constantia" pitchFamily="18" charset="0"/>
                <a:sym typeface="Symbol"/>
              </a:rPr>
              <a:t>tg</a:t>
            </a:r>
            <a:r>
              <a:rPr lang="en-US" i="1" dirty="0" smtClean="0">
                <a:latin typeface="Constantia" pitchFamily="18" charset="0"/>
                <a:sym typeface="Symbol"/>
              </a:rPr>
              <a:t> x &gt;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0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 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en-US" i="1" dirty="0" smtClean="0">
                <a:latin typeface="Constantia" pitchFamily="18" charset="0"/>
                <a:sym typeface="Symbol"/>
              </a:rPr>
              <a:t>       </a:t>
            </a:r>
            <a:r>
              <a:rPr lang="en-US" i="1" dirty="0" err="1" smtClean="0">
                <a:latin typeface="Constantia" pitchFamily="18" charset="0"/>
                <a:sym typeface="Symbol"/>
              </a:rPr>
              <a:t>tg</a:t>
            </a:r>
            <a:r>
              <a:rPr lang="en-US" i="1" dirty="0" smtClean="0">
                <a:latin typeface="Constantia" pitchFamily="18" charset="0"/>
                <a:sym typeface="Symbol"/>
              </a:rPr>
              <a:t> x &lt;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 </a:t>
            </a:r>
            <a:r>
              <a:rPr lang="en-US" i="1" dirty="0" smtClean="0">
                <a:latin typeface="Constantia" pitchFamily="18" charset="0"/>
                <a:sym typeface="Symbol"/>
              </a:rPr>
              <a:t>  </a:t>
            </a:r>
            <a:r>
              <a:rPr lang="ru-RU" i="1" dirty="0" smtClean="0">
                <a:latin typeface="Constantia" pitchFamily="18" charset="0"/>
                <a:sym typeface="Symbol"/>
              </a:rPr>
              <a:t>-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</a:t>
            </a:r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0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6.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монотонності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</a:t>
            </a:r>
            <a:r>
              <a:rPr lang="ru-RU" i="1" dirty="0" smtClean="0">
                <a:latin typeface="Constantia" pitchFamily="18" charset="0"/>
                <a:sym typeface="Symbol"/>
              </a:rPr>
              <a:t>-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</a:t>
            </a:r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</a:t>
            </a:r>
            <a:r>
              <a:rPr lang="en-US" i="1" dirty="0" smtClean="0">
                <a:latin typeface="Constantia" pitchFamily="18" charset="0"/>
              </a:rPr>
              <a:t>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 –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зростає</a:t>
            </a:r>
            <a:endParaRPr lang="ru-RU" i="1" dirty="0" smtClean="0">
              <a:latin typeface="Constantia" pitchFamily="18" charset="0"/>
              <a:sym typeface="Symbol"/>
            </a:endParaRPr>
          </a:p>
          <a:p>
            <a:pPr marL="342900" indent="-342900">
              <a:buAutoNum type="arabicPeriod" startAt="7"/>
            </a:pPr>
            <a:r>
              <a:rPr lang="ru-RU" i="1" dirty="0" err="1" smtClean="0">
                <a:latin typeface="Constantia" pitchFamily="18" charset="0"/>
              </a:rPr>
              <a:t>эестремумів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b="1" i="1" u="sng" dirty="0" err="1" smtClean="0">
                <a:latin typeface="Constantia" pitchFamily="18" charset="0"/>
              </a:rPr>
              <a:t>немає</a:t>
            </a:r>
            <a:endParaRPr lang="ru-RU" b="1" i="1" u="sng" dirty="0" smtClean="0">
              <a:latin typeface="Constantia" pitchFamily="18" charset="0"/>
            </a:endParaRPr>
          </a:p>
          <a:p>
            <a:pPr marL="342900" indent="-342900">
              <a:buAutoNum type="arabicPeriod" startAt="7"/>
            </a:pPr>
            <a:r>
              <a:rPr lang="en-US" i="1" dirty="0" smtClean="0">
                <a:latin typeface="Constantia" pitchFamily="18" charset="0"/>
              </a:rPr>
              <a:t>E(</a:t>
            </a:r>
            <a:r>
              <a:rPr lang="en-US" i="1" dirty="0" err="1" smtClean="0">
                <a:latin typeface="Constantia" pitchFamily="18" charset="0"/>
              </a:rPr>
              <a:t>tg</a:t>
            </a:r>
            <a:r>
              <a:rPr lang="en-US" i="1" dirty="0" smtClean="0">
                <a:latin typeface="Constantia" pitchFamily="18" charset="0"/>
              </a:rPr>
              <a:t> x) = R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9.   </a:t>
            </a:r>
            <a:r>
              <a:rPr lang="ru-RU" i="1" dirty="0" err="1" smtClean="0">
                <a:latin typeface="Constantia" pitchFamily="18" charset="0"/>
              </a:rPr>
              <a:t>похідна</a:t>
            </a:r>
            <a:r>
              <a:rPr lang="ru-RU" i="1" dirty="0" smtClean="0">
                <a:latin typeface="Constantia" pitchFamily="18" charset="0"/>
              </a:rPr>
              <a:t>: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(</a:t>
            </a:r>
            <a:r>
              <a:rPr lang="en-US" i="1" dirty="0" err="1" smtClean="0">
                <a:latin typeface="Constantia" pitchFamily="18" charset="0"/>
              </a:rPr>
              <a:t>tg</a:t>
            </a:r>
            <a:r>
              <a:rPr lang="en-US" i="1" dirty="0" smtClean="0">
                <a:latin typeface="Constantia" pitchFamily="18" charset="0"/>
              </a:rPr>
              <a:t> x )´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smtClean="0">
                <a:latin typeface="Constantia" pitchFamily="18" charset="0"/>
              </a:rPr>
              <a:t>1/</a:t>
            </a:r>
            <a:r>
              <a:rPr lang="en-US" i="1" dirty="0" err="1" smtClean="0">
                <a:latin typeface="Constantia" pitchFamily="18" charset="0"/>
              </a:rPr>
              <a:t>cos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en-US" i="1" baseline="30000" dirty="0" smtClean="0">
                <a:latin typeface="Constantia" pitchFamily="18" charset="0"/>
              </a:rPr>
              <a:t>2</a:t>
            </a:r>
            <a:r>
              <a:rPr lang="en-US" i="1" dirty="0" smtClean="0">
                <a:latin typeface="Constantia" pitchFamily="18" charset="0"/>
              </a:rPr>
              <a:t> x</a:t>
            </a:r>
            <a:endParaRPr lang="ru-RU" i="1" dirty="0" smtClean="0">
              <a:latin typeface="Constant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357430"/>
            <a:ext cx="3929058" cy="3016541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Левая фигурная скобка 9"/>
          <p:cNvSpPr/>
          <p:nvPr/>
        </p:nvSpPr>
        <p:spPr>
          <a:xfrm>
            <a:off x="5500694" y="1857364"/>
            <a:ext cx="71438" cy="35719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7572396" y="1857364"/>
            <a:ext cx="71438" cy="35719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357167"/>
            <a:ext cx="3786214" cy="500065"/>
          </a:xfrm>
        </p:spPr>
        <p:txBody>
          <a:bodyPr>
            <a:normAutofit fontScale="90000"/>
          </a:bodyPr>
          <a:lstStyle/>
          <a:p>
            <a:r>
              <a:rPr lang="ru-RU" sz="2800" b="1" dirty="0" err="1" smtClean="0">
                <a:latin typeface="Constantia" pitchFamily="18" charset="0"/>
              </a:rPr>
              <a:t>Функція</a:t>
            </a:r>
            <a:r>
              <a:rPr lang="ru-RU" sz="2800" b="1" dirty="0" smtClean="0">
                <a:latin typeface="Constantia" pitchFamily="18" charset="0"/>
              </a:rPr>
              <a:t> </a:t>
            </a:r>
            <a:r>
              <a:rPr lang="en-US" sz="2800" b="1" dirty="0" smtClean="0">
                <a:latin typeface="Constantia" pitchFamily="18" charset="0"/>
              </a:rPr>
              <a:t>   </a:t>
            </a:r>
            <a:r>
              <a:rPr lang="en-US" sz="2800" b="1" i="1" cap="none" dirty="0" smtClean="0">
                <a:latin typeface="Constantia" pitchFamily="18" charset="0"/>
              </a:rPr>
              <a:t>y = </a:t>
            </a:r>
            <a:r>
              <a:rPr lang="en-US" sz="2800" b="1" i="1" cap="none" dirty="0" err="1" smtClean="0">
                <a:latin typeface="Constantia" pitchFamily="18" charset="0"/>
              </a:rPr>
              <a:t>ctg</a:t>
            </a:r>
            <a:r>
              <a:rPr lang="en-US" sz="2800" b="1" i="1" cap="none" dirty="0" smtClean="0">
                <a:latin typeface="Constantia" pitchFamily="18" charset="0"/>
              </a:rPr>
              <a:t> x</a:t>
            </a:r>
            <a:endParaRPr lang="ru-RU" sz="2800" b="1" i="1" cap="none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714488"/>
            <a:ext cx="32486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Графік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функції</a:t>
            </a:r>
            <a:r>
              <a:rPr lang="ru-RU" sz="2000" b="1" i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  y = </a:t>
            </a:r>
            <a:r>
              <a:rPr lang="en-US" sz="2000" b="1" i="1" dirty="0" err="1" smtClean="0">
                <a:solidFill>
                  <a:srgbClr val="0070C0"/>
                </a:solidFill>
                <a:latin typeface="Constantia" pitchFamily="18" charset="0"/>
              </a:rPr>
              <a:t>ctg</a:t>
            </a:r>
            <a:r>
              <a:rPr lang="en-US" sz="2000" b="1" i="1" dirty="0" smtClean="0">
                <a:solidFill>
                  <a:srgbClr val="0070C0"/>
                </a:solidFill>
                <a:latin typeface="Constantia" pitchFamily="18" charset="0"/>
              </a:rPr>
              <a:t> x</a:t>
            </a:r>
            <a:endParaRPr lang="ru-RU" sz="2000" b="1" i="1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3096" y="357166"/>
            <a:ext cx="494090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Властивості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  <a:latin typeface="Constantia" pitchFamily="18" charset="0"/>
              </a:rPr>
              <a:t>функції</a:t>
            </a:r>
            <a:r>
              <a:rPr lang="ru-RU" sz="2400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  <a:endParaRPr lang="en-US" sz="2400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marL="342900" indent="-342900"/>
            <a:endParaRPr lang="ru-RU" sz="2400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marL="342900" indent="-342900">
              <a:buAutoNum type="arabicPeriod"/>
            </a:pPr>
            <a:r>
              <a:rPr lang="en-US" i="1" dirty="0" smtClean="0">
                <a:latin typeface="Constantia" pitchFamily="18" charset="0"/>
              </a:rPr>
              <a:t>D(</a:t>
            </a:r>
            <a:r>
              <a:rPr lang="en-US" i="1" dirty="0" err="1" smtClean="0">
                <a:latin typeface="Constantia" pitchFamily="18" charset="0"/>
              </a:rPr>
              <a:t>ctg</a:t>
            </a:r>
            <a:r>
              <a:rPr lang="en-US" i="1" dirty="0" smtClean="0">
                <a:latin typeface="Constantia" pitchFamily="18" charset="0"/>
              </a:rPr>
              <a:t> x) =    x</a:t>
            </a:r>
            <a:r>
              <a:rPr lang="en-US" i="1" dirty="0" smtClean="0">
                <a:latin typeface="Constantia" pitchFamily="18" charset="0"/>
                <a:sym typeface="Symbol"/>
              </a:rPr>
              <a:t> </a:t>
            </a:r>
            <a:r>
              <a:rPr lang="en-US" i="1" dirty="0" smtClean="0">
                <a:latin typeface="Constantia" pitchFamily="18" charset="0"/>
              </a:rPr>
              <a:t>R /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</a:t>
            </a:r>
            <a:endParaRPr lang="en-US" i="1" dirty="0" smtClean="0">
              <a:latin typeface="Constant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i="1" dirty="0" smtClean="0">
                <a:latin typeface="Constantia" pitchFamily="18" charset="0"/>
              </a:rPr>
              <a:t>y = </a:t>
            </a:r>
            <a:r>
              <a:rPr lang="en-US" i="1" dirty="0" err="1" smtClean="0">
                <a:latin typeface="Constantia" pitchFamily="18" charset="0"/>
              </a:rPr>
              <a:t>ctg</a:t>
            </a:r>
            <a:r>
              <a:rPr lang="en-US" i="1" dirty="0" smtClean="0">
                <a:latin typeface="Constantia" pitchFamily="18" charset="0"/>
              </a:rPr>
              <a:t> x –</a:t>
            </a:r>
            <a:r>
              <a:rPr lang="uk-UA" i="1" dirty="0" smtClean="0">
                <a:latin typeface="Constantia" pitchFamily="18" charset="0"/>
              </a:rPr>
              <a:t>непарна 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функція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ru-RU" i="1" dirty="0" err="1" smtClean="0">
                <a:latin typeface="Constantia" pitchFamily="18" charset="0"/>
              </a:rPr>
              <a:t>графік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симетричний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err="1" smtClean="0">
                <a:latin typeface="Constantia" pitchFamily="18" charset="0"/>
              </a:rPr>
              <a:t>відносно</a:t>
            </a:r>
            <a:r>
              <a:rPr lang="ru-RU" i="1" dirty="0" smtClean="0">
                <a:latin typeface="Constantia" pitchFamily="18" charset="0"/>
              </a:rPr>
              <a:t> початку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      координат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3.    </a:t>
            </a:r>
            <a:r>
              <a:rPr lang="ru-RU" i="1" dirty="0" err="1" smtClean="0">
                <a:latin typeface="Constantia" pitchFamily="18" charset="0"/>
              </a:rPr>
              <a:t>періодичність</a:t>
            </a:r>
            <a:r>
              <a:rPr lang="ru-RU" i="1" dirty="0" smtClean="0">
                <a:latin typeface="Constantia" pitchFamily="18" charset="0"/>
              </a:rPr>
              <a:t>:  </a:t>
            </a:r>
            <a:r>
              <a:rPr lang="en-US" i="1" dirty="0" smtClean="0">
                <a:latin typeface="Constantia" pitchFamily="18" charset="0"/>
              </a:rPr>
              <a:t>T = </a:t>
            </a:r>
            <a:r>
              <a:rPr lang="el-GR" i="1" dirty="0" smtClean="0">
                <a:latin typeface="Constantia" pitchFamily="18" charset="0"/>
              </a:rPr>
              <a:t>π</a:t>
            </a:r>
            <a:endParaRPr lang="ru-RU" i="1" dirty="0" smtClean="0">
              <a:latin typeface="Constantia" pitchFamily="18" charset="0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4.    </a:t>
            </a:r>
            <a:r>
              <a:rPr lang="en-US" i="1" dirty="0" err="1" smtClean="0">
                <a:latin typeface="Constantia" pitchFamily="18" charset="0"/>
              </a:rPr>
              <a:t>ctg</a:t>
            </a:r>
            <a:r>
              <a:rPr lang="en-US" i="1" dirty="0" smtClean="0">
                <a:latin typeface="Constantia" pitchFamily="18" charset="0"/>
              </a:rPr>
              <a:t> x  = 0 </a:t>
            </a:r>
            <a:r>
              <a:rPr lang="ru-RU" i="1" dirty="0" smtClean="0">
                <a:latin typeface="Constantia" pitchFamily="18" charset="0"/>
              </a:rPr>
              <a:t>при </a:t>
            </a:r>
            <a:r>
              <a:rPr lang="ru-RU" i="1" dirty="0" err="1" smtClean="0">
                <a:latin typeface="Constantia" pitchFamily="18" charset="0"/>
              </a:rPr>
              <a:t>х</a:t>
            </a:r>
            <a:r>
              <a:rPr lang="ru-RU" i="1" dirty="0" smtClean="0">
                <a:latin typeface="Constantia" pitchFamily="18" charset="0"/>
              </a:rPr>
              <a:t> =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</a:t>
            </a:r>
            <a:r>
              <a:rPr lang="el-GR" i="1" dirty="0" smtClean="0">
                <a:latin typeface="Constantia" pitchFamily="18" charset="0"/>
              </a:rPr>
              <a:t>π</a:t>
            </a:r>
            <a:r>
              <a:rPr lang="en-US" i="1" dirty="0" smtClean="0">
                <a:latin typeface="Constantia" pitchFamily="18" charset="0"/>
              </a:rPr>
              <a:t>n,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latin typeface="Constantia" pitchFamily="18" charset="0"/>
                <a:sym typeface="Symbol"/>
              </a:rPr>
              <a:t>Z </a:t>
            </a:r>
            <a:r>
              <a:rPr lang="ru-RU" i="1" dirty="0" smtClean="0">
                <a:latin typeface="Constantia" pitchFamily="18" charset="0"/>
                <a:sym typeface="Symbol"/>
              </a:rPr>
              <a:t>(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нулі</a:t>
            </a:r>
            <a:r>
              <a:rPr lang="ru-RU" sz="1600" i="1" dirty="0" smtClean="0">
                <a:latin typeface="Constantia" pitchFamily="18" charset="0"/>
                <a:sym typeface="Symbol"/>
              </a:rPr>
              <a:t> </a:t>
            </a:r>
            <a:r>
              <a:rPr lang="ru-RU" sz="1600" i="1" dirty="0" err="1" smtClean="0">
                <a:latin typeface="Constantia" pitchFamily="18" charset="0"/>
                <a:sym typeface="Symbol"/>
              </a:rPr>
              <a:t>функції</a:t>
            </a:r>
            <a:r>
              <a:rPr lang="ru-RU" i="1" dirty="0" smtClean="0">
                <a:latin typeface="Constantia" pitchFamily="18" charset="0"/>
                <a:sym typeface="Symbol"/>
              </a:rPr>
              <a:t>)</a:t>
            </a:r>
            <a:endParaRPr lang="en-US" i="1" dirty="0" smtClean="0">
              <a:latin typeface="Constantia" pitchFamily="18" charset="0"/>
              <a:sym typeface="Symbol"/>
            </a:endParaRP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5.  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знакосталості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sym typeface="Symbol"/>
              </a:rPr>
              <a:t> </a:t>
            </a:r>
            <a:r>
              <a:rPr lang="ru-RU" i="1" dirty="0" smtClean="0">
                <a:sym typeface="Symbol"/>
              </a:rPr>
              <a:t>     </a:t>
            </a:r>
            <a:r>
              <a:rPr lang="en-US" i="1" dirty="0" err="1" smtClean="0">
                <a:sym typeface="Symbol"/>
              </a:rPr>
              <a:t>c</a:t>
            </a:r>
            <a:r>
              <a:rPr lang="en-US" i="1" dirty="0" err="1" smtClean="0">
                <a:latin typeface="Constantia" pitchFamily="18" charset="0"/>
                <a:sym typeface="Symbol"/>
              </a:rPr>
              <a:t>tg</a:t>
            </a:r>
            <a:r>
              <a:rPr lang="en-US" i="1" dirty="0" smtClean="0">
                <a:latin typeface="Constantia" pitchFamily="18" charset="0"/>
                <a:sym typeface="Symbol"/>
              </a:rPr>
              <a:t> x &gt;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</a:t>
            </a:r>
            <a:r>
              <a:rPr lang="en-US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0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 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</a:p>
          <a:p>
            <a:pPr marL="342900" indent="-342900"/>
            <a:r>
              <a:rPr lang="en-US" i="1" dirty="0" smtClean="0">
                <a:latin typeface="Constantia" pitchFamily="18" charset="0"/>
                <a:sym typeface="Symbol"/>
              </a:rPr>
              <a:t>       </a:t>
            </a:r>
            <a:r>
              <a:rPr lang="en-US" i="1" dirty="0" err="1" smtClean="0">
                <a:latin typeface="Constantia" pitchFamily="18" charset="0"/>
                <a:sym typeface="Symbol"/>
              </a:rPr>
              <a:t>ctg</a:t>
            </a:r>
            <a:r>
              <a:rPr lang="en-US" i="1" dirty="0" smtClean="0">
                <a:latin typeface="Constantia" pitchFamily="18" charset="0"/>
                <a:sym typeface="Symbol"/>
              </a:rPr>
              <a:t> x &lt; 0 </a:t>
            </a:r>
            <a:r>
              <a:rPr lang="ru-RU" i="1" dirty="0" smtClean="0">
                <a:latin typeface="Constantia" pitchFamily="18" charset="0"/>
                <a:sym typeface="Symbol"/>
              </a:rPr>
              <a:t>при </a:t>
            </a:r>
            <a:r>
              <a:rPr lang="en-US" i="1" dirty="0" smtClean="0">
                <a:latin typeface="Constantia" pitchFamily="18" charset="0"/>
                <a:sym typeface="Symbol"/>
              </a:rPr>
              <a:t>  </a:t>
            </a:r>
            <a:r>
              <a:rPr lang="el-GR" i="1" baseline="30000" dirty="0" smtClean="0">
                <a:latin typeface="Constantia" pitchFamily="18" charset="0"/>
                <a:sym typeface="Symbol"/>
              </a:rPr>
              <a:t>π</a:t>
            </a:r>
            <a:r>
              <a:rPr lang="en-US" i="1" baseline="30000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/</a:t>
            </a:r>
            <a:r>
              <a:rPr lang="en-US" i="1" baseline="-25000" dirty="0" smtClean="0">
                <a:latin typeface="Constantia" pitchFamily="18" charset="0"/>
                <a:sym typeface="Symbol"/>
              </a:rPr>
              <a:t>2</a:t>
            </a:r>
            <a:r>
              <a:rPr lang="en-US" i="1" dirty="0" smtClean="0">
                <a:latin typeface="Constantia" pitchFamily="18" charset="0"/>
                <a:sym typeface="Symbol"/>
              </a:rPr>
              <a:t> 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</a:t>
            </a:r>
            <a:r>
              <a:rPr lang="ru-RU" i="1" dirty="0" smtClean="0">
                <a:latin typeface="Constantia" pitchFamily="18" charset="0"/>
                <a:sym typeface="Symbol"/>
              </a:rPr>
              <a:t> &lt; </a:t>
            </a:r>
            <a:r>
              <a:rPr lang="en-US" i="1" dirty="0" smtClean="0">
                <a:latin typeface="Constantia" pitchFamily="18" charset="0"/>
                <a:sym typeface="Symbol"/>
              </a:rPr>
              <a:t>x &lt;</a:t>
            </a:r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n, </a:t>
            </a:r>
            <a:r>
              <a:rPr lang="en-US" i="1" dirty="0" smtClean="0">
                <a:latin typeface="Constantia" pitchFamily="18" charset="0"/>
              </a:rPr>
              <a:t>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 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  <a:sym typeface="Symbol"/>
              </a:rPr>
              <a:t>6.  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проміжки</a:t>
            </a:r>
            <a:r>
              <a:rPr lang="ru-RU" i="1" dirty="0" smtClean="0">
                <a:latin typeface="Constantia" pitchFamily="18" charset="0"/>
                <a:sym typeface="Symbol"/>
              </a:rPr>
              <a:t>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монотонності</a:t>
            </a:r>
            <a:r>
              <a:rPr lang="ru-RU" i="1" dirty="0" smtClean="0">
                <a:latin typeface="Constantia" pitchFamily="18" charset="0"/>
                <a:sym typeface="Symbol"/>
              </a:rPr>
              <a:t>:</a:t>
            </a:r>
          </a:p>
          <a:p>
            <a:pPr marL="342900" indent="-342900"/>
            <a:r>
              <a:rPr lang="ru-RU" i="1" dirty="0">
                <a:latin typeface="Constantia" pitchFamily="18" charset="0"/>
                <a:sym typeface="Symbol"/>
              </a:rPr>
              <a:t> </a:t>
            </a:r>
            <a:r>
              <a:rPr lang="ru-RU" i="1" dirty="0" smtClean="0">
                <a:latin typeface="Constantia" pitchFamily="18" charset="0"/>
                <a:sym typeface="Symbol"/>
              </a:rPr>
              <a:t>      </a:t>
            </a:r>
            <a:r>
              <a:rPr lang="en-US" i="1" dirty="0" smtClean="0">
                <a:latin typeface="Constantia" pitchFamily="18" charset="0"/>
                <a:sym typeface="Symbol"/>
              </a:rPr>
              <a:t>x [0+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n;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+ </a:t>
            </a:r>
            <a:r>
              <a:rPr lang="el-GR" i="1" dirty="0" smtClean="0">
                <a:latin typeface="Constantia" pitchFamily="18" charset="0"/>
                <a:sym typeface="Symbol"/>
              </a:rPr>
              <a:t>π</a:t>
            </a:r>
            <a:r>
              <a:rPr lang="en-US" i="1" dirty="0" smtClean="0">
                <a:latin typeface="Constantia" pitchFamily="18" charset="0"/>
                <a:sym typeface="Symbol"/>
              </a:rPr>
              <a:t>n]</a:t>
            </a:r>
            <a:r>
              <a:rPr lang="ru-RU" i="1" dirty="0" smtClean="0">
                <a:latin typeface="Constantia" pitchFamily="18" charset="0"/>
                <a:sym typeface="Symbol"/>
              </a:rPr>
              <a:t>,</a:t>
            </a:r>
            <a:r>
              <a:rPr lang="en-US" i="1" dirty="0" smtClean="0">
                <a:latin typeface="Constantia" pitchFamily="18" charset="0"/>
              </a:rPr>
              <a:t> n</a:t>
            </a:r>
            <a:r>
              <a:rPr lang="ru-RU" dirty="0" smtClean="0">
                <a:sym typeface="Symbol"/>
              </a:rPr>
              <a:t></a:t>
            </a:r>
            <a:r>
              <a:rPr lang="en-US" i="1" dirty="0" smtClean="0">
                <a:sym typeface="Symbol"/>
              </a:rPr>
              <a:t>Z</a:t>
            </a:r>
            <a:r>
              <a:rPr lang="ru-RU" i="1" dirty="0" smtClean="0">
                <a:latin typeface="Constantia" pitchFamily="18" charset="0"/>
                <a:sym typeface="Symbol"/>
              </a:rPr>
              <a:t> – </a:t>
            </a:r>
            <a:r>
              <a:rPr lang="ru-RU" i="1" dirty="0" err="1" smtClean="0">
                <a:latin typeface="Constantia" pitchFamily="18" charset="0"/>
                <a:sym typeface="Symbol"/>
              </a:rPr>
              <a:t>спадає</a:t>
            </a:r>
            <a:endParaRPr lang="ru-RU" i="1" dirty="0" smtClean="0">
              <a:latin typeface="Constantia" pitchFamily="18" charset="0"/>
              <a:sym typeface="Symbol"/>
            </a:endParaRPr>
          </a:p>
          <a:p>
            <a:pPr marL="342900" indent="-342900">
              <a:buAutoNum type="arabicPeriod" startAt="7"/>
            </a:pPr>
            <a:r>
              <a:rPr lang="ru-RU" i="1" dirty="0" err="1" smtClean="0">
                <a:latin typeface="Constantia" pitchFamily="18" charset="0"/>
              </a:rPr>
              <a:t>екстремумів</a:t>
            </a:r>
            <a:r>
              <a:rPr lang="ru-RU" i="1" dirty="0" smtClean="0">
                <a:latin typeface="Constantia" pitchFamily="18" charset="0"/>
              </a:rPr>
              <a:t> </a:t>
            </a:r>
            <a:r>
              <a:rPr lang="ru-RU" b="1" i="1" u="sng" dirty="0" err="1" smtClean="0">
                <a:latin typeface="Constantia" pitchFamily="18" charset="0"/>
              </a:rPr>
              <a:t>немає</a:t>
            </a:r>
            <a:endParaRPr lang="ru-RU" b="1" i="1" u="sng" dirty="0" smtClean="0">
              <a:latin typeface="Constantia" pitchFamily="18" charset="0"/>
            </a:endParaRPr>
          </a:p>
          <a:p>
            <a:pPr marL="342900" indent="-342900">
              <a:buAutoNum type="arabicPeriod" startAt="7"/>
            </a:pPr>
            <a:r>
              <a:rPr lang="en-US" i="1" dirty="0" smtClean="0">
                <a:latin typeface="Constantia" pitchFamily="18" charset="0"/>
              </a:rPr>
              <a:t>E(</a:t>
            </a:r>
            <a:r>
              <a:rPr lang="en-US" i="1" dirty="0" err="1" smtClean="0">
                <a:latin typeface="Constantia" pitchFamily="18" charset="0"/>
              </a:rPr>
              <a:t>ctg</a:t>
            </a:r>
            <a:r>
              <a:rPr lang="en-US" i="1" dirty="0" smtClean="0">
                <a:latin typeface="Constantia" pitchFamily="18" charset="0"/>
              </a:rPr>
              <a:t> x) = R</a:t>
            </a:r>
          </a:p>
          <a:p>
            <a:pPr marL="342900" indent="-342900"/>
            <a:r>
              <a:rPr lang="ru-RU" i="1" dirty="0" smtClean="0">
                <a:latin typeface="Constantia" pitchFamily="18" charset="0"/>
              </a:rPr>
              <a:t>9.  </a:t>
            </a:r>
            <a:r>
              <a:rPr lang="ru-RU" i="1" dirty="0" err="1" smtClean="0">
                <a:latin typeface="Constantia" pitchFamily="18" charset="0"/>
              </a:rPr>
              <a:t>похідна</a:t>
            </a:r>
            <a:r>
              <a:rPr lang="ru-RU" i="1" dirty="0" smtClean="0">
                <a:latin typeface="Constantia" pitchFamily="18" charset="0"/>
              </a:rPr>
              <a:t>:</a:t>
            </a:r>
            <a:r>
              <a:rPr lang="en-US" i="1" dirty="0" smtClean="0">
                <a:latin typeface="Constantia" pitchFamily="18" charset="0"/>
              </a:rPr>
              <a:t> </a:t>
            </a:r>
            <a:r>
              <a:rPr lang="ru-RU" i="1" dirty="0" smtClean="0">
                <a:latin typeface="Constantia" pitchFamily="18" charset="0"/>
              </a:rPr>
              <a:t>       </a:t>
            </a:r>
            <a:r>
              <a:rPr lang="en-US" i="1" dirty="0" smtClean="0">
                <a:latin typeface="Constantia" pitchFamily="18" charset="0"/>
              </a:rPr>
              <a:t>(</a:t>
            </a:r>
            <a:r>
              <a:rPr lang="en-US" i="1" dirty="0" err="1" smtClean="0">
                <a:latin typeface="Constantia" pitchFamily="18" charset="0"/>
              </a:rPr>
              <a:t>ctg</a:t>
            </a:r>
            <a:r>
              <a:rPr lang="en-US" i="1" dirty="0" smtClean="0">
                <a:latin typeface="Constantia" pitchFamily="18" charset="0"/>
              </a:rPr>
              <a:t> x )´</a:t>
            </a:r>
            <a:r>
              <a:rPr lang="ru-RU" i="1" dirty="0" smtClean="0">
                <a:latin typeface="Constantia" pitchFamily="18" charset="0"/>
              </a:rPr>
              <a:t> = </a:t>
            </a:r>
            <a:r>
              <a:rPr lang="en-US" i="1" dirty="0" smtClean="0">
                <a:latin typeface="Constantia" pitchFamily="18" charset="0"/>
              </a:rPr>
              <a:t>- 1/sin </a:t>
            </a:r>
            <a:r>
              <a:rPr lang="en-US" i="1" baseline="30000" dirty="0" smtClean="0">
                <a:latin typeface="Constantia" pitchFamily="18" charset="0"/>
              </a:rPr>
              <a:t>2</a:t>
            </a:r>
            <a:r>
              <a:rPr lang="en-US" i="1" dirty="0" smtClean="0">
                <a:latin typeface="Constantia" pitchFamily="18" charset="0"/>
              </a:rPr>
              <a:t> x</a:t>
            </a:r>
            <a:endParaRPr lang="ru-RU" i="1" dirty="0" smtClean="0">
              <a:latin typeface="Constantia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571744"/>
            <a:ext cx="3865093" cy="2500330"/>
          </a:xfrm>
          <a:prstGeom prst="round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1204</TotalTime>
  <Words>1048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Тригонометричні    функції, їх   графіки   і   властивості</vt:lpstr>
      <vt:lpstr>Функція    y = sin x</vt:lpstr>
      <vt:lpstr>Слайд 3</vt:lpstr>
      <vt:lpstr>Слайд 4</vt:lpstr>
      <vt:lpstr>Функція    y = cos x</vt:lpstr>
      <vt:lpstr>Слайд 6</vt:lpstr>
      <vt:lpstr>Слайд 7</vt:lpstr>
      <vt:lpstr>Функція    y = tg x</vt:lpstr>
      <vt:lpstr>Функція    y = ctg 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тригонометричні функції</dc:title>
  <dc:creator>Тичинська Т.І.</dc:creator>
  <cp:lastModifiedBy>KEK$</cp:lastModifiedBy>
  <cp:revision>136</cp:revision>
  <dcterms:created xsi:type="dcterms:W3CDTF">2008-11-26T14:39:40Z</dcterms:created>
  <dcterms:modified xsi:type="dcterms:W3CDTF">2009-12-04T17:17:05Z</dcterms:modified>
</cp:coreProperties>
</file>