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60" r:id="rId4"/>
    <p:sldId id="261" r:id="rId5"/>
    <p:sldId id="257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E0F2"/>
    <a:srgbClr val="990099"/>
    <a:srgbClr val="C2149D"/>
    <a:srgbClr val="993366"/>
    <a:srgbClr val="00CC99"/>
    <a:srgbClr val="E466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2E300-8734-46EE-B62B-0DB1D6A2B228}" type="datetimeFigureOut">
              <a:rPr lang="ru-RU" smtClean="0"/>
              <a:t>08.11.2012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B7DB5-97F9-438D-9890-70E0C4509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151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7DB5-97F9-438D-9890-70E0C45091C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171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7DB5-97F9-438D-9890-70E0C45091C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345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7DB5-97F9-438D-9890-70E0C45091C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366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7DB5-97F9-438D-9890-70E0C45091C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27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7DB5-97F9-438D-9890-70E0C45091C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1497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7DB5-97F9-438D-9890-70E0C45091C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958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B7DB5-97F9-438D-9890-70E0C45091C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63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851648" cy="18288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9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Трикутник</a:t>
            </a:r>
            <a:endParaRPr lang="ru-RU" sz="9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221088"/>
            <a:ext cx="7854696" cy="2016224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uk-U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Учитель математики </a:t>
            </a:r>
          </a:p>
          <a:p>
            <a:r>
              <a:rPr lang="uk-U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гімназії № 31</a:t>
            </a:r>
          </a:p>
          <a:p>
            <a:r>
              <a:rPr lang="uk-UA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Євтух</a:t>
            </a:r>
            <a:r>
              <a:rPr lang="uk-UA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Т.А.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882516" y="3216315"/>
            <a:ext cx="3243136" cy="72008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550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96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5 </a:t>
            </a:r>
            <a:r>
              <a:rPr lang="ru-RU" sz="96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клас</a:t>
            </a:r>
            <a:endParaRPr lang="ru-RU" sz="96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164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824" y="918057"/>
            <a:ext cx="9144000" cy="4600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1.Фігура, утворена двома променями , які виходять з однієї точки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2271319"/>
              </p:ext>
            </p:extLst>
          </p:nvPr>
        </p:nvGraphicFramePr>
        <p:xfrm>
          <a:off x="115694" y="2259324"/>
          <a:ext cx="8768596" cy="4230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674"/>
                <a:gridCol w="592446"/>
                <a:gridCol w="648072"/>
                <a:gridCol w="648072"/>
                <a:gridCol w="680590"/>
                <a:gridCol w="634638"/>
                <a:gridCol w="634638"/>
                <a:gridCol w="634638"/>
                <a:gridCol w="634638"/>
                <a:gridCol w="634638"/>
                <a:gridCol w="634638"/>
                <a:gridCol w="634638"/>
                <a:gridCol w="634638"/>
                <a:gridCol w="634638"/>
              </a:tblGrid>
              <a:tr h="470016">
                <a:tc gridSpan="2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 grid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4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0016"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47864" y="44985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11379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92080" y="21491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791399" y="26369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п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274940" y="263512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40152" y="263512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588224" y="263512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м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236296" y="2624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і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7812360" y="26175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8460432" y="26157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ь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771800" y="30689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347864" y="30689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е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959932" y="307596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611824" y="307596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ш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274940" y="306717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и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940152" y="307596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6553499" y="307596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899592" y="35730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1475656" y="35730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і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2051720" y="357122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2771800" y="35606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3347864" y="35606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і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3959932" y="35606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4611824" y="355007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292525" y="35730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716016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5274940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914220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6508313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и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7204910" y="40050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й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323528" y="45091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873660" y="45091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1318674" y="45091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2051720" y="44985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2699792" y="45078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с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4139952" y="21328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3932312" y="44985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4611379" y="45091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5242720" y="449968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5914220" y="449089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и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6508313" y="449089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1475656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051720" y="495989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2699792" y="495989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3347864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3959932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4675003" y="496104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5251067" y="496983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5914220" y="496983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6508313" y="497977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7177699" y="498091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и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7844190" y="496983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й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2110354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г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2731622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3347864" y="54463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с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3990519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4675003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  <p:sp>
        <p:nvSpPr>
          <p:cNvPr id="62" name="TextBox 61"/>
          <p:cNvSpPr txBox="1"/>
          <p:nvPr/>
        </p:nvSpPr>
        <p:spPr>
          <a:xfrm>
            <a:off x="5274940" y="54463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и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5911217" y="544920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й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3445469" y="587727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т</a:t>
            </a:r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3990519" y="587727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4652392" y="587727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ч</a:t>
            </a:r>
            <a:endParaRPr lang="ru-RU" dirty="0"/>
          </a:p>
        </p:txBody>
      </p:sp>
      <p:sp>
        <p:nvSpPr>
          <p:cNvPr id="67" name="TextBox 66"/>
          <p:cNvSpPr txBox="1"/>
          <p:nvPr/>
        </p:nvSpPr>
        <p:spPr>
          <a:xfrm>
            <a:off x="5292080" y="588720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к</a:t>
            </a:r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5929726" y="588720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</a:t>
            </a:r>
            <a:endParaRPr lang="ru-RU" dirty="0"/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460630" y="915377"/>
            <a:ext cx="7419818" cy="435613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2.Частина прямої, яка має початок і не має кінця</a:t>
            </a:r>
            <a:endParaRPr lang="ru-RU" dirty="0"/>
          </a:p>
        </p:txBody>
      </p:sp>
      <p:sp>
        <p:nvSpPr>
          <p:cNvPr id="70" name="Объект 2"/>
          <p:cNvSpPr txBox="1">
            <a:spLocks/>
          </p:cNvSpPr>
          <p:nvPr/>
        </p:nvSpPr>
        <p:spPr>
          <a:xfrm>
            <a:off x="554160" y="1133183"/>
            <a:ext cx="7198151" cy="44715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3.Спільний початок променів, які утворюють кут</a:t>
            </a:r>
            <a:endParaRPr lang="ru-RU" dirty="0"/>
          </a:p>
        </p:txBody>
      </p:sp>
      <p:sp>
        <p:nvSpPr>
          <p:cNvPr id="71" name="Объект 2"/>
          <p:cNvSpPr txBox="1">
            <a:spLocks/>
          </p:cNvSpPr>
          <p:nvPr/>
        </p:nvSpPr>
        <p:spPr>
          <a:xfrm>
            <a:off x="899592" y="1268423"/>
            <a:ext cx="6184785" cy="41579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dirty="0" smtClean="0"/>
              <a:t>4.Частина прямої, яка має початок і кінець</a:t>
            </a:r>
            <a:endParaRPr lang="ru-RU" dirty="0"/>
          </a:p>
        </p:txBody>
      </p:sp>
      <p:sp>
        <p:nvSpPr>
          <p:cNvPr id="72" name="Объект 2"/>
          <p:cNvSpPr txBox="1">
            <a:spLocks/>
          </p:cNvSpPr>
          <p:nvPr/>
        </p:nvSpPr>
        <p:spPr>
          <a:xfrm>
            <a:off x="391880" y="1444776"/>
            <a:ext cx="8409620" cy="455568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dirty="0" smtClean="0"/>
              <a:t>5.Кут, градусна міра якого більша за 90</a:t>
            </a:r>
            <a:r>
              <a:rPr lang="uk-UA" dirty="0" smtClean="0">
                <a:sym typeface="Symbol"/>
              </a:rPr>
              <a:t>, але менша від 180</a:t>
            </a:r>
            <a:endParaRPr lang="ru-RU" dirty="0"/>
          </a:p>
        </p:txBody>
      </p:sp>
      <p:sp>
        <p:nvSpPr>
          <p:cNvPr id="73" name="Объект 2"/>
          <p:cNvSpPr txBox="1">
            <a:spLocks/>
          </p:cNvSpPr>
          <p:nvPr/>
        </p:nvSpPr>
        <p:spPr>
          <a:xfrm>
            <a:off x="1559940" y="1576688"/>
            <a:ext cx="5824990" cy="433835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dirty="0" smtClean="0"/>
              <a:t>6.Інструмент для вимірювання кутів</a:t>
            </a:r>
            <a:endParaRPr lang="ru-RU" dirty="0"/>
          </a:p>
        </p:txBody>
      </p:sp>
      <p:sp>
        <p:nvSpPr>
          <p:cNvPr id="74" name="Объект 2"/>
          <p:cNvSpPr txBox="1">
            <a:spLocks/>
          </p:cNvSpPr>
          <p:nvPr/>
        </p:nvSpPr>
        <p:spPr>
          <a:xfrm>
            <a:off x="1825715" y="1714082"/>
            <a:ext cx="4933274" cy="41877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dirty="0" smtClean="0"/>
              <a:t>7.Кут, градусна міра якого 180</a:t>
            </a:r>
            <a:r>
              <a:rPr lang="uk-UA" dirty="0" smtClean="0">
                <a:sym typeface="Symbol"/>
              </a:rPr>
              <a:t></a:t>
            </a:r>
            <a:endParaRPr lang="ru-RU" dirty="0"/>
          </a:p>
        </p:txBody>
      </p:sp>
      <p:sp>
        <p:nvSpPr>
          <p:cNvPr id="75" name="Объект 2"/>
          <p:cNvSpPr txBox="1">
            <a:spLocks/>
          </p:cNvSpPr>
          <p:nvPr/>
        </p:nvSpPr>
        <p:spPr>
          <a:xfrm>
            <a:off x="1022949" y="1583820"/>
            <a:ext cx="6854171" cy="452416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dirty="0" smtClean="0"/>
              <a:t>8.Кут, градусна міра якого  менша від 90</a:t>
            </a:r>
            <a:r>
              <a:rPr lang="uk-UA" dirty="0" smtClean="0">
                <a:sym typeface="Symbol"/>
              </a:rPr>
              <a:t></a:t>
            </a:r>
            <a:endParaRPr lang="ru-RU" dirty="0"/>
          </a:p>
        </p:txBody>
      </p:sp>
      <p:sp>
        <p:nvSpPr>
          <p:cNvPr id="76" name="Объект 2"/>
          <p:cNvSpPr txBox="1">
            <a:spLocks/>
          </p:cNvSpPr>
          <p:nvPr/>
        </p:nvSpPr>
        <p:spPr>
          <a:xfrm>
            <a:off x="1443616" y="1583820"/>
            <a:ext cx="5504648" cy="45241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dirty="0" smtClean="0"/>
              <a:t>9.Найпростіша геометрична фігура</a:t>
            </a:r>
            <a:endParaRPr lang="ru-RU" dirty="0"/>
          </a:p>
        </p:txBody>
      </p:sp>
      <p:sp>
        <p:nvSpPr>
          <p:cNvPr id="79" name="Управляющая кнопка: далее 78">
            <a:hlinkClick r:id="" action="ppaction://hlinkshowjump?jump=nextslide" highlightClick="1"/>
          </p:cNvPr>
          <p:cNvSpPr/>
          <p:nvPr/>
        </p:nvSpPr>
        <p:spPr>
          <a:xfrm>
            <a:off x="8458046" y="6418294"/>
            <a:ext cx="576064" cy="360040"/>
          </a:xfrm>
          <a:prstGeom prst="actionButtonForwardNex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  <a:alpha val="6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Заголовок 1"/>
          <p:cNvSpPr txBox="1">
            <a:spLocks/>
          </p:cNvSpPr>
          <p:nvPr/>
        </p:nvSpPr>
        <p:spPr>
          <a:xfrm>
            <a:off x="323528" y="110952"/>
            <a:ext cx="3578216" cy="792088"/>
          </a:xfrm>
          <a:prstGeom prst="rect">
            <a:avLst/>
          </a:prstGeom>
        </p:spPr>
        <p:txBody>
          <a:bodyPr vert="horz" lIns="0" rIns="0" bIns="0" anchor="b"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Повторюємо</a:t>
            </a:r>
            <a:endParaRPr lang="ru-RU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805509" y="23337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1</a:t>
            </a:r>
            <a:endParaRPr lang="ru-RU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4431804" y="281979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2</a:t>
            </a:r>
            <a:endParaRPr lang="ru-RU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503222" y="326512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3</a:t>
            </a:r>
            <a:endParaRPr lang="ru-RU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626151" y="37690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4</a:t>
            </a:r>
            <a:endParaRPr lang="ru-RU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4431359" y="418973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5</a:t>
            </a:r>
            <a:endParaRPr lang="ru-RU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143508" y="4683207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6</a:t>
            </a:r>
            <a:endParaRPr lang="ru-RU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1188550" y="516558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7</a:t>
            </a:r>
            <a:endParaRPr lang="ru-RU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1835083" y="562989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8</a:t>
            </a:r>
            <a:endParaRPr lang="ru-RU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3196607" y="607187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9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0546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29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500"/>
                            </p:stCondLst>
                            <p:childTnLst>
                              <p:par>
                                <p:cTn id="254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00"/>
                            </p:stCondLst>
                            <p:childTnLst>
                              <p:par>
                                <p:cTn id="279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69" grpId="1"/>
      <p:bldP spid="70" grpId="1"/>
      <p:bldP spid="70" grpId="2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10141"/>
            <a:ext cx="8229600" cy="521122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Знайдіть серед трикутників різносторонні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06291" y="116632"/>
            <a:ext cx="3743647" cy="86451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Трикутник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595785">
            <a:off x="1399899" y="2902287"/>
            <a:ext cx="1181696" cy="1206481"/>
          </a:xfrm>
          <a:prstGeom prst="triangle">
            <a:avLst>
              <a:gd name="adj" fmla="val 0"/>
            </a:avLst>
          </a:prstGeom>
          <a:solidFill>
            <a:schemeClr val="accent1"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>
                <a:solidFill>
                  <a:schemeClr val="tx1"/>
                </a:solidFill>
              </a:rPr>
              <a:t>1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364088" y="3161529"/>
            <a:ext cx="1567816" cy="1089220"/>
          </a:xfrm>
          <a:prstGeom prst="triangle">
            <a:avLst/>
          </a:prstGeom>
          <a:solidFill>
            <a:schemeClr val="bg2">
              <a:lumMod val="50000"/>
              <a:alpha val="53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3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053816" y="4198912"/>
            <a:ext cx="1456520" cy="1888540"/>
          </a:xfrm>
          <a:prstGeom prst="triangle">
            <a:avLst>
              <a:gd name="adj" fmla="val 49445"/>
            </a:avLst>
          </a:prstGeom>
          <a:solidFill>
            <a:srgbClr val="E46684">
              <a:alpha val="7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5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 rot="6325736" flipV="1">
            <a:off x="6480078" y="3746360"/>
            <a:ext cx="2812890" cy="862603"/>
          </a:xfrm>
          <a:prstGeom prst="triangle">
            <a:avLst>
              <a:gd name="adj" fmla="val 30466"/>
            </a:avLst>
          </a:prstGeom>
          <a:solidFill>
            <a:srgbClr val="990099"/>
          </a:solidFill>
          <a:ln>
            <a:solidFill>
              <a:srgbClr val="99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19670572">
            <a:off x="2825321" y="2658174"/>
            <a:ext cx="2750017" cy="876100"/>
          </a:xfrm>
          <a:prstGeom prst="triangle">
            <a:avLst>
              <a:gd name="adj" fmla="val 34284"/>
            </a:avLst>
          </a:prstGeom>
          <a:solidFill>
            <a:srgbClr val="FFC000">
              <a:alpha val="48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2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430073" y="4658047"/>
            <a:ext cx="1053996" cy="1368152"/>
          </a:xfrm>
          <a:prstGeom prst="triangle">
            <a:avLst>
              <a:gd name="adj" fmla="val 25808"/>
            </a:avLst>
          </a:prstGeom>
          <a:solidFill>
            <a:srgbClr val="C2149D">
              <a:alpha val="70000"/>
            </a:srgbClr>
          </a:solidFill>
          <a:ln>
            <a:solidFill>
              <a:srgbClr val="C214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4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5704081" y="4881565"/>
            <a:ext cx="1296144" cy="1205887"/>
          </a:xfrm>
          <a:prstGeom prst="triangle">
            <a:avLst>
              <a:gd name="adj" fmla="val 76710"/>
            </a:avLst>
          </a:prstGeom>
          <a:solidFill>
            <a:schemeClr val="accent4">
              <a:lumMod val="75000"/>
              <a:alpha val="66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6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12360" y="4073272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7</a:t>
            </a:r>
            <a:endParaRPr lang="ru-RU" sz="3200" dirty="0"/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736440" y="1641171"/>
            <a:ext cx="8229600" cy="49168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dirty="0" smtClean="0"/>
              <a:t>Знайдіть серед трикутників рівносторонній</a:t>
            </a: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736440" y="2132856"/>
            <a:ext cx="8229600" cy="66195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dirty="0" smtClean="0"/>
              <a:t>Які трикутники залишились?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>
            <a:stCxn id="5" idx="1"/>
            <a:endCxn id="5" idx="1"/>
          </p:cNvCxnSpPr>
          <p:nvPr/>
        </p:nvCxnSpPr>
        <p:spPr>
          <a:xfrm>
            <a:off x="1462421" y="32410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361205" y="3241003"/>
            <a:ext cx="1495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569378" y="3976486"/>
            <a:ext cx="149525" cy="720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704081" y="3646686"/>
            <a:ext cx="103922" cy="1331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6444208" y="3639036"/>
            <a:ext cx="149525" cy="1320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6306209" y="4177661"/>
            <a:ext cx="0" cy="1409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350618" y="5143182"/>
            <a:ext cx="1495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067944" y="5133307"/>
            <a:ext cx="1495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389976" y="6290683"/>
            <a:ext cx="576064" cy="360040"/>
          </a:xfrm>
          <a:prstGeom prst="actionButtonForwardNex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  <a:alpha val="6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5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5" grpId="0"/>
      <p:bldP spid="16" grpId="0"/>
      <p:bldP spid="16" grpId="1"/>
      <p:bldP spid="17" grpId="0" build="p"/>
      <p:bldP spid="17" grpId="2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2153" y="864468"/>
            <a:ext cx="8064896" cy="1080120"/>
          </a:xfrm>
        </p:spPr>
        <p:txBody>
          <a:bodyPr>
            <a:normAutofit/>
          </a:bodyPr>
          <a:lstStyle/>
          <a:p>
            <a:r>
              <a:rPr lang="uk-UA" dirty="0" smtClean="0"/>
              <a:t>Задано рівнобедрений трикутник АВС.</a:t>
            </a:r>
          </a:p>
          <a:p>
            <a:r>
              <a:rPr lang="uk-UA" dirty="0" smtClean="0"/>
              <a:t>Назвіть: 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11780" y="0"/>
            <a:ext cx="8229600" cy="90872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Трикутник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86462" y="3392340"/>
            <a:ext cx="4928356" cy="57737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г) кут, протилежний основі.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35714" y="2325605"/>
            <a:ext cx="3520008" cy="49907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/>
              <a:t>б) бічні сторони;</a:t>
            </a:r>
            <a:endParaRPr lang="ru-RU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86462" y="2888940"/>
            <a:ext cx="4928356" cy="5053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в) кути при </a:t>
            </a:r>
            <a:r>
              <a:rPr lang="uk-UA" dirty="0" smtClean="0"/>
              <a:t>основі;</a:t>
            </a:r>
            <a:endParaRPr lang="ru-RU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51520" y="1843275"/>
            <a:ext cx="3520008" cy="479915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а) основу </a:t>
            </a:r>
            <a:r>
              <a:rPr lang="uk-UA" dirty="0" smtClean="0"/>
              <a:t>;</a:t>
            </a:r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4623352" y="1703068"/>
            <a:ext cx="4032448" cy="4248472"/>
          </a:xfrm>
          <a:prstGeom prst="triangle">
            <a:avLst/>
          </a:prstGeom>
          <a:solidFill>
            <a:srgbClr val="00CC99">
              <a:alpha val="51765"/>
            </a:srgb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427984" y="597932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А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6732240" y="143216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В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8484971" y="5976651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С</a:t>
            </a:r>
            <a:endParaRPr lang="ru-RU" sz="2800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5796136" y="5951540"/>
            <a:ext cx="1686880" cy="57344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основа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 rot="17728988">
            <a:off x="3651319" y="3428998"/>
            <a:ext cx="3520008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бічна сторона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 rot="3875725">
            <a:off x="6189954" y="3565983"/>
            <a:ext cx="3520008" cy="5040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бічна сторона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Дуга 19"/>
          <p:cNvSpPr/>
          <p:nvPr/>
        </p:nvSpPr>
        <p:spPr>
          <a:xfrm rot="703816">
            <a:off x="4170145" y="5475021"/>
            <a:ext cx="951047" cy="913678"/>
          </a:xfrm>
          <a:prstGeom prst="arc">
            <a:avLst>
              <a:gd name="adj1" fmla="val 17079412"/>
              <a:gd name="adj2" fmla="val 21032263"/>
            </a:avLst>
          </a:prstGeom>
          <a:solidFill>
            <a:srgbClr val="FFC000"/>
          </a:solidFill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5393260">
            <a:off x="8142443" y="5457686"/>
            <a:ext cx="933480" cy="950085"/>
          </a:xfrm>
          <a:prstGeom prst="arc">
            <a:avLst>
              <a:gd name="adj1" fmla="val 16921211"/>
              <a:gd name="adj2" fmla="val 21088867"/>
            </a:avLst>
          </a:prstGeom>
          <a:solidFill>
            <a:srgbClr val="FFC000"/>
          </a:solidFill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7844144">
            <a:off x="6076132" y="1260662"/>
            <a:ext cx="1144172" cy="988701"/>
          </a:xfrm>
          <a:prstGeom prst="arc">
            <a:avLst>
              <a:gd name="adj1" fmla="val 17616884"/>
              <a:gd name="adj2" fmla="val 20665764"/>
            </a:avLst>
          </a:prstGeom>
          <a:solidFill>
            <a:srgbClr val="C2149D"/>
          </a:solidFill>
          <a:ln w="25400">
            <a:solidFill>
              <a:srgbClr val="99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7703194" y="6347404"/>
            <a:ext cx="629791" cy="355155"/>
          </a:xfrm>
          <a:prstGeom prst="actionButtonForwardNext">
            <a:avLst/>
          </a:prstGeom>
          <a:solidFill>
            <a:schemeClr val="accent1">
              <a:lumMod val="40000"/>
              <a:lumOff val="60000"/>
              <a:alpha val="73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539551" y="4116608"/>
            <a:ext cx="675973" cy="49907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1765784" y="4077072"/>
            <a:ext cx="724272" cy="49907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АВ,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2891007" y="4086423"/>
            <a:ext cx="622653" cy="55944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683568" y="4650514"/>
            <a:ext cx="623219" cy="466741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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2699792" y="4645868"/>
            <a:ext cx="623219" cy="468495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С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1816310" y="4645868"/>
            <a:ext cx="623219" cy="57344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В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56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500"/>
                            </p:stCondLst>
                            <p:childTnLst>
                              <p:par>
                                <p:cTn id="125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500"/>
                            </p:stCondLst>
                            <p:childTnLst>
                              <p:par>
                                <p:cTn id="174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000"/>
                            </p:stCondLst>
                            <p:childTnLst>
                              <p:par>
                                <p:cTn id="206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8" grpId="0"/>
      <p:bldP spid="18" grpId="1"/>
      <p:bldP spid="19" grpId="0"/>
      <p:bldP spid="19" grpId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1684" y="0"/>
            <a:ext cx="3600400" cy="100811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Трикутник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638682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dirty="0"/>
              <a:t>Визначте вид трикутника за його кутами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87016" y="2204864"/>
            <a:ext cx="2952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а) 34°, 127°, 19°; </a:t>
            </a: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23937" y="3289753"/>
            <a:ext cx="2952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б) 40°, 50°, 90°;</a:t>
            </a: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718510" y="4457591"/>
            <a:ext cx="2952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в) 45°, 60°, 75°;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26614" y="3278307"/>
            <a:ext cx="838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90°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13576" y="2185892"/>
            <a:ext cx="838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rgbClr val="FF0000"/>
                </a:solidFill>
              </a:rPr>
              <a:t>127°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5868144" y="2051458"/>
            <a:ext cx="2952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тупокутний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6020544" y="3155319"/>
            <a:ext cx="2952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прямокутний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5868144" y="4509120"/>
            <a:ext cx="2952328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гострокутний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727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4444E-6 L 0.26684 -0.003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3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0.18038 -0.0006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60"/>
                            </p:stCondLst>
                            <p:childTnLst>
                              <p:par>
                                <p:cTn id="4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1" grpId="1"/>
      <p:bldP spid="12" grpId="0"/>
      <p:bldP spid="12" grpId="1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1133480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dirty="0"/>
              <a:t>Знайдіть периметри трикутників, зображених на </a:t>
            </a:r>
            <a:r>
              <a:rPr lang="uk-UA" dirty="0" smtClean="0"/>
              <a:t>рисунках </a:t>
            </a:r>
            <a:r>
              <a:rPr lang="uk-UA" dirty="0"/>
              <a:t>(довжини сторін зазначено у метрах</a:t>
            </a:r>
            <a:r>
              <a:rPr lang="uk-UA" dirty="0" smtClean="0"/>
              <a:t>)</a:t>
            </a:r>
            <a:endParaRPr lang="ru-RU" dirty="0"/>
          </a:p>
          <a:p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11560" y="2492896"/>
            <a:ext cx="2088232" cy="2736304"/>
          </a:xfrm>
          <a:prstGeom prst="triangle">
            <a:avLst/>
          </a:prstGeom>
          <a:solidFill>
            <a:schemeClr val="bg2">
              <a:lumMod val="50000"/>
              <a:alpha val="52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347864" y="4221087"/>
            <a:ext cx="2520280" cy="2020035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156176" y="2564904"/>
            <a:ext cx="2880320" cy="2376264"/>
          </a:xfrm>
          <a:prstGeom prst="triangle">
            <a:avLst>
              <a:gd name="adj" fmla="val 1291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8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ru-RU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49142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6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267744" y="3504029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6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459124" y="515719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3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491880" y="489558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5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361085" y="4896589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5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355976" y="6241123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5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7668344" y="312060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6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7416316" y="496949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5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904148" y="333782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4</a:t>
            </a:r>
            <a:endParaRPr lang="ru-RU" sz="2800" dirty="0"/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420688" y="115888"/>
            <a:ext cx="3323220" cy="86484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Трикутник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445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араллелограмм 13"/>
          <p:cNvSpPr/>
          <p:nvPr/>
        </p:nvSpPr>
        <p:spPr>
          <a:xfrm>
            <a:off x="466210" y="2420888"/>
            <a:ext cx="4752528" cy="2952328"/>
          </a:xfrm>
          <a:prstGeom prst="parallelogram">
            <a:avLst/>
          </a:prstGeom>
          <a:solidFill>
            <a:srgbClr val="C2149D">
              <a:alpha val="23000"/>
            </a:srgbClr>
          </a:solidFill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222294" y="2396961"/>
            <a:ext cx="3240360" cy="295232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87914" y="2420888"/>
            <a:ext cx="4752528" cy="295232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Равнобедренный треугольник 18"/>
          <p:cNvSpPr/>
          <p:nvPr/>
        </p:nvSpPr>
        <p:spPr>
          <a:xfrm rot="6187724">
            <a:off x="277685" y="3121431"/>
            <a:ext cx="3018669" cy="1962025"/>
          </a:xfrm>
          <a:prstGeom prst="triangle">
            <a:avLst>
              <a:gd name="adj" fmla="val 35649"/>
            </a:avLst>
          </a:prstGeom>
          <a:solidFill>
            <a:srgbClr val="FF00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 rot="16994851">
            <a:off x="2446664" y="2761815"/>
            <a:ext cx="2960213" cy="1886571"/>
          </a:xfrm>
          <a:prstGeom prst="triangle">
            <a:avLst>
              <a:gd name="adj" fmla="val 36092"/>
            </a:avLst>
          </a:prstGeom>
          <a:solidFill>
            <a:srgbClr val="C00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 rot="10800000">
            <a:off x="1255202" y="2441671"/>
            <a:ext cx="3936835" cy="1455381"/>
          </a:xfrm>
          <a:prstGeom prst="triangle">
            <a:avLst>
              <a:gd name="adj" fmla="val 595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25819" y="3897053"/>
            <a:ext cx="3936835" cy="1455381"/>
          </a:xfrm>
          <a:prstGeom prst="triangle">
            <a:avLst>
              <a:gd name="adj" fmla="val 59510"/>
            </a:avLst>
          </a:prstGeom>
          <a:solidFill>
            <a:srgbClr val="FFFF0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 rot="19664548">
            <a:off x="-540604" y="1925655"/>
            <a:ext cx="5552700" cy="2145250"/>
          </a:xfrm>
          <a:prstGeom prst="triangle">
            <a:avLst>
              <a:gd name="adj" fmla="val 39270"/>
            </a:avLst>
          </a:prstGeom>
          <a:solidFill>
            <a:srgbClr val="C2149D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8849060">
            <a:off x="659727" y="3713359"/>
            <a:ext cx="5573562" cy="2123605"/>
          </a:xfrm>
          <a:prstGeom prst="triangle">
            <a:avLst>
              <a:gd name="adj" fmla="val 39270"/>
            </a:avLst>
          </a:prstGeom>
          <a:solidFill>
            <a:srgbClr val="990099">
              <a:alpha val="5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 rot="2470780">
            <a:off x="1530139" y="1585757"/>
            <a:ext cx="4381098" cy="2614286"/>
          </a:xfrm>
          <a:prstGeom prst="triangle">
            <a:avLst>
              <a:gd name="adj" fmla="val 68409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13280208">
            <a:off x="-252209" y="3532207"/>
            <a:ext cx="4385764" cy="2705451"/>
          </a:xfrm>
          <a:prstGeom prst="triangle">
            <a:avLst>
              <a:gd name="adj" fmla="val 67046"/>
            </a:avLst>
          </a:prstGeom>
          <a:solidFill>
            <a:schemeClr val="accent3">
              <a:lumMod val="60000"/>
              <a:lumOff val="40000"/>
              <a:alpha val="7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"/>
          <p:cNvSpPr>
            <a:spLocks noGrp="1"/>
          </p:cNvSpPr>
          <p:nvPr>
            <p:ph type="title"/>
          </p:nvPr>
        </p:nvSpPr>
        <p:spPr>
          <a:xfrm>
            <a:off x="466210" y="37897"/>
            <a:ext cx="3903538" cy="1143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Трикутник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8" name="Объект 2"/>
          <p:cNvSpPr>
            <a:spLocks noGrp="1"/>
          </p:cNvSpPr>
          <p:nvPr>
            <p:ph idx="1"/>
          </p:nvPr>
        </p:nvSpPr>
        <p:spPr>
          <a:xfrm>
            <a:off x="421196" y="1268760"/>
            <a:ext cx="8229600" cy="648072"/>
          </a:xfrm>
        </p:spPr>
        <p:txBody>
          <a:bodyPr>
            <a:normAutofit/>
          </a:bodyPr>
          <a:lstStyle/>
          <a:p>
            <a:r>
              <a:rPr lang="uk-UA" dirty="0" smtClean="0"/>
              <a:t>Скільки трикутників зображено на малюнку?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25819" y="5786593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55201" y="5786593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53371" y="5795155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69408" y="5780290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50560" y="5783326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52964" y="5764417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55795" y="5733256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93003" y="5732170"/>
            <a:ext cx="574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49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" grpId="0"/>
      <p:bldP spid="17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434</TotalTime>
  <Words>319</Words>
  <Application>Microsoft Office PowerPoint</Application>
  <PresentationFormat>Экран (4:3)</PresentationFormat>
  <Paragraphs>159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Трикутник</vt:lpstr>
      <vt:lpstr>Презентация PowerPoint</vt:lpstr>
      <vt:lpstr>Трикутник</vt:lpstr>
      <vt:lpstr>Трикутник</vt:lpstr>
      <vt:lpstr>Трикутник</vt:lpstr>
      <vt:lpstr>Трикутник</vt:lpstr>
      <vt:lpstr>Трикутник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Трикутник</dc:title>
  <cp:lastModifiedBy>Таня</cp:lastModifiedBy>
  <cp:revision>46</cp:revision>
  <dcterms:modified xsi:type="dcterms:W3CDTF">2012-11-08T15:59:46Z</dcterms:modified>
</cp:coreProperties>
</file>