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59" r:id="rId4"/>
    <p:sldId id="260" r:id="rId5"/>
    <p:sldId id="261" r:id="rId6"/>
    <p:sldId id="266" r:id="rId7"/>
    <p:sldId id="269" r:id="rId8"/>
    <p:sldId id="270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DC3"/>
    <a:srgbClr val="ED87E8"/>
    <a:srgbClr val="DE26D5"/>
    <a:srgbClr val="CB3B86"/>
    <a:srgbClr val="1CCDF0"/>
    <a:srgbClr val="4545C1"/>
    <a:srgbClr val="6AD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7B568-12EE-46FB-9081-D4EE33BAEFDA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89773-6FFC-4BB3-9285-F77768F48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36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8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01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90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23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514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065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075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89773-6FFC-4BB3-9285-F77768F4800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5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680192" cy="560504"/>
          </a:xfrm>
          <a:effectLst/>
        </p:spPr>
        <p:txBody>
          <a:bodyPr>
            <a:scene3d>
              <a:camera prst="perspective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Розв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’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язування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задач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844824"/>
            <a:ext cx="5979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54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851920" y="4149080"/>
            <a:ext cx="4680192" cy="1584176"/>
          </a:xfrm>
          <a:prstGeom prst="rect">
            <a:avLst/>
          </a:prstGeom>
          <a:effectLst/>
        </p:spPr>
        <p:txBody>
          <a:bodyPr vert="horz" lIns="0" rIns="18288"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Учитель математики</a:t>
            </a:r>
          </a:p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гімназії № 31 </a:t>
            </a:r>
          </a:p>
          <a:p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Євтух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Т.А.</a:t>
            </a:r>
          </a:p>
          <a:p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477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730497"/>
            <a:ext cx="6564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-паралелограм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Які 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помилки  припущено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данные 4"/>
          <p:cNvSpPr/>
          <p:nvPr/>
        </p:nvSpPr>
        <p:spPr>
          <a:xfrm rot="10800000" flipV="1">
            <a:off x="179512" y="3150236"/>
            <a:ext cx="3168352" cy="1224136"/>
          </a:xfrm>
          <a:prstGeom prst="flowChartInputOutput">
            <a:avLst/>
          </a:prstGeom>
          <a:solidFill>
            <a:schemeClr val="accent5">
              <a:alpha val="63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827584" y="3150236"/>
            <a:ext cx="1872208" cy="1224136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данные 7"/>
          <p:cNvSpPr/>
          <p:nvPr/>
        </p:nvSpPr>
        <p:spPr>
          <a:xfrm>
            <a:off x="3491880" y="3055793"/>
            <a:ext cx="2952328" cy="1306300"/>
          </a:xfrm>
          <a:prstGeom prst="flowChartInputOutpu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059481" y="3071855"/>
            <a:ext cx="1817126" cy="13063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491880" y="3057463"/>
            <a:ext cx="2952328" cy="1306300"/>
          </a:xfrm>
          <a:prstGeom prst="line">
            <a:avLst/>
          </a:prstGeom>
          <a:ln w="25400">
            <a:solidFill>
              <a:srgbClr val="ED87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данные 12"/>
          <p:cNvSpPr/>
          <p:nvPr/>
        </p:nvSpPr>
        <p:spPr>
          <a:xfrm>
            <a:off x="6384930" y="3065178"/>
            <a:ext cx="2664296" cy="1309194"/>
          </a:xfrm>
          <a:prstGeom prst="flowChartInputOutput">
            <a:avLst/>
          </a:prstGeom>
          <a:solidFill>
            <a:srgbClr val="6ADCBE">
              <a:alpha val="6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5705523">
            <a:off x="6573858" y="2735081"/>
            <a:ext cx="648072" cy="636159"/>
          </a:xfrm>
          <a:prstGeom prst="arc">
            <a:avLst>
              <a:gd name="adj1" fmla="val 16200000"/>
              <a:gd name="adj2" fmla="val 657289"/>
            </a:avLst>
          </a:prstGeom>
          <a:ln w="25400">
            <a:solidFill>
              <a:srgbClr val="ED87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6429550">
            <a:off x="6519921" y="2646870"/>
            <a:ext cx="648072" cy="636159"/>
          </a:xfrm>
          <a:prstGeom prst="arc">
            <a:avLst>
              <a:gd name="adj1" fmla="val 16200000"/>
              <a:gd name="adj2" fmla="val 21056818"/>
            </a:avLst>
          </a:prstGeom>
          <a:ln w="25400">
            <a:solidFill>
              <a:srgbClr val="ED87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7418664">
            <a:off x="8227123" y="4237601"/>
            <a:ext cx="434880" cy="457350"/>
          </a:xfrm>
          <a:prstGeom prst="arc">
            <a:avLst>
              <a:gd name="adj1" fmla="val 16200000"/>
              <a:gd name="adj2" fmla="val 1023111"/>
            </a:avLst>
          </a:prstGeom>
          <a:ln w="25400">
            <a:solidFill>
              <a:srgbClr val="ED87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6513317">
            <a:off x="8207985" y="4078980"/>
            <a:ext cx="498376" cy="676567"/>
          </a:xfrm>
          <a:prstGeom prst="arc">
            <a:avLst>
              <a:gd name="adj1" fmla="val 16240041"/>
              <a:gd name="adj2" fmla="val 1688052"/>
            </a:avLst>
          </a:prstGeom>
          <a:ln w="25400">
            <a:solidFill>
              <a:srgbClr val="ED87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2481080">
            <a:off x="6378323" y="4160879"/>
            <a:ext cx="281907" cy="242728"/>
          </a:xfrm>
          <a:prstGeom prst="arc">
            <a:avLst>
              <a:gd name="adj1" fmla="val 12588551"/>
              <a:gd name="adj2" fmla="val 0"/>
            </a:avLst>
          </a:prstGeom>
          <a:ln w="25400">
            <a:solidFill>
              <a:srgbClr val="1CCD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3804079">
            <a:off x="8763231" y="3043651"/>
            <a:ext cx="281907" cy="242728"/>
          </a:xfrm>
          <a:prstGeom prst="arc">
            <a:avLst>
              <a:gd name="adj1" fmla="val 12588551"/>
              <a:gd name="adj2" fmla="val 0"/>
            </a:avLst>
          </a:prstGeom>
          <a:ln w="25400">
            <a:solidFill>
              <a:srgbClr val="1CCD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15616" y="40461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7704" y="314807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67414" y="399831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40669" y="308233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0272" y="3183739"/>
            <a:ext cx="696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69478" y="3911155"/>
            <a:ext cx="696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31214" y="3183739"/>
            <a:ext cx="34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61894" y="3668979"/>
            <a:ext cx="34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95936" y="3668979"/>
            <a:ext cx="34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22630" y="3085977"/>
            <a:ext cx="34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Заголовок 25"/>
          <p:cNvSpPr>
            <a:spLocks noGrp="1"/>
          </p:cNvSpPr>
          <p:nvPr>
            <p:ph type="title"/>
          </p:nvPr>
        </p:nvSpPr>
        <p:spPr>
          <a:xfrm>
            <a:off x="2328819" y="332656"/>
            <a:ext cx="41983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44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5246" y="45602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43182" y="452793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1014" y="45115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Прямоугольная выноска 7168"/>
          <p:cNvSpPr/>
          <p:nvPr/>
        </p:nvSpPr>
        <p:spPr>
          <a:xfrm>
            <a:off x="156692" y="5247256"/>
            <a:ext cx="2736304" cy="1307776"/>
          </a:xfrm>
          <a:prstGeom prst="wedgeRectCallout">
            <a:avLst>
              <a:gd name="adj1" fmla="val -14727"/>
              <a:gd name="adj2" fmla="val -111467"/>
            </a:avLst>
          </a:prstGeom>
          <a:solidFill>
            <a:srgbClr val="ED87E8">
              <a:alpha val="63000"/>
            </a:srgbClr>
          </a:solidFill>
          <a:ln>
            <a:solidFill>
              <a:srgbClr val="DE26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А)Внутрішні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різносторонні кути при паралельних прямих та січній рівні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171" name="Прямоугольная выноска 7170"/>
          <p:cNvSpPr/>
          <p:nvPr/>
        </p:nvSpPr>
        <p:spPr>
          <a:xfrm>
            <a:off x="3293247" y="5142419"/>
            <a:ext cx="2675933" cy="1517450"/>
          </a:xfrm>
          <a:prstGeom prst="wedgeRectCallout">
            <a:avLst>
              <a:gd name="adj1" fmla="val 24838"/>
              <a:gd name="adj2" fmla="val -97418"/>
            </a:avLst>
          </a:prstGeom>
          <a:solidFill>
            <a:srgbClr val="ED87E8">
              <a:alpha val="53000"/>
            </a:srgbClr>
          </a:solidFill>
          <a:ln>
            <a:solidFill>
              <a:srgbClr val="DE26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Діагоналі паралелограма точкою перетину діляться навпіл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172" name="Прямоугольная выноска 7171"/>
          <p:cNvSpPr/>
          <p:nvPr/>
        </p:nvSpPr>
        <p:spPr>
          <a:xfrm>
            <a:off x="6454888" y="5219709"/>
            <a:ext cx="2553555" cy="1440160"/>
          </a:xfrm>
          <a:prstGeom prst="wedgeRectCallout">
            <a:avLst>
              <a:gd name="adj1" fmla="val 9466"/>
              <a:gd name="adj2" fmla="val -99895"/>
            </a:avLst>
          </a:prstGeom>
          <a:solidFill>
            <a:srgbClr val="DE26D5">
              <a:alpha val="37000"/>
            </a:srgbClr>
          </a:solidFill>
          <a:ln>
            <a:solidFill>
              <a:srgbClr val="DE26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Сума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сусідніх кутів паралелограма дорівнює 180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8251375" y="476672"/>
            <a:ext cx="774050" cy="360241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0"/>
                            </p:stCondLst>
                            <p:childTnLst>
                              <p:par>
                                <p:cTn id="4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50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1000"/>
                            </p:stCondLst>
                            <p:childTnLst>
                              <p:par>
                                <p:cTn id="84" presetID="10" presetClass="exit" presetSubtype="0" fill="hold" grpId="2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2000"/>
                            </p:stCondLst>
                            <p:childTnLst>
                              <p:par>
                                <p:cTn id="8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3000"/>
                            </p:stCondLst>
                            <p:childTnLst>
                              <p:par>
                                <p:cTn id="9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4500"/>
                            </p:stCondLst>
                            <p:childTnLst>
                              <p:par>
                                <p:cTn id="10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1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" presetClass="exit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6500"/>
                            </p:stCondLst>
                            <p:childTnLst>
                              <p:par>
                                <p:cTn id="1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500"/>
                            </p:stCondLst>
                            <p:childTnLst>
                              <p:par>
                                <p:cTn id="2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9000"/>
                            </p:stCondLst>
                            <p:childTnLst>
                              <p:par>
                                <p:cTn id="20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9500"/>
                            </p:stCondLst>
                            <p:childTnLst>
                              <p:par>
                                <p:cTn id="2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0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8500"/>
                            </p:stCondLst>
                            <p:childTnLst>
                              <p:par>
                                <p:cTn id="2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9000"/>
                            </p:stCondLst>
                            <p:childTnLst>
                              <p:par>
                                <p:cTn id="2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2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8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8" grpId="0" animBg="1"/>
      <p:bldP spid="8" grpId="1" animBg="1"/>
      <p:bldP spid="8" grpId="2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5" grpId="0" animBg="1"/>
      <p:bldP spid="15" grpId="1" animBg="1"/>
      <p:bldP spid="20" grpId="0" animBg="1"/>
      <p:bldP spid="20" grpId="1" animBg="1"/>
      <p:bldP spid="19" grpId="0"/>
      <p:bldP spid="19" grpId="1"/>
      <p:bldP spid="19" grpId="2"/>
      <p:bldP spid="22" grpId="0"/>
      <p:bldP spid="22" grpId="1"/>
      <p:bldP spid="22" grpId="2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3" grpId="0"/>
      <p:bldP spid="33" grpId="1"/>
      <p:bldP spid="33" grpId="2"/>
      <p:bldP spid="34" grpId="0"/>
      <p:bldP spid="34" grpId="1"/>
      <p:bldP spid="34" grpId="2"/>
      <p:bldP spid="35" grpId="0"/>
      <p:bldP spid="35" grpId="1"/>
      <p:bldP spid="7169" grpId="0" animBg="1"/>
      <p:bldP spid="7169" grpId="1" animBg="1"/>
      <p:bldP spid="7171" grpId="0" animBg="1"/>
      <p:bldP spid="7171" grpId="1" animBg="1"/>
      <p:bldP spid="7172" grpId="0" animBg="1"/>
      <p:bldP spid="717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61102" y="3844388"/>
            <a:ext cx="505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Довести: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паралелограм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720730"/>
            <a:ext cx="5057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ано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ABCD,</a:t>
            </a:r>
          </a:p>
          <a:p>
            <a:pPr algn="ct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ABD =     BDC </a:t>
            </a:r>
          </a:p>
          <a:p>
            <a:pPr algn="ctr"/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CBD=     ADB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78890"/>
              </p:ext>
            </p:extLst>
          </p:nvPr>
        </p:nvGraphicFramePr>
        <p:xfrm>
          <a:off x="4355976" y="2438607"/>
          <a:ext cx="4683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Формула" r:id="rId4" imgW="164957" imgH="152268" progId="Equation.3">
                  <p:embed/>
                </p:oleObj>
              </mc:Choice>
              <mc:Fallback>
                <p:oleObj name="Формула" r:id="rId4" imgW="164957" imgH="152268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438607"/>
                        <a:ext cx="46831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758415"/>
              </p:ext>
            </p:extLst>
          </p:nvPr>
        </p:nvGraphicFramePr>
        <p:xfrm>
          <a:off x="5632324" y="2438607"/>
          <a:ext cx="4683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Формула" r:id="rId6" imgW="164957" imgH="152268" progId="Equation.3">
                  <p:embed/>
                </p:oleObj>
              </mc:Choice>
              <mc:Fallback>
                <p:oleObj name="Формула" r:id="rId6" imgW="164957" imgH="152268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324" y="2438607"/>
                        <a:ext cx="4683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794474"/>
              </p:ext>
            </p:extLst>
          </p:nvPr>
        </p:nvGraphicFramePr>
        <p:xfrm>
          <a:off x="4427984" y="3110318"/>
          <a:ext cx="4683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Формула" r:id="rId7" imgW="164957" imgH="152268" progId="Equation.3">
                  <p:embed/>
                </p:oleObj>
              </mc:Choice>
              <mc:Fallback>
                <p:oleObj name="Формула" r:id="rId7" imgW="164957" imgH="152268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110318"/>
                        <a:ext cx="4683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253545"/>
              </p:ext>
            </p:extLst>
          </p:nvPr>
        </p:nvGraphicFramePr>
        <p:xfrm>
          <a:off x="5597599" y="3140968"/>
          <a:ext cx="4683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Формула" r:id="rId8" imgW="164957" imgH="152268" progId="Equation.3">
                  <p:embed/>
                </p:oleObj>
              </mc:Choice>
              <mc:Fallback>
                <p:oleObj name="Формула" r:id="rId8" imgW="164957" imgH="152268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99" y="3140968"/>
                        <a:ext cx="4683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Блок-схема: данные 9"/>
          <p:cNvSpPr/>
          <p:nvPr/>
        </p:nvSpPr>
        <p:spPr>
          <a:xfrm>
            <a:off x="611560" y="2492896"/>
            <a:ext cx="3024336" cy="1512168"/>
          </a:xfrm>
          <a:prstGeom prst="flowChartInputOutput">
            <a:avLst/>
          </a:prstGeom>
          <a:solidFill>
            <a:schemeClr val="accent1">
              <a:alpha val="2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187624" y="2492896"/>
            <a:ext cx="1872208" cy="15121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758510">
            <a:off x="1259819" y="2429150"/>
            <a:ext cx="370474" cy="522151"/>
          </a:xfrm>
          <a:prstGeom prst="arc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2758510">
            <a:off x="1238443" y="2427187"/>
            <a:ext cx="302233" cy="374155"/>
          </a:xfrm>
          <a:prstGeom prst="arc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4637372">
            <a:off x="2598021" y="3635394"/>
            <a:ext cx="370474" cy="522151"/>
          </a:xfrm>
          <a:prstGeom prst="arc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4637372">
            <a:off x="2726676" y="3669225"/>
            <a:ext cx="233916" cy="454488"/>
          </a:xfrm>
          <a:prstGeom prst="arc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6244758">
            <a:off x="968546" y="2357699"/>
            <a:ext cx="370474" cy="522151"/>
          </a:xfrm>
          <a:prstGeom prst="arc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16503706">
            <a:off x="2934797" y="3635394"/>
            <a:ext cx="370474" cy="522151"/>
          </a:xfrm>
          <a:prstGeom prst="arc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67544" y="4064268"/>
            <a:ext cx="492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3723" y="2130351"/>
            <a:ext cx="492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5896" y="2130351"/>
            <a:ext cx="492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17341" y="4062090"/>
            <a:ext cx="492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Заголовок 25"/>
          <p:cNvSpPr>
            <a:spLocks noGrp="1"/>
          </p:cNvSpPr>
          <p:nvPr>
            <p:ph type="title"/>
          </p:nvPr>
        </p:nvSpPr>
        <p:spPr>
          <a:xfrm>
            <a:off x="2328819" y="332656"/>
            <a:ext cx="41983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44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776235" y="5229200"/>
            <a:ext cx="1970557" cy="576064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Підказка(2)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96219" y="4869160"/>
            <a:ext cx="3666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спільна сторона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96218" y="5543654"/>
            <a:ext cx="4240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за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 ОРТ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611560" y="2499683"/>
            <a:ext cx="2487594" cy="1505381"/>
          </a:xfrm>
          <a:prstGeom prst="triangle">
            <a:avLst>
              <a:gd name="adj" fmla="val 23845"/>
            </a:avLst>
          </a:prstGeom>
          <a:solidFill>
            <a:srgbClr val="ED87E8">
              <a:alpha val="31000"/>
            </a:srgbClr>
          </a:solidFill>
          <a:ln>
            <a:solidFill>
              <a:srgbClr val="ED8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10800000">
            <a:off x="1153783" y="2520044"/>
            <a:ext cx="2487594" cy="1505381"/>
          </a:xfrm>
          <a:prstGeom prst="triangle">
            <a:avLst>
              <a:gd name="adj" fmla="val 23845"/>
            </a:avLst>
          </a:prstGeom>
          <a:solidFill>
            <a:schemeClr val="bg2">
              <a:lumMod val="75000"/>
              <a:alpha val="31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187624" y="2504574"/>
            <a:ext cx="1898188" cy="15257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884368" y="6237312"/>
            <a:ext cx="864096" cy="432048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7" grpId="0" animBg="1"/>
      <p:bldP spid="33" grpId="0"/>
      <p:bldP spid="34" grpId="0"/>
      <p:bldP spid="35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84085" y="1581017"/>
            <a:ext cx="46415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ано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ABCD,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AO = CO,    BO= DO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Довести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 АВС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- паралелограм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данные 5"/>
          <p:cNvSpPr/>
          <p:nvPr/>
        </p:nvSpPr>
        <p:spPr>
          <a:xfrm>
            <a:off x="268663" y="1923169"/>
            <a:ext cx="2952328" cy="1800200"/>
          </a:xfrm>
          <a:prstGeom prst="flowChartInputOutp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86238" y="1942423"/>
            <a:ext cx="1758689" cy="1743251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68184" y="1937334"/>
            <a:ext cx="2952328" cy="18002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6158" y="382377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198" y="15161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8730" y="15140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6238" y="3639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31382" y="267267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Месяц 21"/>
          <p:cNvSpPr/>
          <p:nvPr/>
        </p:nvSpPr>
        <p:spPr>
          <a:xfrm>
            <a:off x="1474338" y="2686997"/>
            <a:ext cx="144016" cy="197153"/>
          </a:xfrm>
          <a:prstGeom prst="moon">
            <a:avLst/>
          </a:prstGeom>
          <a:solidFill>
            <a:srgbClr val="ED87E8"/>
          </a:solidFill>
          <a:ln>
            <a:solidFill>
              <a:srgbClr val="ED8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есяц 25"/>
          <p:cNvSpPr/>
          <p:nvPr/>
        </p:nvSpPr>
        <p:spPr>
          <a:xfrm rot="10992962">
            <a:off x="1956588" y="2730053"/>
            <a:ext cx="149588" cy="248320"/>
          </a:xfrm>
          <a:prstGeom prst="moon">
            <a:avLst/>
          </a:prstGeom>
          <a:solidFill>
            <a:srgbClr val="ED87E8"/>
          </a:solidFill>
          <a:ln>
            <a:solidFill>
              <a:srgbClr val="ED8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есяц 22"/>
          <p:cNvSpPr/>
          <p:nvPr/>
        </p:nvSpPr>
        <p:spPr>
          <a:xfrm rot="5198207">
            <a:off x="1726770" y="2496871"/>
            <a:ext cx="146164" cy="218346"/>
          </a:xfrm>
          <a:prstGeom prst="moon">
            <a:avLst/>
          </a:prstGeom>
          <a:solidFill>
            <a:srgbClr val="1CCDF0"/>
          </a:solidFill>
          <a:ln>
            <a:solidFill>
              <a:srgbClr val="1CCD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5998207">
            <a:off x="1727664" y="2906758"/>
            <a:ext cx="146164" cy="218346"/>
          </a:xfrm>
          <a:prstGeom prst="moon">
            <a:avLst/>
          </a:prstGeom>
          <a:solidFill>
            <a:srgbClr val="1CCDF0"/>
          </a:solidFill>
          <a:ln>
            <a:solidFill>
              <a:srgbClr val="1CCD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25"/>
          <p:cNvSpPr>
            <a:spLocks noGrp="1"/>
          </p:cNvSpPr>
          <p:nvPr>
            <p:ph type="title"/>
          </p:nvPr>
        </p:nvSpPr>
        <p:spPr>
          <a:xfrm>
            <a:off x="2328819" y="332656"/>
            <a:ext cx="41983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44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63888" y="2789716"/>
            <a:ext cx="5574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 ВОА =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ОС  </a:t>
            </a:r>
            <a:r>
              <a:rPr lang="uk-UA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 вертикальні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Управляющая кнопка: настраиваемая 30">
            <a:hlinkClick r:id="" action="ppaction://noaction" highlightClick="1"/>
          </p:cNvPr>
          <p:cNvSpPr/>
          <p:nvPr/>
        </p:nvSpPr>
        <p:spPr>
          <a:xfrm>
            <a:off x="776235" y="5229200"/>
            <a:ext cx="1970557" cy="576064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Підказка(7)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21631"/>
              </p:ext>
            </p:extLst>
          </p:nvPr>
        </p:nvGraphicFramePr>
        <p:xfrm>
          <a:off x="4860032" y="2781346"/>
          <a:ext cx="4683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0" name="Формула" r:id="rId4" imgW="164957" imgH="152268" progId="Equation.3">
                  <p:embed/>
                </p:oleObj>
              </mc:Choice>
              <mc:Fallback>
                <p:oleObj name="Формула" r:id="rId4" imgW="164957" imgH="152268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781346"/>
                        <a:ext cx="4683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90911"/>
              </p:ext>
            </p:extLst>
          </p:nvPr>
        </p:nvGraphicFramePr>
        <p:xfrm>
          <a:off x="3510988" y="2760930"/>
          <a:ext cx="4683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1" name="Формула" r:id="rId6" imgW="164957" imgH="152268" progId="Equation.3">
                  <p:embed/>
                </p:oleObj>
              </mc:Choice>
              <mc:Fallback>
                <p:oleObj name="Формула" r:id="rId6" imgW="164957" imgH="152268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988" y="2760930"/>
                        <a:ext cx="46831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3833963" y="3280169"/>
            <a:ext cx="4579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ВОА =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ОС  </a:t>
            </a:r>
            <a:r>
              <a:rPr lang="uk-UA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І ОРТ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93930" y="3717967"/>
            <a:ext cx="5613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1=     2  як відповідні елементи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478644"/>
              </p:ext>
            </p:extLst>
          </p:nvPr>
        </p:nvGraphicFramePr>
        <p:xfrm>
          <a:off x="4067944" y="3735729"/>
          <a:ext cx="4683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2" name="Формула" r:id="rId7" imgW="164957" imgH="152268" progId="Equation.3">
                  <p:embed/>
                </p:oleObj>
              </mc:Choice>
              <mc:Fallback>
                <p:oleObj name="Формула" r:id="rId7" imgW="164957" imgH="152268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35729"/>
                        <a:ext cx="4683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503398"/>
              </p:ext>
            </p:extLst>
          </p:nvPr>
        </p:nvGraphicFramePr>
        <p:xfrm>
          <a:off x="3329732" y="3676695"/>
          <a:ext cx="4683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Формула" r:id="rId8" imgW="164957" imgH="152268" progId="Equation.3">
                  <p:embed/>
                </p:oleObj>
              </mc:Choice>
              <mc:Fallback>
                <p:oleObj name="Формула" r:id="rId8" imgW="164957" imgH="152268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732" y="3676695"/>
                        <a:ext cx="4683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3239852" y="5244544"/>
            <a:ext cx="5767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3 =    4  як відповідні елементи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371394"/>
              </p:ext>
            </p:extLst>
          </p:nvPr>
        </p:nvGraphicFramePr>
        <p:xfrm>
          <a:off x="3995936" y="5229200"/>
          <a:ext cx="4683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Формула" r:id="rId9" imgW="164957" imgH="152268" progId="Equation.3">
                  <p:embed/>
                </p:oleObj>
              </mc:Choice>
              <mc:Fallback>
                <p:oleObj name="Формула" r:id="rId9" imgW="164957" imgH="152268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229200"/>
                        <a:ext cx="4683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194030"/>
              </p:ext>
            </p:extLst>
          </p:nvPr>
        </p:nvGraphicFramePr>
        <p:xfrm>
          <a:off x="3161873" y="5238742"/>
          <a:ext cx="4683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Формула" r:id="rId10" imgW="164957" imgH="152268" progId="Equation.3">
                  <p:embed/>
                </p:oleObj>
              </mc:Choice>
              <mc:Fallback>
                <p:oleObj name="Формула" r:id="rId10" imgW="164957" imgH="152268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1873" y="5238742"/>
                        <a:ext cx="4683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802371" y="20231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99966" y="325175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488264" y="5805264"/>
            <a:ext cx="54291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ВА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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С    і   ВС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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за ознакою паралельності прямих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6179" y="33682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36471" y="188547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563888" y="4704715"/>
            <a:ext cx="4579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ВОС =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ОА 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 І ОРТ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93930" y="4237638"/>
            <a:ext cx="5574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 ВОС =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ОА 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як вертикальні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8246"/>
              </p:ext>
            </p:extLst>
          </p:nvPr>
        </p:nvGraphicFramePr>
        <p:xfrm>
          <a:off x="3365650" y="4193102"/>
          <a:ext cx="4683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Формула" r:id="rId11" imgW="164957" imgH="152268" progId="Equation.3">
                  <p:embed/>
                </p:oleObj>
              </mc:Choice>
              <mc:Fallback>
                <p:oleObj name="Формула" r:id="rId11" imgW="164957" imgH="152268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650" y="4193102"/>
                        <a:ext cx="46831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530118"/>
              </p:ext>
            </p:extLst>
          </p:nvPr>
        </p:nvGraphicFramePr>
        <p:xfrm>
          <a:off x="4716016" y="4193102"/>
          <a:ext cx="4683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Формула" r:id="rId12" imgW="164957" imgH="152268" progId="Equation.3">
                  <p:embed/>
                </p:oleObj>
              </mc:Choice>
              <mc:Fallback>
                <p:oleObj name="Формула" r:id="rId12" imgW="164957" imgH="152268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193102"/>
                        <a:ext cx="46831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Равнобедренный треугольник 56"/>
          <p:cNvSpPr/>
          <p:nvPr/>
        </p:nvSpPr>
        <p:spPr>
          <a:xfrm rot="17343220" flipH="1" flipV="1">
            <a:off x="206949" y="2464721"/>
            <a:ext cx="1815430" cy="1043448"/>
          </a:xfrm>
          <a:prstGeom prst="triangle">
            <a:avLst>
              <a:gd name="adj" fmla="val 29952"/>
            </a:avLst>
          </a:prstGeom>
          <a:solidFill>
            <a:srgbClr val="DE26D5">
              <a:alpha val="43000"/>
            </a:srgbClr>
          </a:solidFill>
          <a:ln>
            <a:solidFill>
              <a:srgbClr val="ED8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авнобедренный треугольник 59"/>
          <p:cNvSpPr/>
          <p:nvPr/>
        </p:nvSpPr>
        <p:spPr>
          <a:xfrm rot="6463731" flipH="1" flipV="1">
            <a:off x="1526175" y="2131953"/>
            <a:ext cx="1815430" cy="1043448"/>
          </a:xfrm>
          <a:prstGeom prst="triangle">
            <a:avLst>
              <a:gd name="adj" fmla="val 29952"/>
            </a:avLst>
          </a:prstGeom>
          <a:solidFill>
            <a:srgbClr val="F77DC3">
              <a:alpha val="48000"/>
            </a:srgbClr>
          </a:solidFill>
          <a:ln>
            <a:solidFill>
              <a:srgbClr val="F77D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333103" y="2859037"/>
            <a:ext cx="2293589" cy="872351"/>
          </a:xfrm>
          <a:prstGeom prst="triangle">
            <a:avLst>
              <a:gd name="adj" fmla="val 63566"/>
            </a:avLst>
          </a:prstGeom>
          <a:solidFill>
            <a:schemeClr val="tx2">
              <a:lumMod val="60000"/>
              <a:lumOff val="40000"/>
              <a:alpha val="33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 rot="10800000">
            <a:off x="898458" y="1920021"/>
            <a:ext cx="2265847" cy="873825"/>
          </a:xfrm>
          <a:prstGeom prst="triangle">
            <a:avLst>
              <a:gd name="adj" fmla="val 59803"/>
            </a:avLst>
          </a:prstGeom>
          <a:solidFill>
            <a:schemeClr val="tx2">
              <a:lumMod val="60000"/>
              <a:lumOff val="40000"/>
              <a:alpha val="52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268663" y="2823269"/>
            <a:ext cx="1490573" cy="914265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744348" y="1942423"/>
            <a:ext cx="1461755" cy="9001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86238" y="1928105"/>
            <a:ext cx="914509" cy="895164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803992" y="2837434"/>
            <a:ext cx="840935" cy="84824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1761513" y="2769009"/>
            <a:ext cx="9303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143377" y="6381328"/>
            <a:ext cx="774050" cy="360241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0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6" grpId="0" animBg="1"/>
      <p:bldP spid="26" grpId="1" animBg="1"/>
      <p:bldP spid="23" grpId="0" animBg="1"/>
      <p:bldP spid="23" grpId="1" animBg="1"/>
      <p:bldP spid="28" grpId="0" animBg="1"/>
      <p:bldP spid="28" grpId="1" animBg="1"/>
      <p:bldP spid="30" grpId="0"/>
      <p:bldP spid="31" grpId="0" animBg="1"/>
      <p:bldP spid="37" grpId="0"/>
      <p:bldP spid="38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7" grpId="0" animBg="1"/>
      <p:bldP spid="57" grpId="1" animBg="1"/>
      <p:bldP spid="60" grpId="0" animBg="1"/>
      <p:bldP spid="60" grpId="1" animBg="1"/>
      <p:bldP spid="59" grpId="0" animBg="1"/>
      <p:bldP spid="59" grpId="1" animBg="1"/>
      <p:bldP spid="63" grpId="0" animBg="1"/>
      <p:bldP spid="6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>
            <a:stCxn id="5" idx="4"/>
            <a:endCxn id="29" idx="5"/>
          </p:cNvCxnSpPr>
          <p:nvPr/>
        </p:nvCxnSpPr>
        <p:spPr>
          <a:xfrm>
            <a:off x="3430071" y="3120826"/>
            <a:ext cx="200307" cy="1690560"/>
          </a:xfrm>
          <a:prstGeom prst="line">
            <a:avLst/>
          </a:prstGeom>
          <a:ln w="25400">
            <a:solidFill>
              <a:srgbClr val="DE26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295210" y="1937845"/>
            <a:ext cx="46415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ано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ABC,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AE = CE,    BE= DE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Довести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 АВС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- паралелограм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19878906">
            <a:off x="616659" y="2256000"/>
            <a:ext cx="2592288" cy="1584176"/>
          </a:xfrm>
          <a:prstGeom prst="triangle">
            <a:avLst>
              <a:gd name="adj" fmla="val 23701"/>
            </a:avLst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0"/>
          </p:cNvCxnSpPr>
          <p:nvPr/>
        </p:nvCxnSpPr>
        <p:spPr>
          <a:xfrm>
            <a:off x="934530" y="2680444"/>
            <a:ext cx="2701366" cy="21167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135359" y="3735035"/>
            <a:ext cx="1111817" cy="612067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270372" y="3122968"/>
            <a:ext cx="1111817" cy="612067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986791" y="2687094"/>
            <a:ext cx="1335842" cy="1054591"/>
          </a:xfrm>
          <a:prstGeom prst="line">
            <a:avLst/>
          </a:prstGeom>
          <a:ln w="38100">
            <a:solidFill>
              <a:srgbClr val="1CCD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264634" y="3717924"/>
            <a:ext cx="1335842" cy="1054591"/>
          </a:xfrm>
          <a:prstGeom prst="line">
            <a:avLst/>
          </a:prstGeom>
          <a:ln w="38100">
            <a:solidFill>
              <a:srgbClr val="1CCD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5319" y="441285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5299" y="23111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60530" y="27536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40550" y="456525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18769" y="324433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571091" y="4749923"/>
            <a:ext cx="69459" cy="72008"/>
          </a:xfrm>
          <a:prstGeom prst="ellipse">
            <a:avLst/>
          </a:prstGeom>
          <a:solidFill>
            <a:srgbClr val="1CCDF0"/>
          </a:solidFill>
          <a:ln>
            <a:solidFill>
              <a:srgbClr val="1CCD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250483" y="3678496"/>
            <a:ext cx="69459" cy="72008"/>
          </a:xfrm>
          <a:prstGeom prst="ellipse">
            <a:avLst/>
          </a:prstGeom>
          <a:solidFill>
            <a:srgbClr val="1CCDF0"/>
          </a:solidFill>
          <a:ln>
            <a:solidFill>
              <a:srgbClr val="1CCD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Заголовок 25"/>
          <p:cNvSpPr>
            <a:spLocks noGrp="1"/>
          </p:cNvSpPr>
          <p:nvPr>
            <p:ph type="title"/>
          </p:nvPr>
        </p:nvSpPr>
        <p:spPr>
          <a:xfrm>
            <a:off x="2328819" y="332656"/>
            <a:ext cx="41983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44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8" name="Управляющая кнопка: настраиваемая 37">
            <a:hlinkClick r:id="" action="ppaction://noaction" highlightClick="1"/>
          </p:cNvPr>
          <p:cNvSpPr/>
          <p:nvPr/>
        </p:nvSpPr>
        <p:spPr>
          <a:xfrm>
            <a:off x="776235" y="5229200"/>
            <a:ext cx="1970557" cy="576064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Підказка(3)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000590" y="3542489"/>
            <a:ext cx="4351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 Сполучити А і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і С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95210" y="4132237"/>
            <a:ext cx="43518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 АВС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– чотирикутник, у якого діагоналі точкою перетину діляться навпіл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349351" y="5589240"/>
            <a:ext cx="56543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 АВС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- паралелограм за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ознакою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>
            <a:stCxn id="5" idx="2"/>
            <a:endCxn id="29" idx="2"/>
          </p:cNvCxnSpPr>
          <p:nvPr/>
        </p:nvCxnSpPr>
        <p:spPr>
          <a:xfrm>
            <a:off x="1155927" y="4365104"/>
            <a:ext cx="2415164" cy="420823"/>
          </a:xfrm>
          <a:prstGeom prst="line">
            <a:avLst/>
          </a:prstGeom>
          <a:ln w="25400">
            <a:solidFill>
              <a:srgbClr val="CB3B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143377" y="6381328"/>
            <a:ext cx="774050" cy="360241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91145" y="2082710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ано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ABCD,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1 =       3,     1+      2 = 180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Довести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 АВС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- паралелограм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930807"/>
              </p:ext>
            </p:extLst>
          </p:nvPr>
        </p:nvGraphicFramePr>
        <p:xfrm>
          <a:off x="4671157" y="2479557"/>
          <a:ext cx="432048" cy="406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Формула" r:id="rId4" imgW="164957" imgH="152268" progId="Equation.3">
                  <p:embed/>
                </p:oleObj>
              </mc:Choice>
              <mc:Fallback>
                <p:oleObj name="Формула" r:id="rId4" imgW="164957" imgH="15226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1157" y="2479557"/>
                        <a:ext cx="432048" cy="4066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706705"/>
              </p:ext>
            </p:extLst>
          </p:nvPr>
        </p:nvGraphicFramePr>
        <p:xfrm>
          <a:off x="6946871" y="2496974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Формула" r:id="rId6" imgW="164957" imgH="152268" progId="Equation.3">
                  <p:embed/>
                </p:oleObj>
              </mc:Choice>
              <mc:Fallback>
                <p:oleObj name="Формула" r:id="rId6" imgW="164957" imgH="152268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71" y="2496974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64579"/>
              </p:ext>
            </p:extLst>
          </p:nvPr>
        </p:nvGraphicFramePr>
        <p:xfrm>
          <a:off x="5580112" y="2479674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Формула" r:id="rId7" imgW="164957" imgH="152268" progId="Equation.3">
                  <p:embed/>
                </p:oleObj>
              </mc:Choice>
              <mc:Fallback>
                <p:oleObj name="Формула" r:id="rId7" imgW="164957" imgH="152268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479674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02835"/>
              </p:ext>
            </p:extLst>
          </p:nvPr>
        </p:nvGraphicFramePr>
        <p:xfrm>
          <a:off x="6228184" y="2505210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Формула" r:id="rId8" imgW="164957" imgH="152268" progId="Equation.3">
                  <p:embed/>
                </p:oleObj>
              </mc:Choice>
              <mc:Fallback>
                <p:oleObj name="Формула" r:id="rId8" imgW="164957" imgH="152268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505210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Блок-схема: данные 21"/>
          <p:cNvSpPr/>
          <p:nvPr/>
        </p:nvSpPr>
        <p:spPr>
          <a:xfrm>
            <a:off x="675030" y="2791989"/>
            <a:ext cx="2592288" cy="1429099"/>
          </a:xfrm>
          <a:prstGeom prst="flowChartInputOutput">
            <a:avLst/>
          </a:prstGeom>
          <a:solidFill>
            <a:srgbClr val="6ADCBE">
              <a:alpha val="47000"/>
            </a:srgbClr>
          </a:solidFill>
          <a:ln>
            <a:solidFill>
              <a:srgbClr val="6AD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90088" y="420392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6189" y="23813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7377" y="23813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73138" y="42617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7967" y="38517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72008" y="270841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21035" y="275347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Месяц 23"/>
          <p:cNvSpPr/>
          <p:nvPr/>
        </p:nvSpPr>
        <p:spPr>
          <a:xfrm rot="9614023">
            <a:off x="875459" y="3819404"/>
            <a:ext cx="261458" cy="360040"/>
          </a:xfrm>
          <a:prstGeom prst="moon">
            <a:avLst>
              <a:gd name="adj" fmla="val 44314"/>
            </a:avLst>
          </a:prstGeom>
          <a:solidFill>
            <a:srgbClr val="1CCDF0"/>
          </a:solidFill>
          <a:ln>
            <a:solidFill>
              <a:srgbClr val="1CCD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есяц 33"/>
          <p:cNvSpPr/>
          <p:nvPr/>
        </p:nvSpPr>
        <p:spPr>
          <a:xfrm rot="19242568">
            <a:off x="2790306" y="2880908"/>
            <a:ext cx="261458" cy="360040"/>
          </a:xfrm>
          <a:prstGeom prst="moon">
            <a:avLst>
              <a:gd name="adj" fmla="val 44314"/>
            </a:avLst>
          </a:prstGeom>
          <a:solidFill>
            <a:srgbClr val="1CCDF0"/>
          </a:solidFill>
          <a:ln>
            <a:solidFill>
              <a:srgbClr val="1CCD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есяц 24"/>
          <p:cNvSpPr/>
          <p:nvPr/>
        </p:nvSpPr>
        <p:spPr>
          <a:xfrm rot="13793034">
            <a:off x="1289007" y="2791082"/>
            <a:ext cx="184912" cy="360040"/>
          </a:xfrm>
          <a:prstGeom prst="moon">
            <a:avLst>
              <a:gd name="adj" fmla="val 2539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07504" y="2771825"/>
            <a:ext cx="4392488" cy="20164"/>
          </a:xfrm>
          <a:prstGeom prst="line">
            <a:avLst/>
          </a:prstGeom>
          <a:ln w="25400">
            <a:solidFill>
              <a:srgbClr val="ED87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-36512" y="4211878"/>
            <a:ext cx="4608512" cy="9210"/>
          </a:xfrm>
          <a:prstGeom prst="line">
            <a:avLst/>
          </a:prstGeom>
          <a:ln w="25400">
            <a:solidFill>
              <a:srgbClr val="ED87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08576" y="2076539"/>
            <a:ext cx="967080" cy="2548627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Заголовок 25"/>
          <p:cNvSpPr>
            <a:spLocks noGrp="1"/>
          </p:cNvSpPr>
          <p:nvPr>
            <p:ph type="title"/>
          </p:nvPr>
        </p:nvSpPr>
        <p:spPr>
          <a:xfrm>
            <a:off x="2328819" y="332656"/>
            <a:ext cx="41983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44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51" name="Управляющая кнопка: настраиваемая 50">
            <a:hlinkClick r:id="" action="ppaction://noaction" highlightClick="1"/>
          </p:cNvPr>
          <p:cNvSpPr/>
          <p:nvPr/>
        </p:nvSpPr>
        <p:spPr>
          <a:xfrm>
            <a:off x="776235" y="5229200"/>
            <a:ext cx="1970557" cy="576064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Підказка(3)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645224" y="3464523"/>
            <a:ext cx="46032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Кути    1 і 2 –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внутрішні односторонні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при ВС і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та січній АВ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ВС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AD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H="1">
            <a:off x="2555776" y="2274815"/>
            <a:ext cx="909261" cy="2535889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4527913" y="4824734"/>
            <a:ext cx="46032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Кути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внутрішні односторонні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 і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та січній 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A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В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CD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98893" y="6209729"/>
            <a:ext cx="6784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– паралелограм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за означенням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143377" y="6381328"/>
            <a:ext cx="774050" cy="360241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3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4" grpId="0" animBg="1"/>
      <p:bldP spid="34" grpId="0" animBg="1"/>
      <p:bldP spid="25" grpId="0" animBg="1"/>
      <p:bldP spid="51" grpId="0" animBg="1"/>
      <p:bldP spid="52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32040" y="1717357"/>
            <a:ext cx="3888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ано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 -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ромб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CBD = 55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Знайти </a:t>
            </a:r>
            <a:r>
              <a:rPr lang="en-US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309678"/>
              </p:ext>
            </p:extLst>
          </p:nvPr>
        </p:nvGraphicFramePr>
        <p:xfrm>
          <a:off x="6228184" y="2502187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Формула" r:id="rId4" imgW="164957" imgH="152268" progId="Equation.3">
                  <p:embed/>
                </p:oleObj>
              </mc:Choice>
              <mc:Fallback>
                <p:oleObj name="Формула" r:id="rId4" imgW="164957" imgH="152268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502187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770241"/>
              </p:ext>
            </p:extLst>
          </p:nvPr>
        </p:nvGraphicFramePr>
        <p:xfrm>
          <a:off x="5076056" y="2132856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Формула" r:id="rId6" imgW="164957" imgH="152268" progId="Equation.3">
                  <p:embed/>
                </p:oleObj>
              </mc:Choice>
              <mc:Fallback>
                <p:oleObj name="Формула" r:id="rId6" imgW="164957" imgH="152268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132856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Блок-схема: данные 8"/>
          <p:cNvSpPr/>
          <p:nvPr/>
        </p:nvSpPr>
        <p:spPr>
          <a:xfrm>
            <a:off x="1115616" y="2420888"/>
            <a:ext cx="2376264" cy="1656184"/>
          </a:xfrm>
          <a:prstGeom prst="flowChartInputOutput">
            <a:avLst/>
          </a:prstGeom>
          <a:solidFill>
            <a:srgbClr val="FFC000">
              <a:alpha val="3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19672" y="2420888"/>
            <a:ext cx="1368152" cy="1656184"/>
          </a:xfrm>
          <a:prstGeom prst="line">
            <a:avLst/>
          </a:prstGeom>
          <a:ln w="25400">
            <a:solidFill>
              <a:srgbClr val="1CCD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4408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2258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880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7906" y="397279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уга 15"/>
          <p:cNvSpPr/>
          <p:nvPr/>
        </p:nvSpPr>
        <p:spPr>
          <a:xfrm rot="4280037">
            <a:off x="1543061" y="2250159"/>
            <a:ext cx="504056" cy="504056"/>
          </a:xfrm>
          <a:prstGeom prst="arc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82298" y="2420888"/>
            <a:ext cx="190958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87824" y="2420888"/>
            <a:ext cx="504056" cy="16561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 rot="17492546">
            <a:off x="2735797" y="3613740"/>
            <a:ext cx="504056" cy="504056"/>
          </a:xfrm>
          <a:prstGeom prst="arc">
            <a:avLst>
              <a:gd name="adj1" fmla="val 16200000"/>
              <a:gd name="adj2" fmla="val 616907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оловок 25"/>
          <p:cNvSpPr txBox="1">
            <a:spLocks/>
          </p:cNvSpPr>
          <p:nvPr/>
        </p:nvSpPr>
        <p:spPr>
          <a:xfrm>
            <a:off x="2328819" y="332656"/>
            <a:ext cx="4198329" cy="769441"/>
          </a:xfrm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cap="all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4400" b="1" cap="all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776235" y="5229200"/>
            <a:ext cx="1970557" cy="576064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Підказка(3)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995936" y="3078482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ВС=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за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властивістю ромба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68225" y="3815462"/>
            <a:ext cx="5040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1 =    2  як кути при основі рівнобедреного трикутника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14523" y="254835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7784" y="323237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607652"/>
              </p:ext>
            </p:extLst>
          </p:nvPr>
        </p:nvGraphicFramePr>
        <p:xfrm>
          <a:off x="3636020" y="3873872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Формула" r:id="rId7" imgW="164957" imgH="152268" progId="Equation.3">
                  <p:embed/>
                </p:oleObj>
              </mc:Choice>
              <mc:Fallback>
                <p:oleObj name="Формула" r:id="rId7" imgW="164957" imgH="152268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020" y="3873872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645027"/>
              </p:ext>
            </p:extLst>
          </p:nvPr>
        </p:nvGraphicFramePr>
        <p:xfrm>
          <a:off x="4443009" y="3899146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Формула" r:id="rId8" imgW="164957" imgH="152268" progId="Equation.3">
                  <p:embed/>
                </p:oleObj>
              </mc:Choice>
              <mc:Fallback>
                <p:oleObj name="Формула" r:id="rId8" imgW="164957" imgH="152268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009" y="3899146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167631" y="4851157"/>
            <a:ext cx="56662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С= 180-(55 +55)      за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властивістю  кутів трикутника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103222"/>
              </p:ext>
            </p:extLst>
          </p:nvPr>
        </p:nvGraphicFramePr>
        <p:xfrm>
          <a:off x="3724808" y="4851157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Формула" r:id="rId9" imgW="164957" imgH="152268" progId="Equation.3">
                  <p:embed/>
                </p:oleObj>
              </mc:Choice>
              <mc:Fallback>
                <p:oleObj name="Формула" r:id="rId9" imgW="164957" imgH="152268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808" y="4851157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143377" y="6381328"/>
            <a:ext cx="774050" cy="360241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59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7" grpId="0" animBg="1"/>
      <p:bldP spid="28" grpId="0"/>
      <p:bldP spid="29" grpId="0"/>
      <p:bldP spid="30" grpId="0"/>
      <p:bldP spid="31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4211960" y="2074841"/>
            <a:ext cx="43924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Дано:  АВС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- ромб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50º</a:t>
            </a:r>
            <a:endParaRPr lang="en-US" sz="2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Знайти </a:t>
            </a:r>
            <a:r>
              <a:rPr lang="en-US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999614"/>
              </p:ext>
            </p:extLst>
          </p:nvPr>
        </p:nvGraphicFramePr>
        <p:xfrm>
          <a:off x="4427984" y="2492896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0" name="Формула" r:id="rId4" imgW="164957" imgH="152268" progId="Equation.3">
                  <p:embed/>
                </p:oleObj>
              </mc:Choice>
              <mc:Fallback>
                <p:oleObj name="Формула" r:id="rId4" imgW="164957" imgH="152268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492896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470906"/>
              </p:ext>
            </p:extLst>
          </p:nvPr>
        </p:nvGraphicFramePr>
        <p:xfrm>
          <a:off x="5508104" y="2841137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1" name="Формула" r:id="rId6" imgW="164957" imgH="152268" progId="Equation.3">
                  <p:embed/>
                </p:oleObj>
              </mc:Choice>
              <mc:Fallback>
                <p:oleObj name="Формула" r:id="rId6" imgW="164957" imgH="152268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841137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данные 7"/>
          <p:cNvSpPr/>
          <p:nvPr/>
        </p:nvSpPr>
        <p:spPr>
          <a:xfrm>
            <a:off x="697659" y="2492896"/>
            <a:ext cx="2160240" cy="1728192"/>
          </a:xfrm>
          <a:prstGeom prst="flowChartInputOutpu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15616" y="2492896"/>
            <a:ext cx="1296144" cy="172819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1079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7659" y="2123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7902" y="21348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2432" y="411381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7659" y="38517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2439942" y="2504166"/>
            <a:ext cx="417957" cy="171692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115616" y="2513739"/>
            <a:ext cx="1714101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25"/>
          <p:cNvSpPr txBox="1">
            <a:spLocks/>
          </p:cNvSpPr>
          <p:nvPr/>
        </p:nvSpPr>
        <p:spPr>
          <a:xfrm>
            <a:off x="2328819" y="332656"/>
            <a:ext cx="4198329" cy="769441"/>
          </a:xfrm>
          <a:prstGeom prst="rect">
            <a:avLst/>
          </a:prstGeom>
          <a:noFill/>
        </p:spPr>
        <p:txBody>
          <a:bodyPr vert="horz" wrap="none" lIns="91440" tIns="45720" rIns="91440" bIns="45720" anchor="b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cap="all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4400" b="1" cap="all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22" name="Управляющая кнопка: настраиваемая 21">
            <a:hlinkClick r:id="" action="ppaction://noaction" highlightClick="1"/>
          </p:cNvPr>
          <p:cNvSpPr/>
          <p:nvPr/>
        </p:nvSpPr>
        <p:spPr>
          <a:xfrm>
            <a:off x="776235" y="5229200"/>
            <a:ext cx="1970557" cy="576064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Підказка(3)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8427" y="3328536"/>
            <a:ext cx="4539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– ромб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=    C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459296"/>
              </p:ext>
            </p:extLst>
          </p:nvPr>
        </p:nvGraphicFramePr>
        <p:xfrm>
          <a:off x="6876256" y="3399189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2" name="Формула" r:id="rId7" imgW="164957" imgH="152268" progId="Equation.3">
                  <p:embed/>
                </p:oleObj>
              </mc:Choice>
              <mc:Fallback>
                <p:oleObj name="Формула" r:id="rId7" imgW="164957" imgH="152268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399189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115528"/>
              </p:ext>
            </p:extLst>
          </p:nvPr>
        </p:nvGraphicFramePr>
        <p:xfrm>
          <a:off x="7740352" y="3356992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3" name="Формула" r:id="rId8" imgW="164957" imgH="152268" progId="Equation.3">
                  <p:embed/>
                </p:oleObj>
              </mc:Choice>
              <mc:Fallback>
                <p:oleObj name="Формула" r:id="rId8" imgW="164957" imgH="152268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3356992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4067945" y="4221088"/>
            <a:ext cx="47627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ВС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рівнобедрений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за означенням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uk-UA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609632"/>
              </p:ext>
            </p:extLst>
          </p:nvPr>
        </p:nvGraphicFramePr>
        <p:xfrm>
          <a:off x="6408204" y="4712251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name="Формула" r:id="rId9" imgW="164957" imgH="152268" progId="Equation.3">
                  <p:embed/>
                </p:oleObj>
              </mc:Choice>
              <mc:Fallback>
                <p:oleObj name="Формула" r:id="rId9" imgW="164957" imgH="152268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204" y="4712251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58920"/>
              </p:ext>
            </p:extLst>
          </p:nvPr>
        </p:nvGraphicFramePr>
        <p:xfrm>
          <a:off x="7308304" y="4713503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5" name="Формула" r:id="rId10" imgW="164957" imgH="152268" progId="Equation.3">
                  <p:embed/>
                </p:oleObj>
              </mc:Choice>
              <mc:Fallback>
                <p:oleObj name="Формула" r:id="rId10" imgW="164957" imgH="152268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713503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3275856" y="5328210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2 =(180 -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С) : 2 </a:t>
            </a:r>
          </a:p>
          <a:p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властивістю кутів трикутника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3438"/>
              </p:ext>
            </p:extLst>
          </p:nvPr>
        </p:nvGraphicFramePr>
        <p:xfrm>
          <a:off x="3419872" y="5398864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6" name="Формула" r:id="rId11" imgW="164957" imgH="152268" progId="Equation.3">
                  <p:embed/>
                </p:oleObj>
              </mc:Choice>
              <mc:Fallback>
                <p:oleObj name="Формула" r:id="rId11" imgW="164957" imgH="152268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398864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95363"/>
              </p:ext>
            </p:extLst>
          </p:nvPr>
        </p:nvGraphicFramePr>
        <p:xfrm>
          <a:off x="5364088" y="5398864"/>
          <a:ext cx="43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7" name="Формула" r:id="rId12" imgW="164957" imgH="152268" progId="Equation.3">
                  <p:embed/>
                </p:oleObj>
              </mc:Choice>
              <mc:Fallback>
                <p:oleObj name="Формула" r:id="rId12" imgW="164957" imgH="152268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5398864"/>
                        <a:ext cx="43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331640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95736" y="374447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43377" y="6381328"/>
            <a:ext cx="774050" cy="360241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8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17171 -0.1935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76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2" grpId="0" animBg="1"/>
      <p:bldP spid="23" grpId="0"/>
      <p:bldP spid="26" grpId="0"/>
      <p:bldP spid="29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505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302455" y="1770781"/>
            <a:ext cx="4257384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8.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Дано: АВС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ромб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Довести : ОК = ОР	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755576" y="2496362"/>
            <a:ext cx="3024336" cy="2156971"/>
          </a:xfrm>
          <a:prstGeom prst="flowChartDecision">
            <a:avLst/>
          </a:prstGeom>
          <a:solidFill>
            <a:srgbClr val="ED87E8">
              <a:alpha val="62000"/>
            </a:srgbClr>
          </a:solidFill>
          <a:ln>
            <a:solidFill>
              <a:srgbClr val="ED8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1"/>
            <a:endCxn id="9" idx="3"/>
          </p:cNvCxnSpPr>
          <p:nvPr/>
        </p:nvCxnSpPr>
        <p:spPr>
          <a:xfrm>
            <a:off x="755576" y="3574848"/>
            <a:ext cx="3024336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0"/>
            <a:endCxn id="9" idx="2"/>
          </p:cNvCxnSpPr>
          <p:nvPr/>
        </p:nvCxnSpPr>
        <p:spPr>
          <a:xfrm>
            <a:off x="2267744" y="2496362"/>
            <a:ext cx="0" cy="215697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1540" y="328586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05726" y="2124581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70092" y="252321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43400" y="3390181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0092" y="4221088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15262" y="468844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43708" y="320551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Заголовок 25"/>
          <p:cNvSpPr>
            <a:spLocks noGrp="1"/>
          </p:cNvSpPr>
          <p:nvPr>
            <p:ph type="title"/>
          </p:nvPr>
        </p:nvSpPr>
        <p:spPr>
          <a:xfrm>
            <a:off x="2328819" y="332656"/>
            <a:ext cx="41983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soft" dir="t"/>
            </a:scene3d>
            <a:sp3d extrusionH="57150" contourW="6350" prstMaterial="softEdge">
              <a:bevelT w="20320" h="20320" prst="artDeco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60007" dir="5400000" sy="-100000" algn="bl" rotWithShape="0"/>
                </a:effectLst>
              </a:rPr>
              <a:t>ПАРАЛЕЛОГРАМ</a:t>
            </a:r>
            <a:endParaRPr lang="ru-RU" sz="4400" b="1" cap="all" spc="0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9" name="Управляющая кнопка: настраиваемая 38">
            <a:hlinkClick r:id="" action="ppaction://noaction" highlightClick="1"/>
          </p:cNvPr>
          <p:cNvSpPr/>
          <p:nvPr/>
        </p:nvSpPr>
        <p:spPr>
          <a:xfrm>
            <a:off x="776235" y="5229200"/>
            <a:ext cx="1970557" cy="576064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Підказка(4)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499992" y="3383559"/>
            <a:ext cx="4543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ОС – спільна гіпотенуза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67436" y="2821308"/>
            <a:ext cx="4976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 СОК та  СОР - прямокутні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67717" y="3928700"/>
            <a:ext cx="4543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ОС – діагональ ромба  </a:t>
            </a:r>
          </a:p>
          <a:p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бісектриса його кутів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005418" y="5040178"/>
            <a:ext cx="50053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  <a:sym typeface="Symbol"/>
              </a:rPr>
              <a:t>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СОК =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  <a:sym typeface="Symbol"/>
              </a:rPr>
              <a:t>СОР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</a:p>
          <a:p>
            <a:pPr algn="ctr"/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за гіпотенузою та гострим кутом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ый треугольник 1"/>
          <p:cNvSpPr/>
          <p:nvPr/>
        </p:nvSpPr>
        <p:spPr>
          <a:xfrm rot="19482684">
            <a:off x="2437075" y="3174088"/>
            <a:ext cx="1184992" cy="864337"/>
          </a:xfrm>
          <a:prstGeom prst="rtTriangle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endCxn id="9" idx="3"/>
          </p:cNvCxnSpPr>
          <p:nvPr/>
        </p:nvCxnSpPr>
        <p:spPr>
          <a:xfrm>
            <a:off x="2267744" y="3574848"/>
            <a:ext cx="15121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овина рамки 29"/>
          <p:cNvSpPr/>
          <p:nvPr/>
        </p:nvSpPr>
        <p:spPr>
          <a:xfrm rot="2845733">
            <a:off x="2761528" y="4102423"/>
            <a:ext cx="161041" cy="156726"/>
          </a:xfrm>
          <a:prstGeom prst="halfFrame">
            <a:avLst/>
          </a:prstGeom>
          <a:solidFill>
            <a:srgbClr val="DE26D5"/>
          </a:solidFill>
          <a:ln>
            <a:solidFill>
              <a:srgbClr val="CB3B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ый треугольник 30"/>
          <p:cNvSpPr/>
          <p:nvPr/>
        </p:nvSpPr>
        <p:spPr>
          <a:xfrm rot="7509374">
            <a:off x="2614310" y="2950467"/>
            <a:ext cx="842798" cy="1223449"/>
          </a:xfrm>
          <a:prstGeom prst="rtTriangle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овина рамки 22"/>
          <p:cNvSpPr/>
          <p:nvPr/>
        </p:nvSpPr>
        <p:spPr>
          <a:xfrm rot="13127725">
            <a:off x="2707347" y="2898871"/>
            <a:ext cx="136181" cy="158915"/>
          </a:xfrm>
          <a:prstGeom prst="halfFrame">
            <a:avLst/>
          </a:prstGeom>
          <a:solidFill>
            <a:srgbClr val="DE26D5"/>
          </a:solidFill>
          <a:ln>
            <a:solidFill>
              <a:srgbClr val="CB3B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61108" y="354601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27618" y="3249895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267744" y="2821308"/>
            <a:ext cx="507693" cy="753542"/>
          </a:xfrm>
          <a:prstGeom prst="line">
            <a:avLst/>
          </a:prstGeom>
          <a:ln w="25400">
            <a:solidFill>
              <a:srgbClr val="4545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267744" y="3574848"/>
            <a:ext cx="522193" cy="718248"/>
          </a:xfrm>
          <a:prstGeom prst="line">
            <a:avLst/>
          </a:prstGeom>
          <a:ln w="25400">
            <a:solidFill>
              <a:srgbClr val="4545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Управляющая кнопка: далее 11">
            <a:hlinkClick r:id="" action="ppaction://hlinkshowjump?jump=firstslide" highlightClick="1"/>
          </p:cNvPr>
          <p:cNvSpPr/>
          <p:nvPr/>
        </p:nvSpPr>
        <p:spPr>
          <a:xfrm>
            <a:off x="8028384" y="6309321"/>
            <a:ext cx="648072" cy="432048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18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3" grpId="0"/>
      <p:bldP spid="44" grpId="0"/>
      <p:bldP spid="47" grpId="0"/>
      <p:bldP spid="2" grpId="0" animBg="1"/>
      <p:bldP spid="31" grpId="0" animBg="1"/>
      <p:bldP spid="46" grpId="0"/>
      <p:bldP spid="46" grpId="1"/>
      <p:bldP spid="45" grpId="0"/>
      <p:bldP spid="4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536</Words>
  <Application>Microsoft Office PowerPoint</Application>
  <PresentationFormat>Экран (4:3)</PresentationFormat>
  <Paragraphs>158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Формула</vt:lpstr>
      <vt:lpstr>Презентация PowerPoint</vt:lpstr>
      <vt:lpstr>ПАРАЛЕЛОГРАМ</vt:lpstr>
      <vt:lpstr>ПАРАЛЕЛОГРАМ</vt:lpstr>
      <vt:lpstr>ПАРАЛЕЛОГРАМ</vt:lpstr>
      <vt:lpstr>ПАРАЛЕЛОГРАМ</vt:lpstr>
      <vt:lpstr>ПАРАЛЕЛОГРАМ</vt:lpstr>
      <vt:lpstr>Презентация PowerPoint</vt:lpstr>
      <vt:lpstr>Презентация PowerPoint</vt:lpstr>
      <vt:lpstr>ПАРАЛЕЛОГРАМ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Таня</cp:lastModifiedBy>
  <cp:revision>55</cp:revision>
  <dcterms:modified xsi:type="dcterms:W3CDTF">2012-09-26T08:07:36Z</dcterms:modified>
</cp:coreProperties>
</file>