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sldIdLst>
    <p:sldId id="256" r:id="rId2"/>
    <p:sldId id="263" r:id="rId3"/>
    <p:sldId id="259" r:id="rId4"/>
    <p:sldId id="260" r:id="rId5"/>
    <p:sldId id="261" r:id="rId6"/>
    <p:sldId id="266" r:id="rId7"/>
    <p:sldId id="269" r:id="rId8"/>
    <p:sldId id="270" r:id="rId9"/>
    <p:sldId id="267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77DC3"/>
    <a:srgbClr val="ED87E8"/>
    <a:srgbClr val="DE26D5"/>
    <a:srgbClr val="CB3B86"/>
    <a:srgbClr val="1CCDF0"/>
    <a:srgbClr val="4545C1"/>
    <a:srgbClr val="6ADC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1" autoAdjust="0"/>
    <p:restoredTop sz="94712" autoAdjust="0"/>
  </p:normalViewPr>
  <p:slideViewPr>
    <p:cSldViewPr>
      <p:cViewPr varScale="1">
        <p:scale>
          <a:sx n="108" d="100"/>
          <a:sy n="108" d="100"/>
        </p:scale>
        <p:origin x="-510" y="-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EA7B568-12EE-46FB-9081-D4EE33BAEFDA}" type="datetimeFigureOut">
              <a:rPr lang="ru-RU" smtClean="0"/>
              <a:t>26.09.2012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0C89773-6FFC-4BB3-9285-F77768F4800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373682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C89773-6FFC-4BB3-9285-F77768F48005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4345292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C89773-6FFC-4BB3-9285-F77768F48005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1238055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C89773-6FFC-4BB3-9285-F77768F48005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0910110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C89773-6FFC-4BB3-9285-F77768F48005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0390284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C89773-6FFC-4BB3-9285-F77768F48005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4282386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C89773-6FFC-4BB3-9285-F77768F48005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1051477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C89773-6FFC-4BB3-9285-F77768F48005}" type="slidenum">
              <a:rPr lang="ru-RU" smtClean="0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2706543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C89773-6FFC-4BB3-9285-F77768F48005}" type="slidenum">
              <a:rPr lang="ru-RU" smtClean="0"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6107535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C89773-6FFC-4BB3-9285-F77768F48005}" type="slidenum">
              <a:rPr lang="ru-RU" smtClean="0"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549516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26.09.2012</a:t>
            </a:fld>
            <a:endParaRPr lang="ru-RU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26.09.2012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26.09.2012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26.09.2012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26.09.2012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26.09.2012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26.09.2012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26.09.2012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26.09.2012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26.09.2012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26.09.2012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26.09.2012</a:t>
            </a:fld>
            <a:endParaRPr lang="ru-RU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.bin"/><Relationship Id="rId3" Type="http://schemas.openxmlformats.org/officeDocument/2006/relationships/notesSlide" Target="../notesSlides/notesSlide3.xml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5" Type="http://schemas.openxmlformats.org/officeDocument/2006/relationships/image" Target="../media/image2.wmf"/><Relationship Id="rId4" Type="http://schemas.openxmlformats.org/officeDocument/2006/relationships/oleObject" Target="../embeddings/oleObject1.bin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8.bin"/><Relationship Id="rId3" Type="http://schemas.openxmlformats.org/officeDocument/2006/relationships/notesSlide" Target="../notesSlides/notesSlide4.xml"/><Relationship Id="rId7" Type="http://schemas.openxmlformats.org/officeDocument/2006/relationships/oleObject" Target="../embeddings/oleObject7.bin"/><Relationship Id="rId12" Type="http://schemas.openxmlformats.org/officeDocument/2006/relationships/oleObject" Target="../embeddings/oleObject1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6.bin"/><Relationship Id="rId11" Type="http://schemas.openxmlformats.org/officeDocument/2006/relationships/oleObject" Target="../embeddings/oleObject11.bin"/><Relationship Id="rId5" Type="http://schemas.openxmlformats.org/officeDocument/2006/relationships/image" Target="../media/image2.wmf"/><Relationship Id="rId10" Type="http://schemas.openxmlformats.org/officeDocument/2006/relationships/oleObject" Target="../embeddings/oleObject10.bin"/><Relationship Id="rId4" Type="http://schemas.openxmlformats.org/officeDocument/2006/relationships/oleObject" Target="../embeddings/oleObject5.bin"/><Relationship Id="rId9" Type="http://schemas.openxmlformats.org/officeDocument/2006/relationships/oleObject" Target="../embeddings/oleObject9.bin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6.bin"/><Relationship Id="rId3" Type="http://schemas.openxmlformats.org/officeDocument/2006/relationships/notesSlide" Target="../notesSlides/notesSlide6.xml"/><Relationship Id="rId7" Type="http://schemas.openxmlformats.org/officeDocument/2006/relationships/oleObject" Target="../embeddings/oleObject1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14.bin"/><Relationship Id="rId5" Type="http://schemas.openxmlformats.org/officeDocument/2006/relationships/image" Target="../media/image2.wmf"/><Relationship Id="rId4" Type="http://schemas.openxmlformats.org/officeDocument/2006/relationships/oleObject" Target="../embeddings/oleObject13.bin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0.bin"/><Relationship Id="rId3" Type="http://schemas.openxmlformats.org/officeDocument/2006/relationships/notesSlide" Target="../notesSlides/notesSlide7.xml"/><Relationship Id="rId7" Type="http://schemas.openxmlformats.org/officeDocument/2006/relationships/oleObject" Target="../embeddings/oleObject1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18.bin"/><Relationship Id="rId5" Type="http://schemas.openxmlformats.org/officeDocument/2006/relationships/image" Target="../media/image2.wmf"/><Relationship Id="rId4" Type="http://schemas.openxmlformats.org/officeDocument/2006/relationships/oleObject" Target="../embeddings/oleObject17.bin"/><Relationship Id="rId9" Type="http://schemas.openxmlformats.org/officeDocument/2006/relationships/oleObject" Target="../embeddings/oleObject21.bin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5.bin"/><Relationship Id="rId3" Type="http://schemas.openxmlformats.org/officeDocument/2006/relationships/notesSlide" Target="../notesSlides/notesSlide8.xml"/><Relationship Id="rId7" Type="http://schemas.openxmlformats.org/officeDocument/2006/relationships/oleObject" Target="../embeddings/oleObject24.bin"/><Relationship Id="rId12" Type="http://schemas.openxmlformats.org/officeDocument/2006/relationships/oleObject" Target="../embeddings/oleObject2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23.bin"/><Relationship Id="rId11" Type="http://schemas.openxmlformats.org/officeDocument/2006/relationships/oleObject" Target="../embeddings/oleObject28.bin"/><Relationship Id="rId5" Type="http://schemas.openxmlformats.org/officeDocument/2006/relationships/image" Target="../media/image2.wmf"/><Relationship Id="rId10" Type="http://schemas.openxmlformats.org/officeDocument/2006/relationships/oleObject" Target="../embeddings/oleObject27.bin"/><Relationship Id="rId4" Type="http://schemas.openxmlformats.org/officeDocument/2006/relationships/oleObject" Target="../embeddings/oleObject22.bin"/><Relationship Id="rId9" Type="http://schemas.openxmlformats.org/officeDocument/2006/relationships/oleObject" Target="../embeddings/oleObject26.bin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707904" y="3284984"/>
            <a:ext cx="4680192" cy="560504"/>
          </a:xfrm>
          <a:effectLst/>
        </p:spPr>
        <p:txBody>
          <a:bodyPr>
            <a:scene3d>
              <a:camera prst="perspectiveFront"/>
              <a:lightRig rig="threePt" dir="t"/>
            </a:scene3d>
            <a:sp3d extrusionH="57150">
              <a:bevelT w="82550" h="38100" prst="coolSlant"/>
            </a:sp3d>
          </a:bodyPr>
          <a:lstStyle/>
          <a:p>
            <a:r>
              <a:rPr lang="uk-UA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</a:rPr>
              <a:t>Розв</a:t>
            </a:r>
            <a:r>
              <a:rPr lang="en-US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</a:rPr>
              <a:t>’</a:t>
            </a:r>
            <a:r>
              <a:rPr lang="uk-UA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</a:rPr>
              <a:t>язування</a:t>
            </a:r>
            <a:r>
              <a:rPr lang="uk-UA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</a:rPr>
              <a:t> задач</a:t>
            </a:r>
            <a:endParaRPr lang="ru-RU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691680" y="1844824"/>
            <a:ext cx="597907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perspectiveRelaxedModerately"/>
              <a:lightRig rig="soft" dir="t"/>
            </a:scene3d>
            <a:sp3d extrusionH="57150" contourW="6350" prstMaterial="softEdge">
              <a:bevelT w="20320" h="20320" prst="artDeco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ru-RU" sz="5400" b="1" cap="all" spc="0" dirty="0" smtClean="0">
                <a:ln/>
                <a:solidFill>
                  <a:schemeClr val="bg2">
                    <a:lumMod val="50000"/>
                  </a:schemeClr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6350" stA="55000" endA="50" endPos="85000" dist="60007" dir="5400000" sy="-100000" algn="bl" rotWithShape="0"/>
                </a:effectLst>
              </a:rPr>
              <a:t>ПАРАЛЕЛОГРАМ</a:t>
            </a:r>
            <a:endParaRPr lang="ru-RU" sz="5400" b="1" cap="all" spc="0" dirty="0">
              <a:ln/>
              <a:solidFill>
                <a:schemeClr val="bg2">
                  <a:lumMod val="50000"/>
                </a:schemeClr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6350" stA="55000" endA="50" endPos="85000" dist="60007" dir="5400000" sy="-100000" algn="bl" rotWithShape="0"/>
              </a:effectLst>
            </a:endParaRPr>
          </a:p>
        </p:txBody>
      </p:sp>
      <p:sp>
        <p:nvSpPr>
          <p:cNvPr id="5" name="Подзаголовок 2"/>
          <p:cNvSpPr txBox="1">
            <a:spLocks/>
          </p:cNvSpPr>
          <p:nvPr/>
        </p:nvSpPr>
        <p:spPr>
          <a:xfrm>
            <a:off x="3851920" y="4149080"/>
            <a:ext cx="4680192" cy="1584176"/>
          </a:xfrm>
          <a:prstGeom prst="rect">
            <a:avLst/>
          </a:prstGeom>
          <a:effectLst/>
        </p:spPr>
        <p:txBody>
          <a:bodyPr vert="horz" lIns="0" rIns="18288">
            <a:normAutofit/>
            <a:scene3d>
              <a:camera prst="orthographicFront"/>
              <a:lightRig rig="threePt" dir="t"/>
            </a:scene3d>
            <a:sp3d extrusionH="57150">
              <a:bevelT w="82550" h="38100" prst="coolSlant"/>
            </a:sp3d>
          </a:bodyPr>
          <a:lstStyle>
            <a:lvl1pPr marL="0" marR="45720" indent="0" algn="r" rtl="0" eaLnBrk="1" latinLnBrk="0" hangingPunct="1">
              <a:spcBef>
                <a:spcPct val="20000"/>
              </a:spcBef>
              <a:buClr>
                <a:schemeClr val="accent3"/>
              </a:buClr>
              <a:buSzPct val="95000"/>
              <a:buFont typeface="Wingdings 2"/>
              <a:buNone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None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 2"/>
              <a:buNone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1" latinLnBrk="0" hangingPunct="1">
              <a:spcBef>
                <a:spcPct val="20000"/>
              </a:spcBef>
              <a:buClr>
                <a:schemeClr val="accent3"/>
              </a:buClr>
              <a:buSzPct val="65000"/>
              <a:buFont typeface="Wingdings 2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1" latinLnBrk="0" hangingPunct="1">
              <a:spcBef>
                <a:spcPct val="20000"/>
              </a:spcBef>
              <a:buClr>
                <a:schemeClr val="accent4"/>
              </a:buClr>
              <a:buSzPct val="65000"/>
              <a:buFont typeface="Wingdings 2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rtl="0" eaLnBrk="1" latinLnBrk="0" hangingPunct="1">
              <a:spcBef>
                <a:spcPct val="20000"/>
              </a:spcBef>
              <a:buClr>
                <a:schemeClr val="accent5"/>
              </a:buClr>
              <a:buSzPct val="80000"/>
              <a:buFont typeface="Wingdings 2"/>
              <a:buNone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None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rtl="0" eaLnBrk="1" latinLnBrk="0" hangingPunct="1">
              <a:spcBef>
                <a:spcPct val="20000"/>
              </a:spcBef>
              <a:buClr>
                <a:schemeClr val="tx2"/>
              </a:buClr>
              <a:buNone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rtl="0" eaLnBrk="1" latinLnBrk="0" hangingPunct="1">
              <a:spcBef>
                <a:spcPct val="20000"/>
              </a:spcBef>
              <a:buClr>
                <a:schemeClr val="tx2"/>
              </a:buClr>
              <a:buFontTx/>
              <a:buNone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uk-UA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Учитель математики</a:t>
            </a:r>
          </a:p>
          <a:p>
            <a:r>
              <a:rPr lang="uk-UA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гімназії № 31 </a:t>
            </a:r>
          </a:p>
          <a:p>
            <a:r>
              <a:rPr lang="uk-UA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Євтух</a:t>
            </a:r>
            <a:r>
              <a:rPr lang="uk-UA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Т.А.</a:t>
            </a:r>
          </a:p>
          <a:p>
            <a:endParaRPr lang="uk-UA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  <a:p>
            <a:endParaRPr lang="uk-UA" b="1" dirty="0" smtClean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  <a:p>
            <a:endParaRPr lang="uk-UA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  <a:p>
            <a:endParaRPr lang="uk-UA" b="1" dirty="0" smtClean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  <a:p>
            <a:endParaRPr lang="ru-RU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1647711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  <p:bldP spid="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403648" y="1730497"/>
            <a:ext cx="656443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4.</a:t>
            </a:r>
            <a:r>
              <a:rPr lang="en-US" sz="24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ABCD</a:t>
            </a:r>
            <a:r>
              <a:rPr lang="uk-UA" sz="2400" b="1" i="1" dirty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uk-UA" sz="2400" b="1" i="1" dirty="0" err="1">
                <a:latin typeface="Times New Roman" pitchFamily="18" charset="0"/>
                <a:cs typeface="Times New Roman" pitchFamily="18" charset="0"/>
              </a:rPr>
              <a:t>-паралелограм</a:t>
            </a:r>
            <a:r>
              <a:rPr lang="uk-UA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2400" b="1" i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uk-UA" sz="2400" b="1" i="1" dirty="0" smtClean="0">
                <a:latin typeface="Times New Roman" pitchFamily="18" charset="0"/>
                <a:cs typeface="Times New Roman" pitchFamily="18" charset="0"/>
              </a:rPr>
              <a:t>Які  </a:t>
            </a:r>
            <a:r>
              <a:rPr lang="uk-UA" sz="2400" b="1" i="1" dirty="0">
                <a:latin typeface="Times New Roman" pitchFamily="18" charset="0"/>
                <a:cs typeface="Times New Roman" pitchFamily="18" charset="0"/>
              </a:rPr>
              <a:t>помилки  припущено ?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Блок-схема: данные 4"/>
          <p:cNvSpPr/>
          <p:nvPr/>
        </p:nvSpPr>
        <p:spPr>
          <a:xfrm rot="10800000" flipV="1">
            <a:off x="179512" y="3150236"/>
            <a:ext cx="3168352" cy="1224136"/>
          </a:xfrm>
          <a:prstGeom prst="flowChartInputOutput">
            <a:avLst/>
          </a:prstGeom>
          <a:solidFill>
            <a:schemeClr val="accent5">
              <a:alpha val="63000"/>
            </a:schemeClr>
          </a:solidFill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 flipH="1">
            <a:off x="827584" y="3150236"/>
            <a:ext cx="1872208" cy="1224136"/>
          </a:xfrm>
          <a:prstGeom prst="line">
            <a:avLst/>
          </a:prstGeom>
          <a:ln w="2540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Блок-схема: данные 7"/>
          <p:cNvSpPr/>
          <p:nvPr/>
        </p:nvSpPr>
        <p:spPr>
          <a:xfrm>
            <a:off x="3491880" y="3055793"/>
            <a:ext cx="2952328" cy="1306300"/>
          </a:xfrm>
          <a:prstGeom prst="flowChartInputOutput">
            <a:avLst/>
          </a:prstGeom>
          <a:solidFill>
            <a:schemeClr val="accent1">
              <a:alpha val="72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4059481" y="3071855"/>
            <a:ext cx="1817126" cy="1306300"/>
          </a:xfrm>
          <a:prstGeom prst="line">
            <a:avLst/>
          </a:prstGeom>
          <a:ln w="254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 flipV="1">
            <a:off x="3491880" y="3057463"/>
            <a:ext cx="2952328" cy="1306300"/>
          </a:xfrm>
          <a:prstGeom prst="line">
            <a:avLst/>
          </a:prstGeom>
          <a:ln w="25400">
            <a:solidFill>
              <a:srgbClr val="ED87E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Блок-схема: данные 12"/>
          <p:cNvSpPr/>
          <p:nvPr/>
        </p:nvSpPr>
        <p:spPr>
          <a:xfrm>
            <a:off x="6384930" y="3065178"/>
            <a:ext cx="2664296" cy="1309194"/>
          </a:xfrm>
          <a:prstGeom prst="flowChartInputOutput">
            <a:avLst/>
          </a:prstGeom>
          <a:solidFill>
            <a:srgbClr val="6ADCBE">
              <a:alpha val="67843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Дуга 13"/>
          <p:cNvSpPr/>
          <p:nvPr/>
        </p:nvSpPr>
        <p:spPr>
          <a:xfrm rot="5705523">
            <a:off x="6573858" y="2735081"/>
            <a:ext cx="648072" cy="636159"/>
          </a:xfrm>
          <a:prstGeom prst="arc">
            <a:avLst>
              <a:gd name="adj1" fmla="val 16200000"/>
              <a:gd name="adj2" fmla="val 657289"/>
            </a:avLst>
          </a:prstGeom>
          <a:ln w="25400">
            <a:solidFill>
              <a:srgbClr val="ED87E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Дуга 15"/>
          <p:cNvSpPr/>
          <p:nvPr/>
        </p:nvSpPr>
        <p:spPr>
          <a:xfrm rot="6429550">
            <a:off x="6519921" y="2646870"/>
            <a:ext cx="648072" cy="636159"/>
          </a:xfrm>
          <a:prstGeom prst="arc">
            <a:avLst>
              <a:gd name="adj1" fmla="val 16200000"/>
              <a:gd name="adj2" fmla="val 21056818"/>
            </a:avLst>
          </a:prstGeom>
          <a:ln w="25400">
            <a:solidFill>
              <a:srgbClr val="ED87E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Дуга 16"/>
          <p:cNvSpPr/>
          <p:nvPr/>
        </p:nvSpPr>
        <p:spPr>
          <a:xfrm rot="17418664">
            <a:off x="8227123" y="4237601"/>
            <a:ext cx="434880" cy="457350"/>
          </a:xfrm>
          <a:prstGeom prst="arc">
            <a:avLst>
              <a:gd name="adj1" fmla="val 16200000"/>
              <a:gd name="adj2" fmla="val 1023111"/>
            </a:avLst>
          </a:prstGeom>
          <a:ln w="25400">
            <a:solidFill>
              <a:srgbClr val="ED87E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Дуга 17"/>
          <p:cNvSpPr/>
          <p:nvPr/>
        </p:nvSpPr>
        <p:spPr>
          <a:xfrm rot="16513317">
            <a:off x="8207985" y="4078980"/>
            <a:ext cx="498376" cy="676567"/>
          </a:xfrm>
          <a:prstGeom prst="arc">
            <a:avLst>
              <a:gd name="adj1" fmla="val 16240041"/>
              <a:gd name="adj2" fmla="val 1688052"/>
            </a:avLst>
          </a:prstGeom>
          <a:ln w="25400">
            <a:solidFill>
              <a:srgbClr val="ED87E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Дуга 14"/>
          <p:cNvSpPr/>
          <p:nvPr/>
        </p:nvSpPr>
        <p:spPr>
          <a:xfrm rot="2481080">
            <a:off x="6378323" y="4160879"/>
            <a:ext cx="281907" cy="242728"/>
          </a:xfrm>
          <a:prstGeom prst="arc">
            <a:avLst>
              <a:gd name="adj1" fmla="val 12588551"/>
              <a:gd name="adj2" fmla="val 0"/>
            </a:avLst>
          </a:prstGeom>
          <a:ln w="25400">
            <a:solidFill>
              <a:srgbClr val="1CCD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Дуга 19"/>
          <p:cNvSpPr/>
          <p:nvPr/>
        </p:nvSpPr>
        <p:spPr>
          <a:xfrm rot="13804079">
            <a:off x="8763231" y="3043651"/>
            <a:ext cx="281907" cy="242728"/>
          </a:xfrm>
          <a:prstGeom prst="arc">
            <a:avLst>
              <a:gd name="adj1" fmla="val 12588551"/>
              <a:gd name="adj2" fmla="val 0"/>
            </a:avLst>
          </a:prstGeom>
          <a:ln w="25400">
            <a:solidFill>
              <a:srgbClr val="1CCD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TextBox 18"/>
          <p:cNvSpPr txBox="1"/>
          <p:nvPr/>
        </p:nvSpPr>
        <p:spPr>
          <a:xfrm>
            <a:off x="1115616" y="4046152"/>
            <a:ext cx="5760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50</a:t>
            </a:r>
            <a:r>
              <a:rPr lang="en-US" dirty="0" smtClean="0">
                <a:latin typeface="Times New Roman" pitchFamily="18" charset="0"/>
                <a:cs typeface="Times New Roman" pitchFamily="18" charset="0"/>
                <a:sym typeface="Symbol"/>
              </a:rPr>
              <a:t>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1907704" y="3148077"/>
            <a:ext cx="5760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60</a:t>
            </a:r>
            <a:r>
              <a:rPr lang="en-US" dirty="0" smtClean="0">
                <a:latin typeface="Times New Roman" pitchFamily="18" charset="0"/>
                <a:cs typeface="Times New Roman" pitchFamily="18" charset="0"/>
                <a:sym typeface="Symbol"/>
              </a:rPr>
              <a:t>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6667414" y="3998313"/>
            <a:ext cx="5760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50</a:t>
            </a:r>
            <a:r>
              <a:rPr lang="en-US" dirty="0" smtClean="0">
                <a:latin typeface="Times New Roman" pitchFamily="18" charset="0"/>
                <a:cs typeface="Times New Roman" pitchFamily="18" charset="0"/>
                <a:sym typeface="Symbol"/>
              </a:rPr>
              <a:t>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8240669" y="3082338"/>
            <a:ext cx="5760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50</a:t>
            </a:r>
            <a:r>
              <a:rPr lang="en-US" dirty="0" smtClean="0">
                <a:latin typeface="Times New Roman" pitchFamily="18" charset="0"/>
                <a:cs typeface="Times New Roman" pitchFamily="18" charset="0"/>
                <a:sym typeface="Symbol"/>
              </a:rPr>
              <a:t>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7020272" y="3183739"/>
            <a:ext cx="6968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120</a:t>
            </a:r>
            <a:r>
              <a:rPr lang="en-US" dirty="0" smtClean="0">
                <a:latin typeface="Times New Roman" pitchFamily="18" charset="0"/>
                <a:cs typeface="Times New Roman" pitchFamily="18" charset="0"/>
                <a:sym typeface="Symbol"/>
              </a:rPr>
              <a:t>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7869478" y="3911155"/>
            <a:ext cx="6968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120</a:t>
            </a:r>
            <a:r>
              <a:rPr lang="en-US" dirty="0" smtClean="0">
                <a:latin typeface="Times New Roman" pitchFamily="18" charset="0"/>
                <a:cs typeface="Times New Roman" pitchFamily="18" charset="0"/>
                <a:sym typeface="Symbol"/>
              </a:rPr>
              <a:t>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4631214" y="3183739"/>
            <a:ext cx="34840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8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5261894" y="3668979"/>
            <a:ext cx="34840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8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3995936" y="3668979"/>
            <a:ext cx="34840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9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5422630" y="3085977"/>
            <a:ext cx="34840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7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" name="Заголовок 25"/>
          <p:cNvSpPr>
            <a:spLocks noGrp="1"/>
          </p:cNvSpPr>
          <p:nvPr>
            <p:ph type="title"/>
          </p:nvPr>
        </p:nvSpPr>
        <p:spPr>
          <a:xfrm>
            <a:off x="2328819" y="332656"/>
            <a:ext cx="4198329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perspectiveRelaxedModerately"/>
              <a:lightRig rig="soft" dir="t"/>
            </a:scene3d>
            <a:sp3d extrusionH="57150" contourW="6350" prstMaterial="softEdge">
              <a:bevelT w="20320" h="20320" prst="artDeco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ru-RU" sz="4400" b="1" cap="all" spc="0" dirty="0" smtClean="0">
                <a:ln/>
                <a:solidFill>
                  <a:schemeClr val="bg2">
                    <a:lumMod val="50000"/>
                  </a:schemeClr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6350" stA="55000" endA="50" endPos="85000" dist="60007" dir="5400000" sy="-100000" algn="bl" rotWithShape="0"/>
                </a:effectLst>
              </a:rPr>
              <a:t>ПАРАЛЕЛОГРАМ</a:t>
            </a:r>
            <a:endParaRPr lang="ru-RU" sz="4400" b="1" cap="all" spc="0" dirty="0">
              <a:ln/>
              <a:solidFill>
                <a:schemeClr val="bg2">
                  <a:lumMod val="50000"/>
                </a:schemeClr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6350" stA="55000" endA="50" endPos="85000" dist="60007" dir="5400000" sy="-100000" algn="bl" rotWithShape="0"/>
              </a:effectLst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1335246" y="4560205"/>
            <a:ext cx="5760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А)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4343182" y="4527939"/>
            <a:ext cx="5760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Б)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7141014" y="4511540"/>
            <a:ext cx="5760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В)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169" name="Прямоугольная выноска 7168"/>
          <p:cNvSpPr/>
          <p:nvPr/>
        </p:nvSpPr>
        <p:spPr>
          <a:xfrm>
            <a:off x="156692" y="5247256"/>
            <a:ext cx="2736304" cy="1307776"/>
          </a:xfrm>
          <a:prstGeom prst="wedgeRectCallout">
            <a:avLst>
              <a:gd name="adj1" fmla="val -14727"/>
              <a:gd name="adj2" fmla="val -111467"/>
            </a:avLst>
          </a:prstGeom>
          <a:solidFill>
            <a:srgbClr val="ED87E8">
              <a:alpha val="63000"/>
            </a:srgbClr>
          </a:solidFill>
          <a:ln>
            <a:solidFill>
              <a:srgbClr val="DE26D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uk-UA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А)Внутрішні </a:t>
            </a:r>
            <a:r>
              <a:rPr lang="uk-UA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різносторонні кути при паралельних прямих та січній рівні</a:t>
            </a:r>
            <a:endParaRPr lang="ru-RU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dirty="0"/>
          </a:p>
        </p:txBody>
      </p:sp>
      <p:sp>
        <p:nvSpPr>
          <p:cNvPr id="7171" name="Прямоугольная выноска 7170"/>
          <p:cNvSpPr/>
          <p:nvPr/>
        </p:nvSpPr>
        <p:spPr>
          <a:xfrm>
            <a:off x="3293247" y="5142419"/>
            <a:ext cx="2675933" cy="1517450"/>
          </a:xfrm>
          <a:prstGeom prst="wedgeRectCallout">
            <a:avLst>
              <a:gd name="adj1" fmla="val 24838"/>
              <a:gd name="adj2" fmla="val -97418"/>
            </a:avLst>
          </a:prstGeom>
          <a:solidFill>
            <a:srgbClr val="ED87E8">
              <a:alpha val="53000"/>
            </a:srgbClr>
          </a:solidFill>
          <a:ln>
            <a:solidFill>
              <a:srgbClr val="DE26D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Б) Діагоналі паралелограма точкою перетину діляться навпіл</a:t>
            </a:r>
            <a:endParaRPr lang="ru-RU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dirty="0"/>
          </a:p>
        </p:txBody>
      </p:sp>
      <p:sp>
        <p:nvSpPr>
          <p:cNvPr id="7172" name="Прямоугольная выноска 7171"/>
          <p:cNvSpPr/>
          <p:nvPr/>
        </p:nvSpPr>
        <p:spPr>
          <a:xfrm>
            <a:off x="6454888" y="5219709"/>
            <a:ext cx="2553555" cy="1440160"/>
          </a:xfrm>
          <a:prstGeom prst="wedgeRectCallout">
            <a:avLst>
              <a:gd name="adj1" fmla="val 9466"/>
              <a:gd name="adj2" fmla="val -99895"/>
            </a:avLst>
          </a:prstGeom>
          <a:solidFill>
            <a:srgbClr val="DE26D5">
              <a:alpha val="37000"/>
            </a:srgbClr>
          </a:solidFill>
          <a:ln>
            <a:solidFill>
              <a:srgbClr val="DE26D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</a:t>
            </a:r>
            <a:r>
              <a:rPr lang="uk-UA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 Сума </a:t>
            </a:r>
            <a:r>
              <a:rPr lang="uk-UA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сусідніх кутів паралелограма дорівнює 180</a:t>
            </a:r>
            <a:r>
              <a:rPr lang="uk-UA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</a:t>
            </a:r>
            <a:endParaRPr lang="ru-RU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dirty="0"/>
          </a:p>
        </p:txBody>
      </p:sp>
      <p:sp>
        <p:nvSpPr>
          <p:cNvPr id="32" name="Управляющая кнопка: далее 31">
            <a:hlinkClick r:id="" action="ppaction://hlinkshowjump?jump=nextslide" highlightClick="1"/>
          </p:cNvPr>
          <p:cNvSpPr/>
          <p:nvPr/>
        </p:nvSpPr>
        <p:spPr>
          <a:xfrm>
            <a:off x="8251375" y="476672"/>
            <a:ext cx="774050" cy="360241"/>
          </a:xfrm>
          <a:prstGeom prst="actionButtonForwardNex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390427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000"/>
                            </p:stCondLst>
                            <p:childTnLst>
                              <p:par>
                                <p:cTn id="26" presetID="10" presetClass="exit" presetSubtype="0" fill="hold" nodeType="afterEffect">
                                  <p:stCondLst>
                                    <p:cond delay="6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" dur="5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3000"/>
                            </p:stCondLst>
                            <p:childTnLst>
                              <p:par>
                                <p:cTn id="30" presetID="10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5000"/>
                            </p:stCondLst>
                            <p:childTnLst>
                              <p:par>
                                <p:cTn id="34" presetID="10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5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7000"/>
                            </p:stCondLst>
                            <p:childTnLst>
                              <p:par>
                                <p:cTn id="38" presetID="10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17500"/>
                            </p:stCondLst>
                            <p:childTnLst>
                              <p:par>
                                <p:cTn id="42" presetID="10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3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18000"/>
                            </p:stCondLst>
                            <p:childTnLst>
                              <p:par>
                                <p:cTn id="51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18500"/>
                            </p:stCondLst>
                            <p:childTnLst>
                              <p:par>
                                <p:cTn id="58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19500"/>
                            </p:stCondLst>
                            <p:childTnLst>
                              <p:par>
                                <p:cTn id="69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20500"/>
                            </p:stCondLst>
                            <p:childTnLst>
                              <p:par>
                                <p:cTn id="80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21000"/>
                            </p:stCondLst>
                            <p:childTnLst>
                              <p:par>
                                <p:cTn id="84" presetID="10" presetClass="exit" presetSubtype="0" fill="hold" grpId="2" nodeType="afterEffect">
                                  <p:stCondLst>
                                    <p:cond delay="6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5" dur="5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32000"/>
                            </p:stCondLst>
                            <p:childTnLst>
                              <p:par>
                                <p:cTn id="88" presetID="10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32500"/>
                            </p:stCondLst>
                            <p:childTnLst>
                              <p:par>
                                <p:cTn id="92" presetID="10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33000"/>
                            </p:stCondLst>
                            <p:childTnLst>
                              <p:par>
                                <p:cTn id="96" presetID="10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>
                            <p:stCondLst>
                              <p:cond delay="33500"/>
                            </p:stCondLst>
                            <p:childTnLst>
                              <p:par>
                                <p:cTn id="100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>
                            <p:stCondLst>
                              <p:cond delay="34000"/>
                            </p:stCondLst>
                            <p:childTnLst>
                              <p:par>
                                <p:cTn id="104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>
                            <p:stCondLst>
                              <p:cond delay="34500"/>
                            </p:stCondLst>
                            <p:childTnLst>
                              <p:par>
                                <p:cTn id="108" presetID="1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>
                            <p:stCondLst>
                              <p:cond delay="34500"/>
                            </p:stCondLst>
                            <p:childTnLst>
                              <p:par>
                                <p:cTn id="111" presetID="10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4" fill="hold">
                            <p:stCondLst>
                              <p:cond delay="35000"/>
                            </p:stCondLst>
                            <p:childTnLst>
                              <p:par>
                                <p:cTn id="11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0" fill="hold">
                            <p:stCondLst>
                              <p:cond delay="36000"/>
                            </p:stCondLst>
                            <p:childTnLst>
                              <p:par>
                                <p:cTn id="12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3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8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9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3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4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8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0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3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4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5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8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9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0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3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4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5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8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9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0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3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4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5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8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9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0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3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74" restart="whenNotActive" fill="hold" evtFilter="cancelBubble" nodeType="interactiveSeq">
                <p:stCondLst>
                  <p:cond evt="onClick" delay="0">
                    <p:tgtEl>
                      <p:spTgt spid="3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5" fill="hold">
                      <p:stCondLst>
                        <p:cond delay="0"/>
                      </p:stCondLst>
                      <p:childTnLst>
                        <p:par>
                          <p:cTn id="176" fill="hold">
                            <p:stCondLst>
                              <p:cond delay="0"/>
                            </p:stCondLst>
                            <p:childTnLst>
                              <p:par>
                                <p:cTn id="17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9" dur="500"/>
                                        <p:tgtEl>
                                          <p:spTgt spid="71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0" fill="hold">
                            <p:stCondLst>
                              <p:cond delay="500"/>
                            </p:stCondLst>
                            <p:childTnLst>
                              <p:par>
                                <p:cTn id="181" presetID="1" presetClass="exit" presetSubtype="0" fill="hold" nodeType="after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3" presetID="1" presetClass="exit" presetSubtype="0" fill="hold" grpId="0" nodeType="with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5" presetID="1" presetClass="exit" presetSubtype="0" fill="hold" grpId="0" nodeType="with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7" presetID="1" presetClass="exit" presetSubtype="0" fill="hold" grpId="0" nodeType="with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9" presetID="1" presetClass="exit" presetSubtype="0" fill="hold" grpId="1" nodeType="with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1" fill="hold">
                            <p:stCondLst>
                              <p:cond delay="6500"/>
                            </p:stCondLst>
                            <p:childTnLst>
                              <p:par>
                                <p:cTn id="192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3"/>
                  </p:tgtEl>
                </p:cond>
              </p:nextCondLst>
            </p:seq>
            <p:seq concurrent="1" nextAc="seek">
              <p:cTn id="194" restart="whenNotActive" fill="hold" evtFilter="cancelBubble" nodeType="interactiveSeq">
                <p:stCondLst>
                  <p:cond evt="onClick" delay="0">
                    <p:tgtEl>
                      <p:spTgt spid="3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5" fill="hold">
                      <p:stCondLst>
                        <p:cond delay="0"/>
                      </p:stCondLst>
                      <p:childTnLst>
                        <p:par>
                          <p:cTn id="196" fill="hold">
                            <p:stCondLst>
                              <p:cond delay="0"/>
                            </p:stCondLst>
                            <p:childTnLst>
                              <p:par>
                                <p:cTn id="197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9" dur="500"/>
                                        <p:tgtEl>
                                          <p:spTgt spid="7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0" fill="hold">
                            <p:stCondLst>
                              <p:cond delay="500"/>
                            </p:stCondLst>
                            <p:childTnLst>
                              <p:par>
                                <p:cTn id="201" presetID="10" presetClass="exit" presetSubtype="0" fill="hold" grpId="1" nodeType="afterEffect">
                                  <p:stCondLst>
                                    <p:cond delay="6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2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4" fill="hold">
                            <p:stCondLst>
                              <p:cond delay="8500"/>
                            </p:stCondLst>
                            <p:childTnLst>
                              <p:par>
                                <p:cTn id="205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6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8" fill="hold">
                            <p:stCondLst>
                              <p:cond delay="9000"/>
                            </p:stCondLst>
                            <p:childTnLst>
                              <p:par>
                                <p:cTn id="209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2" fill="hold">
                            <p:stCondLst>
                              <p:cond delay="9500"/>
                            </p:stCondLst>
                            <p:childTnLst>
                              <p:par>
                                <p:cTn id="213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4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6" fill="hold">
                            <p:stCondLst>
                              <p:cond delay="10000"/>
                            </p:stCondLst>
                            <p:childTnLst>
                              <p:par>
                                <p:cTn id="217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0" fill="hold">
                            <p:stCondLst>
                              <p:cond delay="10500"/>
                            </p:stCondLst>
                            <p:childTnLst>
                              <p:par>
                                <p:cTn id="221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4" fill="hold">
                            <p:stCondLst>
                              <p:cond delay="11000"/>
                            </p:stCondLst>
                            <p:childTnLst>
                              <p:par>
                                <p:cTn id="225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6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8" fill="hold">
                            <p:stCondLst>
                              <p:cond delay="11500"/>
                            </p:stCondLst>
                            <p:childTnLst>
                              <p:par>
                                <p:cTn id="229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2" fill="hold">
                            <p:stCondLst>
                              <p:cond delay="12000"/>
                            </p:stCondLst>
                            <p:childTnLst>
                              <p:par>
                                <p:cTn id="233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4" dur="500"/>
                                        <p:tgtEl>
                                          <p:spTgt spid="71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4"/>
                  </p:tgtEl>
                </p:cond>
              </p:nextCondLst>
            </p:seq>
            <p:seq concurrent="1" nextAc="seek">
              <p:cTn id="236" restart="whenNotActive" fill="hold" evtFilter="cancelBubble" nodeType="interactiveSeq">
                <p:stCondLst>
                  <p:cond evt="onClick" delay="0">
                    <p:tgtEl>
                      <p:spTgt spid="3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7" fill="hold">
                      <p:stCondLst>
                        <p:cond delay="0"/>
                      </p:stCondLst>
                      <p:childTnLst>
                        <p:par>
                          <p:cTn id="238" fill="hold">
                            <p:stCondLst>
                              <p:cond delay="0"/>
                            </p:stCondLst>
                            <p:childTnLst>
                              <p:par>
                                <p:cTn id="239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1" dur="500"/>
                                        <p:tgtEl>
                                          <p:spTgt spid="7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2" fill="hold">
                            <p:stCondLst>
                              <p:cond delay="500"/>
                            </p:stCondLst>
                            <p:childTnLst>
                              <p:par>
                                <p:cTn id="243" presetID="10" presetClass="exit" presetSubtype="0" fill="hold" grpId="1" nodeType="afterEffect">
                                  <p:stCondLst>
                                    <p:cond delay="6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4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6" fill="hold">
                            <p:stCondLst>
                              <p:cond delay="8500"/>
                            </p:stCondLst>
                            <p:childTnLst>
                              <p:par>
                                <p:cTn id="247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0" fill="hold">
                            <p:stCondLst>
                              <p:cond delay="9000"/>
                            </p:stCondLst>
                            <p:childTnLst>
                              <p:par>
                                <p:cTn id="251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4" fill="hold">
                            <p:stCondLst>
                              <p:cond delay="9500"/>
                            </p:stCondLst>
                            <p:childTnLst>
                              <p:par>
                                <p:cTn id="255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8" fill="hold">
                            <p:stCondLst>
                              <p:cond delay="10000"/>
                            </p:stCondLst>
                            <p:childTnLst>
                              <p:par>
                                <p:cTn id="259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2" fill="hold">
                            <p:stCondLst>
                              <p:cond delay="10500"/>
                            </p:stCondLst>
                            <p:childTnLst>
                              <p:par>
                                <p:cTn id="263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6" fill="hold">
                            <p:stCondLst>
                              <p:cond delay="11000"/>
                            </p:stCondLst>
                            <p:childTnLst>
                              <p:par>
                                <p:cTn id="267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0" fill="hold">
                            <p:stCondLst>
                              <p:cond delay="11500"/>
                            </p:stCondLst>
                            <p:childTnLst>
                              <p:par>
                                <p:cTn id="271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4" fill="hold">
                            <p:stCondLst>
                              <p:cond delay="12000"/>
                            </p:stCondLst>
                            <p:childTnLst>
                              <p:par>
                                <p:cTn id="275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8" fill="hold">
                            <p:stCondLst>
                              <p:cond delay="12500"/>
                            </p:stCondLst>
                            <p:childTnLst>
                              <p:par>
                                <p:cTn id="279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2" fill="hold">
                            <p:stCondLst>
                              <p:cond delay="13000"/>
                            </p:stCondLst>
                            <p:childTnLst>
                              <p:par>
                                <p:cTn id="283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6" fill="hold">
                            <p:stCondLst>
                              <p:cond delay="13500"/>
                            </p:stCondLst>
                            <p:childTnLst>
                              <p:par>
                                <p:cTn id="287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8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0" fill="hold">
                            <p:stCondLst>
                              <p:cond delay="14000"/>
                            </p:stCondLst>
                            <p:childTnLst>
                              <p:par>
                                <p:cTn id="291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92" dur="500"/>
                                        <p:tgtEl>
                                          <p:spTgt spid="71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5"/>
                  </p:tgtEl>
                </p:cond>
              </p:nextCondLst>
            </p:seq>
          </p:childTnLst>
        </p:cTn>
      </p:par>
    </p:tnLst>
    <p:bldLst>
      <p:bldP spid="5" grpId="0" animBg="1"/>
      <p:bldP spid="5" grpId="1" animBg="1"/>
      <p:bldP spid="5" grpId="2" animBg="1"/>
      <p:bldP spid="8" grpId="0" animBg="1"/>
      <p:bldP spid="8" grpId="1" animBg="1"/>
      <p:bldP spid="8" grpId="2" animBg="1"/>
      <p:bldP spid="13" grpId="0" animBg="1"/>
      <p:bldP spid="13" grpId="1" animBg="1"/>
      <p:bldP spid="14" grpId="0" animBg="1"/>
      <p:bldP spid="14" grpId="1" animBg="1"/>
      <p:bldP spid="16" grpId="0" animBg="1"/>
      <p:bldP spid="16" grpId="1" animBg="1"/>
      <p:bldP spid="17" grpId="0" animBg="1"/>
      <p:bldP spid="17" grpId="1" animBg="1"/>
      <p:bldP spid="18" grpId="0" animBg="1"/>
      <p:bldP spid="18" grpId="1" animBg="1"/>
      <p:bldP spid="15" grpId="0" animBg="1"/>
      <p:bldP spid="15" grpId="1" animBg="1"/>
      <p:bldP spid="20" grpId="0" animBg="1"/>
      <p:bldP spid="20" grpId="1" animBg="1"/>
      <p:bldP spid="19" grpId="0"/>
      <p:bldP spid="19" grpId="1"/>
      <p:bldP spid="19" grpId="2"/>
      <p:bldP spid="22" grpId="0"/>
      <p:bldP spid="22" grpId="1"/>
      <p:bldP spid="22" grpId="2"/>
      <p:bldP spid="23" grpId="0"/>
      <p:bldP spid="23" grpId="1"/>
      <p:bldP spid="24" grpId="0"/>
      <p:bldP spid="24" grpId="1"/>
      <p:bldP spid="25" grpId="0"/>
      <p:bldP spid="25" grpId="1"/>
      <p:bldP spid="26" grpId="0"/>
      <p:bldP spid="26" grpId="1"/>
      <p:bldP spid="27" grpId="0"/>
      <p:bldP spid="27" grpId="1"/>
      <p:bldP spid="27" grpId="2"/>
      <p:bldP spid="28" grpId="0"/>
      <p:bldP spid="28" grpId="1"/>
      <p:bldP spid="28" grpId="2"/>
      <p:bldP spid="29" grpId="0"/>
      <p:bldP spid="29" grpId="1"/>
      <p:bldP spid="29" grpId="2"/>
      <p:bldP spid="30" grpId="0"/>
      <p:bldP spid="30" grpId="1"/>
      <p:bldP spid="30" grpId="2"/>
      <p:bldP spid="33" grpId="0"/>
      <p:bldP spid="33" grpId="1"/>
      <p:bldP spid="33" grpId="2"/>
      <p:bldP spid="34" grpId="0"/>
      <p:bldP spid="34" grpId="1"/>
      <p:bldP spid="34" grpId="2"/>
      <p:bldP spid="35" grpId="0"/>
      <p:bldP spid="35" grpId="1"/>
      <p:bldP spid="7169" grpId="0" animBg="1"/>
      <p:bldP spid="7169" grpId="1" animBg="1"/>
      <p:bldP spid="7171" grpId="0" animBg="1"/>
      <p:bldP spid="7171" grpId="1" animBg="1"/>
      <p:bldP spid="7172" grpId="0" animBg="1"/>
      <p:bldP spid="7172" grpId="1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761102" y="3844388"/>
            <a:ext cx="505937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400" b="1" i="1" dirty="0" smtClean="0">
                <a:latin typeface="Times New Roman" pitchFamily="18" charset="0"/>
                <a:cs typeface="Times New Roman" pitchFamily="18" charset="0"/>
              </a:rPr>
              <a:t>Довести: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ABCD</a:t>
            </a:r>
            <a:r>
              <a:rPr lang="uk-UA" sz="2400" b="1" i="1" dirty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uk-UA" sz="2400" b="1" i="1" dirty="0" smtClean="0">
                <a:latin typeface="Times New Roman" pitchFamily="18" charset="0"/>
                <a:cs typeface="Times New Roman" pitchFamily="18" charset="0"/>
              </a:rPr>
              <a:t>- паралелограм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275856" y="1720730"/>
            <a:ext cx="5057246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1.</a:t>
            </a:r>
            <a:r>
              <a:rPr lang="en-US" sz="24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i="1" dirty="0">
                <a:latin typeface="Times New Roman" pitchFamily="18" charset="0"/>
                <a:cs typeface="Times New Roman" pitchFamily="18" charset="0"/>
              </a:rPr>
              <a:t>Д</a:t>
            </a:r>
            <a:r>
              <a:rPr lang="uk-UA" sz="2400" b="1" i="1" dirty="0" err="1">
                <a:latin typeface="Times New Roman" pitchFamily="18" charset="0"/>
                <a:cs typeface="Times New Roman" pitchFamily="18" charset="0"/>
              </a:rPr>
              <a:t>ано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400" b="1" i="1" dirty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ABCD,</a:t>
            </a:r>
          </a:p>
          <a:p>
            <a:pPr algn="ctr"/>
            <a:r>
              <a:rPr lang="en-US" sz="2400" b="1" i="1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                                                                          ABD =     BDC </a:t>
            </a:r>
          </a:p>
          <a:p>
            <a:pPr algn="ctr"/>
            <a:endParaRPr lang="en-US" sz="2400" b="1" i="1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400" b="1" i="1" dirty="0" smtClean="0">
                <a:latin typeface="Times New Roman" pitchFamily="18" charset="0"/>
                <a:cs typeface="Times New Roman" pitchFamily="18" charset="0"/>
              </a:rPr>
              <a:t>CBD=     ADB</a:t>
            </a:r>
            <a:endParaRPr lang="en-US" sz="2400" b="1" i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13978890"/>
              </p:ext>
            </p:extLst>
          </p:nvPr>
        </p:nvGraphicFramePr>
        <p:xfrm>
          <a:off x="4355976" y="2438607"/>
          <a:ext cx="468313" cy="5032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09" name="Формула" r:id="rId4" imgW="164957" imgH="152268" progId="Equation.3">
                  <p:embed/>
                </p:oleObj>
              </mc:Choice>
              <mc:Fallback>
                <p:oleObj name="Формула" r:id="rId4" imgW="164957" imgH="152268" progId="Equation.3">
                  <p:embed/>
                  <p:pic>
                    <p:nvPicPr>
                      <p:cNvPr id="0" name="Объект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55976" y="2438607"/>
                        <a:ext cx="468313" cy="5032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Объе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15758415"/>
              </p:ext>
            </p:extLst>
          </p:nvPr>
        </p:nvGraphicFramePr>
        <p:xfrm>
          <a:off x="5632324" y="2438607"/>
          <a:ext cx="468313" cy="503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10" name="Формула" r:id="rId6" imgW="164957" imgH="152268" progId="Equation.3">
                  <p:embed/>
                </p:oleObj>
              </mc:Choice>
              <mc:Fallback>
                <p:oleObj name="Формула" r:id="rId6" imgW="164957" imgH="152268" progId="Equation.3">
                  <p:embed/>
                  <p:pic>
                    <p:nvPicPr>
                      <p:cNvPr id="0" name="Объект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32324" y="2438607"/>
                        <a:ext cx="468313" cy="5032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Объект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70794474"/>
              </p:ext>
            </p:extLst>
          </p:nvPr>
        </p:nvGraphicFramePr>
        <p:xfrm>
          <a:off x="4427984" y="3110318"/>
          <a:ext cx="468313" cy="503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11" name="Формула" r:id="rId7" imgW="164957" imgH="152268" progId="Equation.3">
                  <p:embed/>
                </p:oleObj>
              </mc:Choice>
              <mc:Fallback>
                <p:oleObj name="Формула" r:id="rId7" imgW="164957" imgH="152268" progId="Equation.3">
                  <p:embed/>
                  <p:pic>
                    <p:nvPicPr>
                      <p:cNvPr id="0" name="Объект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27984" y="3110318"/>
                        <a:ext cx="468313" cy="5032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Объект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09253545"/>
              </p:ext>
            </p:extLst>
          </p:nvPr>
        </p:nvGraphicFramePr>
        <p:xfrm>
          <a:off x="5597599" y="3140968"/>
          <a:ext cx="468313" cy="503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12" name="Формула" r:id="rId8" imgW="164957" imgH="152268" progId="Equation.3">
                  <p:embed/>
                </p:oleObj>
              </mc:Choice>
              <mc:Fallback>
                <p:oleObj name="Формула" r:id="rId8" imgW="164957" imgH="152268" progId="Equation.3">
                  <p:embed/>
                  <p:pic>
                    <p:nvPicPr>
                      <p:cNvPr id="0" name="Объект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97599" y="3140968"/>
                        <a:ext cx="468313" cy="5032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Блок-схема: данные 9"/>
          <p:cNvSpPr/>
          <p:nvPr/>
        </p:nvSpPr>
        <p:spPr>
          <a:xfrm>
            <a:off x="611560" y="2492896"/>
            <a:ext cx="3024336" cy="1512168"/>
          </a:xfrm>
          <a:prstGeom prst="flowChartInputOutput">
            <a:avLst/>
          </a:prstGeom>
          <a:solidFill>
            <a:schemeClr val="accent1">
              <a:alpha val="23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1187624" y="2492896"/>
            <a:ext cx="1872208" cy="1512168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Дуга 15"/>
          <p:cNvSpPr/>
          <p:nvPr/>
        </p:nvSpPr>
        <p:spPr>
          <a:xfrm rot="2758510">
            <a:off x="1259819" y="2429150"/>
            <a:ext cx="370474" cy="522151"/>
          </a:xfrm>
          <a:prstGeom prst="arc">
            <a:avLst/>
          </a:prstGeom>
          <a:ln w="254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Дуга 17"/>
          <p:cNvSpPr/>
          <p:nvPr/>
        </p:nvSpPr>
        <p:spPr>
          <a:xfrm rot="2758510">
            <a:off x="1238443" y="2427187"/>
            <a:ext cx="302233" cy="374155"/>
          </a:xfrm>
          <a:prstGeom prst="arc">
            <a:avLst/>
          </a:prstGeom>
          <a:ln w="254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Дуга 20"/>
          <p:cNvSpPr/>
          <p:nvPr/>
        </p:nvSpPr>
        <p:spPr>
          <a:xfrm rot="14637372">
            <a:off x="2598021" y="3635394"/>
            <a:ext cx="370474" cy="522151"/>
          </a:xfrm>
          <a:prstGeom prst="arc">
            <a:avLst/>
          </a:prstGeom>
          <a:ln w="254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Дуга 21"/>
          <p:cNvSpPr/>
          <p:nvPr/>
        </p:nvSpPr>
        <p:spPr>
          <a:xfrm rot="14637372">
            <a:off x="2726676" y="3669225"/>
            <a:ext cx="233916" cy="454488"/>
          </a:xfrm>
          <a:prstGeom prst="arc">
            <a:avLst/>
          </a:prstGeom>
          <a:ln w="254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Дуга 23"/>
          <p:cNvSpPr/>
          <p:nvPr/>
        </p:nvSpPr>
        <p:spPr>
          <a:xfrm rot="6244758">
            <a:off x="968546" y="2357699"/>
            <a:ext cx="370474" cy="522151"/>
          </a:xfrm>
          <a:prstGeom prst="arc">
            <a:avLst/>
          </a:prstGeom>
          <a:ln w="254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Дуга 25"/>
          <p:cNvSpPr/>
          <p:nvPr/>
        </p:nvSpPr>
        <p:spPr>
          <a:xfrm rot="16503706">
            <a:off x="2934797" y="3635394"/>
            <a:ext cx="370474" cy="522151"/>
          </a:xfrm>
          <a:prstGeom prst="arc">
            <a:avLst/>
          </a:prstGeom>
          <a:ln w="254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467544" y="4064268"/>
            <a:ext cx="4925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903723" y="2130351"/>
            <a:ext cx="4925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B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3635896" y="2130351"/>
            <a:ext cx="4925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2917341" y="4062090"/>
            <a:ext cx="4925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D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" name="Заголовок 25"/>
          <p:cNvSpPr>
            <a:spLocks noGrp="1"/>
          </p:cNvSpPr>
          <p:nvPr>
            <p:ph type="title"/>
          </p:nvPr>
        </p:nvSpPr>
        <p:spPr>
          <a:xfrm>
            <a:off x="2328819" y="332656"/>
            <a:ext cx="4198329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perspectiveRelaxedModerately"/>
              <a:lightRig rig="soft" dir="t"/>
            </a:scene3d>
            <a:sp3d extrusionH="57150" contourW="6350" prstMaterial="softEdge">
              <a:bevelT w="20320" h="20320" prst="artDeco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ru-RU" sz="4400" b="1" cap="all" spc="0" dirty="0" smtClean="0">
                <a:ln/>
                <a:solidFill>
                  <a:schemeClr val="bg2">
                    <a:lumMod val="50000"/>
                  </a:schemeClr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6350" stA="55000" endA="50" endPos="85000" dist="60007" dir="5400000" sy="-100000" algn="bl" rotWithShape="0"/>
                </a:effectLst>
              </a:rPr>
              <a:t>ПАРАЛЕЛОГРАМ</a:t>
            </a:r>
            <a:endParaRPr lang="ru-RU" sz="4400" b="1" cap="all" spc="0" dirty="0">
              <a:ln/>
              <a:solidFill>
                <a:schemeClr val="bg2">
                  <a:lumMod val="50000"/>
                </a:schemeClr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6350" stA="55000" endA="50" endPos="85000" dist="60007" dir="5400000" sy="-100000" algn="bl" rotWithShape="0"/>
              </a:effectLst>
            </a:endParaRPr>
          </a:p>
        </p:txBody>
      </p:sp>
      <p:sp>
        <p:nvSpPr>
          <p:cNvPr id="27" name="Управляющая кнопка: настраиваемая 26">
            <a:hlinkClick r:id="" action="ppaction://noaction" highlightClick="1"/>
          </p:cNvPr>
          <p:cNvSpPr/>
          <p:nvPr/>
        </p:nvSpPr>
        <p:spPr>
          <a:xfrm>
            <a:off x="776235" y="5229200"/>
            <a:ext cx="1970557" cy="576064"/>
          </a:xfrm>
          <a:prstGeom prst="actionButtonBlank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>
                <a:solidFill>
                  <a:srgbClr val="0070C0"/>
                </a:solidFill>
              </a:rPr>
              <a:t>Підказка(2)</a:t>
            </a:r>
            <a:endParaRPr lang="ru-RU" dirty="0">
              <a:solidFill>
                <a:srgbClr val="0070C0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4096219" y="4869160"/>
            <a:ext cx="366645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BD</a:t>
            </a:r>
            <a:r>
              <a:rPr lang="uk-UA" sz="2800" i="1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uk-UA" sz="28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спільна сторона</a:t>
            </a:r>
            <a:endParaRPr lang="ru-RU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" name="Прямоугольник 33"/>
          <p:cNvSpPr/>
          <p:nvPr/>
        </p:nvSpPr>
        <p:spPr>
          <a:xfrm>
            <a:off x="4096218" y="5543654"/>
            <a:ext cx="424026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i="1" dirty="0" smtClean="0">
                <a:latin typeface="Times New Roman" pitchFamily="18" charset="0"/>
                <a:cs typeface="Times New Roman" pitchFamily="18" charset="0"/>
                <a:sym typeface="Symbol"/>
              </a:rPr>
              <a:t></a:t>
            </a:r>
            <a:r>
              <a:rPr lang="uk-UA" sz="2800" i="1" dirty="0" smtClean="0">
                <a:latin typeface="Times New Roman" pitchFamily="18" charset="0"/>
                <a:cs typeface="Times New Roman" pitchFamily="18" charset="0"/>
                <a:sym typeface="Symbol"/>
              </a:rPr>
              <a:t> А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BD</a:t>
            </a:r>
            <a:r>
              <a:rPr lang="uk-UA" sz="2800" i="1" dirty="0" smtClean="0"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uk-UA" sz="2800" i="1" dirty="0" smtClean="0">
                <a:latin typeface="Times New Roman" pitchFamily="18" charset="0"/>
                <a:cs typeface="Times New Roman" pitchFamily="18" charset="0"/>
                <a:sym typeface="Symbol"/>
              </a:rPr>
              <a:t> С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D</a:t>
            </a:r>
            <a:r>
              <a:rPr lang="uk-UA" sz="2800" i="1" dirty="0" smtClean="0">
                <a:latin typeface="Times New Roman" pitchFamily="18" charset="0"/>
                <a:cs typeface="Times New Roman" pitchFamily="18" charset="0"/>
                <a:sym typeface="Symbol"/>
              </a:rPr>
              <a:t>В</a:t>
            </a:r>
            <a:r>
              <a:rPr lang="uk-UA" sz="2800" i="1" dirty="0" smtClean="0">
                <a:latin typeface="Times New Roman" pitchFamily="18" charset="0"/>
                <a:cs typeface="Times New Roman" pitchFamily="18" charset="0"/>
              </a:rPr>
              <a:t>  за </a:t>
            </a:r>
            <a:r>
              <a:rPr lang="uk-UA" sz="28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ІІ ОРТ</a:t>
            </a:r>
            <a:endParaRPr lang="ru-RU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5" name="Равнобедренный треугольник 34"/>
          <p:cNvSpPr/>
          <p:nvPr/>
        </p:nvSpPr>
        <p:spPr>
          <a:xfrm>
            <a:off x="611560" y="2499683"/>
            <a:ext cx="2487594" cy="1505381"/>
          </a:xfrm>
          <a:prstGeom prst="triangle">
            <a:avLst>
              <a:gd name="adj" fmla="val 23845"/>
            </a:avLst>
          </a:prstGeom>
          <a:solidFill>
            <a:srgbClr val="ED87E8">
              <a:alpha val="31000"/>
            </a:srgbClr>
          </a:solidFill>
          <a:ln>
            <a:solidFill>
              <a:srgbClr val="ED87E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8" name="Равнобедренный треугольник 37"/>
          <p:cNvSpPr/>
          <p:nvPr/>
        </p:nvSpPr>
        <p:spPr>
          <a:xfrm rot="10800000">
            <a:off x="1153783" y="2520044"/>
            <a:ext cx="2487594" cy="1505381"/>
          </a:xfrm>
          <a:prstGeom prst="triangle">
            <a:avLst>
              <a:gd name="adj" fmla="val 23845"/>
            </a:avLst>
          </a:prstGeom>
          <a:solidFill>
            <a:schemeClr val="bg2">
              <a:lumMod val="75000"/>
              <a:alpha val="31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41" name="Прямая соединительная линия 40"/>
          <p:cNvCxnSpPr/>
          <p:nvPr/>
        </p:nvCxnSpPr>
        <p:spPr>
          <a:xfrm>
            <a:off x="1187624" y="2504574"/>
            <a:ext cx="1898188" cy="1525742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Управляющая кнопка: далее 12">
            <a:hlinkClick r:id="" action="ppaction://hlinkshowjump?jump=nextslide" highlightClick="1"/>
          </p:cNvPr>
          <p:cNvSpPr/>
          <p:nvPr/>
        </p:nvSpPr>
        <p:spPr>
          <a:xfrm>
            <a:off x="7884368" y="6237312"/>
            <a:ext cx="864096" cy="432048"/>
          </a:xfrm>
          <a:prstGeom prst="actionButtonForwardNex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61849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2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21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3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4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5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26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000"/>
                            </p:stCondLst>
                            <p:childTnLst>
                              <p:par>
                                <p:cTn id="35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7"/>
                  </p:tgtEl>
                </p:cond>
              </p:nextCondLst>
            </p:seq>
          </p:childTnLst>
        </p:cTn>
      </p:par>
    </p:tnLst>
    <p:bldLst>
      <p:bldP spid="27" grpId="0" animBg="1"/>
      <p:bldP spid="33" grpId="0"/>
      <p:bldP spid="34" grpId="0"/>
      <p:bldP spid="35" grpId="0" animBg="1"/>
      <p:bldP spid="3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4184085" y="1581017"/>
            <a:ext cx="4641527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2.</a:t>
            </a:r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i="1" dirty="0">
                <a:latin typeface="Times New Roman" pitchFamily="18" charset="0"/>
                <a:cs typeface="Times New Roman" pitchFamily="18" charset="0"/>
              </a:rPr>
              <a:t>Д</a:t>
            </a:r>
            <a:r>
              <a:rPr lang="uk-UA" sz="2400" b="1" i="1" dirty="0" err="1">
                <a:latin typeface="Times New Roman" pitchFamily="18" charset="0"/>
                <a:cs typeface="Times New Roman" pitchFamily="18" charset="0"/>
              </a:rPr>
              <a:t>ано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400" b="1" i="1" dirty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smtClean="0">
                <a:latin typeface="Times New Roman" pitchFamily="18" charset="0"/>
                <a:cs typeface="Times New Roman" pitchFamily="18" charset="0"/>
              </a:rPr>
              <a:t>ABCD,</a:t>
            </a:r>
          </a:p>
          <a:p>
            <a:r>
              <a:rPr lang="en-US" sz="2400" b="1" i="1" dirty="0" smtClean="0">
                <a:latin typeface="Times New Roman" pitchFamily="18" charset="0"/>
                <a:cs typeface="Times New Roman" pitchFamily="18" charset="0"/>
              </a:rPr>
              <a:t>AO = CO,    BO= DO</a:t>
            </a:r>
            <a:endParaRPr lang="en-US" sz="2400" b="1" i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uk-UA" sz="2400" b="1" i="1" dirty="0" smtClean="0">
                <a:latin typeface="Times New Roman" pitchFamily="18" charset="0"/>
                <a:cs typeface="Times New Roman" pitchFamily="18" charset="0"/>
              </a:rPr>
              <a:t>Довести</a:t>
            </a:r>
            <a:r>
              <a:rPr lang="uk-UA" sz="2400" b="1" i="1" dirty="0">
                <a:latin typeface="Times New Roman" pitchFamily="18" charset="0"/>
                <a:cs typeface="Times New Roman" pitchFamily="18" charset="0"/>
              </a:rPr>
              <a:t>: АВС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D</a:t>
            </a:r>
            <a:r>
              <a:rPr lang="uk-UA" sz="2400" b="1" i="1" dirty="0">
                <a:latin typeface="Times New Roman" pitchFamily="18" charset="0"/>
                <a:cs typeface="Times New Roman" pitchFamily="18" charset="0"/>
              </a:rPr>
              <a:t>  - паралелограм</a:t>
            </a:r>
            <a:r>
              <a:rPr lang="ru-RU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Блок-схема: данные 5"/>
          <p:cNvSpPr/>
          <p:nvPr/>
        </p:nvSpPr>
        <p:spPr>
          <a:xfrm>
            <a:off x="268663" y="1923169"/>
            <a:ext cx="2952328" cy="1800200"/>
          </a:xfrm>
          <a:prstGeom prst="flowChartInputOutpu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9" name="Прямая соединительная линия 8"/>
          <p:cNvCxnSpPr/>
          <p:nvPr/>
        </p:nvCxnSpPr>
        <p:spPr>
          <a:xfrm>
            <a:off x="886238" y="1942423"/>
            <a:ext cx="1758689" cy="1743251"/>
          </a:xfrm>
          <a:prstGeom prst="line">
            <a:avLst/>
          </a:prstGeom>
          <a:ln w="25400">
            <a:solidFill>
              <a:schemeClr val="accent4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 flipV="1">
            <a:off x="268184" y="1937334"/>
            <a:ext cx="2952328" cy="1800200"/>
          </a:xfrm>
          <a:prstGeom prst="line">
            <a:avLst/>
          </a:prstGeom>
          <a:ln w="25400">
            <a:solidFill>
              <a:schemeClr val="accent4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166158" y="3823770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526198" y="1516142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B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3078730" y="1514026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2706238" y="3639104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D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2031382" y="2672674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O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Месяц 21"/>
          <p:cNvSpPr/>
          <p:nvPr/>
        </p:nvSpPr>
        <p:spPr>
          <a:xfrm>
            <a:off x="1474338" y="2686997"/>
            <a:ext cx="144016" cy="197153"/>
          </a:xfrm>
          <a:prstGeom prst="moon">
            <a:avLst/>
          </a:prstGeom>
          <a:solidFill>
            <a:srgbClr val="ED87E8"/>
          </a:solidFill>
          <a:ln>
            <a:solidFill>
              <a:srgbClr val="ED87E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Месяц 25"/>
          <p:cNvSpPr/>
          <p:nvPr/>
        </p:nvSpPr>
        <p:spPr>
          <a:xfrm rot="10992962">
            <a:off x="1956588" y="2730053"/>
            <a:ext cx="149588" cy="248320"/>
          </a:xfrm>
          <a:prstGeom prst="moon">
            <a:avLst/>
          </a:prstGeom>
          <a:solidFill>
            <a:srgbClr val="ED87E8"/>
          </a:solidFill>
          <a:ln>
            <a:solidFill>
              <a:srgbClr val="ED87E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Месяц 22"/>
          <p:cNvSpPr/>
          <p:nvPr/>
        </p:nvSpPr>
        <p:spPr>
          <a:xfrm rot="5198207">
            <a:off x="1726770" y="2496871"/>
            <a:ext cx="146164" cy="218346"/>
          </a:xfrm>
          <a:prstGeom prst="moon">
            <a:avLst/>
          </a:prstGeom>
          <a:solidFill>
            <a:srgbClr val="1CCDF0"/>
          </a:solidFill>
          <a:ln>
            <a:solidFill>
              <a:srgbClr val="1CCD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Месяц 27"/>
          <p:cNvSpPr/>
          <p:nvPr/>
        </p:nvSpPr>
        <p:spPr>
          <a:xfrm rot="15998207">
            <a:off x="1727664" y="2906758"/>
            <a:ext cx="146164" cy="218346"/>
          </a:xfrm>
          <a:prstGeom prst="moon">
            <a:avLst/>
          </a:prstGeom>
          <a:solidFill>
            <a:srgbClr val="1CCDF0"/>
          </a:solidFill>
          <a:ln>
            <a:solidFill>
              <a:srgbClr val="1CCD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Заголовок 25"/>
          <p:cNvSpPr>
            <a:spLocks noGrp="1"/>
          </p:cNvSpPr>
          <p:nvPr>
            <p:ph type="title"/>
          </p:nvPr>
        </p:nvSpPr>
        <p:spPr>
          <a:xfrm>
            <a:off x="2328819" y="332656"/>
            <a:ext cx="4198329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perspectiveRelaxedModerately"/>
              <a:lightRig rig="soft" dir="t"/>
            </a:scene3d>
            <a:sp3d extrusionH="57150" contourW="6350" prstMaterial="softEdge">
              <a:bevelT w="20320" h="20320" prst="artDeco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ru-RU" sz="4400" b="1" cap="all" spc="0" dirty="0" smtClean="0">
                <a:ln/>
                <a:solidFill>
                  <a:schemeClr val="bg2">
                    <a:lumMod val="50000"/>
                  </a:schemeClr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6350" stA="55000" endA="50" endPos="85000" dist="60007" dir="5400000" sy="-100000" algn="bl" rotWithShape="0"/>
                </a:effectLst>
              </a:rPr>
              <a:t>ПАРАЛЕЛОГРАМ</a:t>
            </a:r>
            <a:endParaRPr lang="ru-RU" sz="4400" b="1" cap="all" spc="0" dirty="0">
              <a:ln/>
              <a:solidFill>
                <a:schemeClr val="bg2">
                  <a:lumMod val="50000"/>
                </a:schemeClr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6350" stA="55000" endA="50" endPos="85000" dist="60007" dir="5400000" sy="-100000" algn="bl" rotWithShape="0"/>
              </a:effectLst>
            </a:endParaRPr>
          </a:p>
        </p:txBody>
      </p:sp>
      <p:sp>
        <p:nvSpPr>
          <p:cNvPr id="30" name="Прямоугольник 29"/>
          <p:cNvSpPr/>
          <p:nvPr/>
        </p:nvSpPr>
        <p:spPr>
          <a:xfrm>
            <a:off x="3563888" y="2789716"/>
            <a:ext cx="5574891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800" i="1" dirty="0" smtClean="0">
                <a:latin typeface="Times New Roman" pitchFamily="18" charset="0"/>
                <a:cs typeface="Times New Roman" pitchFamily="18" charset="0"/>
              </a:rPr>
              <a:t>    ВОА =    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D</a:t>
            </a:r>
            <a:r>
              <a:rPr lang="uk-UA" sz="2800" i="1" dirty="0" smtClean="0">
                <a:latin typeface="Times New Roman" pitchFamily="18" charset="0"/>
                <a:cs typeface="Times New Roman" pitchFamily="18" charset="0"/>
              </a:rPr>
              <a:t>ОС  </a:t>
            </a:r>
            <a:r>
              <a:rPr lang="uk-UA" sz="28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8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як вертикальні</a:t>
            </a:r>
            <a:endParaRPr lang="ru-RU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" name="Управляющая кнопка: настраиваемая 30">
            <a:hlinkClick r:id="" action="ppaction://noaction" highlightClick="1"/>
          </p:cNvPr>
          <p:cNvSpPr/>
          <p:nvPr/>
        </p:nvSpPr>
        <p:spPr>
          <a:xfrm>
            <a:off x="776235" y="5229200"/>
            <a:ext cx="1970557" cy="576064"/>
          </a:xfrm>
          <a:prstGeom prst="actionButtonBlank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>
                <a:solidFill>
                  <a:srgbClr val="0070C0"/>
                </a:solidFill>
              </a:rPr>
              <a:t>Підказка(7)</a:t>
            </a:r>
            <a:endParaRPr lang="ru-RU" dirty="0">
              <a:solidFill>
                <a:srgbClr val="0070C0"/>
              </a:solidFill>
            </a:endParaRPr>
          </a:p>
        </p:txBody>
      </p:sp>
      <p:graphicFrame>
        <p:nvGraphicFramePr>
          <p:cNvPr id="25" name="Объект 2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3021631"/>
              </p:ext>
            </p:extLst>
          </p:nvPr>
        </p:nvGraphicFramePr>
        <p:xfrm>
          <a:off x="4860032" y="2781346"/>
          <a:ext cx="468312" cy="5032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20" name="Формула" r:id="rId4" imgW="164957" imgH="152268" progId="Equation.3">
                  <p:embed/>
                </p:oleObj>
              </mc:Choice>
              <mc:Fallback>
                <p:oleObj name="Формула" r:id="rId4" imgW="164957" imgH="152268" progId="Equation.3">
                  <p:embed/>
                  <p:pic>
                    <p:nvPicPr>
                      <p:cNvPr id="0" name="Объект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60032" y="2781346"/>
                        <a:ext cx="468312" cy="5032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Объект 2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5490911"/>
              </p:ext>
            </p:extLst>
          </p:nvPr>
        </p:nvGraphicFramePr>
        <p:xfrm>
          <a:off x="3510988" y="2760930"/>
          <a:ext cx="468312" cy="503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21" name="Формула" r:id="rId6" imgW="164957" imgH="152268" progId="Equation.3">
                  <p:embed/>
                </p:oleObj>
              </mc:Choice>
              <mc:Fallback>
                <p:oleObj name="Формула" r:id="rId6" imgW="164957" imgH="152268" progId="Equation.3">
                  <p:embed/>
                  <p:pic>
                    <p:nvPicPr>
                      <p:cNvPr id="0" name="Объект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10988" y="2760930"/>
                        <a:ext cx="468312" cy="5032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7" name="Прямоугольник 36"/>
          <p:cNvSpPr/>
          <p:nvPr/>
        </p:nvSpPr>
        <p:spPr>
          <a:xfrm>
            <a:off x="3833963" y="3280169"/>
            <a:ext cx="457948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800" i="1" dirty="0" smtClean="0">
                <a:latin typeface="Times New Roman" pitchFamily="18" charset="0"/>
                <a:cs typeface="Times New Roman" pitchFamily="18" charset="0"/>
                <a:sym typeface="Symbol"/>
              </a:rPr>
              <a:t></a:t>
            </a:r>
            <a:r>
              <a:rPr lang="uk-UA" sz="2800" i="1" dirty="0" smtClean="0">
                <a:latin typeface="Times New Roman" pitchFamily="18" charset="0"/>
                <a:cs typeface="Times New Roman" pitchFamily="18" charset="0"/>
              </a:rPr>
              <a:t>ВОА = </a:t>
            </a:r>
            <a:r>
              <a:rPr lang="uk-UA" sz="2800" i="1" dirty="0" smtClean="0">
                <a:latin typeface="Times New Roman" pitchFamily="18" charset="0"/>
                <a:cs typeface="Times New Roman" pitchFamily="18" charset="0"/>
                <a:sym typeface="Symbol"/>
              </a:rPr>
              <a:t>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D</a:t>
            </a:r>
            <a:r>
              <a:rPr lang="uk-UA" sz="2800" i="1" dirty="0" smtClean="0">
                <a:latin typeface="Times New Roman" pitchFamily="18" charset="0"/>
                <a:cs typeface="Times New Roman" pitchFamily="18" charset="0"/>
              </a:rPr>
              <a:t>ОС  </a:t>
            </a:r>
            <a:r>
              <a:rPr lang="uk-UA" sz="28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8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за І ОРТ</a:t>
            </a:r>
            <a:endParaRPr lang="ru-RU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8" name="Прямоугольник 37"/>
          <p:cNvSpPr/>
          <p:nvPr/>
        </p:nvSpPr>
        <p:spPr>
          <a:xfrm>
            <a:off x="3393930" y="3717967"/>
            <a:ext cx="561363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800" i="1" dirty="0" smtClean="0">
                <a:latin typeface="Times New Roman" pitchFamily="18" charset="0"/>
                <a:cs typeface="Times New Roman" pitchFamily="18" charset="0"/>
              </a:rPr>
              <a:t>   1=     2  як відповідні елементи </a:t>
            </a:r>
            <a:endParaRPr lang="ru-RU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5" name="Объект 3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66478644"/>
              </p:ext>
            </p:extLst>
          </p:nvPr>
        </p:nvGraphicFramePr>
        <p:xfrm>
          <a:off x="4067944" y="3735729"/>
          <a:ext cx="468312" cy="5032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22" name="Формула" r:id="rId7" imgW="164957" imgH="152268" progId="Equation.3">
                  <p:embed/>
                </p:oleObj>
              </mc:Choice>
              <mc:Fallback>
                <p:oleObj name="Формула" r:id="rId7" imgW="164957" imgH="152268" progId="Equation.3">
                  <p:embed/>
                  <p:pic>
                    <p:nvPicPr>
                      <p:cNvPr id="0" name="Объект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67944" y="3735729"/>
                        <a:ext cx="468312" cy="5032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" name="Объект 3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13503398"/>
              </p:ext>
            </p:extLst>
          </p:nvPr>
        </p:nvGraphicFramePr>
        <p:xfrm>
          <a:off x="3329732" y="3676695"/>
          <a:ext cx="468312" cy="5032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23" name="Формула" r:id="rId8" imgW="164957" imgH="152268" progId="Equation.3">
                  <p:embed/>
                </p:oleObj>
              </mc:Choice>
              <mc:Fallback>
                <p:oleObj name="Формула" r:id="rId8" imgW="164957" imgH="152268" progId="Equation.3">
                  <p:embed/>
                  <p:pic>
                    <p:nvPicPr>
                      <p:cNvPr id="0" name="Объект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29732" y="3676695"/>
                        <a:ext cx="468312" cy="5032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2" name="Прямоугольник 41"/>
          <p:cNvSpPr/>
          <p:nvPr/>
        </p:nvSpPr>
        <p:spPr>
          <a:xfrm>
            <a:off x="3239852" y="5244544"/>
            <a:ext cx="576771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800" i="1" dirty="0" smtClean="0">
                <a:latin typeface="Times New Roman" pitchFamily="18" charset="0"/>
                <a:cs typeface="Times New Roman" pitchFamily="18" charset="0"/>
              </a:rPr>
              <a:t>   3 =    4  як відповідні елементи </a:t>
            </a:r>
            <a:endParaRPr lang="ru-RU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9" name="Объект 3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36371394"/>
              </p:ext>
            </p:extLst>
          </p:nvPr>
        </p:nvGraphicFramePr>
        <p:xfrm>
          <a:off x="3995936" y="5229200"/>
          <a:ext cx="468312" cy="5032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24" name="Формула" r:id="rId9" imgW="164957" imgH="152268" progId="Equation.3">
                  <p:embed/>
                </p:oleObj>
              </mc:Choice>
              <mc:Fallback>
                <p:oleObj name="Формула" r:id="rId9" imgW="164957" imgH="152268" progId="Equation.3">
                  <p:embed/>
                  <p:pic>
                    <p:nvPicPr>
                      <p:cNvPr id="0" name="Объект 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95936" y="5229200"/>
                        <a:ext cx="468312" cy="5032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" name="Объект 3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79194030"/>
              </p:ext>
            </p:extLst>
          </p:nvPr>
        </p:nvGraphicFramePr>
        <p:xfrm>
          <a:off x="3161873" y="5238742"/>
          <a:ext cx="468312" cy="5032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25" name="Формула" r:id="rId10" imgW="164957" imgH="152268" progId="Equation.3">
                  <p:embed/>
                </p:oleObj>
              </mc:Choice>
              <mc:Fallback>
                <p:oleObj name="Формула" r:id="rId10" imgW="164957" imgH="152268" progId="Equation.3">
                  <p:embed/>
                  <p:pic>
                    <p:nvPicPr>
                      <p:cNvPr id="0" name="Объект 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61873" y="5238742"/>
                        <a:ext cx="468312" cy="5032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5" name="TextBox 44"/>
          <p:cNvSpPr txBox="1"/>
          <p:nvPr/>
        </p:nvSpPr>
        <p:spPr>
          <a:xfrm>
            <a:off x="802371" y="2023141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1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2399966" y="3251754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2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7" name="Прямоугольник 46"/>
          <p:cNvSpPr/>
          <p:nvPr/>
        </p:nvSpPr>
        <p:spPr>
          <a:xfrm>
            <a:off x="3488264" y="5805264"/>
            <a:ext cx="5429163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800" i="1" dirty="0" smtClean="0">
                <a:latin typeface="Times New Roman" pitchFamily="18" charset="0"/>
                <a:cs typeface="Times New Roman" pitchFamily="18" charset="0"/>
              </a:rPr>
              <a:t>ВА </a:t>
            </a:r>
            <a:r>
              <a:rPr lang="uk-UA" sz="2800" i="1" dirty="0" smtClean="0">
                <a:latin typeface="Times New Roman" pitchFamily="18" charset="0"/>
                <a:cs typeface="Times New Roman" pitchFamily="18" charset="0"/>
                <a:sym typeface="Symbol"/>
              </a:rPr>
              <a:t></a:t>
            </a:r>
            <a:r>
              <a:rPr lang="uk-UA" sz="2800" i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D</a:t>
            </a:r>
            <a:r>
              <a:rPr lang="uk-UA" sz="2800" i="1" dirty="0" smtClean="0">
                <a:latin typeface="Times New Roman" pitchFamily="18" charset="0"/>
                <a:cs typeface="Times New Roman" pitchFamily="18" charset="0"/>
              </a:rPr>
              <a:t>С    і   ВС</a:t>
            </a:r>
            <a:r>
              <a:rPr lang="uk-UA" sz="2800" i="1" dirty="0" smtClean="0">
                <a:latin typeface="Times New Roman" pitchFamily="18" charset="0"/>
                <a:cs typeface="Times New Roman" pitchFamily="18" charset="0"/>
                <a:sym typeface="Symbol"/>
              </a:rPr>
              <a:t></a:t>
            </a:r>
            <a:r>
              <a:rPr lang="uk-UA" sz="2800" i="1" dirty="0" smtClean="0">
                <a:latin typeface="Times New Roman" pitchFamily="18" charset="0"/>
                <a:cs typeface="Times New Roman" pitchFamily="18" charset="0"/>
              </a:rPr>
              <a:t> А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D</a:t>
            </a:r>
            <a:r>
              <a:rPr lang="uk-UA" sz="2800" i="1" dirty="0" smtClean="0">
                <a:latin typeface="Times New Roman" pitchFamily="18" charset="0"/>
                <a:cs typeface="Times New Roman" pitchFamily="18" charset="0"/>
              </a:rPr>
              <a:t> за ознакою паралельності прямих 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706179" y="3368202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3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2536471" y="1885474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4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0" name="Прямоугольник 49"/>
          <p:cNvSpPr/>
          <p:nvPr/>
        </p:nvSpPr>
        <p:spPr>
          <a:xfrm>
            <a:off x="3563888" y="4704715"/>
            <a:ext cx="457948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800" i="1" dirty="0" smtClean="0">
                <a:latin typeface="Times New Roman" pitchFamily="18" charset="0"/>
                <a:cs typeface="Times New Roman" pitchFamily="18" charset="0"/>
                <a:sym typeface="Symbol"/>
              </a:rPr>
              <a:t></a:t>
            </a:r>
            <a:r>
              <a:rPr lang="uk-UA" sz="2800" i="1" dirty="0" smtClean="0">
                <a:latin typeface="Times New Roman" pitchFamily="18" charset="0"/>
                <a:cs typeface="Times New Roman" pitchFamily="18" charset="0"/>
              </a:rPr>
              <a:t>ВОС = </a:t>
            </a:r>
            <a:r>
              <a:rPr lang="uk-UA" sz="2800" i="1" dirty="0" smtClean="0">
                <a:latin typeface="Times New Roman" pitchFamily="18" charset="0"/>
                <a:cs typeface="Times New Roman" pitchFamily="18" charset="0"/>
                <a:sym typeface="Symbol"/>
              </a:rPr>
              <a:t>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D</a:t>
            </a:r>
            <a:r>
              <a:rPr lang="uk-UA" sz="2800" i="1" dirty="0" smtClean="0">
                <a:latin typeface="Times New Roman" pitchFamily="18" charset="0"/>
                <a:cs typeface="Times New Roman" pitchFamily="18" charset="0"/>
              </a:rPr>
              <a:t>ОА  </a:t>
            </a:r>
            <a:r>
              <a:rPr lang="uk-UA" sz="28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за І ОРТ</a:t>
            </a:r>
            <a:endParaRPr lang="ru-RU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3" name="Прямоугольник 52"/>
          <p:cNvSpPr/>
          <p:nvPr/>
        </p:nvSpPr>
        <p:spPr>
          <a:xfrm>
            <a:off x="3393930" y="4237638"/>
            <a:ext cx="5574891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800" i="1" dirty="0" smtClean="0">
                <a:latin typeface="Times New Roman" pitchFamily="18" charset="0"/>
                <a:cs typeface="Times New Roman" pitchFamily="18" charset="0"/>
              </a:rPr>
              <a:t>    ВОС =    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D</a:t>
            </a:r>
            <a:r>
              <a:rPr lang="uk-UA" sz="2800" i="1" dirty="0" smtClean="0">
                <a:latin typeface="Times New Roman" pitchFamily="18" charset="0"/>
                <a:cs typeface="Times New Roman" pitchFamily="18" charset="0"/>
              </a:rPr>
              <a:t>ОА  </a:t>
            </a:r>
            <a:r>
              <a:rPr lang="uk-UA" sz="28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як вертикальні</a:t>
            </a:r>
            <a:endParaRPr lang="ru-RU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1" name="Объект 5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038246"/>
              </p:ext>
            </p:extLst>
          </p:nvPr>
        </p:nvGraphicFramePr>
        <p:xfrm>
          <a:off x="3365650" y="4193102"/>
          <a:ext cx="468313" cy="5032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26" name="Формула" r:id="rId11" imgW="164957" imgH="152268" progId="Equation.3">
                  <p:embed/>
                </p:oleObj>
              </mc:Choice>
              <mc:Fallback>
                <p:oleObj name="Формула" r:id="rId11" imgW="164957" imgH="152268" progId="Equation.3">
                  <p:embed/>
                  <p:pic>
                    <p:nvPicPr>
                      <p:cNvPr id="0" name="Объект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65650" y="4193102"/>
                        <a:ext cx="468313" cy="5032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" name="Объект 5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22530118"/>
              </p:ext>
            </p:extLst>
          </p:nvPr>
        </p:nvGraphicFramePr>
        <p:xfrm>
          <a:off x="4716016" y="4193102"/>
          <a:ext cx="468313" cy="5032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27" name="Формула" r:id="rId12" imgW="164957" imgH="152268" progId="Equation.3">
                  <p:embed/>
                </p:oleObj>
              </mc:Choice>
              <mc:Fallback>
                <p:oleObj name="Формула" r:id="rId12" imgW="164957" imgH="152268" progId="Equation.3">
                  <p:embed/>
                  <p:pic>
                    <p:nvPicPr>
                      <p:cNvPr id="0" name="Объект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16016" y="4193102"/>
                        <a:ext cx="468313" cy="5032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7" name="Равнобедренный треугольник 56"/>
          <p:cNvSpPr/>
          <p:nvPr/>
        </p:nvSpPr>
        <p:spPr>
          <a:xfrm rot="17343220" flipH="1" flipV="1">
            <a:off x="206949" y="2464721"/>
            <a:ext cx="1815430" cy="1043448"/>
          </a:xfrm>
          <a:prstGeom prst="triangle">
            <a:avLst>
              <a:gd name="adj" fmla="val 29952"/>
            </a:avLst>
          </a:prstGeom>
          <a:solidFill>
            <a:srgbClr val="DE26D5">
              <a:alpha val="43000"/>
            </a:srgbClr>
          </a:solidFill>
          <a:ln>
            <a:solidFill>
              <a:srgbClr val="ED87E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0" name="Равнобедренный треугольник 59"/>
          <p:cNvSpPr/>
          <p:nvPr/>
        </p:nvSpPr>
        <p:spPr>
          <a:xfrm rot="6463731" flipH="1" flipV="1">
            <a:off x="1526175" y="2131953"/>
            <a:ext cx="1815430" cy="1043448"/>
          </a:xfrm>
          <a:prstGeom prst="triangle">
            <a:avLst>
              <a:gd name="adj" fmla="val 29952"/>
            </a:avLst>
          </a:prstGeom>
          <a:solidFill>
            <a:srgbClr val="F77DC3">
              <a:alpha val="48000"/>
            </a:srgbClr>
          </a:solidFill>
          <a:ln>
            <a:solidFill>
              <a:srgbClr val="F77DC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9" name="Равнобедренный треугольник 58"/>
          <p:cNvSpPr/>
          <p:nvPr/>
        </p:nvSpPr>
        <p:spPr>
          <a:xfrm>
            <a:off x="333103" y="2859037"/>
            <a:ext cx="2293589" cy="872351"/>
          </a:xfrm>
          <a:prstGeom prst="triangle">
            <a:avLst>
              <a:gd name="adj" fmla="val 63566"/>
            </a:avLst>
          </a:prstGeom>
          <a:solidFill>
            <a:schemeClr val="tx2">
              <a:lumMod val="60000"/>
              <a:lumOff val="40000"/>
              <a:alpha val="33000"/>
            </a:schemeClr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3" name="Равнобедренный треугольник 62"/>
          <p:cNvSpPr/>
          <p:nvPr/>
        </p:nvSpPr>
        <p:spPr>
          <a:xfrm rot="10800000">
            <a:off x="898458" y="1920021"/>
            <a:ext cx="2265847" cy="873825"/>
          </a:xfrm>
          <a:prstGeom prst="triangle">
            <a:avLst>
              <a:gd name="adj" fmla="val 59803"/>
            </a:avLst>
          </a:prstGeom>
          <a:solidFill>
            <a:schemeClr val="tx2">
              <a:lumMod val="60000"/>
              <a:lumOff val="40000"/>
              <a:alpha val="52000"/>
            </a:schemeClr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4" name="Прямая соединительная линия 13"/>
          <p:cNvCxnSpPr/>
          <p:nvPr/>
        </p:nvCxnSpPr>
        <p:spPr>
          <a:xfrm flipV="1">
            <a:off x="268663" y="2823269"/>
            <a:ext cx="1490573" cy="914265"/>
          </a:xfrm>
          <a:prstGeom prst="line">
            <a:avLst/>
          </a:prstGeom>
          <a:ln w="254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/>
          <p:nvPr/>
        </p:nvCxnSpPr>
        <p:spPr>
          <a:xfrm flipV="1">
            <a:off x="1744348" y="1942423"/>
            <a:ext cx="1461755" cy="900100"/>
          </a:xfrm>
          <a:prstGeom prst="line">
            <a:avLst/>
          </a:prstGeom>
          <a:ln w="254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/>
          <p:nvPr/>
        </p:nvCxnSpPr>
        <p:spPr>
          <a:xfrm>
            <a:off x="886238" y="1928105"/>
            <a:ext cx="914509" cy="895164"/>
          </a:xfrm>
          <a:prstGeom prst="line">
            <a:avLst/>
          </a:prstGeom>
          <a:ln w="2540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единительная линия 23"/>
          <p:cNvCxnSpPr/>
          <p:nvPr/>
        </p:nvCxnSpPr>
        <p:spPr>
          <a:xfrm>
            <a:off x="1803992" y="2837434"/>
            <a:ext cx="840935" cy="848240"/>
          </a:xfrm>
          <a:prstGeom prst="line">
            <a:avLst/>
          </a:prstGeom>
          <a:ln w="2540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Овал 1"/>
          <p:cNvSpPr/>
          <p:nvPr/>
        </p:nvSpPr>
        <p:spPr>
          <a:xfrm>
            <a:off x="1761513" y="2769009"/>
            <a:ext cx="93038" cy="72008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Управляющая кнопка: далее 2">
            <a:hlinkClick r:id="" action="ppaction://hlinkshowjump?jump=nextslide" highlightClick="1"/>
          </p:cNvPr>
          <p:cNvSpPr/>
          <p:nvPr/>
        </p:nvSpPr>
        <p:spPr>
          <a:xfrm>
            <a:off x="8143377" y="6381328"/>
            <a:ext cx="774050" cy="360241"/>
          </a:xfrm>
          <a:prstGeom prst="actionButtonForwardNex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291055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2000"/>
                            </p:stCondLst>
                            <p:childTnLst>
                              <p:par>
                                <p:cTn id="3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36" restart="whenNotActive" fill="hold" evtFilter="cancelBubble" nodeType="interactiveSeq">
                <p:stCondLst>
                  <p:cond evt="onClick" delay="0">
                    <p:tgtEl>
                      <p:spTgt spid="3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7" fill="hold">
                      <p:stCondLst>
                        <p:cond delay="0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4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1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1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>
                            <p:stCondLst>
                              <p:cond delay="1000"/>
                            </p:stCondLst>
                            <p:childTnLst>
                              <p:par>
                                <p:cTn id="10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8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9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1" fill="hold">
                            <p:stCondLst>
                              <p:cond delay="2000"/>
                            </p:stCondLst>
                            <p:childTnLst>
                              <p:par>
                                <p:cTn id="112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15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7" fill="hold">
                            <p:stCondLst>
                              <p:cond delay="2000"/>
                            </p:stCondLst>
                            <p:childTnLst>
                              <p:par>
                                <p:cTn id="118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0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6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7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1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2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6" dur="1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7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9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1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2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4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5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7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8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9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0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>
                      <p:stCondLst>
                        <p:cond delay="indefinite"/>
                      </p:stCondLst>
                      <p:childTnLst>
                        <p:par>
                          <p:cTn id="152" fill="hold">
                            <p:stCondLst>
                              <p:cond delay="0"/>
                            </p:stCondLst>
                            <p:childTnLst>
                              <p:par>
                                <p:cTn id="15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5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6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7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0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3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4" fill="hold">
                      <p:stCondLst>
                        <p:cond delay="indefinite"/>
                      </p:stCondLst>
                      <p:childTnLst>
                        <p:par>
                          <p:cTn id="165" fill="hold">
                            <p:stCondLst>
                              <p:cond delay="0"/>
                            </p:stCondLst>
                            <p:childTnLst>
                              <p:par>
                                <p:cTn id="16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8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9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0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1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3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4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5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6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8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9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0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1" fill="hold">
                            <p:stCondLst>
                              <p:cond delay="1000"/>
                            </p:stCondLst>
                            <p:childTnLst>
                              <p:par>
                                <p:cTn id="182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4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5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6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9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0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1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2" fill="hold">
                            <p:stCondLst>
                              <p:cond delay="2000"/>
                            </p:stCondLst>
                            <p:childTnLst>
                              <p:par>
                                <p:cTn id="193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7" fill="hold">
                            <p:stCondLst>
                              <p:cond delay="2000"/>
                            </p:stCondLst>
                            <p:childTnLst>
                              <p:par>
                                <p:cTn id="198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0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2" fill="hold">
                      <p:stCondLst>
                        <p:cond delay="indefinite"/>
                      </p:stCondLst>
                      <p:childTnLst>
                        <p:par>
                          <p:cTn id="203" fill="hold">
                            <p:stCondLst>
                              <p:cond delay="0"/>
                            </p:stCondLst>
                            <p:childTnLst>
                              <p:par>
                                <p:cTn id="20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6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7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8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1"/>
                  </p:tgtEl>
                </p:cond>
              </p:nextCondLst>
            </p:seq>
          </p:childTnLst>
        </p:cTn>
      </p:par>
    </p:tnLst>
    <p:bldLst>
      <p:bldP spid="22" grpId="0" animBg="1"/>
      <p:bldP spid="22" grpId="1" animBg="1"/>
      <p:bldP spid="26" grpId="0" animBg="1"/>
      <p:bldP spid="26" grpId="1" animBg="1"/>
      <p:bldP spid="23" grpId="0" animBg="1"/>
      <p:bldP spid="23" grpId="1" animBg="1"/>
      <p:bldP spid="28" grpId="0" animBg="1"/>
      <p:bldP spid="28" grpId="1" animBg="1"/>
      <p:bldP spid="30" grpId="0"/>
      <p:bldP spid="31" grpId="0" animBg="1"/>
      <p:bldP spid="37" grpId="0"/>
      <p:bldP spid="38" grpId="0"/>
      <p:bldP spid="42" grpId="0"/>
      <p:bldP spid="45" grpId="0"/>
      <p:bldP spid="46" grpId="0"/>
      <p:bldP spid="47" grpId="0"/>
      <p:bldP spid="48" grpId="0"/>
      <p:bldP spid="49" grpId="0"/>
      <p:bldP spid="50" grpId="0"/>
      <p:bldP spid="53" grpId="0"/>
      <p:bldP spid="57" grpId="0" animBg="1"/>
      <p:bldP spid="57" grpId="1" animBg="1"/>
      <p:bldP spid="60" grpId="0" animBg="1"/>
      <p:bldP spid="60" grpId="1" animBg="1"/>
      <p:bldP spid="59" grpId="0" animBg="1"/>
      <p:bldP spid="59" grpId="1" animBg="1"/>
      <p:bldP spid="63" grpId="0" animBg="1"/>
      <p:bldP spid="63" grpId="1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3" name="Прямая соединительная линия 42"/>
          <p:cNvCxnSpPr>
            <a:stCxn id="5" idx="4"/>
            <a:endCxn id="29" idx="5"/>
          </p:cNvCxnSpPr>
          <p:nvPr/>
        </p:nvCxnSpPr>
        <p:spPr>
          <a:xfrm>
            <a:off x="3430071" y="3120826"/>
            <a:ext cx="200307" cy="1690560"/>
          </a:xfrm>
          <a:prstGeom prst="line">
            <a:avLst/>
          </a:prstGeom>
          <a:ln w="25400">
            <a:solidFill>
              <a:srgbClr val="DE26D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Прямоугольник 6"/>
          <p:cNvSpPr/>
          <p:nvPr/>
        </p:nvSpPr>
        <p:spPr>
          <a:xfrm>
            <a:off x="4295210" y="1937845"/>
            <a:ext cx="4641527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3.</a:t>
            </a:r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i="1" dirty="0">
                <a:latin typeface="Times New Roman" pitchFamily="18" charset="0"/>
                <a:cs typeface="Times New Roman" pitchFamily="18" charset="0"/>
              </a:rPr>
              <a:t>Д</a:t>
            </a:r>
            <a:r>
              <a:rPr lang="uk-UA" sz="2400" b="1" i="1" dirty="0" err="1">
                <a:latin typeface="Times New Roman" pitchFamily="18" charset="0"/>
                <a:cs typeface="Times New Roman" pitchFamily="18" charset="0"/>
              </a:rPr>
              <a:t>ано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400" b="1" i="1" dirty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smtClean="0">
                <a:latin typeface="Times New Roman" pitchFamily="18" charset="0"/>
                <a:cs typeface="Times New Roman" pitchFamily="18" charset="0"/>
                <a:sym typeface="Symbol"/>
              </a:rPr>
              <a:t></a:t>
            </a:r>
            <a:r>
              <a:rPr lang="ru-RU" sz="2400" b="1" i="1" dirty="0" smtClean="0"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sz="2400" b="1" i="1" dirty="0" smtClean="0">
                <a:latin typeface="Times New Roman" pitchFamily="18" charset="0"/>
                <a:cs typeface="Times New Roman" pitchFamily="18" charset="0"/>
              </a:rPr>
              <a:t>ABC,  </a:t>
            </a:r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точка </a:t>
            </a:r>
            <a:r>
              <a:rPr lang="en-US" sz="2400" b="1" i="1" dirty="0" smtClean="0">
                <a:latin typeface="Times New Roman" pitchFamily="18" charset="0"/>
                <a:cs typeface="Times New Roman" pitchFamily="18" charset="0"/>
              </a:rPr>
              <a:t>D</a:t>
            </a:r>
          </a:p>
          <a:p>
            <a:r>
              <a:rPr lang="en-US" sz="2400" b="1" i="1" dirty="0" smtClean="0">
                <a:latin typeface="Times New Roman" pitchFamily="18" charset="0"/>
                <a:cs typeface="Times New Roman" pitchFamily="18" charset="0"/>
              </a:rPr>
              <a:t>AE = CE,    BE= DE</a:t>
            </a:r>
            <a:endParaRPr lang="en-US" sz="2400" b="1" i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uk-UA" sz="2400" b="1" i="1" dirty="0" smtClean="0">
                <a:latin typeface="Times New Roman" pitchFamily="18" charset="0"/>
                <a:cs typeface="Times New Roman" pitchFamily="18" charset="0"/>
              </a:rPr>
              <a:t>Довести</a:t>
            </a:r>
            <a:r>
              <a:rPr lang="uk-UA" sz="2400" b="1" i="1" dirty="0">
                <a:latin typeface="Times New Roman" pitchFamily="18" charset="0"/>
                <a:cs typeface="Times New Roman" pitchFamily="18" charset="0"/>
              </a:rPr>
              <a:t>: АВС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D</a:t>
            </a:r>
            <a:r>
              <a:rPr lang="uk-UA" sz="2400" b="1" i="1" dirty="0">
                <a:latin typeface="Times New Roman" pitchFamily="18" charset="0"/>
                <a:cs typeface="Times New Roman" pitchFamily="18" charset="0"/>
              </a:rPr>
              <a:t>  - паралелограм</a:t>
            </a:r>
            <a:r>
              <a:rPr lang="ru-RU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Равнобедренный треугольник 4"/>
          <p:cNvSpPr/>
          <p:nvPr/>
        </p:nvSpPr>
        <p:spPr>
          <a:xfrm rot="19878906">
            <a:off x="616659" y="2256000"/>
            <a:ext cx="2592288" cy="1584176"/>
          </a:xfrm>
          <a:prstGeom prst="triangle">
            <a:avLst>
              <a:gd name="adj" fmla="val 23701"/>
            </a:avLst>
          </a:prstGeom>
          <a:solidFill>
            <a:schemeClr val="accent1">
              <a:alpha val="66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8" name="Прямая соединительная линия 7"/>
          <p:cNvCxnSpPr>
            <a:stCxn id="5" idx="0"/>
          </p:cNvCxnSpPr>
          <p:nvPr/>
        </p:nvCxnSpPr>
        <p:spPr>
          <a:xfrm>
            <a:off x="934530" y="2680444"/>
            <a:ext cx="2701366" cy="2116708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 flipV="1">
            <a:off x="1135359" y="3735035"/>
            <a:ext cx="1111817" cy="612067"/>
          </a:xfrm>
          <a:prstGeom prst="line">
            <a:avLst/>
          </a:prstGeom>
          <a:ln w="2540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единительная линия 23"/>
          <p:cNvCxnSpPr/>
          <p:nvPr/>
        </p:nvCxnSpPr>
        <p:spPr>
          <a:xfrm flipV="1">
            <a:off x="2270372" y="3122968"/>
            <a:ext cx="1111817" cy="612067"/>
          </a:xfrm>
          <a:prstGeom prst="line">
            <a:avLst/>
          </a:prstGeom>
          <a:ln w="2540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/>
          <p:cNvCxnSpPr/>
          <p:nvPr/>
        </p:nvCxnSpPr>
        <p:spPr>
          <a:xfrm>
            <a:off x="986791" y="2687094"/>
            <a:ext cx="1335842" cy="1054591"/>
          </a:xfrm>
          <a:prstGeom prst="line">
            <a:avLst/>
          </a:prstGeom>
          <a:ln w="38100">
            <a:solidFill>
              <a:srgbClr val="1CCD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единительная линия 26"/>
          <p:cNvCxnSpPr/>
          <p:nvPr/>
        </p:nvCxnSpPr>
        <p:spPr>
          <a:xfrm>
            <a:off x="2264634" y="3717924"/>
            <a:ext cx="1335842" cy="1054591"/>
          </a:xfrm>
          <a:prstGeom prst="line">
            <a:avLst/>
          </a:prstGeom>
          <a:ln w="38100">
            <a:solidFill>
              <a:srgbClr val="1CCD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775319" y="4412857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595299" y="2311112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B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3460530" y="2753636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3640550" y="4565257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D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2218769" y="3244335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E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" name="Овал 28"/>
          <p:cNvSpPr/>
          <p:nvPr/>
        </p:nvSpPr>
        <p:spPr>
          <a:xfrm>
            <a:off x="3571091" y="4749923"/>
            <a:ext cx="69459" cy="72008"/>
          </a:xfrm>
          <a:prstGeom prst="ellipse">
            <a:avLst/>
          </a:prstGeom>
          <a:solidFill>
            <a:srgbClr val="1CCDF0"/>
          </a:solidFill>
          <a:ln>
            <a:solidFill>
              <a:srgbClr val="1CCD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6" name="Овал 35"/>
          <p:cNvSpPr/>
          <p:nvPr/>
        </p:nvSpPr>
        <p:spPr>
          <a:xfrm>
            <a:off x="2250483" y="3678496"/>
            <a:ext cx="69459" cy="72008"/>
          </a:xfrm>
          <a:prstGeom prst="ellipse">
            <a:avLst/>
          </a:prstGeom>
          <a:solidFill>
            <a:srgbClr val="1CCDF0"/>
          </a:solidFill>
          <a:ln>
            <a:solidFill>
              <a:srgbClr val="1CCD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7" name="Заголовок 25"/>
          <p:cNvSpPr>
            <a:spLocks noGrp="1"/>
          </p:cNvSpPr>
          <p:nvPr>
            <p:ph type="title"/>
          </p:nvPr>
        </p:nvSpPr>
        <p:spPr>
          <a:xfrm>
            <a:off x="2328819" y="332656"/>
            <a:ext cx="4198329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perspectiveRelaxedModerately"/>
              <a:lightRig rig="soft" dir="t"/>
            </a:scene3d>
            <a:sp3d extrusionH="57150" contourW="6350" prstMaterial="softEdge">
              <a:bevelT w="20320" h="20320" prst="artDeco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ru-RU" sz="4400" b="1" cap="all" spc="0" dirty="0" smtClean="0">
                <a:ln/>
                <a:solidFill>
                  <a:schemeClr val="bg2">
                    <a:lumMod val="50000"/>
                  </a:schemeClr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6350" stA="55000" endA="50" endPos="85000" dist="60007" dir="5400000" sy="-100000" algn="bl" rotWithShape="0"/>
                </a:effectLst>
              </a:rPr>
              <a:t>ПАРАЛЕЛОГРАМ</a:t>
            </a:r>
            <a:endParaRPr lang="ru-RU" sz="4400" b="1" cap="all" spc="0" dirty="0">
              <a:ln/>
              <a:solidFill>
                <a:schemeClr val="bg2">
                  <a:lumMod val="50000"/>
                </a:schemeClr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6350" stA="55000" endA="50" endPos="85000" dist="60007" dir="5400000" sy="-100000" algn="bl" rotWithShape="0"/>
              </a:effectLst>
            </a:endParaRPr>
          </a:p>
        </p:txBody>
      </p:sp>
      <p:sp>
        <p:nvSpPr>
          <p:cNvPr id="38" name="Управляющая кнопка: настраиваемая 37">
            <a:hlinkClick r:id="" action="ppaction://noaction" highlightClick="1"/>
          </p:cNvPr>
          <p:cNvSpPr/>
          <p:nvPr/>
        </p:nvSpPr>
        <p:spPr>
          <a:xfrm>
            <a:off x="776235" y="5229200"/>
            <a:ext cx="1970557" cy="576064"/>
          </a:xfrm>
          <a:prstGeom prst="actionButtonBlank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>
                <a:solidFill>
                  <a:srgbClr val="0070C0"/>
                </a:solidFill>
              </a:rPr>
              <a:t>Підказка(3)</a:t>
            </a:r>
            <a:endParaRPr lang="ru-RU" dirty="0">
              <a:solidFill>
                <a:srgbClr val="0070C0"/>
              </a:solidFill>
            </a:endParaRPr>
          </a:p>
        </p:txBody>
      </p:sp>
      <p:sp>
        <p:nvSpPr>
          <p:cNvPr id="39" name="Прямоугольник 38"/>
          <p:cNvSpPr/>
          <p:nvPr/>
        </p:nvSpPr>
        <p:spPr>
          <a:xfrm>
            <a:off x="4000590" y="3542489"/>
            <a:ext cx="435183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800" i="1" dirty="0" smtClean="0">
                <a:latin typeface="Times New Roman" pitchFamily="18" charset="0"/>
                <a:cs typeface="Times New Roman" pitchFamily="18" charset="0"/>
              </a:rPr>
              <a:t>    Сполучити А і 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D</a:t>
            </a:r>
            <a:r>
              <a:rPr lang="uk-UA" sz="2800" i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D</a:t>
            </a:r>
            <a:r>
              <a:rPr lang="uk-UA" sz="2800" i="1" dirty="0" smtClean="0">
                <a:latin typeface="Times New Roman" pitchFamily="18" charset="0"/>
                <a:cs typeface="Times New Roman" pitchFamily="18" charset="0"/>
              </a:rPr>
              <a:t> і С  </a:t>
            </a:r>
            <a:endParaRPr lang="ru-RU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0" name="Прямоугольник 39"/>
          <p:cNvSpPr/>
          <p:nvPr/>
        </p:nvSpPr>
        <p:spPr>
          <a:xfrm>
            <a:off x="4295210" y="4132237"/>
            <a:ext cx="435183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800" i="1" dirty="0" smtClean="0">
                <a:latin typeface="Times New Roman" pitchFamily="18" charset="0"/>
                <a:cs typeface="Times New Roman" pitchFamily="18" charset="0"/>
              </a:rPr>
              <a:t>    АВС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D</a:t>
            </a:r>
            <a:r>
              <a:rPr lang="uk-UA" sz="2800" i="1" dirty="0" smtClean="0">
                <a:latin typeface="Times New Roman" pitchFamily="18" charset="0"/>
                <a:cs typeface="Times New Roman" pitchFamily="18" charset="0"/>
              </a:rPr>
              <a:t> – чотирикутник, у якого діагоналі точкою перетину діляться навпіл  </a:t>
            </a:r>
            <a:endParaRPr lang="ru-RU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" name="Прямоугольник 40"/>
          <p:cNvSpPr/>
          <p:nvPr/>
        </p:nvSpPr>
        <p:spPr>
          <a:xfrm>
            <a:off x="3349351" y="5589240"/>
            <a:ext cx="5654307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800" i="1" dirty="0" smtClean="0">
                <a:latin typeface="Times New Roman" pitchFamily="18" charset="0"/>
                <a:cs typeface="Times New Roman" pitchFamily="18" charset="0"/>
              </a:rPr>
              <a:t>    АВС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D</a:t>
            </a:r>
            <a:r>
              <a:rPr lang="uk-UA" sz="2800" i="1" dirty="0" smtClean="0">
                <a:latin typeface="Times New Roman" pitchFamily="18" charset="0"/>
                <a:cs typeface="Times New Roman" pitchFamily="18" charset="0"/>
              </a:rPr>
              <a:t>- паралелограм за </a:t>
            </a:r>
            <a:r>
              <a:rPr lang="uk-UA" sz="28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ознакою  </a:t>
            </a:r>
            <a:endParaRPr lang="ru-RU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35" name="Прямая соединительная линия 34"/>
          <p:cNvCxnSpPr>
            <a:stCxn id="5" idx="2"/>
            <a:endCxn id="29" idx="2"/>
          </p:cNvCxnSpPr>
          <p:nvPr/>
        </p:nvCxnSpPr>
        <p:spPr>
          <a:xfrm>
            <a:off x="1155927" y="4365104"/>
            <a:ext cx="2415164" cy="420823"/>
          </a:xfrm>
          <a:prstGeom prst="line">
            <a:avLst/>
          </a:prstGeom>
          <a:ln w="25400">
            <a:solidFill>
              <a:srgbClr val="CB3B8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Управляющая кнопка: далее 24">
            <a:hlinkClick r:id="" action="ppaction://hlinkshowjump?jump=nextslide" highlightClick="1"/>
          </p:cNvPr>
          <p:cNvSpPr/>
          <p:nvPr/>
        </p:nvSpPr>
        <p:spPr>
          <a:xfrm>
            <a:off x="8143377" y="6381328"/>
            <a:ext cx="774050" cy="360241"/>
          </a:xfrm>
          <a:prstGeom prst="actionButtonForwardNex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277235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000"/>
                            </p:stCondLst>
                            <p:childTnLst>
                              <p:par>
                                <p:cTn id="19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500"/>
                            </p:stCondLst>
                            <p:childTnLst>
                              <p:par>
                                <p:cTn id="24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34" restart="whenNotActive" fill="hold" evtFilter="cancelBubble" nodeType="interactiveSeq">
                <p:stCondLst>
                  <p:cond evt="onClick" delay="0">
                    <p:tgtEl>
                      <p:spTgt spid="3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5" fill="hold">
                      <p:stCondLst>
                        <p:cond delay="0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1000"/>
                            </p:stCondLst>
                            <p:childTnLst>
                              <p:par>
                                <p:cTn id="43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59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8"/>
                  </p:tgtEl>
                </p:cond>
              </p:nextCondLst>
            </p:seq>
          </p:childTnLst>
        </p:cTn>
      </p:par>
    </p:tnLst>
    <p:bldLst>
      <p:bldP spid="38" grpId="0" animBg="1"/>
      <p:bldP spid="39" grpId="0"/>
      <p:bldP spid="40" grpId="0"/>
      <p:bldP spid="4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9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" name="Rectangle 10"/>
          <p:cNvSpPr>
            <a:spLocks noChangeArrowheads="1"/>
          </p:cNvSpPr>
          <p:nvPr/>
        </p:nvSpPr>
        <p:spPr bwMode="auto">
          <a:xfrm>
            <a:off x="0" y="147637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200" b="1" i="1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                          </a:t>
            </a:r>
            <a:endParaRPr kumimoji="0" lang="uk-UA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1" name="Rectangle 11"/>
          <p:cNvSpPr>
            <a:spLocks noChangeArrowheads="1"/>
          </p:cNvSpPr>
          <p:nvPr/>
        </p:nvSpPr>
        <p:spPr bwMode="auto">
          <a:xfrm>
            <a:off x="0" y="23717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1" i="1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                          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4591145" y="2082710"/>
            <a:ext cx="460851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      5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i="1" dirty="0">
                <a:latin typeface="Times New Roman" pitchFamily="18" charset="0"/>
                <a:cs typeface="Times New Roman" pitchFamily="18" charset="0"/>
              </a:rPr>
              <a:t>Д</a:t>
            </a:r>
            <a:r>
              <a:rPr lang="uk-UA" sz="2400" b="1" i="1" dirty="0" err="1">
                <a:latin typeface="Times New Roman" pitchFamily="18" charset="0"/>
                <a:cs typeface="Times New Roman" pitchFamily="18" charset="0"/>
              </a:rPr>
              <a:t>ано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400" b="1" i="1" dirty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smtClean="0">
                <a:latin typeface="Times New Roman" pitchFamily="18" charset="0"/>
                <a:cs typeface="Times New Roman" pitchFamily="18" charset="0"/>
              </a:rPr>
              <a:t>ABCD,</a:t>
            </a:r>
          </a:p>
          <a:p>
            <a:r>
              <a:rPr lang="en-US" sz="2400" b="1" i="1" dirty="0" smtClean="0">
                <a:latin typeface="Times New Roman" pitchFamily="18" charset="0"/>
                <a:cs typeface="Times New Roman" pitchFamily="18" charset="0"/>
              </a:rPr>
              <a:t>      1 =       3,     1+      2 = 180</a:t>
            </a:r>
            <a:r>
              <a:rPr lang="en-US" sz="2400" b="1" i="1" dirty="0" smtClean="0">
                <a:latin typeface="Times New Roman" pitchFamily="18" charset="0"/>
                <a:cs typeface="Times New Roman" pitchFamily="18" charset="0"/>
                <a:sym typeface="Symbol"/>
              </a:rPr>
              <a:t></a:t>
            </a:r>
            <a:r>
              <a:rPr lang="en-US" sz="2400" b="1" i="1" dirty="0" smtClean="0">
                <a:latin typeface="Times New Roman" pitchFamily="18" charset="0"/>
                <a:cs typeface="Times New Roman" pitchFamily="18" charset="0"/>
              </a:rPr>
              <a:t>  </a:t>
            </a:r>
          </a:p>
          <a:p>
            <a:r>
              <a:rPr lang="uk-UA" sz="2400" b="1" i="1" dirty="0" smtClean="0">
                <a:latin typeface="Times New Roman" pitchFamily="18" charset="0"/>
                <a:cs typeface="Times New Roman" pitchFamily="18" charset="0"/>
              </a:rPr>
              <a:t>Довести</a:t>
            </a:r>
            <a:r>
              <a:rPr lang="uk-UA" sz="2400" b="1" i="1" dirty="0">
                <a:latin typeface="Times New Roman" pitchFamily="18" charset="0"/>
                <a:cs typeface="Times New Roman" pitchFamily="18" charset="0"/>
              </a:rPr>
              <a:t>: АВС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D</a:t>
            </a:r>
            <a:r>
              <a:rPr lang="uk-UA" sz="2400" b="1" i="1" dirty="0">
                <a:latin typeface="Times New Roman" pitchFamily="18" charset="0"/>
                <a:cs typeface="Times New Roman" pitchFamily="18" charset="0"/>
              </a:rPr>
              <a:t>  - паралелограм</a:t>
            </a:r>
            <a:r>
              <a:rPr lang="ru-RU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88930807"/>
              </p:ext>
            </p:extLst>
          </p:nvPr>
        </p:nvGraphicFramePr>
        <p:xfrm>
          <a:off x="4671157" y="2479557"/>
          <a:ext cx="432048" cy="40663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37" name="Формула" r:id="rId4" imgW="164957" imgH="152268" progId="Equation.3">
                  <p:embed/>
                </p:oleObj>
              </mc:Choice>
              <mc:Fallback>
                <p:oleObj name="Формула" r:id="rId4" imgW="164957" imgH="152268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71157" y="2479557"/>
                        <a:ext cx="432048" cy="40663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Объект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43706705"/>
              </p:ext>
            </p:extLst>
          </p:nvPr>
        </p:nvGraphicFramePr>
        <p:xfrm>
          <a:off x="6946871" y="2496974"/>
          <a:ext cx="4318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38" name="Формула" r:id="rId6" imgW="164957" imgH="152268" progId="Equation.3">
                  <p:embed/>
                </p:oleObj>
              </mc:Choice>
              <mc:Fallback>
                <p:oleObj name="Формула" r:id="rId6" imgW="164957" imgH="152268" progId="Equation.3">
                  <p:embed/>
                  <p:pic>
                    <p:nvPicPr>
                      <p:cNvPr id="0" name="Объект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46871" y="2496974"/>
                        <a:ext cx="4318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Объект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53064579"/>
              </p:ext>
            </p:extLst>
          </p:nvPr>
        </p:nvGraphicFramePr>
        <p:xfrm>
          <a:off x="5580112" y="2479674"/>
          <a:ext cx="4318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39" name="Формула" r:id="rId7" imgW="164957" imgH="152268" progId="Equation.3">
                  <p:embed/>
                </p:oleObj>
              </mc:Choice>
              <mc:Fallback>
                <p:oleObj name="Формула" r:id="rId7" imgW="164957" imgH="152268" progId="Equation.3">
                  <p:embed/>
                  <p:pic>
                    <p:nvPicPr>
                      <p:cNvPr id="0" name="Объект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80112" y="2479674"/>
                        <a:ext cx="4318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Объект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69702835"/>
              </p:ext>
            </p:extLst>
          </p:nvPr>
        </p:nvGraphicFramePr>
        <p:xfrm>
          <a:off x="6228184" y="2505210"/>
          <a:ext cx="4318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40" name="Формула" r:id="rId8" imgW="164957" imgH="152268" progId="Equation.3">
                  <p:embed/>
                </p:oleObj>
              </mc:Choice>
              <mc:Fallback>
                <p:oleObj name="Формула" r:id="rId8" imgW="164957" imgH="152268" progId="Equation.3">
                  <p:embed/>
                  <p:pic>
                    <p:nvPicPr>
                      <p:cNvPr id="0" name="Объект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28184" y="2505210"/>
                        <a:ext cx="4318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Блок-схема: данные 21"/>
          <p:cNvSpPr/>
          <p:nvPr/>
        </p:nvSpPr>
        <p:spPr>
          <a:xfrm>
            <a:off x="675030" y="2791989"/>
            <a:ext cx="2592288" cy="1429099"/>
          </a:xfrm>
          <a:prstGeom prst="flowChartInputOutput">
            <a:avLst/>
          </a:prstGeom>
          <a:solidFill>
            <a:srgbClr val="6ADCBE">
              <a:alpha val="47000"/>
            </a:srgbClr>
          </a:solidFill>
          <a:ln>
            <a:solidFill>
              <a:srgbClr val="6ADCB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TextBox 22"/>
          <p:cNvSpPr txBox="1"/>
          <p:nvPr/>
        </p:nvSpPr>
        <p:spPr>
          <a:xfrm>
            <a:off x="190088" y="4203921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1006189" y="2381325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B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2927377" y="2381325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2373138" y="4261738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D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707967" y="3851756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1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1172008" y="2708410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2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2921035" y="2753470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3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Месяц 23"/>
          <p:cNvSpPr/>
          <p:nvPr/>
        </p:nvSpPr>
        <p:spPr>
          <a:xfrm rot="9614023">
            <a:off x="875459" y="3819404"/>
            <a:ext cx="261458" cy="360040"/>
          </a:xfrm>
          <a:prstGeom prst="moon">
            <a:avLst>
              <a:gd name="adj" fmla="val 44314"/>
            </a:avLst>
          </a:prstGeom>
          <a:solidFill>
            <a:srgbClr val="1CCDF0"/>
          </a:solidFill>
          <a:ln>
            <a:solidFill>
              <a:srgbClr val="1CCD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4" name="Месяц 33"/>
          <p:cNvSpPr/>
          <p:nvPr/>
        </p:nvSpPr>
        <p:spPr>
          <a:xfrm rot="19242568">
            <a:off x="2790306" y="2880908"/>
            <a:ext cx="261458" cy="360040"/>
          </a:xfrm>
          <a:prstGeom prst="moon">
            <a:avLst>
              <a:gd name="adj" fmla="val 44314"/>
            </a:avLst>
          </a:prstGeom>
          <a:solidFill>
            <a:srgbClr val="1CCDF0"/>
          </a:solidFill>
          <a:ln>
            <a:solidFill>
              <a:srgbClr val="1CCD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Месяц 24"/>
          <p:cNvSpPr/>
          <p:nvPr/>
        </p:nvSpPr>
        <p:spPr>
          <a:xfrm rot="13793034">
            <a:off x="1289007" y="2791082"/>
            <a:ext cx="184912" cy="360040"/>
          </a:xfrm>
          <a:prstGeom prst="moon">
            <a:avLst>
              <a:gd name="adj" fmla="val 25391"/>
            </a:avLst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36" name="Прямая соединительная линия 35"/>
          <p:cNvCxnSpPr/>
          <p:nvPr/>
        </p:nvCxnSpPr>
        <p:spPr>
          <a:xfrm>
            <a:off x="107504" y="2771825"/>
            <a:ext cx="4392488" cy="20164"/>
          </a:xfrm>
          <a:prstGeom prst="line">
            <a:avLst/>
          </a:prstGeom>
          <a:ln w="25400">
            <a:solidFill>
              <a:srgbClr val="ED87E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Прямая соединительная линия 39"/>
          <p:cNvCxnSpPr/>
          <p:nvPr/>
        </p:nvCxnSpPr>
        <p:spPr>
          <a:xfrm>
            <a:off x="-36512" y="4211878"/>
            <a:ext cx="4608512" cy="9210"/>
          </a:xfrm>
          <a:prstGeom prst="line">
            <a:avLst/>
          </a:prstGeom>
          <a:ln w="25400">
            <a:solidFill>
              <a:srgbClr val="ED87E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Прямая соединительная линия 43"/>
          <p:cNvCxnSpPr/>
          <p:nvPr/>
        </p:nvCxnSpPr>
        <p:spPr>
          <a:xfrm flipH="1">
            <a:off x="508576" y="2076539"/>
            <a:ext cx="967080" cy="2548627"/>
          </a:xfrm>
          <a:prstGeom prst="line">
            <a:avLst/>
          </a:prstGeom>
          <a:ln w="2540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Заголовок 25"/>
          <p:cNvSpPr>
            <a:spLocks noGrp="1"/>
          </p:cNvSpPr>
          <p:nvPr>
            <p:ph type="title"/>
          </p:nvPr>
        </p:nvSpPr>
        <p:spPr>
          <a:xfrm>
            <a:off x="2328819" y="332656"/>
            <a:ext cx="4198329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perspectiveRelaxedModerately"/>
              <a:lightRig rig="soft" dir="t"/>
            </a:scene3d>
            <a:sp3d extrusionH="57150" contourW="6350" prstMaterial="softEdge">
              <a:bevelT w="20320" h="20320" prst="artDeco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ru-RU" sz="4400" b="1" cap="all" spc="0" dirty="0" smtClean="0">
                <a:ln/>
                <a:solidFill>
                  <a:schemeClr val="bg2">
                    <a:lumMod val="50000"/>
                  </a:schemeClr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6350" stA="55000" endA="50" endPos="85000" dist="60007" dir="5400000" sy="-100000" algn="bl" rotWithShape="0"/>
                </a:effectLst>
              </a:rPr>
              <a:t>ПАРАЛЕЛОГРАМ</a:t>
            </a:r>
            <a:endParaRPr lang="ru-RU" sz="4400" b="1" cap="all" spc="0" dirty="0">
              <a:ln/>
              <a:solidFill>
                <a:schemeClr val="bg2">
                  <a:lumMod val="50000"/>
                </a:schemeClr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6350" stA="55000" endA="50" endPos="85000" dist="60007" dir="5400000" sy="-100000" algn="bl" rotWithShape="0"/>
              </a:effectLst>
            </a:endParaRPr>
          </a:p>
        </p:txBody>
      </p:sp>
      <p:sp>
        <p:nvSpPr>
          <p:cNvPr id="51" name="Управляющая кнопка: настраиваемая 50">
            <a:hlinkClick r:id="" action="ppaction://noaction" highlightClick="1"/>
          </p:cNvPr>
          <p:cNvSpPr/>
          <p:nvPr/>
        </p:nvSpPr>
        <p:spPr>
          <a:xfrm>
            <a:off x="776235" y="5229200"/>
            <a:ext cx="1970557" cy="576064"/>
          </a:xfrm>
          <a:prstGeom prst="actionButtonBlank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>
                <a:solidFill>
                  <a:srgbClr val="0070C0"/>
                </a:solidFill>
              </a:rPr>
              <a:t>Підказка(3)</a:t>
            </a:r>
            <a:endParaRPr lang="ru-RU" dirty="0">
              <a:solidFill>
                <a:srgbClr val="0070C0"/>
              </a:solidFill>
            </a:endParaRPr>
          </a:p>
        </p:txBody>
      </p:sp>
      <p:sp>
        <p:nvSpPr>
          <p:cNvPr id="52" name="Прямоугольник 51"/>
          <p:cNvSpPr/>
          <p:nvPr/>
        </p:nvSpPr>
        <p:spPr>
          <a:xfrm>
            <a:off x="4645224" y="3464523"/>
            <a:ext cx="4603293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800" i="1" dirty="0" smtClean="0">
                <a:latin typeface="Times New Roman" pitchFamily="18" charset="0"/>
                <a:cs typeface="Times New Roman" pitchFamily="18" charset="0"/>
              </a:rPr>
              <a:t>Кути    1 і 2 – </a:t>
            </a:r>
            <a:r>
              <a:rPr lang="uk-UA" sz="28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внутрішні односторонні</a:t>
            </a:r>
            <a:r>
              <a:rPr lang="uk-UA" sz="2800" i="1" dirty="0" smtClean="0">
                <a:latin typeface="Times New Roman" pitchFamily="18" charset="0"/>
                <a:cs typeface="Times New Roman" pitchFamily="18" charset="0"/>
              </a:rPr>
              <a:t> при ВС і 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AD</a:t>
            </a:r>
            <a:r>
              <a:rPr lang="uk-UA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uk-UA" sz="2800" i="1" dirty="0" smtClean="0">
                <a:latin typeface="Times New Roman" pitchFamily="18" charset="0"/>
                <a:cs typeface="Times New Roman" pitchFamily="18" charset="0"/>
              </a:rPr>
              <a:t>та січній АВ </a:t>
            </a:r>
            <a:r>
              <a:rPr lang="uk-UA" sz="28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</a:t>
            </a:r>
            <a:r>
              <a:rPr lang="uk-UA" sz="2800" i="1" dirty="0" smtClean="0"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  <a:sym typeface="Symbol"/>
              </a:rPr>
              <a:t>  </a:t>
            </a:r>
            <a:r>
              <a:rPr lang="uk-UA" sz="2800" i="1" dirty="0" smtClean="0">
                <a:latin typeface="Times New Roman" pitchFamily="18" charset="0"/>
                <a:cs typeface="Times New Roman" pitchFamily="18" charset="0"/>
                <a:sym typeface="Symbol"/>
              </a:rPr>
              <a:t>ВС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  <a:sym typeface="Symbol"/>
              </a:rPr>
              <a:t> AD</a:t>
            </a:r>
            <a:endParaRPr lang="ru-RU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53" name="Прямая соединительная линия 52"/>
          <p:cNvCxnSpPr/>
          <p:nvPr/>
        </p:nvCxnSpPr>
        <p:spPr>
          <a:xfrm flipH="1">
            <a:off x="2555776" y="2274815"/>
            <a:ext cx="909261" cy="2535889"/>
          </a:xfrm>
          <a:prstGeom prst="line">
            <a:avLst/>
          </a:prstGeom>
          <a:ln w="2540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Прямоугольник 54"/>
          <p:cNvSpPr/>
          <p:nvPr/>
        </p:nvSpPr>
        <p:spPr>
          <a:xfrm>
            <a:off x="4527913" y="4824734"/>
            <a:ext cx="4603293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800" i="1" dirty="0" smtClean="0">
                <a:latin typeface="Times New Roman" pitchFamily="18" charset="0"/>
                <a:cs typeface="Times New Roman" pitchFamily="18" charset="0"/>
              </a:rPr>
              <a:t>Кути    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uk-UA" sz="2800" i="1" dirty="0" smtClean="0"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uk-UA" sz="2800" i="1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uk-UA" sz="28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внутрішні односторонні</a:t>
            </a:r>
            <a:r>
              <a:rPr lang="uk-UA" sz="2800" i="1" dirty="0" smtClean="0">
                <a:latin typeface="Times New Roman" pitchFamily="18" charset="0"/>
                <a:cs typeface="Times New Roman" pitchFamily="18" charset="0"/>
              </a:rPr>
              <a:t> при 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uk-UA" sz="2800" i="1" dirty="0" smtClean="0">
                <a:latin typeface="Times New Roman" pitchFamily="18" charset="0"/>
                <a:cs typeface="Times New Roman" pitchFamily="18" charset="0"/>
              </a:rPr>
              <a:t>В і 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CD</a:t>
            </a:r>
            <a:r>
              <a:rPr lang="uk-UA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uk-UA" sz="2800" i="1" dirty="0" smtClean="0">
                <a:latin typeface="Times New Roman" pitchFamily="18" charset="0"/>
                <a:cs typeface="Times New Roman" pitchFamily="18" charset="0"/>
              </a:rPr>
              <a:t>та січній В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uk-UA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8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</a:t>
            </a:r>
            <a:r>
              <a:rPr lang="uk-UA" sz="2800" i="1" dirty="0" smtClean="0"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  <a:sym typeface="Symbol"/>
              </a:rPr>
              <a:t>  A</a:t>
            </a:r>
            <a:r>
              <a:rPr lang="uk-UA" sz="2800" i="1" dirty="0" smtClean="0">
                <a:latin typeface="Times New Roman" pitchFamily="18" charset="0"/>
                <a:cs typeface="Times New Roman" pitchFamily="18" charset="0"/>
                <a:sym typeface="Symbol"/>
              </a:rPr>
              <a:t>В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  <a:sym typeface="Symbol"/>
              </a:rPr>
              <a:t> CD</a:t>
            </a:r>
            <a:endParaRPr lang="ru-RU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6" name="Прямоугольник 55"/>
          <p:cNvSpPr/>
          <p:nvPr/>
        </p:nvSpPr>
        <p:spPr>
          <a:xfrm>
            <a:off x="898893" y="6209729"/>
            <a:ext cx="678421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i="1" dirty="0" smtClean="0">
                <a:latin typeface="Times New Roman" pitchFamily="18" charset="0"/>
                <a:cs typeface="Times New Roman" pitchFamily="18" charset="0"/>
                <a:sym typeface="Symbol"/>
              </a:rPr>
              <a:t>A</a:t>
            </a:r>
            <a:r>
              <a:rPr lang="uk-UA" sz="2800" i="1" dirty="0" smtClean="0">
                <a:latin typeface="Times New Roman" pitchFamily="18" charset="0"/>
                <a:cs typeface="Times New Roman" pitchFamily="18" charset="0"/>
                <a:sym typeface="Symbol"/>
              </a:rPr>
              <a:t>ВС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  <a:sym typeface="Symbol"/>
              </a:rPr>
              <a:t>D</a:t>
            </a:r>
            <a:r>
              <a:rPr lang="uk-UA" sz="2800" i="1" dirty="0" smtClean="0">
                <a:latin typeface="Times New Roman" pitchFamily="18" charset="0"/>
                <a:cs typeface="Times New Roman" pitchFamily="18" charset="0"/>
                <a:sym typeface="Symbol"/>
              </a:rPr>
              <a:t> – паралелограм </a:t>
            </a:r>
            <a:r>
              <a:rPr lang="uk-UA" sz="28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за означенням</a:t>
            </a:r>
            <a:endParaRPr lang="ru-RU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3" name="Управляющая кнопка: далее 32">
            <a:hlinkClick r:id="" action="ppaction://hlinkshowjump?jump=nextslide" highlightClick="1"/>
          </p:cNvPr>
          <p:cNvSpPr/>
          <p:nvPr/>
        </p:nvSpPr>
        <p:spPr>
          <a:xfrm>
            <a:off x="8143377" y="6381328"/>
            <a:ext cx="774050" cy="360241"/>
          </a:xfrm>
          <a:prstGeom prst="actionButtonForwardNex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300305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5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1"/>
                  </p:tgtEl>
                </p:cond>
              </p:nextCondLst>
            </p:seq>
          </p:childTnLst>
        </p:cTn>
      </p:par>
    </p:tnLst>
    <p:bldLst>
      <p:bldP spid="24" grpId="0" animBg="1"/>
      <p:bldP spid="34" grpId="0" animBg="1"/>
      <p:bldP spid="25" grpId="0" animBg="1"/>
      <p:bldP spid="51" grpId="0" animBg="1"/>
      <p:bldP spid="52" grpId="0"/>
      <p:bldP spid="55" grpId="0"/>
      <p:bldP spid="5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4932040" y="1717357"/>
            <a:ext cx="388851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6.</a:t>
            </a:r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i="1" dirty="0">
                <a:latin typeface="Times New Roman" pitchFamily="18" charset="0"/>
                <a:cs typeface="Times New Roman" pitchFamily="18" charset="0"/>
              </a:rPr>
              <a:t>Д</a:t>
            </a:r>
            <a:r>
              <a:rPr lang="uk-UA" sz="2400" b="1" i="1" dirty="0" err="1">
                <a:latin typeface="Times New Roman" pitchFamily="18" charset="0"/>
                <a:cs typeface="Times New Roman" pitchFamily="18" charset="0"/>
              </a:rPr>
              <a:t>ано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400" b="1" i="1" dirty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smtClean="0">
                <a:latin typeface="Times New Roman" pitchFamily="18" charset="0"/>
                <a:cs typeface="Times New Roman" pitchFamily="18" charset="0"/>
              </a:rPr>
              <a:t>ABCD - </a:t>
            </a:r>
            <a:r>
              <a:rPr lang="uk-UA" sz="2400" b="1" i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ромб</a:t>
            </a:r>
            <a:r>
              <a:rPr lang="en-US" sz="2400" b="1" i="1" dirty="0" smtClean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r>
              <a:rPr lang="en-US" sz="2400" b="1" i="1" dirty="0" smtClean="0">
                <a:latin typeface="Times New Roman" pitchFamily="18" charset="0"/>
                <a:cs typeface="Times New Roman" pitchFamily="18" charset="0"/>
              </a:rPr>
              <a:t>      CBD = 55</a:t>
            </a:r>
            <a:r>
              <a:rPr lang="en-US" sz="2400" b="1" i="1" dirty="0" smtClean="0">
                <a:latin typeface="Times New Roman" pitchFamily="18" charset="0"/>
                <a:cs typeface="Times New Roman" pitchFamily="18" charset="0"/>
                <a:sym typeface="Symbol"/>
              </a:rPr>
              <a:t></a:t>
            </a:r>
            <a:r>
              <a:rPr lang="en-US" sz="2400" b="1" i="1" dirty="0" smtClean="0">
                <a:latin typeface="Times New Roman" pitchFamily="18" charset="0"/>
                <a:cs typeface="Times New Roman" pitchFamily="18" charset="0"/>
              </a:rPr>
              <a:t>  </a:t>
            </a:r>
          </a:p>
          <a:p>
            <a:pPr lvl="0"/>
            <a:r>
              <a:rPr lang="uk-UA" sz="2400" b="1" i="1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Знайти </a:t>
            </a:r>
            <a:r>
              <a:rPr lang="en-US" sz="2400" b="1" i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</a:t>
            </a:r>
            <a:r>
              <a:rPr lang="uk-UA" sz="2400" b="1" i="1" dirty="0" smtClean="0">
                <a:latin typeface="Times New Roman" pitchFamily="18" charset="0"/>
                <a:cs typeface="Times New Roman" pitchFamily="18" charset="0"/>
              </a:rPr>
              <a:t> В</a:t>
            </a:r>
            <a:r>
              <a:rPr lang="en-US" sz="2400" b="1" i="1" dirty="0" smtClean="0">
                <a:latin typeface="Times New Roman" pitchFamily="18" charset="0"/>
                <a:cs typeface="Times New Roman" pitchFamily="18" charset="0"/>
              </a:rPr>
              <a:t>AD</a:t>
            </a:r>
            <a:r>
              <a:rPr lang="uk-UA" sz="24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7" name="Объе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42309678"/>
              </p:ext>
            </p:extLst>
          </p:nvPr>
        </p:nvGraphicFramePr>
        <p:xfrm>
          <a:off x="6228184" y="2502187"/>
          <a:ext cx="4318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71" name="Формула" r:id="rId4" imgW="164957" imgH="152268" progId="Equation.3">
                  <p:embed/>
                </p:oleObj>
              </mc:Choice>
              <mc:Fallback>
                <p:oleObj name="Формула" r:id="rId4" imgW="164957" imgH="152268" progId="Equation.3">
                  <p:embed/>
                  <p:pic>
                    <p:nvPicPr>
                      <p:cNvPr id="0" name="Объект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28184" y="2502187"/>
                        <a:ext cx="4318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Объект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33770241"/>
              </p:ext>
            </p:extLst>
          </p:nvPr>
        </p:nvGraphicFramePr>
        <p:xfrm>
          <a:off x="5076056" y="2132856"/>
          <a:ext cx="4318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72" name="Формула" r:id="rId6" imgW="164957" imgH="152268" progId="Equation.3">
                  <p:embed/>
                </p:oleObj>
              </mc:Choice>
              <mc:Fallback>
                <p:oleObj name="Формула" r:id="rId6" imgW="164957" imgH="152268" progId="Equation.3">
                  <p:embed/>
                  <p:pic>
                    <p:nvPicPr>
                      <p:cNvPr id="0" name="Объект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76056" y="2132856"/>
                        <a:ext cx="4318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Блок-схема: данные 8"/>
          <p:cNvSpPr/>
          <p:nvPr/>
        </p:nvSpPr>
        <p:spPr>
          <a:xfrm>
            <a:off x="1115616" y="2420888"/>
            <a:ext cx="2376264" cy="1656184"/>
          </a:xfrm>
          <a:prstGeom prst="flowChartInputOutput">
            <a:avLst/>
          </a:prstGeom>
          <a:solidFill>
            <a:srgbClr val="FFC000">
              <a:alpha val="34000"/>
            </a:srgbClr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1619672" y="2420888"/>
            <a:ext cx="1368152" cy="1656184"/>
          </a:xfrm>
          <a:prstGeom prst="line">
            <a:avLst/>
          </a:prstGeom>
          <a:ln w="25400">
            <a:solidFill>
              <a:srgbClr val="1CCD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724408" y="4005064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222258" y="2132856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B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491880" y="2132856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3077906" y="3972798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D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Дуга 15"/>
          <p:cNvSpPr/>
          <p:nvPr/>
        </p:nvSpPr>
        <p:spPr>
          <a:xfrm rot="4280037">
            <a:off x="1543061" y="2250159"/>
            <a:ext cx="504056" cy="504056"/>
          </a:xfrm>
          <a:prstGeom prst="arc">
            <a:avLst/>
          </a:prstGeom>
          <a:ln w="254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8" name="Прямая соединительная линия 17"/>
          <p:cNvCxnSpPr/>
          <p:nvPr/>
        </p:nvCxnSpPr>
        <p:spPr>
          <a:xfrm>
            <a:off x="1582298" y="2420888"/>
            <a:ext cx="1909582" cy="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 flipV="1">
            <a:off x="2987824" y="2420888"/>
            <a:ext cx="504056" cy="1656184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Дуга 24"/>
          <p:cNvSpPr/>
          <p:nvPr/>
        </p:nvSpPr>
        <p:spPr>
          <a:xfrm rot="17492546">
            <a:off x="2735797" y="3613740"/>
            <a:ext cx="504056" cy="504056"/>
          </a:xfrm>
          <a:prstGeom prst="arc">
            <a:avLst>
              <a:gd name="adj1" fmla="val 16200000"/>
              <a:gd name="adj2" fmla="val 616907"/>
            </a:avLst>
          </a:prstGeom>
          <a:ln w="254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Заголовок 25"/>
          <p:cNvSpPr txBox="1">
            <a:spLocks/>
          </p:cNvSpPr>
          <p:nvPr/>
        </p:nvSpPr>
        <p:spPr>
          <a:xfrm>
            <a:off x="2328819" y="332656"/>
            <a:ext cx="4198329" cy="769441"/>
          </a:xfrm>
          <a:prstGeom prst="rect">
            <a:avLst/>
          </a:prstGeom>
          <a:noFill/>
        </p:spPr>
        <p:txBody>
          <a:bodyPr vert="horz" wrap="none" lIns="91440" tIns="45720" rIns="91440" bIns="45720" anchor="b">
            <a:spAutoFit/>
            <a:scene3d>
              <a:camera prst="perspectiveRelaxedModerately"/>
              <a:lightRig rig="soft" dir="t"/>
            </a:scene3d>
            <a:sp3d extrusionH="57150" contourW="6350" prstMaterial="softEdge">
              <a:bevelT w="20320" h="20320" prst="artDeco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4400" b="1" cap="all" smtClean="0">
                <a:ln/>
                <a:solidFill>
                  <a:schemeClr val="bg2">
                    <a:lumMod val="50000"/>
                  </a:schemeClr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6350" stA="55000" endA="50" endPos="85000" dist="60007" dir="5400000" sy="-100000" algn="bl" rotWithShape="0"/>
                </a:effectLst>
              </a:rPr>
              <a:t>ПАРАЛЕЛОГРАМ</a:t>
            </a:r>
            <a:endParaRPr lang="ru-RU" sz="4400" b="1" cap="all" dirty="0">
              <a:ln/>
              <a:solidFill>
                <a:schemeClr val="bg2">
                  <a:lumMod val="50000"/>
                </a:schemeClr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6350" stA="55000" endA="50" endPos="85000" dist="60007" dir="5400000" sy="-100000" algn="bl" rotWithShape="0"/>
              </a:effectLst>
            </a:endParaRPr>
          </a:p>
        </p:txBody>
      </p:sp>
      <p:sp>
        <p:nvSpPr>
          <p:cNvPr id="27" name="Управляющая кнопка: настраиваемая 26">
            <a:hlinkClick r:id="" action="ppaction://noaction" highlightClick="1"/>
          </p:cNvPr>
          <p:cNvSpPr/>
          <p:nvPr/>
        </p:nvSpPr>
        <p:spPr>
          <a:xfrm>
            <a:off x="776235" y="5229200"/>
            <a:ext cx="1970557" cy="576064"/>
          </a:xfrm>
          <a:prstGeom prst="actionButtonBlank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>
                <a:solidFill>
                  <a:srgbClr val="0070C0"/>
                </a:solidFill>
              </a:rPr>
              <a:t>Підказка(3)</a:t>
            </a:r>
            <a:endParaRPr lang="ru-RU" dirty="0">
              <a:solidFill>
                <a:srgbClr val="0070C0"/>
              </a:solidFill>
            </a:endParaRPr>
          </a:p>
        </p:txBody>
      </p:sp>
      <p:sp>
        <p:nvSpPr>
          <p:cNvPr id="28" name="Прямоугольник 27"/>
          <p:cNvSpPr/>
          <p:nvPr/>
        </p:nvSpPr>
        <p:spPr>
          <a:xfrm>
            <a:off x="3995936" y="3078482"/>
            <a:ext cx="504056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800" i="1" dirty="0" smtClean="0">
                <a:latin typeface="Times New Roman" pitchFamily="18" charset="0"/>
                <a:cs typeface="Times New Roman" pitchFamily="18" charset="0"/>
                <a:sym typeface="Symbol"/>
              </a:rPr>
              <a:t>ВС=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  <a:sym typeface="Symbol"/>
              </a:rPr>
              <a:t>CD</a:t>
            </a:r>
            <a:r>
              <a:rPr lang="uk-UA" sz="2800" i="1" dirty="0" smtClean="0">
                <a:latin typeface="Times New Roman" pitchFamily="18" charset="0"/>
                <a:cs typeface="Times New Roman" pitchFamily="18" charset="0"/>
                <a:sym typeface="Symbol"/>
              </a:rPr>
              <a:t> за </a:t>
            </a:r>
            <a:r>
              <a:rPr lang="uk-UA" sz="28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властивістю ромба</a:t>
            </a:r>
            <a:endParaRPr lang="ru-RU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" name="Прямоугольник 28"/>
          <p:cNvSpPr/>
          <p:nvPr/>
        </p:nvSpPr>
        <p:spPr>
          <a:xfrm>
            <a:off x="3968225" y="3815462"/>
            <a:ext cx="504056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800" i="1" dirty="0" smtClean="0">
                <a:latin typeface="Times New Roman" pitchFamily="18" charset="0"/>
                <a:cs typeface="Times New Roman" pitchFamily="18" charset="0"/>
                <a:sym typeface="Symbol"/>
              </a:rPr>
              <a:t>1 =    2  як кути при основі рівнобедреного трикутника</a:t>
            </a:r>
            <a:endParaRPr lang="ru-RU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2114523" y="2548354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1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2627784" y="3232370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2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2" name="Объект 3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60607652"/>
              </p:ext>
            </p:extLst>
          </p:nvPr>
        </p:nvGraphicFramePr>
        <p:xfrm>
          <a:off x="3636020" y="3873872"/>
          <a:ext cx="4318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73" name="Формула" r:id="rId7" imgW="164957" imgH="152268" progId="Equation.3">
                  <p:embed/>
                </p:oleObj>
              </mc:Choice>
              <mc:Fallback>
                <p:oleObj name="Формула" r:id="rId7" imgW="164957" imgH="152268" progId="Equation.3">
                  <p:embed/>
                  <p:pic>
                    <p:nvPicPr>
                      <p:cNvPr id="0" name="Объект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36020" y="3873872"/>
                        <a:ext cx="4318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" name="Объект 3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17645027"/>
              </p:ext>
            </p:extLst>
          </p:nvPr>
        </p:nvGraphicFramePr>
        <p:xfrm>
          <a:off x="4443009" y="3899146"/>
          <a:ext cx="4318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74" name="Формула" r:id="rId8" imgW="164957" imgH="152268" progId="Equation.3">
                  <p:embed/>
                </p:oleObj>
              </mc:Choice>
              <mc:Fallback>
                <p:oleObj name="Формула" r:id="rId8" imgW="164957" imgH="152268" progId="Equation.3">
                  <p:embed/>
                  <p:pic>
                    <p:nvPicPr>
                      <p:cNvPr id="0" name="Объект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43009" y="3899146"/>
                        <a:ext cx="4318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4" name="Прямоугольник 33"/>
          <p:cNvSpPr/>
          <p:nvPr/>
        </p:nvSpPr>
        <p:spPr>
          <a:xfrm>
            <a:off x="3167631" y="4851157"/>
            <a:ext cx="5666275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800" i="1" dirty="0" smtClean="0">
                <a:latin typeface="Times New Roman" pitchFamily="18" charset="0"/>
                <a:cs typeface="Times New Roman" pitchFamily="18" charset="0"/>
                <a:sym typeface="Symbol"/>
              </a:rPr>
              <a:t>          С= 180-(55 +55)      за </a:t>
            </a:r>
            <a:r>
              <a:rPr lang="uk-UA" sz="28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властивістю  кутів трикутника</a:t>
            </a:r>
            <a:endParaRPr lang="ru-RU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5" name="Объект 3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84103222"/>
              </p:ext>
            </p:extLst>
          </p:nvPr>
        </p:nvGraphicFramePr>
        <p:xfrm>
          <a:off x="3724808" y="4851157"/>
          <a:ext cx="4318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75" name="Формула" r:id="rId9" imgW="164957" imgH="152268" progId="Equation.3">
                  <p:embed/>
                </p:oleObj>
              </mc:Choice>
              <mc:Fallback>
                <p:oleObj name="Формула" r:id="rId9" imgW="164957" imgH="152268" progId="Equation.3">
                  <p:embed/>
                  <p:pic>
                    <p:nvPicPr>
                      <p:cNvPr id="0" name="Объект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24808" y="4851157"/>
                        <a:ext cx="4318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6" name="Управляющая кнопка: далее 35">
            <a:hlinkClick r:id="" action="ppaction://hlinkshowjump?jump=nextslide" highlightClick="1"/>
          </p:cNvPr>
          <p:cNvSpPr/>
          <p:nvPr/>
        </p:nvSpPr>
        <p:spPr>
          <a:xfrm>
            <a:off x="8143377" y="6381328"/>
            <a:ext cx="774050" cy="360241"/>
          </a:xfrm>
          <a:prstGeom prst="actionButtonForwardNex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265905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2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000"/>
                            </p:stCondLst>
                            <p:childTnLst>
                              <p:par>
                                <p:cTn id="29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0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8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7"/>
                  </p:tgtEl>
                </p:cond>
              </p:nextCondLst>
            </p:seq>
          </p:childTnLst>
        </p:cTn>
      </p:par>
    </p:tnLst>
    <p:bldLst>
      <p:bldP spid="16" grpId="0" animBg="1"/>
      <p:bldP spid="25" grpId="0" animBg="1"/>
      <p:bldP spid="27" grpId="0" animBg="1"/>
      <p:bldP spid="28" grpId="0"/>
      <p:bldP spid="29" grpId="0"/>
      <p:bldP spid="30" grpId="0"/>
      <p:bldP spid="31" grpId="0"/>
      <p:bldP spid="3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5"/>
          <p:cNvSpPr>
            <a:spLocks noChangeArrowheads="1"/>
          </p:cNvSpPr>
          <p:nvPr/>
        </p:nvSpPr>
        <p:spPr bwMode="auto">
          <a:xfrm>
            <a:off x="4211960" y="2074841"/>
            <a:ext cx="4392488" cy="19389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7. </a:t>
            </a:r>
            <a:r>
              <a:rPr kumimoji="0" lang="uk-UA" sz="24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Дано:  АВС</a:t>
            </a:r>
            <a:r>
              <a:rPr kumimoji="0" lang="en-US" sz="24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D</a:t>
            </a:r>
            <a:r>
              <a:rPr kumimoji="0" lang="uk-UA" sz="24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- ромб</a:t>
            </a:r>
            <a:r>
              <a:rPr kumimoji="0" lang="en-US" sz="24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n-US" sz="2400" b="1" i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 </a:t>
            </a:r>
            <a:r>
              <a:rPr lang="uk-UA" sz="2400" b="1" i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 </a:t>
            </a:r>
            <a:r>
              <a:rPr lang="uk-UA" sz="2400" b="1" i="1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= </a:t>
            </a:r>
            <a:r>
              <a:rPr lang="uk-UA" sz="2400" b="1" i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50º</a:t>
            </a:r>
            <a:endParaRPr lang="en-US" sz="2400" b="1" i="1" dirty="0" smtClean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uk-UA" sz="2400" b="1" i="1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Знайти </a:t>
            </a:r>
            <a:r>
              <a:rPr lang="en-US" sz="2400" b="1" i="1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</a:t>
            </a:r>
            <a:r>
              <a:rPr lang="uk-UA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400" b="1" i="1" dirty="0" smtClean="0">
                <a:latin typeface="Times New Roman" pitchFamily="18" charset="0"/>
                <a:cs typeface="Times New Roman" pitchFamily="18" charset="0"/>
              </a:rPr>
              <a:t>В</a:t>
            </a:r>
            <a:r>
              <a:rPr lang="en-US" sz="2400" b="1" i="1" dirty="0" smtClean="0">
                <a:latin typeface="Times New Roman" pitchFamily="18" charset="0"/>
                <a:cs typeface="Times New Roman" pitchFamily="18" charset="0"/>
              </a:rPr>
              <a:t>DC</a:t>
            </a:r>
            <a:r>
              <a:rPr lang="uk-UA" sz="24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4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</a:t>
            </a:r>
            <a:endParaRPr kumimoji="0" lang="uk-UA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94999614"/>
              </p:ext>
            </p:extLst>
          </p:nvPr>
        </p:nvGraphicFramePr>
        <p:xfrm>
          <a:off x="4427984" y="2492896"/>
          <a:ext cx="4318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440" name="Формула" r:id="rId4" imgW="164957" imgH="152268" progId="Equation.3">
                  <p:embed/>
                </p:oleObj>
              </mc:Choice>
              <mc:Fallback>
                <p:oleObj name="Формула" r:id="rId4" imgW="164957" imgH="152268" progId="Equation.3">
                  <p:embed/>
                  <p:pic>
                    <p:nvPicPr>
                      <p:cNvPr id="0" name="Объект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27984" y="2492896"/>
                        <a:ext cx="4318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Объе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95470906"/>
              </p:ext>
            </p:extLst>
          </p:nvPr>
        </p:nvGraphicFramePr>
        <p:xfrm>
          <a:off x="5508104" y="2841137"/>
          <a:ext cx="4318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441" name="Формула" r:id="rId6" imgW="164957" imgH="152268" progId="Equation.3">
                  <p:embed/>
                </p:oleObj>
              </mc:Choice>
              <mc:Fallback>
                <p:oleObj name="Формула" r:id="rId6" imgW="164957" imgH="152268" progId="Equation.3">
                  <p:embed/>
                  <p:pic>
                    <p:nvPicPr>
                      <p:cNvPr id="0" name="Объект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08104" y="2841137"/>
                        <a:ext cx="4318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Блок-схема: данные 7"/>
          <p:cNvSpPr/>
          <p:nvPr/>
        </p:nvSpPr>
        <p:spPr>
          <a:xfrm>
            <a:off x="697659" y="2492896"/>
            <a:ext cx="2160240" cy="1728192"/>
          </a:xfrm>
          <a:prstGeom prst="flowChartInputOutpu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1115616" y="2492896"/>
            <a:ext cx="1296144" cy="1728192"/>
          </a:xfrm>
          <a:prstGeom prst="line">
            <a:avLst/>
          </a:prstGeom>
          <a:ln w="2540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511079" y="4221088"/>
            <a:ext cx="4320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97659" y="2123564"/>
            <a:ext cx="4320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B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2927902" y="2134834"/>
            <a:ext cx="4320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512432" y="4113811"/>
            <a:ext cx="4320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D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697659" y="3851756"/>
            <a:ext cx="7200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50</a:t>
            </a:r>
            <a:r>
              <a:rPr lang="en-US" dirty="0" smtClean="0">
                <a:latin typeface="Times New Roman" pitchFamily="18" charset="0"/>
                <a:cs typeface="Times New Roman" pitchFamily="18" charset="0"/>
                <a:sym typeface="Symbol"/>
              </a:rPr>
              <a:t>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7" name="Прямая соединительная линия 16"/>
          <p:cNvCxnSpPr/>
          <p:nvPr/>
        </p:nvCxnSpPr>
        <p:spPr>
          <a:xfrm flipH="1">
            <a:off x="2439942" y="2504166"/>
            <a:ext cx="417957" cy="1716922"/>
          </a:xfrm>
          <a:prstGeom prst="line">
            <a:avLst/>
          </a:prstGeom>
          <a:ln w="254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/>
          <p:nvPr/>
        </p:nvCxnSpPr>
        <p:spPr>
          <a:xfrm flipH="1">
            <a:off x="1115616" y="2513739"/>
            <a:ext cx="1714101" cy="0"/>
          </a:xfrm>
          <a:prstGeom prst="line">
            <a:avLst/>
          </a:prstGeom>
          <a:ln w="254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Заголовок 25"/>
          <p:cNvSpPr txBox="1">
            <a:spLocks/>
          </p:cNvSpPr>
          <p:nvPr/>
        </p:nvSpPr>
        <p:spPr>
          <a:xfrm>
            <a:off x="2328819" y="332656"/>
            <a:ext cx="4198329" cy="769441"/>
          </a:xfrm>
          <a:prstGeom prst="rect">
            <a:avLst/>
          </a:prstGeom>
          <a:noFill/>
        </p:spPr>
        <p:txBody>
          <a:bodyPr vert="horz" wrap="none" lIns="91440" tIns="45720" rIns="91440" bIns="45720" anchor="b">
            <a:spAutoFit/>
            <a:scene3d>
              <a:camera prst="perspectiveRelaxedModerately"/>
              <a:lightRig rig="soft" dir="t"/>
            </a:scene3d>
            <a:sp3d extrusionH="57150" contourW="6350" prstMaterial="softEdge">
              <a:bevelT w="20320" h="20320" prst="artDeco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4400" b="1" cap="all" smtClean="0">
                <a:ln/>
                <a:solidFill>
                  <a:schemeClr val="bg2">
                    <a:lumMod val="50000"/>
                  </a:schemeClr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6350" stA="55000" endA="50" endPos="85000" dist="60007" dir="5400000" sy="-100000" algn="bl" rotWithShape="0"/>
                </a:effectLst>
              </a:rPr>
              <a:t>ПАРАЛЕЛОГРАМ</a:t>
            </a:r>
            <a:endParaRPr lang="ru-RU" sz="4400" b="1" cap="all" dirty="0">
              <a:ln/>
              <a:solidFill>
                <a:schemeClr val="bg2">
                  <a:lumMod val="50000"/>
                </a:schemeClr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6350" stA="55000" endA="50" endPos="85000" dist="60007" dir="5400000" sy="-100000" algn="bl" rotWithShape="0"/>
              </a:effectLst>
            </a:endParaRPr>
          </a:p>
        </p:txBody>
      </p:sp>
      <p:sp>
        <p:nvSpPr>
          <p:cNvPr id="22" name="Управляющая кнопка: настраиваемая 21">
            <a:hlinkClick r:id="" action="ppaction://noaction" highlightClick="1"/>
          </p:cNvPr>
          <p:cNvSpPr/>
          <p:nvPr/>
        </p:nvSpPr>
        <p:spPr>
          <a:xfrm>
            <a:off x="776235" y="5229200"/>
            <a:ext cx="1970557" cy="576064"/>
          </a:xfrm>
          <a:prstGeom prst="actionButtonBlank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>
                <a:solidFill>
                  <a:srgbClr val="0070C0"/>
                </a:solidFill>
              </a:rPr>
              <a:t>Підказка(3)</a:t>
            </a:r>
            <a:endParaRPr lang="ru-RU" dirty="0">
              <a:solidFill>
                <a:srgbClr val="0070C0"/>
              </a:solidFill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4138427" y="3328536"/>
            <a:ext cx="4539553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i="1" dirty="0" smtClean="0">
                <a:latin typeface="Times New Roman" pitchFamily="18" charset="0"/>
                <a:cs typeface="Times New Roman" pitchFamily="18" charset="0"/>
                <a:sym typeface="Symbol"/>
              </a:rPr>
              <a:t>A</a:t>
            </a:r>
            <a:r>
              <a:rPr lang="uk-UA" sz="2800" i="1" dirty="0" smtClean="0">
                <a:latin typeface="Times New Roman" pitchFamily="18" charset="0"/>
                <a:cs typeface="Times New Roman" pitchFamily="18" charset="0"/>
                <a:sym typeface="Symbol"/>
              </a:rPr>
              <a:t>ВС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  <a:sym typeface="Symbol"/>
              </a:rPr>
              <a:t>D</a:t>
            </a:r>
            <a:r>
              <a:rPr lang="uk-UA" sz="2800" i="1" dirty="0" smtClean="0">
                <a:latin typeface="Times New Roman" pitchFamily="18" charset="0"/>
                <a:cs typeface="Times New Roman" pitchFamily="18" charset="0"/>
                <a:sym typeface="Symbol"/>
              </a:rPr>
              <a:t> – ромб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uk-UA" sz="2800" i="1" dirty="0" smtClean="0">
                <a:latin typeface="Times New Roman" pitchFamily="18" charset="0"/>
                <a:cs typeface="Times New Roman" pitchFamily="18" charset="0"/>
                <a:sym typeface="Symbol"/>
              </a:rPr>
              <a:t>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  <a:sym typeface="Symbol"/>
              </a:rPr>
              <a:t>      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A 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=    C</a:t>
            </a:r>
            <a:endParaRPr lang="ru-RU" sz="2800" i="1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uk-UA" sz="2800" i="1" dirty="0" smtClean="0">
                <a:latin typeface="Times New Roman" pitchFamily="18" charset="0"/>
                <a:cs typeface="Times New Roman" pitchFamily="18" charset="0"/>
                <a:sym typeface="Symbol"/>
              </a:rPr>
              <a:t>В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  <a:sym typeface="Symbol"/>
              </a:rPr>
              <a:t>C</a:t>
            </a:r>
            <a:r>
              <a:rPr lang="uk-UA" sz="2800" i="1" dirty="0" smtClean="0">
                <a:latin typeface="Times New Roman" pitchFamily="18" charset="0"/>
                <a:cs typeface="Times New Roman" pitchFamily="18" charset="0"/>
                <a:sym typeface="Symbol"/>
              </a:rPr>
              <a:t> = 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  <a:sym typeface="Symbol"/>
              </a:rPr>
              <a:t>CD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       </a:t>
            </a:r>
            <a:endParaRPr lang="ru-RU" sz="2800" i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4" name="Объект 2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37459296"/>
              </p:ext>
            </p:extLst>
          </p:nvPr>
        </p:nvGraphicFramePr>
        <p:xfrm>
          <a:off x="6876256" y="3399189"/>
          <a:ext cx="4318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442" name="Формула" r:id="rId7" imgW="164957" imgH="152268" progId="Equation.3">
                  <p:embed/>
                </p:oleObj>
              </mc:Choice>
              <mc:Fallback>
                <p:oleObj name="Формула" r:id="rId7" imgW="164957" imgH="152268" progId="Equation.3">
                  <p:embed/>
                  <p:pic>
                    <p:nvPicPr>
                      <p:cNvPr id="0" name="Объект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76256" y="3399189"/>
                        <a:ext cx="4318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Объект 2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38115528"/>
              </p:ext>
            </p:extLst>
          </p:nvPr>
        </p:nvGraphicFramePr>
        <p:xfrm>
          <a:off x="7740352" y="3356992"/>
          <a:ext cx="4318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443" name="Формула" r:id="rId8" imgW="164957" imgH="152268" progId="Equation.3">
                  <p:embed/>
                </p:oleObj>
              </mc:Choice>
              <mc:Fallback>
                <p:oleObj name="Формула" r:id="rId8" imgW="164957" imgH="152268" progId="Equation.3">
                  <p:embed/>
                  <p:pic>
                    <p:nvPicPr>
                      <p:cNvPr id="0" name="Объект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40352" y="3356992"/>
                        <a:ext cx="4318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" name="Прямоугольник 25"/>
          <p:cNvSpPr/>
          <p:nvPr/>
        </p:nvSpPr>
        <p:spPr>
          <a:xfrm>
            <a:off x="4067945" y="4221088"/>
            <a:ext cx="4762772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800" i="1" dirty="0" smtClean="0">
                <a:latin typeface="Times New Roman" pitchFamily="18" charset="0"/>
                <a:cs typeface="Times New Roman" pitchFamily="18" charset="0"/>
                <a:sym typeface="Symbol"/>
              </a:rPr>
              <a:t> ВС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  <a:sym typeface="Symbol"/>
              </a:rPr>
              <a:t>D</a:t>
            </a:r>
            <a:r>
              <a:rPr lang="uk-UA" sz="2800" i="1" dirty="0" smtClean="0">
                <a:latin typeface="Times New Roman" pitchFamily="18" charset="0"/>
                <a:cs typeface="Times New Roman" pitchFamily="18" charset="0"/>
                <a:sym typeface="Symbol"/>
              </a:rPr>
              <a:t> рівнобедрений </a:t>
            </a:r>
            <a:r>
              <a:rPr lang="uk-UA" sz="28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за означенням</a:t>
            </a:r>
            <a:r>
              <a:rPr lang="en-US" sz="28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</a:t>
            </a:r>
            <a:r>
              <a:rPr lang="ru-RU" sz="2800" i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uk-UA" sz="2800" i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  <a:sym typeface="Symbol"/>
              </a:rPr>
              <a:t>    </a:t>
            </a:r>
            <a:r>
              <a:rPr lang="uk-UA" sz="2800" i="1" dirty="0" smtClean="0">
                <a:latin typeface="Times New Roman" pitchFamily="18" charset="0"/>
                <a:cs typeface="Times New Roman" pitchFamily="18" charset="0"/>
                <a:sym typeface="Symbol"/>
              </a:rPr>
              <a:t> 1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=    </a:t>
            </a:r>
            <a:r>
              <a:rPr lang="uk-UA" sz="2800" i="1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     </a:t>
            </a:r>
            <a:endParaRPr lang="ru-RU" sz="2800" i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7" name="Объект 2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96609632"/>
              </p:ext>
            </p:extLst>
          </p:nvPr>
        </p:nvGraphicFramePr>
        <p:xfrm>
          <a:off x="6408204" y="4712251"/>
          <a:ext cx="4318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444" name="Формула" r:id="rId9" imgW="164957" imgH="152268" progId="Equation.3">
                  <p:embed/>
                </p:oleObj>
              </mc:Choice>
              <mc:Fallback>
                <p:oleObj name="Формула" r:id="rId9" imgW="164957" imgH="152268" progId="Equation.3">
                  <p:embed/>
                  <p:pic>
                    <p:nvPicPr>
                      <p:cNvPr id="0" name="Объект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08204" y="4712251"/>
                        <a:ext cx="4318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Объект 2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37458920"/>
              </p:ext>
            </p:extLst>
          </p:nvPr>
        </p:nvGraphicFramePr>
        <p:xfrm>
          <a:off x="7308304" y="4713503"/>
          <a:ext cx="4318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445" name="Формула" r:id="rId10" imgW="164957" imgH="152268" progId="Equation.3">
                  <p:embed/>
                </p:oleObj>
              </mc:Choice>
              <mc:Fallback>
                <p:oleObj name="Формула" r:id="rId10" imgW="164957" imgH="152268" progId="Equation.3">
                  <p:embed/>
                  <p:pic>
                    <p:nvPicPr>
                      <p:cNvPr id="0" name="Объект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08304" y="4713503"/>
                        <a:ext cx="4318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9" name="Прямоугольник 28"/>
          <p:cNvSpPr/>
          <p:nvPr/>
        </p:nvSpPr>
        <p:spPr>
          <a:xfrm>
            <a:off x="3275856" y="5328210"/>
            <a:ext cx="576064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800" i="1" dirty="0" smtClean="0">
                <a:latin typeface="Times New Roman" pitchFamily="18" charset="0"/>
                <a:cs typeface="Times New Roman" pitchFamily="18" charset="0"/>
                <a:sym typeface="Symbol"/>
              </a:rPr>
              <a:t>      2 =(180 - 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uk-UA" sz="2800" i="1" dirty="0" smtClean="0">
                <a:latin typeface="Times New Roman" pitchFamily="18" charset="0"/>
                <a:cs typeface="Times New Roman" pitchFamily="18" charset="0"/>
              </a:rPr>
              <a:t>С) : 2 </a:t>
            </a:r>
          </a:p>
          <a:p>
            <a:r>
              <a:rPr lang="uk-UA" sz="28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за властивістю кутів трикутника</a:t>
            </a:r>
            <a:r>
              <a:rPr lang="en-US" sz="28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endParaRPr lang="ru-RU" sz="2800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0" name="Объект 2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343438"/>
              </p:ext>
            </p:extLst>
          </p:nvPr>
        </p:nvGraphicFramePr>
        <p:xfrm>
          <a:off x="3419872" y="5398864"/>
          <a:ext cx="4318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446" name="Формула" r:id="rId11" imgW="164957" imgH="152268" progId="Equation.3">
                  <p:embed/>
                </p:oleObj>
              </mc:Choice>
              <mc:Fallback>
                <p:oleObj name="Формула" r:id="rId11" imgW="164957" imgH="152268" progId="Equation.3">
                  <p:embed/>
                  <p:pic>
                    <p:nvPicPr>
                      <p:cNvPr id="0" name="Объект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19872" y="5398864"/>
                        <a:ext cx="4318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" name="Объект 3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9095363"/>
              </p:ext>
            </p:extLst>
          </p:nvPr>
        </p:nvGraphicFramePr>
        <p:xfrm>
          <a:off x="5364088" y="5398864"/>
          <a:ext cx="4318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447" name="Формула" r:id="rId12" imgW="164957" imgH="152268" progId="Equation.3">
                  <p:embed/>
                </p:oleObj>
              </mc:Choice>
              <mc:Fallback>
                <p:oleObj name="Формула" r:id="rId12" imgW="164957" imgH="152268" progId="Equation.3">
                  <p:embed/>
                  <p:pic>
                    <p:nvPicPr>
                      <p:cNvPr id="0" name="Объект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64088" y="5398864"/>
                        <a:ext cx="4318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2" name="TextBox 31"/>
          <p:cNvSpPr txBox="1"/>
          <p:nvPr/>
        </p:nvSpPr>
        <p:spPr>
          <a:xfrm>
            <a:off x="1331640" y="2492896"/>
            <a:ext cx="4320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1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2195736" y="3744479"/>
            <a:ext cx="4320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2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" name="Управляющая кнопка: далее 33">
            <a:hlinkClick r:id="" action="ppaction://hlinkshowjump?jump=nextslide" highlightClick="1"/>
          </p:cNvPr>
          <p:cNvSpPr/>
          <p:nvPr/>
        </p:nvSpPr>
        <p:spPr>
          <a:xfrm>
            <a:off x="8143377" y="6381328"/>
            <a:ext cx="774050" cy="360241"/>
          </a:xfrm>
          <a:prstGeom prst="actionButtonForwardNex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114889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1000"/>
                            </p:stCondLst>
                            <p:childTnLst>
                              <p:par>
                                <p:cTn id="36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4.07407E-6 L 0.17171 -0.19352 " pathEditMode="relative" rAng="0" ptsTypes="AA">
                                      <p:cBhvr>
                                        <p:cTn id="37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576" y="-967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3000"/>
                            </p:stCondLst>
                            <p:childTnLst>
                              <p:par>
                                <p:cTn id="39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4000"/>
                            </p:stCondLst>
                            <p:childTnLst>
                              <p:par>
                                <p:cTn id="46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9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8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6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8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0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1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3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5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6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</p:childTnLst>
        </p:cTn>
      </p:par>
    </p:tnLst>
    <p:bldLst>
      <p:bldP spid="15" grpId="0"/>
      <p:bldP spid="15" grpId="1"/>
      <p:bldP spid="22" grpId="0" animBg="1"/>
      <p:bldP spid="23" grpId="0"/>
      <p:bldP spid="26" grpId="0"/>
      <p:bldP spid="29" grpId="0"/>
      <p:bldP spid="32" grpId="0"/>
      <p:bldP spid="3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   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5" name="Rectangle 7"/>
          <p:cNvSpPr>
            <a:spLocks noChangeArrowheads="1"/>
          </p:cNvSpPr>
          <p:nvPr/>
        </p:nvSpPr>
        <p:spPr bwMode="auto">
          <a:xfrm>
            <a:off x="0" y="268605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 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6" name="Rectangle 8"/>
          <p:cNvSpPr>
            <a:spLocks noChangeArrowheads="1"/>
          </p:cNvSpPr>
          <p:nvPr/>
        </p:nvSpPr>
        <p:spPr bwMode="auto">
          <a:xfrm>
            <a:off x="0" y="505777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 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7" name="Rectangle 9"/>
          <p:cNvSpPr>
            <a:spLocks noChangeArrowheads="1"/>
          </p:cNvSpPr>
          <p:nvPr/>
        </p:nvSpPr>
        <p:spPr bwMode="auto">
          <a:xfrm>
            <a:off x="4302455" y="1770781"/>
            <a:ext cx="4257384" cy="11541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819150" algn="l"/>
              </a:tabLst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8.</a:t>
            </a:r>
            <a:r>
              <a:rPr kumimoji="0" lang="uk-UA" sz="24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Дано: АВС</a:t>
            </a:r>
            <a:r>
              <a:rPr kumimoji="0" lang="en-US" sz="24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D</a:t>
            </a:r>
            <a:r>
              <a:rPr kumimoji="0" lang="uk-UA" sz="24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- ромб</a:t>
            </a: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      </a:t>
            </a:r>
            <a:endParaRPr kumimoji="0" lang="uk-UA" sz="2400" b="0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819150" algn="l"/>
              </a:tabLst>
            </a:pPr>
            <a:r>
              <a:rPr kumimoji="0" lang="uk-UA" sz="24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       Довести : ОК = ОР	</a:t>
            </a:r>
            <a:endParaRPr kumimoji="0" lang="uk-UA" sz="2400" b="0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819150" algn="l"/>
              </a:tabLst>
            </a:pPr>
            <a:endParaRPr kumimoji="0" lang="uk-UA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Блок-схема: решение 8"/>
          <p:cNvSpPr/>
          <p:nvPr/>
        </p:nvSpPr>
        <p:spPr>
          <a:xfrm>
            <a:off x="755576" y="2496362"/>
            <a:ext cx="3024336" cy="2156971"/>
          </a:xfrm>
          <a:prstGeom prst="flowChartDecision">
            <a:avLst/>
          </a:prstGeom>
          <a:solidFill>
            <a:srgbClr val="ED87E8">
              <a:alpha val="62000"/>
            </a:srgbClr>
          </a:solidFill>
          <a:ln>
            <a:solidFill>
              <a:srgbClr val="ED87E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1" name="Прямая соединительная линия 10"/>
          <p:cNvCxnSpPr>
            <a:stCxn id="9" idx="1"/>
            <a:endCxn id="9" idx="3"/>
          </p:cNvCxnSpPr>
          <p:nvPr/>
        </p:nvCxnSpPr>
        <p:spPr>
          <a:xfrm>
            <a:off x="755576" y="3574848"/>
            <a:ext cx="3024336" cy="0"/>
          </a:xfrm>
          <a:prstGeom prst="line">
            <a:avLst/>
          </a:prstGeom>
          <a:ln w="2540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>
            <a:stCxn id="9" idx="0"/>
            <a:endCxn id="9" idx="2"/>
          </p:cNvCxnSpPr>
          <p:nvPr/>
        </p:nvCxnSpPr>
        <p:spPr>
          <a:xfrm>
            <a:off x="2267744" y="2496362"/>
            <a:ext cx="0" cy="2156971"/>
          </a:xfrm>
          <a:prstGeom prst="line">
            <a:avLst/>
          </a:prstGeom>
          <a:ln w="254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431540" y="3285866"/>
            <a:ext cx="3240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2105726" y="2124581"/>
            <a:ext cx="3240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B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2870092" y="2523213"/>
            <a:ext cx="3240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K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3843400" y="3390181"/>
            <a:ext cx="3240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2870092" y="4221088"/>
            <a:ext cx="3240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P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2215262" y="4688443"/>
            <a:ext cx="3240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D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1943708" y="3205515"/>
            <a:ext cx="3240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O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8" name="Заголовок 25"/>
          <p:cNvSpPr>
            <a:spLocks noGrp="1"/>
          </p:cNvSpPr>
          <p:nvPr>
            <p:ph type="title"/>
          </p:nvPr>
        </p:nvSpPr>
        <p:spPr>
          <a:xfrm>
            <a:off x="2328819" y="332656"/>
            <a:ext cx="4198329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perspectiveRelaxedModerately"/>
              <a:lightRig rig="soft" dir="t"/>
            </a:scene3d>
            <a:sp3d extrusionH="57150" contourW="6350" prstMaterial="softEdge">
              <a:bevelT w="20320" h="20320" prst="artDeco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ru-RU" sz="4400" b="1" cap="all" spc="0" dirty="0" smtClean="0">
                <a:ln/>
                <a:solidFill>
                  <a:schemeClr val="bg2">
                    <a:lumMod val="50000"/>
                  </a:schemeClr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6350" stA="55000" endA="50" endPos="85000" dist="60007" dir="5400000" sy="-100000" algn="bl" rotWithShape="0"/>
                </a:effectLst>
              </a:rPr>
              <a:t>ПАРАЛЕЛОГРАМ</a:t>
            </a:r>
            <a:endParaRPr lang="ru-RU" sz="4400" b="1" cap="all" spc="0" dirty="0">
              <a:ln/>
              <a:solidFill>
                <a:schemeClr val="bg2">
                  <a:lumMod val="50000"/>
                </a:schemeClr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6350" stA="55000" endA="50" endPos="85000" dist="60007" dir="5400000" sy="-100000" algn="bl" rotWithShape="0"/>
              </a:effectLst>
            </a:endParaRPr>
          </a:p>
        </p:txBody>
      </p:sp>
      <p:sp>
        <p:nvSpPr>
          <p:cNvPr id="39" name="Управляющая кнопка: настраиваемая 38">
            <a:hlinkClick r:id="" action="ppaction://noaction" highlightClick="1"/>
          </p:cNvPr>
          <p:cNvSpPr/>
          <p:nvPr/>
        </p:nvSpPr>
        <p:spPr>
          <a:xfrm>
            <a:off x="776235" y="5229200"/>
            <a:ext cx="1970557" cy="576064"/>
          </a:xfrm>
          <a:prstGeom prst="actionButtonBlank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>
                <a:solidFill>
                  <a:srgbClr val="0070C0"/>
                </a:solidFill>
              </a:rPr>
              <a:t>Підказка(4)</a:t>
            </a:r>
            <a:endParaRPr lang="ru-RU" dirty="0">
              <a:solidFill>
                <a:srgbClr val="0070C0"/>
              </a:solidFill>
            </a:endParaRPr>
          </a:p>
        </p:txBody>
      </p:sp>
      <p:sp>
        <p:nvSpPr>
          <p:cNvPr id="40" name="Прямоугольник 39"/>
          <p:cNvSpPr/>
          <p:nvPr/>
        </p:nvSpPr>
        <p:spPr>
          <a:xfrm>
            <a:off x="4499992" y="3383559"/>
            <a:ext cx="454304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800" i="1" dirty="0" smtClean="0">
                <a:latin typeface="Times New Roman" pitchFamily="18" charset="0"/>
                <a:cs typeface="Times New Roman" pitchFamily="18" charset="0"/>
                <a:sym typeface="Symbol"/>
              </a:rPr>
              <a:t>ОС – спільна гіпотенуза</a:t>
            </a:r>
            <a:endParaRPr lang="ru-RU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3" name="Прямоугольник 42"/>
          <p:cNvSpPr/>
          <p:nvPr/>
        </p:nvSpPr>
        <p:spPr>
          <a:xfrm>
            <a:off x="4167436" y="2821308"/>
            <a:ext cx="497656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800" i="1" dirty="0" smtClean="0">
                <a:latin typeface="Times New Roman" pitchFamily="18" charset="0"/>
                <a:cs typeface="Times New Roman" pitchFamily="18" charset="0"/>
                <a:sym typeface="Symbol"/>
              </a:rPr>
              <a:t> СОК та  СОР - прямокутні</a:t>
            </a:r>
            <a:endParaRPr lang="ru-RU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4" name="Прямоугольник 43"/>
          <p:cNvSpPr/>
          <p:nvPr/>
        </p:nvSpPr>
        <p:spPr>
          <a:xfrm>
            <a:off x="4467717" y="3928700"/>
            <a:ext cx="4543048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800" i="1" dirty="0" smtClean="0">
                <a:latin typeface="Times New Roman" pitchFamily="18" charset="0"/>
                <a:cs typeface="Times New Roman" pitchFamily="18" charset="0"/>
                <a:sym typeface="Symbol"/>
              </a:rPr>
              <a:t>ОС – діагональ ромба  </a:t>
            </a:r>
          </a:p>
          <a:p>
            <a:r>
              <a:rPr lang="uk-UA" sz="28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бісектриса його кутів</a:t>
            </a:r>
            <a:endParaRPr lang="ru-RU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7" name="Прямоугольник 46"/>
          <p:cNvSpPr/>
          <p:nvPr/>
        </p:nvSpPr>
        <p:spPr>
          <a:xfrm>
            <a:off x="4005418" y="5040178"/>
            <a:ext cx="5005347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2800" i="1" dirty="0" smtClean="0"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uk-UA" sz="2800" i="1" dirty="0">
                <a:latin typeface="Times New Roman" pitchFamily="18" charset="0"/>
                <a:cs typeface="Times New Roman" pitchFamily="18" charset="0"/>
                <a:sym typeface="Symbol"/>
              </a:rPr>
              <a:t> </a:t>
            </a:r>
            <a:r>
              <a:rPr lang="uk-UA" sz="2800" i="1" dirty="0" smtClean="0">
                <a:latin typeface="Times New Roman" pitchFamily="18" charset="0"/>
                <a:cs typeface="Times New Roman" pitchFamily="18" charset="0"/>
                <a:sym typeface="Symbol"/>
              </a:rPr>
              <a:t>СОК = </a:t>
            </a:r>
            <a:r>
              <a:rPr lang="uk-UA" sz="2800" i="1" dirty="0">
                <a:latin typeface="Times New Roman" pitchFamily="18" charset="0"/>
                <a:cs typeface="Times New Roman" pitchFamily="18" charset="0"/>
                <a:sym typeface="Symbol"/>
              </a:rPr>
              <a:t></a:t>
            </a:r>
            <a:r>
              <a:rPr lang="uk-UA" sz="2800" i="1" dirty="0" smtClean="0"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uk-UA" sz="2800" i="1" dirty="0">
                <a:latin typeface="Times New Roman" pitchFamily="18" charset="0"/>
                <a:cs typeface="Times New Roman" pitchFamily="18" charset="0"/>
                <a:sym typeface="Symbol"/>
              </a:rPr>
              <a:t>СОР </a:t>
            </a:r>
            <a:r>
              <a:rPr lang="uk-UA" sz="2800" i="1" dirty="0" smtClean="0">
                <a:latin typeface="Times New Roman" pitchFamily="18" charset="0"/>
                <a:cs typeface="Times New Roman" pitchFamily="18" charset="0"/>
                <a:sym typeface="Symbol"/>
              </a:rPr>
              <a:t>  </a:t>
            </a:r>
          </a:p>
          <a:p>
            <a:pPr algn="ctr"/>
            <a:r>
              <a:rPr lang="uk-UA" sz="28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за гіпотенузою та гострим кутом</a:t>
            </a:r>
            <a:endParaRPr lang="ru-RU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Прямоугольный треугольник 1"/>
          <p:cNvSpPr/>
          <p:nvPr/>
        </p:nvSpPr>
        <p:spPr>
          <a:xfrm rot="19482684">
            <a:off x="2437075" y="3174088"/>
            <a:ext cx="1184992" cy="864337"/>
          </a:xfrm>
          <a:prstGeom prst="rtTriangle">
            <a:avLst/>
          </a:prstGeom>
          <a:solidFill>
            <a:schemeClr val="tx2">
              <a:lumMod val="60000"/>
              <a:lumOff val="40000"/>
              <a:alpha val="56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27" name="Прямая соединительная линия 26"/>
          <p:cNvCxnSpPr>
            <a:endCxn id="9" idx="3"/>
          </p:cNvCxnSpPr>
          <p:nvPr/>
        </p:nvCxnSpPr>
        <p:spPr>
          <a:xfrm>
            <a:off x="2267744" y="3574848"/>
            <a:ext cx="1512168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Половина рамки 29"/>
          <p:cNvSpPr/>
          <p:nvPr/>
        </p:nvSpPr>
        <p:spPr>
          <a:xfrm rot="2845733">
            <a:off x="2761528" y="4102423"/>
            <a:ext cx="161041" cy="156726"/>
          </a:xfrm>
          <a:prstGeom prst="halfFrame">
            <a:avLst/>
          </a:prstGeom>
          <a:solidFill>
            <a:srgbClr val="DE26D5"/>
          </a:solidFill>
          <a:ln>
            <a:solidFill>
              <a:srgbClr val="CB3B8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31" name="Прямоугольный треугольник 30"/>
          <p:cNvSpPr/>
          <p:nvPr/>
        </p:nvSpPr>
        <p:spPr>
          <a:xfrm rot="7509374">
            <a:off x="2614310" y="2950467"/>
            <a:ext cx="842798" cy="1223449"/>
          </a:xfrm>
          <a:prstGeom prst="rtTriangle">
            <a:avLst/>
          </a:prstGeom>
          <a:solidFill>
            <a:schemeClr val="tx2">
              <a:lumMod val="60000"/>
              <a:lumOff val="40000"/>
              <a:alpha val="56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Половина рамки 22"/>
          <p:cNvSpPr/>
          <p:nvPr/>
        </p:nvSpPr>
        <p:spPr>
          <a:xfrm rot="13127725">
            <a:off x="2707347" y="2898871"/>
            <a:ext cx="136181" cy="158915"/>
          </a:xfrm>
          <a:prstGeom prst="halfFrame">
            <a:avLst/>
          </a:prstGeom>
          <a:solidFill>
            <a:srgbClr val="DE26D5"/>
          </a:solidFill>
          <a:ln>
            <a:solidFill>
              <a:srgbClr val="CB3B8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3261108" y="3546013"/>
            <a:ext cx="3240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2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3227618" y="3249895"/>
            <a:ext cx="3240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1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 flipV="1">
            <a:off x="2267744" y="2821308"/>
            <a:ext cx="507693" cy="753542"/>
          </a:xfrm>
          <a:prstGeom prst="line">
            <a:avLst/>
          </a:prstGeom>
          <a:ln w="25400">
            <a:solidFill>
              <a:srgbClr val="4545C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/>
          <p:cNvCxnSpPr/>
          <p:nvPr/>
        </p:nvCxnSpPr>
        <p:spPr>
          <a:xfrm>
            <a:off x="2267744" y="3574848"/>
            <a:ext cx="522193" cy="718248"/>
          </a:xfrm>
          <a:prstGeom prst="line">
            <a:avLst/>
          </a:prstGeom>
          <a:ln w="25400">
            <a:solidFill>
              <a:srgbClr val="4545C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Управляющая кнопка: далее 11">
            <a:hlinkClick r:id="" action="ppaction://hlinkshowjump?jump=firstslide" highlightClick="1"/>
          </p:cNvPr>
          <p:cNvSpPr/>
          <p:nvPr/>
        </p:nvSpPr>
        <p:spPr>
          <a:xfrm>
            <a:off x="8028384" y="6309321"/>
            <a:ext cx="648072" cy="432048"/>
          </a:xfrm>
          <a:prstGeom prst="actionButtonForwardNex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761868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3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000"/>
                            </p:stCondLst>
                            <p:childTnLst>
                              <p:par>
                                <p:cTn id="1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000"/>
                            </p:stCondLst>
                            <p:childTnLst>
                              <p:par>
                                <p:cTn id="33" presetID="4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1000"/>
                            </p:stCondLst>
                            <p:childTnLst>
                              <p:par>
                                <p:cTn id="46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2000"/>
                            </p:stCondLst>
                            <p:childTnLst>
                              <p:par>
                                <p:cTn id="52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1000"/>
                            </p:stCondLst>
                            <p:childTnLst>
                              <p:par>
                                <p:cTn id="65" presetID="32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6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6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6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6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7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71" presetID="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72" dur="2000" fill="hold"/>
                                        <p:tgtEl>
                                          <p:spTgt spid="45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73" presetID="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74" dur="2000" fill="hold"/>
                                        <p:tgtEl>
                                          <p:spTgt spid="46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9"/>
                  </p:tgtEl>
                </p:cond>
              </p:nextCondLst>
            </p:seq>
          </p:childTnLst>
        </p:cTn>
      </p:par>
    </p:tnLst>
    <p:bldLst>
      <p:bldP spid="39" grpId="0" animBg="1"/>
      <p:bldP spid="40" grpId="0"/>
      <p:bldP spid="43" grpId="0"/>
      <p:bldP spid="44" grpId="0"/>
      <p:bldP spid="47" grpId="0"/>
      <p:bldP spid="2" grpId="0" animBg="1"/>
      <p:bldP spid="31" grpId="0" animBg="1"/>
      <p:bldP spid="46" grpId="0"/>
      <p:bldP spid="46" grpId="1"/>
      <p:bldP spid="45" grpId="0"/>
      <p:bldP spid="45" grpId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583</TotalTime>
  <Words>536</Words>
  <Application>Microsoft Office PowerPoint</Application>
  <PresentationFormat>Экран (4:3)</PresentationFormat>
  <Paragraphs>158</Paragraphs>
  <Slides>9</Slides>
  <Notes>9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1" baseType="lpstr">
      <vt:lpstr>Поток</vt:lpstr>
      <vt:lpstr>Формула</vt:lpstr>
      <vt:lpstr>Презентация PowerPoint</vt:lpstr>
      <vt:lpstr>ПАРАЛЕЛОГРАМ</vt:lpstr>
      <vt:lpstr>ПАРАЛЕЛОГРАМ</vt:lpstr>
      <vt:lpstr>ПАРАЛЕЛОГРАМ</vt:lpstr>
      <vt:lpstr>ПАРАЛЕЛОГРАМ</vt:lpstr>
      <vt:lpstr>ПАРАЛЕЛОГРАМ</vt:lpstr>
      <vt:lpstr>Презентация PowerPoint</vt:lpstr>
      <vt:lpstr>Презентация PowerPoint</vt:lpstr>
      <vt:lpstr>ПАРАЛЕЛОГРАМ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cp:lastModifiedBy>Таня</cp:lastModifiedBy>
  <cp:revision>55</cp:revision>
  <dcterms:modified xsi:type="dcterms:W3CDTF">2012-09-26T08:07:36Z</dcterms:modified>
</cp:coreProperties>
</file>