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8" r:id="rId2"/>
    <p:sldId id="256" r:id="rId3"/>
    <p:sldId id="259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800000"/>
    <a:srgbClr val="003300"/>
    <a:srgbClr val="FF6600"/>
    <a:srgbClr val="462300"/>
    <a:srgbClr val="663300"/>
    <a:srgbClr val="A50021"/>
    <a:srgbClr val="0099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E6B72-5826-4F59-A265-2D1E2472CA79}" type="datetimeFigureOut">
              <a:rPr lang="uk-UA" smtClean="0"/>
              <a:pPr/>
              <a:t>21.03.2011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EF09F-E14A-4A52-9540-BCB201A17E7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EF09F-E14A-4A52-9540-BCB201A17E7A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e/ef/Lemniscate_of_Bernoulli.svg/800px-Lemniscate_of_Bernoulli.svg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1683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Comic Sans MS" pitchFamily="66" charset="0"/>
              </a:rPr>
              <a:t>Деякі важливі криві на площині</a:t>
            </a:r>
            <a:endParaRPr lang="uk-UA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94116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Comic Sans MS" pitchFamily="66" charset="0"/>
              </a:rPr>
              <a:t>Виконали: </a:t>
            </a:r>
          </a:p>
          <a:p>
            <a:r>
              <a:rPr lang="uk-UA" sz="3200" dirty="0" smtClean="0">
                <a:solidFill>
                  <a:srgbClr val="7030A0"/>
                </a:solidFill>
                <a:latin typeface="Comic Sans MS" pitchFamily="66" charset="0"/>
              </a:rPr>
              <a:t>Мельник Ірина та Юхименко Інна</a:t>
            </a:r>
            <a:endParaRPr lang="uk-UA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98072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Comic Sans MS" pitchFamily="66" charset="0"/>
              </a:rPr>
              <a:t>Застосування кардіоїди:</a:t>
            </a:r>
          </a:p>
          <a:p>
            <a:pPr algn="ctr"/>
            <a:endParaRPr lang="uk-UA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Кардіоїда використовується у створенні студійних мікрофонів. Скоріше можна сказати, що діаграми </a:t>
            </a:r>
            <a:r>
              <a:rPr lang="uk-UA" dirty="0" err="1" smtClean="0">
                <a:latin typeface="Comic Sans MS" pitchFamily="66" charset="0"/>
              </a:rPr>
              <a:t>напрямленості</a:t>
            </a:r>
            <a:r>
              <a:rPr lang="uk-UA" dirty="0" smtClean="0">
                <a:latin typeface="Comic Sans MS" pitchFamily="66" charset="0"/>
              </a:rPr>
              <a:t> мікрофона будуть  змальовувати це  “ серце ”. 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20000"/>
          </a:blip>
          <a:srcRect/>
          <a:stretch>
            <a:fillRect/>
          </a:stretch>
        </p:blipFill>
        <p:spPr bwMode="auto">
          <a:xfrm>
            <a:off x="1115616" y="3501008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4879">
            <a:off x="4466843" y="2342038"/>
            <a:ext cx="3970767" cy="325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88559">
            <a:off x="41251" y="733014"/>
            <a:ext cx="368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Comic Sans MS" pitchFamily="66" charset="0"/>
              </a:rPr>
              <a:t>Кардіоїда в природі та в повсякденному житті</a:t>
            </a:r>
            <a:endParaRPr lang="uk-UA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101705" cy="26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Юзер\Desktop\0291-серц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33486" y="3451090"/>
            <a:ext cx="2366468" cy="2178272"/>
          </a:xfrm>
          <a:prstGeom prst="rect">
            <a:avLst/>
          </a:prstGeom>
          <a:noFill/>
        </p:spPr>
      </p:pic>
      <p:pic>
        <p:nvPicPr>
          <p:cNvPr id="7" name="Picture 2" descr="C:\Users\Юзер\Desktop\0291-серц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04664"/>
            <a:ext cx="2366468" cy="2178272"/>
          </a:xfrm>
          <a:prstGeom prst="rect">
            <a:avLst/>
          </a:prstGeom>
          <a:noFill/>
        </p:spPr>
      </p:pic>
      <p:pic>
        <p:nvPicPr>
          <p:cNvPr id="23557" name="Picture 5" descr="C:\Users\Юзер\Desktop\granny-smith-appl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43927" y="2864585"/>
            <a:ext cx="2410965" cy="3251764"/>
          </a:xfrm>
          <a:prstGeom prst="rect">
            <a:avLst/>
          </a:prstGeom>
          <a:noFill/>
        </p:spPr>
      </p:pic>
      <p:pic>
        <p:nvPicPr>
          <p:cNvPr id="9" name="Picture 5" descr="C:\Users\Юзер\Desktop\granny-smith-appl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988840"/>
            <a:ext cx="2592288" cy="3154644"/>
          </a:xfrm>
          <a:prstGeom prst="rect">
            <a:avLst/>
          </a:prstGeom>
          <a:noFill/>
        </p:spPr>
      </p:pic>
      <p:pic>
        <p:nvPicPr>
          <p:cNvPr id="23558" name="Picture 6" descr="C:\Users\Юзер\Desktop\12-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780928"/>
            <a:ext cx="4408483" cy="33013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15608" y="1988840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Comic Sans MS" pitchFamily="66" charset="0"/>
              </a:rPr>
              <a:t> Каустика – складна картинка, світлова фігура (кардіоїда) всередині порожнього, відкритого зверху циліндра при віддзеркаленні світла від його внутрішньої поверхні.</a:t>
            </a:r>
          </a:p>
          <a:p>
            <a:endParaRPr lang="uk-UA" sz="2400" dirty="0"/>
          </a:p>
        </p:txBody>
      </p:sp>
      <p:pic>
        <p:nvPicPr>
          <p:cNvPr id="1026" name="Picture 2" descr="C:\Users\Юзер\Desktop\бд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31402" y="3381166"/>
            <a:ext cx="2232248" cy="2327916"/>
          </a:xfrm>
          <a:prstGeom prst="rect">
            <a:avLst/>
          </a:prstGeom>
          <a:noFill/>
        </p:spPr>
      </p:pic>
      <p:pic>
        <p:nvPicPr>
          <p:cNvPr id="13" name="Picture 2" descr="C:\Users\Юзер\Desktop\бд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04314">
            <a:off x="4852435" y="4786757"/>
            <a:ext cx="2232248" cy="232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0685E-6 L 0.32187 -0.413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0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9112E-6 L 0.31372 0.152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7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3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C0099"/>
                </a:solidFill>
                <a:latin typeface="Comic Sans MS" pitchFamily="66" charset="0"/>
              </a:rPr>
              <a:t>Спіраль Архімеда</a:t>
            </a:r>
            <a:endParaRPr lang="uk-UA" sz="4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45943">
            <a:off x="502133" y="2986256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це траєкторія точки, що рівномірно рухається (з швидкістю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V 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) вздовж прямої, яка рівномірно обертається (з кутовою швидкістю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</a:t>
            </a:r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) навколо заданої точки – полюса.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05064"/>
            <a:ext cx="2857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3312368" cy="384720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omic Sans MS" pitchFamily="66" charset="0"/>
              </a:rPr>
              <a:t>Рівняння</a:t>
            </a:r>
          </a:p>
          <a:p>
            <a:endParaRPr lang="uk-UA" dirty="0" smtClean="0">
              <a:latin typeface="Comic Sans MS" pitchFamily="66" charset="0"/>
            </a:endParaRPr>
          </a:p>
          <a:p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solidFill>
                  <a:srgbClr val="003300"/>
                </a:solidFill>
                <a:latin typeface="Comic Sans MS" pitchFamily="66" charset="0"/>
              </a:rPr>
              <a:t>Якщо в початковий момент руху точки </a:t>
            </a:r>
            <a:r>
              <a:rPr lang="uk-UA" i="1" dirty="0" smtClean="0">
                <a:solidFill>
                  <a:srgbClr val="003300"/>
                </a:solidFill>
                <a:latin typeface="Comic Sans MS" pitchFamily="66" charset="0"/>
              </a:rPr>
              <a:t>М</a:t>
            </a:r>
            <a:r>
              <a:rPr lang="uk-UA" dirty="0" smtClean="0">
                <a:solidFill>
                  <a:srgbClr val="003300"/>
                </a:solidFill>
                <a:latin typeface="Comic Sans MS" pitchFamily="66" charset="0"/>
              </a:rPr>
              <a:t> і </a:t>
            </a:r>
            <a:r>
              <a:rPr lang="uk-UA" i="1" dirty="0" smtClean="0">
                <a:solidFill>
                  <a:srgbClr val="003300"/>
                </a:solidFill>
                <a:latin typeface="Comic Sans MS" pitchFamily="66" charset="0"/>
              </a:rPr>
              <a:t>О</a:t>
            </a:r>
            <a:r>
              <a:rPr lang="uk-UA" dirty="0" smtClean="0">
                <a:solidFill>
                  <a:srgbClr val="003300"/>
                </a:solidFill>
                <a:latin typeface="Comic Sans MS" pitchFamily="66" charset="0"/>
              </a:rPr>
              <a:t> збігаються і полярна вісь збігається з початковим положенням рухомої прямої, то рівняння спіралі Архімеда у полярних координатах має вигляд </a:t>
            </a:r>
          </a:p>
          <a:p>
            <a:pPr algn="ctr"/>
            <a:r>
              <a:rPr lang="el-GR" b="1" i="1" dirty="0" smtClean="0">
                <a:solidFill>
                  <a:srgbClr val="FF0000"/>
                </a:solidFill>
                <a:latin typeface="Comic Sans MS" pitchFamily="66" charset="0"/>
              </a:rPr>
              <a:t>ρ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uk-UA" b="1" i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el-GR" b="1" i="1" dirty="0" smtClean="0">
                <a:solidFill>
                  <a:srgbClr val="FF0000"/>
                </a:solidFill>
                <a:latin typeface="Comic Sans MS" pitchFamily="66" charset="0"/>
              </a:rPr>
              <a:t>ω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uk-UA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692696"/>
            <a:ext cx="6264696" cy="582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20999658">
            <a:off x="432952" y="855463"/>
            <a:ext cx="316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Історія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відкриття спіралі</a:t>
            </a:r>
            <a:endParaRPr lang="uk-UA" sz="24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Юзер\Desktop\14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996952"/>
            <a:ext cx="1080120" cy="1121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013176"/>
            <a:ext cx="2915816" cy="163121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Траєкторія жучка буде мати вигляд даної спіралі, яку в свою чергу відкрив Архімед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556792"/>
            <a:ext cx="4104456" cy="193899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ysClr val="windowText" lastClr="000000"/>
                </a:solidFill>
                <a:latin typeface="Comic Sans MS" pitchFamily="66" charset="0"/>
              </a:rPr>
              <a:t>Уявімо нескінченно довгу секундну стрілку, за якою, починаючи від центру циферблату, невтомно біжить маленький жучок з постійною швидкістю v см / с. </a:t>
            </a:r>
            <a:endParaRPr lang="uk-UA" sz="20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2420888"/>
            <a:ext cx="2808312" cy="28623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alpha val="2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Через хвилину жучок буде на відстані 60v см від центру, через дві - 120v і т.д. Взагалі, через t секунд після початку пробігу відстань жучка від центру буде дорівнює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vt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см.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7262E-7 C -0.00434 0.00555 -0.0092 0.01133 -0.01493 0.01388 C -0.01754 0.02382 -0.02344 0.02868 -0.02691 0.0377 C -0.02952 0.04463 -0.02934 0.05088 -0.03299 0.05759 C -0.03507 0.0666 -0.03525 0.10777 -0.02847 0.11933 C -0.02587 0.12373 -0.0224 0.1272 -0.01945 0.13113 C -0.01476 0.13737 -0.01233 0.14246 -0.00608 0.14524 C 0.00191 0.15911 -0.00573 0.14824 0.00434 0.15703 C 0.00677 0.15911 0.00798 0.16304 0.01041 0.16512 C 0.0158 0.16952 0.02569 0.16998 0.03125 0.17091 C 0.05017 0.17021 0.06909 0.17021 0.08802 0.16906 C 0.11284 0.16767 0.13541 0.14755 0.15659 0.13321 C 0.16354 0.12858 0.15903 0.12997 0.16562 0.12327 C 0.17604 0.1124 0.1783 0.10846 0.18802 0.09551 C 0.19305 0.08881 0.19635 0.08233 0.20295 0.07956 C 0.20434 0.07354 0.20746 0.06175 0.20746 0.06175 C 0.2085 0.05065 0.21059 0.04093 0.2118 0.02983 C 0.21093 0.00971 0.21076 -0.01203 0.20746 -0.03191 C 0.20625 -0.03885 0.20243 -0.0414 0.2 -0.04764 C 0.19357 -0.06452 0.18212 -0.09043 0.17014 -0.1013 C 0.1658 -0.11101 0.15937 -0.12303 0.15364 -0.13113 C 0.15139 -0.13414 0.15052 -0.13876 0.14774 -0.14107 C 0.1467 -0.142 0.13194 -0.15009 0.12986 -0.15102 C 0.12378 -0.16281 0.13021 -0.15287 0.12239 -0.15911 C 0.1151 -0.16489 0.10972 -0.17345 0.10139 -0.17692 C 0.09757 -0.18016 0.0934 -0.1864 0.08941 -0.18895 C 0.07916 -0.19565 0.06788 -0.19403 0.05659 -0.19496 C 0.03073 -0.19426 0.00486 -0.19426 -0.02101 -0.19288 C -0.03195 -0.19241 -0.04427 -0.18501 -0.05521 -0.18293 C -0.06163 -0.17993 -0.06667 -0.1753 -0.07327 -0.17299 C -0.08247 -0.16489 -0.09045 -0.15957 -0.1 -0.1531 C -0.10521 -0.14963 -0.11146 -0.15079 -0.1165 -0.14709 C -0.12118 -0.14362 -0.12483 -0.1376 -0.12986 -0.13529 C -0.13698 -0.13205 -0.14219 -0.13067 -0.14775 -0.12327 C -0.15469 -0.11401 -0.16146 -0.10384 -0.16875 -0.09551 C -0.17136 -0.09251 -0.17379 -0.08881 -0.17622 -0.08557 C -0.17865 -0.08233 -0.18368 -0.07562 -0.18368 -0.07562 C -0.18716 -0.06059 -0.18195 -0.07747 -0.18959 -0.06753 C -0.19063 -0.06614 -0.19045 -0.0636 -0.19115 -0.06175 C -0.19375 -0.05481 -0.19479 -0.04903 -0.19705 -0.04186 C -0.19931 -0.03469 -0.19983 -0.03723 -0.20313 -0.03191 C -0.20816 -0.02382 -0.2125 -0.01526 -0.21806 -0.00786 C -0.22466 0.01873 -0.22066 0.04648 -0.22691 0.07354 C -0.22205 0.09459 -0.2257 0.12072 -0.2165 0.13922 C -0.21302 0.15657 -0.20851 0.16119 -0.2 0.17507 C -0.19341 0.19727 -0.17986 0.20791 -0.16719 0.22271 C -0.16042 0.23057 -0.15868 0.23728 -0.15087 0.24052 C -0.14827 0.25023 -0.14202 0.25301 -0.13594 0.25856 C -0.13386 0.26041 -0.12986 0.26434 -0.12986 0.26434 C -0.12518 0.27405 -0.11875 0.27683 -0.11059 0.2803 C -0.10799 0.28261 -0.10591 0.28608 -0.10313 0.28839 C -0.10174 0.28955 -0.1 0.28955 -0.09861 0.29024 C -0.09306 0.29325 -0.08924 0.29787 -0.08368 0.30018 C -0.08073 0.30296 -0.07761 0.3055 -0.07466 0.30828 C -0.0717 0.31082 -0.07014 0.31591 -0.06719 0.31822 C -0.06459 0.32031 -0.06111 0.32031 -0.05834 0.32216 C -0.04462 0.33141 -0.03195 0.33765 -0.0165 0.34204 C -0.00521 0.34528 0.00486 0.35315 0.01632 0.35592 C 0.02847 0.36378 0.03975 0.36263 0.05364 0.36378 C 0.06927 0.36656 0.075 0.36078 0.08802 0.35985 C 0.1059 0.35846 0.12378 0.35846 0.14166 0.35777 C 0.15833 0.35291 0.15087 0.35569 0.16406 0.34991 C 0.1658 0.34921 0.16684 0.3469 0.16857 0.34598 C 0.171 0.34482 0.17361 0.34459 0.17604 0.34389 C 0.18333 0.33742 0.19114 0.33256 0.19843 0.32609 C 0.20399 0.32123 0.2158 0.32007 0.22239 0.31614 C 0.23264 0.3099 0.24028 0.30504 0.25069 0.30018 C 0.2618 0.28538 0.24913 0.30042 0.25955 0.29232 C 0.26458 0.28839 0.26354 0.28515 0.27014 0.28238 C 0.27552 0.27498 0.28142 0.2722 0.28802 0.26642 C 0.29618 0.25925 0.28906 0.26133 0.29687 0.25254 C 0.29948 0.24977 0.3033 0.24931 0.3059 0.24653 C 0.31093 0.24098 0.31562 0.23774 0.32083 0.23265 C 0.32257 0.23104 0.32378 0.22849 0.32534 0.22664 C 0.32673 0.22502 0.3283 0.2241 0.32986 0.22271 C 0.33489 0.2123 0.34305 0.20583 0.34913 0.19681 C 0.35868 0.1827 0.35625 0.18363 0.36267 0.17091 C 0.3658 0.16466 0.37066 0.15981 0.37309 0.1531 C 0.3743 0.14986 0.37465 0.14616 0.37604 0.14315 C 0.38576 0.12234 0.37604 0.15056 0.3835 0.13113 C 0.39201 0.10893 0.39149 0.07956 0.40295 0.05967 C 0.40434 0.05365 0.40746 0.04186 0.40746 0.04186 C 0.40625 0.01896 0.40555 0.0037 0.39843 -0.01596 C 0.396 -0.03723 0.39236 -0.05759 0.3835 -0.07562 C 0.37604 -0.09089 0.38802 -0.07285 0.37899 -0.08557 C 0.37517 -0.1013 0.38055 -0.0821 0.37448 -0.09551 C 0.3717 -0.10176 0.37031 -0.10916 0.36701 -0.1154 C 0.36423 -0.13067 0.36024 -0.12858 0.35364 -0.13922 C 0.34878 -0.14709 0.34427 -0.15356 0.33871 -0.16096 C 0.33611 -0.16443 0.33472 -0.16906 0.33281 -0.17299 C 0.32708 -0.18455 0.31927 -0.19727 0.3118 -0.20675 C 0.30903 -0.21878 0.2908 -0.23474 0.28194 -0.24052 C 0.26701 -0.26087 0.25382 -0.28145 0.2342 -0.29417 C 0.22448 -0.30759 0.23576 -0.29325 0.22378 -0.30412 C 0.21475 -0.31221 0.22934 -0.30458 0.21493 -0.31406 C 0.20868 -0.31822 0.1993 -0.31869 0.19253 -0.32007 C 0.17309 -0.32886 0.15399 -0.33719 0.1342 -0.34389 C 0.12691 -0.34621 0.12066 -0.35338 0.11337 -0.35592 C 0.09948 -0.36078 0.0842 -0.36193 0.07014 -0.36378 C 0.05729 -0.3698 0.04635 -0.37373 0.03281 -0.37581 C 0.0276 -0.37789 0.02048 -0.37858 0.01632 -0.38367 " pathEditMode="relative" ptsTypes="ffffffffffffffffffffffffffffffffffffffffffffffffffffffffffffffffffffffffffffffffffffffffffffffffffffA">
                                      <p:cBhvr>
                                        <p:cTn id="3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  <p:bldP spid="3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836712"/>
            <a:ext cx="5040560" cy="46782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Основні наукові досягнення вченого — закон Архімеда, принцип важеля </a:t>
            </a:r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(дайте мені точку опори і я поверну Землю)</a:t>
            </a:r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та вчення про центр ваги. Займався оптикою й астрономією.</a:t>
            </a:r>
          </a:p>
          <a:p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Архімед був також визначним інженером, конструктором низки машин і механічних апаратів. Серед них важіль, клин, блок, нескінченний гвинт і лебідка. Винахід нескінченного гвинта підштовхнув до створення болта, сконструйованого з гвинта і гайки.</a:t>
            </a:r>
          </a:p>
          <a:p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:\.. не будем говорити зайвих слів\toy\Arhim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19442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4005064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Monotype Corsiva" pitchFamily="66" charset="0"/>
              </a:rPr>
              <a:t>Архімед</a:t>
            </a:r>
            <a:endParaRPr lang="ru-RU" sz="40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/>
            <a:r>
              <a:rPr lang="ru-RU" sz="1400" dirty="0" smtClean="0">
                <a:solidFill>
                  <a:srgbClr val="660033"/>
                </a:solidFill>
                <a:latin typeface="Monotype Corsiva" pitchFamily="66" charset="0"/>
              </a:rPr>
              <a:t>( 287 до н. е.— 212 до н.е.)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660033"/>
                </a:solidFill>
                <a:latin typeface="Monotype Corsiva" pitchFamily="66" charset="0"/>
              </a:rPr>
              <a:t>давньогрецький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 математик, </a:t>
            </a:r>
            <a:r>
              <a:rPr lang="ru-RU" sz="2000" dirty="0" err="1" smtClean="0">
                <a:solidFill>
                  <a:srgbClr val="660033"/>
                </a:solidFill>
                <a:latin typeface="Monotype Corsiva" pitchFamily="66" charset="0"/>
              </a:rPr>
              <a:t>фізик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 та </a:t>
            </a:r>
            <a:r>
              <a:rPr lang="ru-RU" sz="2000" dirty="0" err="1" smtClean="0">
                <a:solidFill>
                  <a:srgbClr val="660033"/>
                </a:solidFill>
                <a:latin typeface="Monotype Corsiva" pitchFamily="66" charset="0"/>
              </a:rPr>
              <a:t>інженер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, один </a:t>
            </a:r>
            <a:r>
              <a:rPr lang="ru-RU" sz="2000" dirty="0" err="1" smtClean="0">
                <a:solidFill>
                  <a:srgbClr val="660033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660033"/>
                </a:solidFill>
                <a:latin typeface="Monotype Corsiva" pitchFamily="66" charset="0"/>
              </a:rPr>
              <a:t>найвидатніших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660033"/>
                </a:solidFill>
                <a:latin typeface="Monotype Corsiva" pitchFamily="66" charset="0"/>
              </a:rPr>
              <a:t>вчених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660033"/>
                </a:solidFill>
                <a:latin typeface="Monotype Corsiva" pitchFamily="66" charset="0"/>
              </a:rPr>
              <a:t>античності</a:t>
            </a:r>
            <a:r>
              <a:rPr lang="ru-RU" sz="2000" dirty="0" smtClean="0">
                <a:solidFill>
                  <a:srgbClr val="660033"/>
                </a:solidFill>
                <a:latin typeface="Monotype Corsiva" pitchFamily="66" charset="0"/>
              </a:rPr>
              <a:t>.</a:t>
            </a:r>
            <a:endParaRPr lang="uk-UA" sz="2000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Юзер\Desktop\Archimedes-screw_one-screw-threads_with-ball_3D-view_animated_small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CFDFC"/>
              </a:clrFrom>
              <a:clrTo>
                <a:srgbClr val="FC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157192"/>
            <a:ext cx="1905000" cy="1390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630932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>
                <a:solidFill>
                  <a:srgbClr val="0070C0"/>
                </a:solidFill>
              </a:rPr>
              <a:t>Архімедів</a:t>
            </a:r>
            <a:r>
              <a:rPr lang="uk-UA" sz="1200" dirty="0" smtClean="0">
                <a:solidFill>
                  <a:srgbClr val="0070C0"/>
                </a:solidFill>
              </a:rPr>
              <a:t> гвинт</a:t>
            </a:r>
            <a:endParaRPr lang="uk-UA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>
                  <a:solidFill>
                    <a:srgbClr val="00FF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 в природі                          ми зустрічаємо Спіраль </a:t>
            </a:r>
            <a:r>
              <a:rPr lang="uk-UA" sz="3600" b="1" cap="all" dirty="0" err="1" smtClean="0">
                <a:ln w="0">
                  <a:solidFill>
                    <a:srgbClr val="00FF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архімеда</a:t>
            </a:r>
            <a:r>
              <a:rPr lang="uk-UA" sz="3600" b="1" cap="all" dirty="0" smtClean="0">
                <a:ln w="0">
                  <a:solidFill>
                    <a:srgbClr val="00FF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uk-UA" sz="3600" b="1" cap="all" dirty="0">
              <a:ln w="0">
                <a:solidFill>
                  <a:srgbClr val="00FF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429000"/>
            <a:ext cx="566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uk-UA" sz="5400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84984"/>
            <a:ext cx="3865836" cy="29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426160">
            <a:off x="647061" y="4610223"/>
            <a:ext cx="316581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Алое багато листове 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50100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</a:t>
            </a:r>
            <a:endParaRPr lang="uk-UA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812925"/>
            <a:ext cx="5243513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837558">
            <a:off x="683568" y="5013176"/>
            <a:ext cx="28803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Броколі романеско</a:t>
            </a:r>
          </a:p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645024"/>
            <a:ext cx="5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3</a:t>
            </a:r>
            <a:endParaRPr lang="uk-UA" sz="5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92896"/>
            <a:ext cx="52435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 rot="21110314">
            <a:off x="714859" y="5214352"/>
            <a:ext cx="288032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Соняшник</a:t>
            </a:r>
          </a:p>
          <a:p>
            <a:pPr algn="ctr"/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501008"/>
            <a:ext cx="576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4</a:t>
            </a:r>
            <a:endParaRPr lang="uk-UA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36912"/>
            <a:ext cx="524351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 rot="19912458">
            <a:off x="566970" y="4148340"/>
            <a:ext cx="288032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..і якщо придивитися, то можна розгледіти її і в неосяжних галактиках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2"/>
      <p:bldP spid="5" grpId="0" animBg="1"/>
      <p:bldP spid="5" grpId="1" animBg="1"/>
      <p:bldP spid="7" grpId="0"/>
      <p:bldP spid="7" grpId="1"/>
      <p:bldP spid="10" grpId="0" animBg="1"/>
      <p:bldP spid="10" grpId="1" animBg="1"/>
      <p:bldP spid="12" grpId="0"/>
      <p:bldP spid="12" grpId="1"/>
      <p:bldP spid="15" grpId="0" animBg="1"/>
      <p:bldP spid="15" grpId="3" animBg="1"/>
      <p:bldP spid="17" grpId="0"/>
      <p:bldP spid="17" grpId="1"/>
      <p:bldP spid="20" grpId="1" animBg="1"/>
      <p:bldP spid="20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626469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Бачення спіралі в мистецтві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8092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333399"/>
                </a:solidFill>
                <a:latin typeface="Comic Sans MS" pitchFamily="66" charset="0"/>
              </a:rPr>
              <a:t>Володимир Анатолійович </a:t>
            </a:r>
            <a:r>
              <a:rPr lang="uk-UA" sz="2400" b="1" dirty="0" err="1" smtClean="0">
                <a:solidFill>
                  <a:srgbClr val="333399"/>
                </a:solidFill>
                <a:latin typeface="Comic Sans MS" pitchFamily="66" charset="0"/>
              </a:rPr>
              <a:t>Долгов</a:t>
            </a:r>
            <a:r>
              <a:rPr lang="uk-UA" sz="24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uk-UA" dirty="0" smtClean="0">
                <a:solidFill>
                  <a:srgbClr val="333399"/>
                </a:solidFill>
                <a:latin typeface="Comic Sans MS" pitchFamily="66" charset="0"/>
              </a:rPr>
              <a:t>- російський ІТ менеджер. Генеральний директор </a:t>
            </a:r>
            <a:r>
              <a:rPr lang="uk-UA" dirty="0" err="1" smtClean="0">
                <a:solidFill>
                  <a:srgbClr val="333399"/>
                </a:solidFill>
                <a:latin typeface="Comic Sans MS" pitchFamily="66" charset="0"/>
              </a:rPr>
              <a:t>Google</a:t>
            </a:r>
            <a:r>
              <a:rPr lang="uk-UA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333399"/>
                </a:solidFill>
                <a:latin typeface="Comic Sans MS" pitchFamily="66" charset="0"/>
              </a:rPr>
              <a:t>Russia</a:t>
            </a:r>
            <a:r>
              <a:rPr lang="uk-UA" dirty="0" smtClean="0">
                <a:solidFill>
                  <a:srgbClr val="333399"/>
                </a:solidFill>
                <a:latin typeface="Comic Sans MS" pitchFamily="66" charset="0"/>
              </a:rPr>
              <a:t>. Кандидат фізико-математичних наук – змалював її так у своїй картині: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357262" cy="22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236932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61193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solidFill>
                  <a:srgbClr val="FF0000"/>
                </a:solidFill>
                <a:latin typeface="Comic Sans MS" pitchFamily="66" charset="0"/>
              </a:rPr>
              <a:t>“Спираль</a:t>
            </a:r>
            <a:r>
              <a:rPr lang="uk-UA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1400" b="1" dirty="0" err="1" smtClean="0">
                <a:solidFill>
                  <a:srgbClr val="FF0000"/>
                </a:solidFill>
                <a:latin typeface="Comic Sans MS" pitchFamily="66" charset="0"/>
              </a:rPr>
              <a:t>Архимеда</a:t>
            </a:r>
            <a:r>
              <a:rPr lang="uk-UA" sz="1400" b="1" dirty="0" smtClean="0">
                <a:solidFill>
                  <a:srgbClr val="FF0000"/>
                </a:solidFill>
                <a:latin typeface="Comic Sans MS" pitchFamily="66" charset="0"/>
              </a:rPr>
              <a:t> в </a:t>
            </a:r>
            <a:r>
              <a:rPr lang="uk-UA" sz="1400" b="1" dirty="0" err="1" smtClean="0">
                <a:solidFill>
                  <a:srgbClr val="FF0000"/>
                </a:solidFill>
                <a:latin typeface="Comic Sans MS" pitchFamily="66" charset="0"/>
              </a:rPr>
              <a:t>экстазе</a:t>
            </a:r>
            <a:r>
              <a:rPr lang="uk-UA" sz="1400" b="1" dirty="0" smtClean="0">
                <a:solidFill>
                  <a:srgbClr val="FF0000"/>
                </a:solidFill>
                <a:latin typeface="Comic Sans MS" pitchFamily="66" charset="0"/>
              </a:rPr>
              <a:t> Красного </a:t>
            </a:r>
            <a:r>
              <a:rPr lang="uk-UA" sz="1400" b="1" dirty="0" err="1" smtClean="0">
                <a:solidFill>
                  <a:srgbClr val="FF0000"/>
                </a:solidFill>
                <a:latin typeface="Comic Sans MS" pitchFamily="66" charset="0"/>
              </a:rPr>
              <a:t>петуха”</a:t>
            </a:r>
            <a:endParaRPr lang="uk-UA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3.46901E-6 L -4.16667E-6 0.176 C -4.16667E-6 0.25486 0.10747 0.35199 0.1948 0.35199 L 0.38993 0.35199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105273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800000"/>
                </a:solidFill>
                <a:latin typeface="Comic Sans MS" pitchFamily="66" charset="0"/>
              </a:rPr>
              <a:t>Застосування спіралі Архімеда:</a:t>
            </a:r>
            <a:endParaRPr lang="uk-UA" sz="3200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i="1" dirty="0" smtClean="0"/>
              <a:t>застосування</a:t>
            </a:r>
            <a:r>
              <a:rPr lang="uk-UA" dirty="0" smtClean="0"/>
              <a:t> ножів з формою леза у вигляді </a:t>
            </a:r>
            <a:r>
              <a:rPr lang="uk-UA" i="1" dirty="0" smtClean="0"/>
              <a:t>спіралі </a:t>
            </a:r>
            <a:r>
              <a:rPr lang="uk-UA" i="1" dirty="0" smtClean="0"/>
              <a:t>Архімеда</a:t>
            </a:r>
            <a:r>
              <a:rPr lang="uk-UA" dirty="0" smtClean="0"/>
              <a:t> доцільне </a:t>
            </a:r>
            <a:r>
              <a:rPr lang="uk-UA" dirty="0" smtClean="0"/>
              <a:t>при подрібненні м'яса з низьким умістом;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Гвинтова поверхня шнекового дозатора,використовується для дозування та порошкоподібних продуктів, наприклад, муки, має форму спіралі Архімеда;</a:t>
            </a:r>
          </a:p>
          <a:p>
            <a:pPr>
              <a:buFont typeface="Wingdings" pitchFamily="2" charset="2"/>
              <a:buChar char="§"/>
            </a:pPr>
            <a:endParaRPr lang="uk-UA" dirty="0" smtClean="0"/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797152"/>
            <a:ext cx="3960440" cy="1477328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800000"/>
                </a:solidFill>
                <a:latin typeface="Comic Sans MS" pitchFamily="66" charset="0"/>
              </a:rPr>
              <a:t>Важливим також є той факт, що при обертанні спіралі, вона має гіпнотичні  властивості,  тому є доцільним її використання в медицині.</a:t>
            </a:r>
            <a:endParaRPr lang="uk-UA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Юзер\Desktop\gipno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484784"/>
            <a:ext cx="49096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36248">
            <a:off x="417311" y="158896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Comic Sans MS" pitchFamily="66" charset="0"/>
              </a:rPr>
              <a:t>Лемніската Бернуллі </a:t>
            </a:r>
            <a:endParaRPr lang="uk-UA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77072"/>
            <a:ext cx="5580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Vijaya" pitchFamily="34" charset="0"/>
              </a:rPr>
              <a:t>  Плоска алгебраїчна крива. Визначається як геометричне місце точок, добуток відстаней від яких до двох заданих точок (фокусів) незмінне і дорівнює квадрату половини відстані між фокусами.</a:t>
            </a:r>
            <a:endParaRPr lang="uk-UA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Vijaya" pitchFamily="34" charset="0"/>
            </a:endParaRPr>
          </a:p>
        </p:txBody>
      </p:sp>
      <p:pic>
        <p:nvPicPr>
          <p:cNvPr id="3074" name="Picture 2" descr="C:\Users\Юзер\Desktop\120px-Lemniscate_Build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268760"/>
            <a:ext cx="3811860" cy="381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зер\Desktop\1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376"/>
            <a:ext cx="9144000" cy="691075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484784"/>
            <a:ext cx="3960440" cy="2160240"/>
          </a:xfrm>
          <a:scene3d>
            <a:camera prst="perspectiveLef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       Сьогодні математика залишається важливою не тільки як наука, а й знайшла своє місце у нашому повсякденному житті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980728"/>
            <a:ext cx="35283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Рівняння</a:t>
            </a:r>
            <a:endParaRPr lang="uk-UA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uk-UA" sz="2000" dirty="0" smtClean="0">
                <a:latin typeface="Comic Sans MS" pitchFamily="66" charset="0"/>
              </a:rPr>
              <a:t> </a:t>
            </a:r>
          </a:p>
          <a:p>
            <a:r>
              <a:rPr lang="uk-UA" sz="2000" dirty="0" smtClean="0">
                <a:latin typeface="Comic Sans MS" pitchFamily="66" charset="0"/>
              </a:rPr>
              <a:t> </a:t>
            </a:r>
          </a:p>
          <a:p>
            <a:r>
              <a:rPr lang="uk-UA" sz="2000" dirty="0" smtClean="0">
                <a:latin typeface="Comic Sans MS" pitchFamily="66" charset="0"/>
              </a:rPr>
              <a:t>У прямокутних координатах:</a:t>
            </a:r>
          </a:p>
          <a:p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(х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+у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=2с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(х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-у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r>
              <a:rPr lang="uk-UA" sz="2000" dirty="0" smtClean="0">
                <a:latin typeface="Comic Sans MS" pitchFamily="66" charset="0"/>
              </a:rPr>
              <a:t> </a:t>
            </a:r>
          </a:p>
          <a:p>
            <a:r>
              <a:rPr lang="uk-UA" sz="2000" dirty="0" smtClean="0">
                <a:latin typeface="Comic Sans MS" pitchFamily="66" charset="0"/>
              </a:rPr>
              <a:t> У полярних координатах:</a:t>
            </a:r>
          </a:p>
          <a:p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=2с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os2</a:t>
            </a:r>
            <a:r>
              <a:rPr lang="el-GR" sz="2000" i="1" dirty="0" smtClean="0">
                <a:solidFill>
                  <a:srgbClr val="FF0000"/>
                </a:solidFill>
                <a:latin typeface="Comic Sans MS" pitchFamily="66" charset="0"/>
              </a:rPr>
              <a:t>φ</a:t>
            </a:r>
            <a:endParaRPr lang="uk-UA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uk-UA" sz="2000" dirty="0" smtClean="0">
              <a:latin typeface="Comic Sans MS" pitchFamily="66" charset="0"/>
            </a:endParaRPr>
          </a:p>
          <a:p>
            <a:r>
              <a:rPr lang="uk-UA" sz="2000" dirty="0" smtClean="0">
                <a:latin typeface="Comic Sans MS" pitchFamily="66" charset="0"/>
              </a:rPr>
              <a:t>Параметричне рівняння в прямокутній системі:</a:t>
            </a:r>
          </a:p>
          <a:p>
            <a:r>
              <a:rPr lang="uk-UA" sz="2000" i="1" dirty="0" smtClean="0">
                <a:solidFill>
                  <a:srgbClr val="FF0000"/>
                </a:solidFill>
                <a:latin typeface="Comic Sans MS" pitchFamily="66" charset="0"/>
              </a:rPr>
              <a:t>р</a:t>
            </a:r>
            <a:r>
              <a:rPr lang="uk-UA" sz="2000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sz="2000" i="1" dirty="0" err="1" smtClean="0">
                <a:solidFill>
                  <a:srgbClr val="FF0000"/>
                </a:solidFill>
                <a:latin typeface="Comic Sans MS" pitchFamily="66" charset="0"/>
              </a:rPr>
              <a:t>tg</a:t>
            </a: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  <a:latin typeface="Comic Sans MS" pitchFamily="66" charset="0"/>
              </a:rPr>
              <a:t>П/4-</a:t>
            </a:r>
            <a:r>
              <a:rPr lang="el-GR" sz="2000" i="1" dirty="0" smtClean="0">
                <a:solidFill>
                  <a:srgbClr val="FF0000"/>
                </a:solidFill>
                <a:latin typeface="Comic Sans MS" pitchFamily="66" charset="0"/>
              </a:rPr>
              <a:t> φ</a:t>
            </a:r>
            <a:r>
              <a:rPr lang="ru-RU" sz="2000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uk-UA" sz="20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32772" name="Picture 4" descr="Основные свойства лемниск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2040" y="1268760"/>
            <a:ext cx="345638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Властивості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latin typeface="Comic Sans MS" pitchFamily="66" charset="0"/>
              </a:rPr>
              <a:t>Крива є геометричним місцем точок, симетричних з центром рівносторонній гіперболи щодо її дотичних. 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latin typeface="Comic Sans MS" pitchFamily="66" charset="0"/>
              </a:rPr>
              <a:t>Відрізок бісектриси кута між фокальними радіусами-векторами точки лемніскати дорівнює відрізку від центру лемніскати до перетину її осі з цієї бісектрисою. 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latin typeface="Comic Sans MS" pitchFamily="66" charset="0"/>
              </a:rPr>
              <a:t> Матеріальна точка, що рухається по кривій під дією однорідного гравітаційного поля, пробігає дугу за той же час, що й відповідну хорду. При цьому вісь лемніскати складає кут 450 вектором напруженості поля, а центр лемніскати збігається з вихідним положенням просувалася точки.</a:t>
            </a:r>
          </a:p>
          <a:p>
            <a:pPr>
              <a:buFont typeface="Wingdings" pitchFamily="2" charset="2"/>
              <a:buChar char="§"/>
            </a:pPr>
            <a:r>
              <a:rPr lang="uk-UA" sz="1400" dirty="0" smtClean="0">
                <a:solidFill>
                  <a:srgbClr val="FF0000"/>
                </a:solidFill>
                <a:latin typeface="Comic Sans MS" pitchFamily="66" charset="0"/>
              </a:rPr>
              <a:t>Гравітаційна властивість лемніскати</a:t>
            </a:r>
          </a:p>
          <a:p>
            <a:endParaRPr lang="uk-UA" sz="1200" dirty="0">
              <a:latin typeface="Comic Sans MS" pitchFamily="66" charset="0"/>
            </a:endParaRPr>
          </a:p>
        </p:txBody>
      </p:sp>
      <p:pic>
        <p:nvPicPr>
          <p:cNvPr id="32774" name="Picture 6" descr="C:\Users\Юзер\Desktop\175px-Lemniscate_gravit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57192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15309">
            <a:off x="398740" y="1148348"/>
            <a:ext cx="2568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009900"/>
                </a:solidFill>
                <a:latin typeface="Comic Sans MS" pitchFamily="66" charset="0"/>
              </a:rPr>
              <a:t>Історія</a:t>
            </a:r>
            <a:endParaRPr lang="uk-UA" sz="54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49289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Рівняння лемніскати вперше опубліковано у статті Якоба Бернуллі в  1694 році. Бернуллі назвав цю криву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lemniscus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3379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2520280" cy="382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2276872"/>
            <a:ext cx="3888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uk-UA" b="1" dirty="0" smtClean="0"/>
          </a:p>
          <a:p>
            <a:r>
              <a:rPr lang="uk-UA" sz="2400" dirty="0" smtClean="0">
                <a:solidFill>
                  <a:srgbClr val="003300"/>
                </a:solidFill>
                <a:latin typeface="Comic Sans MS" pitchFamily="66" charset="0"/>
              </a:rPr>
              <a:t>швейцарський математик, основоположник теорій варіаційного числення і диференційних рівнянь, старший із знаменитої династії науковців.</a:t>
            </a:r>
            <a:endParaRPr lang="uk-UA" sz="24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94928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Monotype Corsiva" pitchFamily="66" charset="0"/>
              </a:rPr>
              <a:t>Якоб Бернуллі</a:t>
            </a:r>
          </a:p>
          <a:p>
            <a:pPr algn="ctr"/>
            <a:r>
              <a:rPr lang="uk-UA" sz="2000" b="1" dirty="0" smtClean="0">
                <a:latin typeface="Monotype Corsiva" pitchFamily="66" charset="0"/>
              </a:rPr>
              <a:t>(1654 -1705) </a:t>
            </a:r>
            <a:endParaRPr lang="uk-UA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16270">
            <a:off x="1907704" y="220486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462300"/>
                </a:solidFill>
                <a:latin typeface="Monotype Corsiva" pitchFamily="66" charset="0"/>
              </a:rPr>
              <a:t>Декількома роками раніше </a:t>
            </a:r>
            <a:r>
              <a:rPr lang="uk-UA" sz="2400" dirty="0" err="1" smtClean="0">
                <a:solidFill>
                  <a:srgbClr val="462300"/>
                </a:solidFill>
                <a:latin typeface="Monotype Corsiva" pitchFamily="66" charset="0"/>
              </a:rPr>
              <a:t>Джованні</a:t>
            </a:r>
            <a:r>
              <a:rPr lang="uk-UA" sz="2400" dirty="0" smtClean="0">
                <a:solidFill>
                  <a:srgbClr val="462300"/>
                </a:solidFill>
                <a:latin typeface="Monotype Corsiva" pitchFamily="66" charset="0"/>
              </a:rPr>
              <a:t> </a:t>
            </a:r>
            <a:r>
              <a:rPr lang="uk-UA" sz="2400" dirty="0" err="1" smtClean="0">
                <a:solidFill>
                  <a:srgbClr val="462300"/>
                </a:solidFill>
                <a:latin typeface="Monotype Corsiva" pitchFamily="66" charset="0"/>
              </a:rPr>
              <a:t>Кассіні</a:t>
            </a:r>
            <a:r>
              <a:rPr lang="uk-UA" sz="2400" dirty="0" smtClean="0">
                <a:solidFill>
                  <a:srgbClr val="462300"/>
                </a:solidFill>
                <a:latin typeface="Monotype Corsiva" pitchFamily="66" charset="0"/>
              </a:rPr>
              <a:t> вже досліджував більш загальний випадок,  поклавши тим самим початок вивченню еліптичних інтегралів, продовжене згодом Леонардом Ейлером. Деякі властивості кривої були також досліджені Якобом </a:t>
            </a:r>
            <a:r>
              <a:rPr lang="uk-UA" sz="2400" dirty="0" err="1" smtClean="0">
                <a:solidFill>
                  <a:srgbClr val="462300"/>
                </a:solidFill>
                <a:latin typeface="Monotype Corsiva" pitchFamily="66" charset="0"/>
              </a:rPr>
              <a:t>Штейнером</a:t>
            </a:r>
            <a:r>
              <a:rPr lang="uk-UA" sz="2400" dirty="0" smtClean="0">
                <a:solidFill>
                  <a:srgbClr val="462300"/>
                </a:solidFill>
                <a:latin typeface="Monotype Corsiva" pitchFamily="66" charset="0"/>
              </a:rPr>
              <a:t> у 1835 році</a:t>
            </a:r>
            <a:endParaRPr lang="uk-UA" sz="2400" dirty="0">
              <a:solidFill>
                <a:srgbClr val="462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8" grpId="1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2696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Comic Sans MS" pitchFamily="66" charset="0"/>
              </a:rPr>
              <a:t>Застосування лемніскати Бернуллі:</a:t>
            </a:r>
            <a:endParaRPr lang="uk-UA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348880"/>
            <a:ext cx="56886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Цікаво, що Лемніската Бернуллі тепер використовується при побудові трамвайних шляхів у тих місцях, де потяг робить поворот малого радіусу.</a:t>
            </a:r>
          </a:p>
          <a:p>
            <a:pPr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стоматології, як деталь у протезних конструкціях зубів.</a:t>
            </a:r>
          </a:p>
          <a:p>
            <a:pPr>
              <a:buFont typeface="Wingdings" pitchFamily="2" charset="2"/>
              <a:buChar char="§"/>
            </a:pPr>
            <a:endParaRPr lang="uk-UA" dirty="0" smtClean="0"/>
          </a:p>
          <a:p>
            <a:pPr>
              <a:buFont typeface="Wingdings" pitchFamily="2" charset="2"/>
              <a:buChar char="§"/>
            </a:pPr>
            <a:endParaRPr lang="uk-UA" dirty="0"/>
          </a:p>
        </p:txBody>
      </p:sp>
      <p:pic>
        <p:nvPicPr>
          <p:cNvPr id="3074" name="Picture 2" descr="C:\Users\Юзер\Desktop\volch11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386236" cy="1789677"/>
          </a:xfrm>
          <a:prstGeom prst="rect">
            <a:avLst/>
          </a:prstGeom>
          <a:noFill/>
        </p:spPr>
      </p:pic>
      <p:pic>
        <p:nvPicPr>
          <p:cNvPr id="3075" name="Picture 3" descr="C:\Users\Юзер\Desktop\3993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2304256" cy="1923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572000" cy="1384995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r>
              <a:rPr lang="uk-UA" sz="2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Де лемніската зустрічається в нашому  побуті?</a:t>
            </a:r>
            <a:endParaRPr lang="uk-UA" sz="2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8529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852936"/>
            <a:ext cx="248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Знак нескінченності чи перевернута вісімка</a:t>
            </a:r>
            <a:endParaRPr lang="uk-UA" sz="16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4818" name="Picture 2" descr="Файл:Lemniscate of Bernoulli.sv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04048" y="1124744"/>
            <a:ext cx="28900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91880" y="29969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29969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</a:t>
            </a:r>
            <a:endParaRPr lang="uk-UA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9969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B050"/>
                </a:solidFill>
                <a:latin typeface="Comic Sans MS" pitchFamily="66" charset="0"/>
              </a:rPr>
              <a:t>Чоловій метелик</a:t>
            </a:r>
            <a:endParaRPr lang="uk-UA" sz="1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2996952"/>
            <a:ext cx="104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Окуляри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26642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Юзер\Desktop\1209bow_ti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741515"/>
            <a:ext cx="4005808" cy="2666723"/>
          </a:xfrm>
          <a:prstGeom prst="rect">
            <a:avLst/>
          </a:prstGeom>
          <a:noFill/>
        </p:spPr>
      </p:pic>
      <p:pic>
        <p:nvPicPr>
          <p:cNvPr id="34822" name="Picture 6" descr="C:\Users\Юзер\Desktop\Givenchy-Sunglasses_odr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4111" y="4581128"/>
            <a:ext cx="2939889" cy="1298451"/>
          </a:xfrm>
          <a:prstGeom prst="rect">
            <a:avLst/>
          </a:prstGeom>
          <a:noFill/>
        </p:spPr>
      </p:pic>
      <p:pic>
        <p:nvPicPr>
          <p:cNvPr id="16" name="Picture 2" descr="Файл:Lemniscate of Bernoulli.sv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253997" y="4869160"/>
            <a:ext cx="28900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Файл:Lemniscate of Bernoulli.sv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43808" y="4509120"/>
            <a:ext cx="28900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Файл:Lemniscate of Bernoulli.sv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16200000">
            <a:off x="215518" y="4617132"/>
            <a:ext cx="2736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41354 -0.4627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23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24358 -0.4777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13732 -0.5407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esktop\178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4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1916832"/>
            <a:ext cx="6876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Надіємось, що після нашої доповіді ви ще більше зацікавитесь математикою, не лише,як наукою, а й невід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’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ємною складовою нашого життя.</a:t>
            </a:r>
            <a:endParaRPr lang="uk-UA" sz="3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700808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Дякуємо       за увагу</a:t>
            </a:r>
            <a:endParaRPr lang="uk-UA" sz="9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1916832"/>
            <a:ext cx="5472608" cy="120032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В наш час математика інтенсивно розвивається. Вона використовує масштабні комп'ютерні методи і знаходить інші об'єкти; проблеми, які здавались важкими, знаходять своє вирішення. </a:t>
            </a:r>
            <a:endParaRPr lang="uk-UA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861048"/>
            <a:ext cx="6840760" cy="2246769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І зараз ми познайомимо вас з лише однією частинкою математики – криві четвертого порядку: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кардіоїдою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uk-UA" sz="2800" dirty="0" smtClean="0">
                <a:solidFill>
                  <a:srgbClr val="006600"/>
                </a:solidFill>
                <a:latin typeface="Comic Sans MS" pitchFamily="66" charset="0"/>
              </a:rPr>
              <a:t>спіраллю Архімеда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та </a:t>
            </a:r>
            <a:r>
              <a:rPr lang="uk-UA" sz="2800" dirty="0" smtClean="0">
                <a:solidFill>
                  <a:srgbClr val="FF3300"/>
                </a:solidFill>
                <a:latin typeface="Comic Sans MS" pitchFamily="66" charset="0"/>
              </a:rPr>
              <a:t>лемніскатою Бернуллі.</a:t>
            </a:r>
            <a:endParaRPr lang="uk-UA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Кардіоїда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18076">
            <a:off x="467544" y="206084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Плоска лінія, яка описується фіксованою точкою кола, що котиться по нерухомому колі з таким же радіусом. Отримала свою назву через схожість своїх обрисів зі стилізованим зображенням серця. 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1026" name="Picture 2" descr="C:\Users\Юзер\Desktop\Cardioid30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140968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105273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Рівняння прямої 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 у прямокутних координатах:</a:t>
            </a:r>
          </a:p>
          <a:p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    (х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+у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-2ах(х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+у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)-а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=0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 у прямокутних координатах(параметричний запис):</a:t>
            </a:r>
          </a:p>
          <a:p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= 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(1 + 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uk-UA" i="1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= 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sin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(1 + </a:t>
            </a:r>
            <a:r>
              <a:rPr lang="uk-UA" dirty="0" err="1" smtClean="0">
                <a:solidFill>
                  <a:srgbClr val="FF0000"/>
                </a:solidFill>
                <a:latin typeface="Comic Sans MS" pitchFamily="66" charset="0"/>
              </a:rPr>
              <a:t>cos</a:t>
            </a:r>
            <a:r>
              <a:rPr lang="uk-UA" i="1" dirty="0" err="1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В полярних координатах: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r=a(1-cos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φ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рівняння в </a:t>
            </a:r>
            <a:r>
              <a:rPr lang="uk-UA" dirty="0" err="1" smtClean="0">
                <a:latin typeface="Comic Sans MS" pitchFamily="66" charset="0"/>
              </a:rPr>
              <a:t>декартових</a:t>
            </a:r>
            <a:r>
              <a:rPr lang="uk-UA" dirty="0" smtClean="0">
                <a:latin typeface="Comic Sans MS" pitchFamily="66" charset="0"/>
              </a:rPr>
              <a:t> координатах:</a:t>
            </a:r>
            <a:br>
              <a:rPr lang="uk-UA" dirty="0" smtClean="0">
                <a:latin typeface="Comic Sans MS" pitchFamily="66" charset="0"/>
              </a:rPr>
            </a:b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(х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+у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+2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х)</a:t>
            </a:r>
            <a:r>
              <a:rPr lang="en-US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=4r</a:t>
            </a:r>
            <a:r>
              <a:rPr lang="en-US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(x</a:t>
            </a:r>
            <a:r>
              <a:rPr lang="en-US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+y</a:t>
            </a:r>
            <a:r>
              <a:rPr lang="en-US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uk-UA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3074" name="Picture 2" descr="image13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1700808"/>
            <a:ext cx="4176464" cy="37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1833538" cy="15841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196752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endParaRPr lang="uk-UA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Кардіоїда – алгебраїчна крива четвертого порядку.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Кардіоїда має один </a:t>
            </a:r>
            <a:r>
              <a:rPr lang="uk-UA" dirty="0" err="1" smtClean="0">
                <a:latin typeface="Comic Sans MS" pitchFamily="66" charset="0"/>
              </a:rPr>
              <a:t>касп</a:t>
            </a:r>
            <a:r>
              <a:rPr lang="uk-UA" dirty="0" smtClean="0">
                <a:latin typeface="Comic Sans MS" pitchFamily="66" charset="0"/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Довжина дуги  одного витка кардіоїди, </a:t>
            </a:r>
          </a:p>
          <a:p>
            <a:pPr lvl="0"/>
            <a:r>
              <a:rPr lang="uk-UA" dirty="0" smtClean="0">
                <a:latin typeface="Comic Sans MS" pitchFamily="66" charset="0"/>
              </a:rPr>
              <a:t>заданий формулою:        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r=a(1-cos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φ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uk-UA" dirty="0" smtClean="0">
              <a:latin typeface="Comic Sans MS" pitchFamily="66" charset="0"/>
            </a:endParaRPr>
          </a:p>
          <a:p>
            <a:pPr lvl="0"/>
            <a:r>
              <a:rPr lang="uk-UA" dirty="0" smtClean="0">
                <a:latin typeface="Comic Sans MS" pitchFamily="66" charset="0"/>
              </a:rPr>
              <a:t>і дорівнює:</a:t>
            </a:r>
          </a:p>
          <a:p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   s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 = 8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uk-UA" dirty="0" smtClean="0">
                <a:latin typeface="Comic Sans MS" pitchFamily="66" charset="0"/>
              </a:rPr>
              <a:t> Площина фігури, обмежена кардіоїдою заданою формулою:</a:t>
            </a:r>
          </a:p>
          <a:p>
            <a:pPr lvl="0"/>
            <a:r>
              <a:rPr lang="uk-UA" dirty="0" smtClean="0">
                <a:latin typeface="Comic Sans MS" pitchFamily="66" charset="0"/>
              </a:rPr>
              <a:t>  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r=a(1-cos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φ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uk-UA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uk-UA" i="1" dirty="0" smtClean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і дорівнює :</a:t>
            </a:r>
          </a:p>
          <a:p>
            <a:pPr lvl="0"/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S=3/2 </a:t>
            </a:r>
            <a:r>
              <a:rPr lang="uk-UA" i="1" dirty="0" smtClean="0">
                <a:solidFill>
                  <a:srgbClr val="FF0000"/>
                </a:solidFill>
                <a:latin typeface="Comic Sans MS" pitchFamily="66" charset="0"/>
              </a:rPr>
              <a:t>Па</a:t>
            </a:r>
            <a:r>
              <a:rPr lang="uk-UA" i="1" baseline="30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uk-UA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uk-UA" dirty="0" smtClean="0"/>
          </a:p>
          <a:p>
            <a:pPr lvl="0"/>
            <a:endParaRPr lang="uk-UA" dirty="0" smtClean="0"/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 </a:t>
            </a:r>
          </a:p>
          <a:p>
            <a:endParaRPr lang="uk-UA" dirty="0"/>
          </a:p>
        </p:txBody>
      </p:sp>
      <p:pic>
        <p:nvPicPr>
          <p:cNvPr id="4100" name="Picture 4" descr="C:\Users\Юзер\Desktop\300px-CardioidsLabe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44820"/>
            <a:ext cx="3240360" cy="34131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62068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Властивості</a:t>
            </a:r>
            <a:r>
              <a:rPr lang="uk-UA" sz="4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uk-UA" sz="4800" dirty="0" smtClean="0">
              <a:latin typeface="Comic Sans MS" pitchFamily="66" charset="0"/>
            </a:endParaRPr>
          </a:p>
          <a:p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Кардіоїда є окремим випадком равлика Паскаля та епіциклоїди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uk-UA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3"/>
            <a:ext cx="489654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Епіциклоїда</a:t>
            </a:r>
            <a:r>
              <a:rPr lang="uk-UA" dirty="0" smtClean="0">
                <a:latin typeface="Comic Sans MS" pitchFamily="66" charset="0"/>
              </a:rPr>
              <a:t> – це плоска крива, утворена фіксованою точкою кола, яке котиться по зовнішній стороні іншого кола.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5122" name="Picture 2" descr="C:\Users\Юзер\Desktop\EpitrochoidOn3-gener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539118" cy="25675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443711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Равлик Паскаля </a:t>
            </a:r>
            <a:r>
              <a:rPr lang="uk-UA" dirty="0" smtClean="0">
                <a:latin typeface="Comic Sans MS" pitchFamily="66" charset="0"/>
              </a:rPr>
              <a:t>– це плоска алгебраїчна крива четвертого порядку, конхоїда кола відносно точки на колі.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5123" name="Picture 3" descr="C:\Users\Юзер\Desktop\PedalCurve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E6EEEA"/>
              </a:clrFrom>
              <a:clrTo>
                <a:srgbClr val="E6EE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17032"/>
            <a:ext cx="2762672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778255">
            <a:off x="446844" y="1128160"/>
            <a:ext cx="211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Історія</a:t>
            </a:r>
            <a:endParaRPr lang="uk-UA" sz="4000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844824"/>
            <a:ext cx="648072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Кардіоїда вперше зустрічається в працях французького вченого Луї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Карре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(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Louis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Carrè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, 1705 р.).</a:t>
            </a:r>
          </a:p>
          <a:p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Назву кривої дав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Джованні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Сальвеміні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ді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Кастіллоне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(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Giovanni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Salvemini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di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Castiglione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) в 1741 р. </a:t>
            </a:r>
            <a:br>
              <a:rPr lang="uk-UA" sz="2400" dirty="0" smtClean="0">
                <a:latin typeface="Monotype Corsiva" pitchFamily="66" charset="0"/>
                <a:cs typeface="Microsoft Uighur" pitchFamily="2" charset="-78"/>
              </a:rPr>
            </a:br>
            <a:endParaRPr lang="uk-UA" sz="2400" dirty="0" smtClean="0">
              <a:latin typeface="Monotype Corsiva" pitchFamily="66" charset="0"/>
              <a:cs typeface="Microsoft Uighur" pitchFamily="2" charset="-78"/>
            </a:endParaRPr>
          </a:p>
          <a:p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Також незалежно описав кардіоїду голландський </a:t>
            </a:r>
            <a:br>
              <a:rPr lang="uk-UA" sz="2400" dirty="0" smtClean="0">
                <a:latin typeface="Monotype Corsiva" pitchFamily="66" charset="0"/>
                <a:cs typeface="Microsoft Uighur" pitchFamily="2" charset="-78"/>
              </a:rPr>
            </a:b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математик   Й.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Коерсма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 (J. </a:t>
            </a:r>
            <a:r>
              <a:rPr lang="uk-UA" sz="2400" dirty="0" err="1" smtClean="0">
                <a:latin typeface="Monotype Corsiva" pitchFamily="66" charset="0"/>
                <a:cs typeface="Microsoft Uighur" pitchFamily="2" charset="-78"/>
              </a:rPr>
              <a:t>Koersma</a:t>
            </a:r>
            <a:r>
              <a:rPr lang="uk-UA" sz="2400" dirty="0" smtClean="0">
                <a:latin typeface="Monotype Corsiva" pitchFamily="66" charset="0"/>
                <a:cs typeface="Microsoft Uighur" pitchFamily="2" charset="-78"/>
              </a:rPr>
              <a:t>, 1741 р.). Надалі до кривої виявляли цікавість багато видатні математики XVIII-XIX століть.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052736"/>
            <a:ext cx="49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Monotype Corsiva" pitchFamily="66" charset="0"/>
                <a:cs typeface="Microsoft Uighur" pitchFamily="2" charset="-78"/>
              </a:rPr>
              <a:t>«Випрямлення», тобто обчислення довжини кривої, виконав </a:t>
            </a:r>
            <a:r>
              <a:rPr lang="uk-UA" sz="2000" dirty="0" err="1" smtClean="0">
                <a:latin typeface="Monotype Corsiva" pitchFamily="66" charset="0"/>
                <a:cs typeface="Microsoft Uighur" pitchFamily="2" charset="-78"/>
              </a:rPr>
              <a:t>Ла</a:t>
            </a:r>
            <a:r>
              <a:rPr lang="uk-UA" sz="20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000" dirty="0" err="1" smtClean="0">
                <a:latin typeface="Monotype Corsiva" pitchFamily="66" charset="0"/>
                <a:cs typeface="Microsoft Uighur" pitchFamily="2" charset="-78"/>
              </a:rPr>
              <a:t>Ір</a:t>
            </a:r>
            <a:r>
              <a:rPr lang="uk-UA" sz="2000" dirty="0" smtClean="0">
                <a:latin typeface="Monotype Corsiva" pitchFamily="66" charset="0"/>
                <a:cs typeface="Microsoft Uighur" pitchFamily="2" charset="-78"/>
              </a:rPr>
              <a:t> (</a:t>
            </a:r>
            <a:r>
              <a:rPr lang="uk-UA" sz="2000" dirty="0" err="1" smtClean="0">
                <a:latin typeface="Monotype Corsiva" pitchFamily="66" charset="0"/>
                <a:cs typeface="Microsoft Uighur" pitchFamily="2" charset="-78"/>
              </a:rPr>
              <a:t>Philippe</a:t>
            </a:r>
            <a:r>
              <a:rPr lang="uk-UA" sz="20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000" dirty="0" err="1" smtClean="0">
                <a:latin typeface="Monotype Corsiva" pitchFamily="66" charset="0"/>
                <a:cs typeface="Microsoft Uighur" pitchFamily="2" charset="-78"/>
              </a:rPr>
              <a:t>de</a:t>
            </a:r>
            <a:r>
              <a:rPr lang="uk-UA" sz="20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000" dirty="0" err="1" smtClean="0">
                <a:latin typeface="Monotype Corsiva" pitchFamily="66" charset="0"/>
                <a:cs typeface="Microsoft Uighur" pitchFamily="2" charset="-78"/>
              </a:rPr>
              <a:t>La</a:t>
            </a:r>
            <a:r>
              <a:rPr lang="uk-UA" sz="2000" dirty="0" smtClean="0"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uk-UA" sz="2000" dirty="0" err="1" smtClean="0">
                <a:latin typeface="Monotype Corsiva" pitchFamily="66" charset="0"/>
                <a:cs typeface="Microsoft Uighur" pitchFamily="2" charset="-78"/>
              </a:rPr>
              <a:t>Hire</a:t>
            </a:r>
            <a:r>
              <a:rPr lang="uk-UA" sz="2000" dirty="0" smtClean="0">
                <a:latin typeface="Monotype Corsiva" pitchFamily="66" charset="0"/>
                <a:cs typeface="Microsoft Uighur" pitchFamily="2" charset="-78"/>
              </a:rPr>
              <a:t>), який відкрив криву незалежно в 1708 р. 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2852936"/>
            <a:ext cx="4032448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endParaRPr lang="uk-UA" sz="2400" b="1" dirty="0" smtClean="0">
              <a:latin typeface="Comic Sans MS" pitchFamily="66" charset="0"/>
            </a:endParaRPr>
          </a:p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Французький математик і астроном.</a:t>
            </a:r>
          </a:p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Опубліковано його праці із зоології, дослідження дихання і фізіологічної оптики.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373216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663300"/>
                </a:solidFill>
                <a:latin typeface="Monotype Corsiva" pitchFamily="66" charset="0"/>
              </a:rPr>
              <a:t>Філіп де </a:t>
            </a:r>
            <a:r>
              <a:rPr lang="uk-UA" sz="2400" b="1" dirty="0" err="1" smtClean="0">
                <a:solidFill>
                  <a:srgbClr val="663300"/>
                </a:solidFill>
                <a:latin typeface="Monotype Corsiva" pitchFamily="66" charset="0"/>
              </a:rPr>
              <a:t>Ла</a:t>
            </a:r>
            <a:r>
              <a:rPr lang="uk-UA" sz="2400" b="1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uk-UA" sz="2400" b="1" dirty="0" err="1" smtClean="0">
                <a:solidFill>
                  <a:srgbClr val="663300"/>
                </a:solidFill>
                <a:latin typeface="Monotype Corsiva" pitchFamily="66" charset="0"/>
              </a:rPr>
              <a:t>Ір</a:t>
            </a:r>
            <a:endParaRPr lang="uk-UA" sz="24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663300"/>
                </a:solidFill>
                <a:latin typeface="Monotype Corsiva" pitchFamily="66" charset="0"/>
              </a:rPr>
              <a:t>( 1640 -  1718)</a:t>
            </a:r>
          </a:p>
          <a:p>
            <a:endParaRPr lang="uk-UA" dirty="0"/>
          </a:p>
        </p:txBody>
      </p:sp>
      <p:pic>
        <p:nvPicPr>
          <p:cNvPr id="614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304256" cy="31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913983">
            <a:off x="58489" y="869621"/>
            <a:ext cx="150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Історія</a:t>
            </a:r>
            <a:endParaRPr lang="uk-UA" sz="2800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904</TotalTime>
  <Words>1038</Words>
  <Application>Microsoft Office PowerPoint</Application>
  <PresentationFormat>Экран (4:3)</PresentationFormat>
  <Paragraphs>123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Слайд 1</vt:lpstr>
      <vt:lpstr>Слайд 2</vt:lpstr>
      <vt:lpstr>Слайд 3</vt:lpstr>
      <vt:lpstr>Кардіоїда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 happy</dc:creator>
  <cp:lastModifiedBy>Юзер</cp:lastModifiedBy>
  <cp:revision>89</cp:revision>
  <dcterms:created xsi:type="dcterms:W3CDTF">2011-03-15T13:07:58Z</dcterms:created>
  <dcterms:modified xsi:type="dcterms:W3CDTF">2011-03-21T11:45:46Z</dcterms:modified>
</cp:coreProperties>
</file>