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A880-05FD-4A45-A116-FB22FBF0F4DB}" type="datetimeFigureOut">
              <a:rPr lang="uk-UA" smtClean="0"/>
              <a:pPr/>
              <a:t>22.04.2011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BF59-DE57-42CB-A1BA-0757A764131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A880-05FD-4A45-A116-FB22FBF0F4DB}" type="datetimeFigureOut">
              <a:rPr lang="uk-UA" smtClean="0"/>
              <a:pPr/>
              <a:t>22.04.2011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BF59-DE57-42CB-A1BA-0757A764131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A880-05FD-4A45-A116-FB22FBF0F4DB}" type="datetimeFigureOut">
              <a:rPr lang="uk-UA" smtClean="0"/>
              <a:pPr/>
              <a:t>22.04.2011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BF59-DE57-42CB-A1BA-0757A764131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A880-05FD-4A45-A116-FB22FBF0F4DB}" type="datetimeFigureOut">
              <a:rPr lang="uk-UA" smtClean="0"/>
              <a:pPr/>
              <a:t>22.04.2011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BF59-DE57-42CB-A1BA-0757A764131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A880-05FD-4A45-A116-FB22FBF0F4DB}" type="datetimeFigureOut">
              <a:rPr lang="uk-UA" smtClean="0"/>
              <a:pPr/>
              <a:t>22.04.2011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BF59-DE57-42CB-A1BA-0757A764131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A880-05FD-4A45-A116-FB22FBF0F4DB}" type="datetimeFigureOut">
              <a:rPr lang="uk-UA" smtClean="0"/>
              <a:pPr/>
              <a:t>22.04.2011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BF59-DE57-42CB-A1BA-0757A764131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A880-05FD-4A45-A116-FB22FBF0F4DB}" type="datetimeFigureOut">
              <a:rPr lang="uk-UA" smtClean="0"/>
              <a:pPr/>
              <a:t>22.04.2011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BF59-DE57-42CB-A1BA-0757A764131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A880-05FD-4A45-A116-FB22FBF0F4DB}" type="datetimeFigureOut">
              <a:rPr lang="uk-UA" smtClean="0"/>
              <a:pPr/>
              <a:t>22.04.2011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BF59-DE57-42CB-A1BA-0757A764131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A880-05FD-4A45-A116-FB22FBF0F4DB}" type="datetimeFigureOut">
              <a:rPr lang="uk-UA" smtClean="0"/>
              <a:pPr/>
              <a:t>22.04.2011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BF59-DE57-42CB-A1BA-0757A764131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A880-05FD-4A45-A116-FB22FBF0F4DB}" type="datetimeFigureOut">
              <a:rPr lang="uk-UA" smtClean="0"/>
              <a:pPr/>
              <a:t>22.04.2011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BF59-DE57-42CB-A1BA-0757A764131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A880-05FD-4A45-A116-FB22FBF0F4DB}" type="datetimeFigureOut">
              <a:rPr lang="uk-UA" smtClean="0"/>
              <a:pPr/>
              <a:t>22.04.2011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BF59-DE57-42CB-A1BA-0757A764131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4A880-05FD-4A45-A116-FB22FBF0F4DB}" type="datetimeFigureOut">
              <a:rPr lang="uk-UA" smtClean="0"/>
              <a:pPr/>
              <a:t>22.04.2011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ABF59-DE57-42CB-A1BA-0757A764131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7772400" cy="1470025"/>
          </a:xfrm>
        </p:spPr>
        <p:txBody>
          <a:bodyPr>
            <a:normAutofit fontScale="90000"/>
            <a:scene3d>
              <a:camera prst="perspectiveLeft">
                <a:rot lat="0" lon="900000" rev="0"/>
              </a:camera>
              <a:lightRig rig="twoPt" dir="t"/>
            </a:scene3d>
            <a:sp3d prstMaterial="metal"/>
          </a:bodyPr>
          <a:lstStyle/>
          <a:p>
            <a:r>
              <a:rPr lang="uk-UA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Загальне рівняння площини та його дослідження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488" y="5105400"/>
            <a:ext cx="6400800" cy="1752600"/>
          </a:xfrm>
        </p:spPr>
        <p:txBody>
          <a:bodyPr/>
          <a:lstStyle/>
          <a:p>
            <a:r>
              <a:rPr lang="uk-UA" b="1" i="1" dirty="0" smtClean="0">
                <a:solidFill>
                  <a:srgbClr val="C00000"/>
                </a:solidFill>
              </a:rPr>
              <a:t> Виконали:</a:t>
            </a:r>
          </a:p>
          <a:p>
            <a:r>
              <a:rPr lang="uk-UA" b="1" i="1" dirty="0" smtClean="0">
                <a:solidFill>
                  <a:srgbClr val="C00000"/>
                </a:solidFill>
              </a:rPr>
              <a:t> Степанова Юлія, Фісенко Яна.</a:t>
            </a:r>
            <a:endParaRPr lang="uk-UA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64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64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2 випадок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/>
              <a:t>Якщо </a:t>
            </a:r>
            <a:r>
              <a:rPr lang="uk-UA" dirty="0">
                <a:solidFill>
                  <a:srgbClr val="C00000"/>
                </a:solidFill>
              </a:rPr>
              <a:t>А </a:t>
            </a:r>
            <a:r>
              <a:rPr lang="ru-RU" dirty="0">
                <a:solidFill>
                  <a:srgbClr val="C00000"/>
                </a:solidFill>
              </a:rPr>
              <a:t>= 0</a:t>
            </a:r>
            <a:r>
              <a:rPr lang="ru-RU" dirty="0"/>
              <a:t>, </a:t>
            </a:r>
            <a:r>
              <a:rPr lang="uk-UA" dirty="0"/>
              <a:t>то рівняння (8) має вигляд:</a:t>
            </a:r>
          </a:p>
          <a:p>
            <a:pPr algn="ctr">
              <a:buNone/>
            </a:pPr>
            <a:r>
              <a:rPr lang="en-US" dirty="0">
                <a:solidFill>
                  <a:srgbClr val="C00000"/>
                </a:solidFill>
              </a:rPr>
              <a:t>By + </a:t>
            </a:r>
            <a:r>
              <a:rPr lang="de-DE" dirty="0">
                <a:solidFill>
                  <a:srgbClr val="C00000"/>
                </a:solidFill>
              </a:rPr>
              <a:t>Cz + D </a:t>
            </a:r>
            <a:r>
              <a:rPr lang="en-US" dirty="0">
                <a:solidFill>
                  <a:srgbClr val="C00000"/>
                </a:solidFill>
              </a:rPr>
              <a:t>= </a:t>
            </a:r>
            <a:r>
              <a:rPr lang="uk-UA" dirty="0">
                <a:solidFill>
                  <a:srgbClr val="C00000"/>
                </a:solidFill>
              </a:rPr>
              <a:t>О  </a:t>
            </a:r>
            <a:r>
              <a:rPr lang="uk-UA" dirty="0" smtClean="0">
                <a:solidFill>
                  <a:srgbClr val="C00000"/>
                </a:solidFill>
              </a:rPr>
              <a:t>    </a:t>
            </a:r>
            <a:r>
              <a:rPr lang="de-DE" dirty="0"/>
              <a:t>(</a:t>
            </a:r>
            <a:r>
              <a:rPr lang="en-US" dirty="0"/>
              <a:t>10)</a:t>
            </a:r>
            <a:endParaRPr lang="uk-UA" dirty="0"/>
          </a:p>
          <a:p>
            <a:pPr>
              <a:buNone/>
            </a:pPr>
            <a:r>
              <a:rPr lang="uk-UA" dirty="0"/>
              <a:t>і визначає площину, нормальний вектор якої  </a:t>
            </a:r>
            <a:r>
              <a:rPr lang="ru-RU" dirty="0">
                <a:solidFill>
                  <a:srgbClr val="C00000"/>
                </a:solidFill>
              </a:rPr>
              <a:t>= </a:t>
            </a:r>
            <a:r>
              <a:rPr lang="uk-UA" dirty="0">
                <a:solidFill>
                  <a:srgbClr val="C00000"/>
                </a:solidFill>
              </a:rPr>
              <a:t>(О, В, С) </a:t>
            </a:r>
            <a:r>
              <a:rPr lang="uk-UA" dirty="0"/>
              <a:t>перпен­дикулярний до осі </a:t>
            </a:r>
            <a:r>
              <a:rPr lang="uk-UA" dirty="0">
                <a:solidFill>
                  <a:srgbClr val="C00000"/>
                </a:solidFill>
              </a:rPr>
              <a:t>Ох</a:t>
            </a:r>
            <a:r>
              <a:rPr lang="uk-UA" dirty="0"/>
              <a:t>. Отже, рівняння (</a:t>
            </a:r>
            <a:r>
              <a:rPr lang="ru-RU" dirty="0"/>
              <a:t>10) </a:t>
            </a:r>
            <a:r>
              <a:rPr lang="uk-UA" dirty="0"/>
              <a:t>визначає площину, паралельну осі абсцис, або перпендикулярну до площини </a:t>
            </a:r>
            <a:r>
              <a:rPr lang="de-DE" dirty="0">
                <a:solidFill>
                  <a:srgbClr val="C00000"/>
                </a:solidFill>
              </a:rPr>
              <a:t>yOz</a:t>
            </a:r>
            <a:r>
              <a:rPr lang="de-DE" dirty="0"/>
              <a:t>.</a:t>
            </a:r>
            <a:endParaRPr lang="uk-UA" dirty="0"/>
          </a:p>
          <a:p>
            <a:endParaRPr lang="uk-UA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00034" y="2571744"/>
          <a:ext cx="349252" cy="492725"/>
        </p:xfrm>
        <a:graphic>
          <a:graphicData uri="http://schemas.openxmlformats.org/presentationml/2006/ole">
            <p:oleObj spid="_x0000_s4098" name="Формула" r:id="rId4" imgW="126720" imgH="177480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71736" y="2285992"/>
            <a:ext cx="2786082" cy="50006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>
            <a:off x="5429256" y="2500306"/>
            <a:ext cx="285752" cy="71438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6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7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3 випадок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/>
              <a:t>Якщо </a:t>
            </a:r>
            <a:r>
              <a:rPr lang="uk-UA" dirty="0">
                <a:solidFill>
                  <a:srgbClr val="C00000"/>
                </a:solidFill>
              </a:rPr>
              <a:t>А </a:t>
            </a:r>
            <a:r>
              <a:rPr lang="ru-RU" dirty="0">
                <a:solidFill>
                  <a:srgbClr val="C00000"/>
                </a:solidFill>
              </a:rPr>
              <a:t>= </a:t>
            </a:r>
            <a:r>
              <a:rPr lang="uk-UA" dirty="0">
                <a:solidFill>
                  <a:srgbClr val="C00000"/>
                </a:solidFill>
              </a:rPr>
              <a:t>В </a:t>
            </a:r>
            <a:r>
              <a:rPr lang="ru-RU" dirty="0">
                <a:solidFill>
                  <a:srgbClr val="C00000"/>
                </a:solidFill>
              </a:rPr>
              <a:t>= 0</a:t>
            </a:r>
            <a:r>
              <a:rPr lang="ru-RU" dirty="0"/>
              <a:t>, а </a:t>
            </a:r>
            <a:r>
              <a:rPr lang="ru-RU" dirty="0">
                <a:solidFill>
                  <a:srgbClr val="C00000"/>
                </a:solidFill>
              </a:rPr>
              <a:t>С  0</a:t>
            </a:r>
            <a:r>
              <a:rPr lang="ru-RU" dirty="0"/>
              <a:t>, </a:t>
            </a:r>
            <a:r>
              <a:rPr lang="uk-UA" dirty="0"/>
              <a:t>то маємо рівняння площини, </a:t>
            </a:r>
            <a:r>
              <a:rPr lang="uk-UA" dirty="0" smtClean="0"/>
              <a:t>паралельної </a:t>
            </a:r>
            <a:r>
              <a:rPr lang="uk-UA" dirty="0">
                <a:solidFill>
                  <a:srgbClr val="C00000"/>
                </a:solidFill>
              </a:rPr>
              <a:t>хОу</a:t>
            </a:r>
            <a:r>
              <a:rPr lang="uk-UA" dirty="0"/>
              <a:t>: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/>
          </a:p>
          <a:p>
            <a:pPr>
              <a:buNone/>
            </a:pPr>
            <a:r>
              <a:rPr lang="uk-UA" dirty="0" smtClean="0"/>
              <a:t>Рівняння </a:t>
            </a:r>
            <a:r>
              <a:rPr lang="uk-UA" dirty="0">
                <a:solidFill>
                  <a:srgbClr val="C00000"/>
                </a:solidFill>
              </a:rPr>
              <a:t>х = 0</a:t>
            </a:r>
            <a:r>
              <a:rPr lang="uk-UA" dirty="0"/>
              <a:t>, </a:t>
            </a:r>
            <a:r>
              <a:rPr lang="uk-UA" dirty="0">
                <a:solidFill>
                  <a:srgbClr val="C00000"/>
                </a:solidFill>
              </a:rPr>
              <a:t>у = 0</a:t>
            </a:r>
            <a:r>
              <a:rPr lang="uk-UA" dirty="0"/>
              <a:t>, </a:t>
            </a:r>
            <a:r>
              <a:rPr lang="de-DE" dirty="0">
                <a:solidFill>
                  <a:srgbClr val="C00000"/>
                </a:solidFill>
              </a:rPr>
              <a:t>z </a:t>
            </a:r>
            <a:r>
              <a:rPr lang="uk-UA" dirty="0">
                <a:solidFill>
                  <a:srgbClr val="C00000"/>
                </a:solidFill>
              </a:rPr>
              <a:t>= 0 </a:t>
            </a:r>
            <a:r>
              <a:rPr lang="uk-UA" dirty="0"/>
              <a:t>визначають відповідно </a:t>
            </a:r>
            <a:r>
              <a:rPr lang="uk-UA" dirty="0" smtClean="0"/>
              <a:t>координатні </a:t>
            </a:r>
            <a:r>
              <a:rPr lang="uk-UA" dirty="0"/>
              <a:t>площини </a:t>
            </a:r>
            <a:r>
              <a:rPr lang="de-DE" dirty="0">
                <a:solidFill>
                  <a:srgbClr val="C00000"/>
                </a:solidFill>
              </a:rPr>
              <a:t>yOz</a:t>
            </a:r>
            <a:r>
              <a:rPr lang="de-DE" dirty="0"/>
              <a:t>, </a:t>
            </a:r>
            <a:r>
              <a:rPr lang="de-DE" dirty="0">
                <a:solidFill>
                  <a:srgbClr val="C00000"/>
                </a:solidFill>
              </a:rPr>
              <a:t>xOz</a:t>
            </a:r>
            <a:r>
              <a:rPr lang="de-DE" dirty="0"/>
              <a:t>, </a:t>
            </a:r>
            <a:r>
              <a:rPr lang="uk-UA" dirty="0">
                <a:solidFill>
                  <a:srgbClr val="C00000"/>
                </a:solidFill>
              </a:rPr>
              <a:t>хОу</a:t>
            </a:r>
            <a:r>
              <a:rPr lang="uk-UA" dirty="0"/>
              <a:t>.</a:t>
            </a:r>
          </a:p>
          <a:p>
            <a:pPr>
              <a:buNone/>
            </a:pPr>
            <a:endParaRPr lang="uk-UA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428992" y="2786057"/>
          <a:ext cx="1571636" cy="1188311"/>
        </p:xfrm>
        <a:graphic>
          <a:graphicData uri="http://schemas.openxmlformats.org/presentationml/2006/ole">
            <p:oleObj spid="_x0000_s5122" name="Формула" r:id="rId4" imgW="5205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>
            <a:normAutofit/>
          </a:bodyPr>
          <a:lstStyle/>
          <a:p>
            <a:r>
              <a:rPr lang="uk-UA" sz="4000" b="1" dirty="0">
                <a:solidFill>
                  <a:srgbClr val="C00000"/>
                </a:solidFill>
              </a:rPr>
              <a:t>Покажемо, що алгебраїчною поверхнею першого порядку є </a:t>
            </a:r>
            <a:r>
              <a:rPr lang="uk-UA" sz="4000" b="1" dirty="0" smtClean="0">
                <a:solidFill>
                  <a:srgbClr val="C00000"/>
                </a:solidFill>
              </a:rPr>
              <a:t>площина</a:t>
            </a:r>
            <a:r>
              <a:rPr lang="uk-UA" sz="4000" b="1" dirty="0">
                <a:solidFill>
                  <a:srgbClr val="C00000"/>
                </a:solidFill>
              </a:rPr>
              <a:t>. Для цього доведемо такі теореми.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2700" b="1" i="1" dirty="0" smtClean="0">
                <a:solidFill>
                  <a:srgbClr val="C00000"/>
                </a:solidFill>
              </a:rPr>
              <a:t>Теорема </a:t>
            </a:r>
            <a:r>
              <a:rPr lang="ru-RU" sz="2700" b="1" i="1" dirty="0" smtClean="0">
                <a:solidFill>
                  <a:srgbClr val="C00000"/>
                </a:solidFill>
              </a:rPr>
              <a:t>1</a:t>
            </a:r>
            <a:r>
              <a:rPr lang="ru-RU" sz="2700" i="1" dirty="0" smtClean="0">
                <a:solidFill>
                  <a:srgbClr val="C00000"/>
                </a:solidFill>
              </a:rPr>
              <a:t>. </a:t>
            </a:r>
            <a:br>
              <a:rPr lang="ru-RU" sz="2700" i="1" dirty="0" smtClean="0">
                <a:solidFill>
                  <a:srgbClr val="C00000"/>
                </a:solidFill>
              </a:rPr>
            </a:br>
            <a:r>
              <a:rPr lang="uk-UA" sz="2700" b="1" i="1" dirty="0" smtClean="0"/>
              <a:t>Площина в прямокутній Декартові системі координат визначається загальним рівнянням першого степеня відносно поточних координат.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57430"/>
            <a:ext cx="8186766" cy="3786214"/>
          </a:xfrm>
        </p:spPr>
        <p:txBody>
          <a:bodyPr>
            <a:normAutofit/>
          </a:bodyPr>
          <a:lstStyle/>
          <a:p>
            <a:endParaRPr lang="uk-UA" sz="2400" u="sng" dirty="0" smtClean="0"/>
          </a:p>
          <a:p>
            <a:endParaRPr lang="uk-UA" sz="2400" u="sng" dirty="0"/>
          </a:p>
          <a:p>
            <a:pPr>
              <a:buNone/>
            </a:pPr>
            <a:r>
              <a:rPr lang="uk-UA" sz="2400" u="sng" dirty="0" smtClean="0">
                <a:solidFill>
                  <a:srgbClr val="C00000"/>
                </a:solidFill>
              </a:rPr>
              <a:t>Доведення</a:t>
            </a:r>
            <a:r>
              <a:rPr lang="uk-UA" sz="2400" u="sng" dirty="0">
                <a:solidFill>
                  <a:srgbClr val="C00000"/>
                </a:solidFill>
              </a:rPr>
              <a:t>.</a:t>
            </a:r>
            <a:r>
              <a:rPr lang="uk-UA" sz="2400" dirty="0">
                <a:solidFill>
                  <a:srgbClr val="C00000"/>
                </a:solidFill>
              </a:rPr>
              <a:t>  </a:t>
            </a:r>
            <a:r>
              <a:rPr lang="uk-UA" sz="2000" dirty="0"/>
              <a:t>Геометрично будь-яку площину в просторі  </a:t>
            </a:r>
            <a:r>
              <a:rPr lang="uk-UA" sz="2000" i="1" dirty="0">
                <a:solidFill>
                  <a:srgbClr val="C00000"/>
                </a:solidFill>
              </a:rPr>
              <a:t>ху</a:t>
            </a:r>
            <a:r>
              <a:rPr lang="en-US" sz="2000" i="1" dirty="0">
                <a:solidFill>
                  <a:srgbClr val="C00000"/>
                </a:solidFill>
              </a:rPr>
              <a:t>z</a:t>
            </a:r>
            <a:r>
              <a:rPr lang="uk-UA" sz="2000" dirty="0">
                <a:solidFill>
                  <a:srgbClr val="C00000"/>
                </a:solidFill>
              </a:rPr>
              <a:t> </a:t>
            </a:r>
            <a:r>
              <a:rPr lang="uk-UA" sz="2000" dirty="0"/>
              <a:t>можна задати за допомогою вектора </a:t>
            </a:r>
            <a:r>
              <a:rPr lang="ru-RU" sz="2000" dirty="0"/>
              <a:t>, </a:t>
            </a:r>
            <a:r>
              <a:rPr lang="uk-UA" sz="2000" dirty="0"/>
              <a:t>перпендикуляр­ного до цієї площини</a:t>
            </a:r>
            <a:r>
              <a:rPr lang="uk-UA" sz="2000" dirty="0" smtClean="0"/>
              <a:t>,</a:t>
            </a:r>
          </a:p>
          <a:p>
            <a:pPr>
              <a:buNone/>
            </a:pPr>
            <a:r>
              <a:rPr lang="uk-UA" sz="2000" dirty="0"/>
              <a:t>	</a:t>
            </a:r>
            <a:r>
              <a:rPr lang="uk-UA" sz="2000" dirty="0" smtClean="0"/>
              <a:t> </a:t>
            </a:r>
            <a:r>
              <a:rPr lang="uk-UA" sz="2000" dirty="0"/>
              <a:t>і точки </a:t>
            </a:r>
            <a:r>
              <a:rPr lang="ru-RU" sz="2000" dirty="0"/>
              <a:t>   </a:t>
            </a:r>
            <a:r>
              <a:rPr lang="de-DE" sz="2000" i="1" dirty="0" smtClean="0">
                <a:solidFill>
                  <a:srgbClr val="C00000"/>
                </a:solidFill>
              </a:rPr>
              <a:t>M</a:t>
            </a:r>
            <a:r>
              <a:rPr lang="ru-RU" sz="2000" i="1" baseline="-25000" dirty="0">
                <a:solidFill>
                  <a:srgbClr val="C00000"/>
                </a:solidFill>
              </a:rPr>
              <a:t>0</a:t>
            </a:r>
            <a:r>
              <a:rPr lang="ru-RU" sz="2000" i="1" dirty="0">
                <a:solidFill>
                  <a:srgbClr val="C00000"/>
                </a:solidFill>
              </a:rPr>
              <a:t> (</a:t>
            </a:r>
            <a:r>
              <a:rPr lang="de-DE" sz="2000" i="1" dirty="0">
                <a:solidFill>
                  <a:srgbClr val="C00000"/>
                </a:solidFill>
              </a:rPr>
              <a:t>x</a:t>
            </a:r>
            <a:r>
              <a:rPr lang="ru-RU" sz="2000" i="1" baseline="-25000" dirty="0">
                <a:solidFill>
                  <a:srgbClr val="C00000"/>
                </a:solidFill>
              </a:rPr>
              <a:t>0</a:t>
            </a:r>
            <a:r>
              <a:rPr lang="ru-RU" sz="2000" i="1" dirty="0">
                <a:solidFill>
                  <a:srgbClr val="C00000"/>
                </a:solidFill>
              </a:rPr>
              <a:t>, </a:t>
            </a:r>
            <a:r>
              <a:rPr lang="de-DE" sz="2000" i="1" dirty="0">
                <a:solidFill>
                  <a:srgbClr val="C00000"/>
                </a:solidFill>
              </a:rPr>
              <a:t>y</a:t>
            </a:r>
            <a:r>
              <a:rPr lang="ru-RU" sz="2000" i="1" baseline="-25000" dirty="0">
                <a:solidFill>
                  <a:srgbClr val="C00000"/>
                </a:solidFill>
              </a:rPr>
              <a:t>0</a:t>
            </a:r>
            <a:r>
              <a:rPr lang="ru-RU" sz="2000" i="1" dirty="0">
                <a:solidFill>
                  <a:srgbClr val="C00000"/>
                </a:solidFill>
              </a:rPr>
              <a:t>, </a:t>
            </a:r>
            <a:r>
              <a:rPr lang="de-DE" sz="2000" i="1" dirty="0">
                <a:solidFill>
                  <a:srgbClr val="C00000"/>
                </a:solidFill>
              </a:rPr>
              <a:t>z</a:t>
            </a:r>
            <a:r>
              <a:rPr lang="ru-RU" sz="2000" i="1" baseline="-25000" dirty="0">
                <a:solidFill>
                  <a:srgbClr val="C00000"/>
                </a:solidFill>
              </a:rPr>
              <a:t>0</a:t>
            </a:r>
            <a:r>
              <a:rPr lang="ru-RU" sz="2000" i="1" dirty="0" smtClean="0">
                <a:solidFill>
                  <a:srgbClr val="C00000"/>
                </a:solidFill>
              </a:rPr>
              <a:t>)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uk-UA" sz="2000" dirty="0"/>
              <a:t>Через яку проходить дана </a:t>
            </a:r>
            <a:r>
              <a:rPr lang="uk-UA" sz="2000" dirty="0" smtClean="0"/>
              <a:t>площина.</a:t>
            </a:r>
          </a:p>
          <a:p>
            <a:pPr>
              <a:buNone/>
            </a:pPr>
            <a:r>
              <a:rPr lang="uk-UA" sz="2000" dirty="0" smtClean="0"/>
              <a:t>	</a:t>
            </a:r>
          </a:p>
          <a:p>
            <a:pPr>
              <a:buNone/>
            </a:pPr>
            <a:r>
              <a:rPr lang="uk-UA" sz="2000" dirty="0"/>
              <a:t>	</a:t>
            </a:r>
            <a:r>
              <a:rPr lang="uk-UA" sz="2000" dirty="0" smtClean="0"/>
              <a:t>	Візьмемо </a:t>
            </a:r>
            <a:r>
              <a:rPr lang="uk-UA" sz="2000" dirty="0"/>
              <a:t>довільну точку </a:t>
            </a:r>
            <a:r>
              <a:rPr lang="fr-FR" sz="2000" dirty="0">
                <a:solidFill>
                  <a:srgbClr val="C00000"/>
                </a:solidFill>
              </a:rPr>
              <a:t>M </a:t>
            </a:r>
            <a:r>
              <a:rPr lang="uk-UA" sz="2000" dirty="0">
                <a:solidFill>
                  <a:srgbClr val="C00000"/>
                </a:solidFill>
              </a:rPr>
              <a:t>(х, у, </a:t>
            </a:r>
            <a:r>
              <a:rPr lang="de-DE" sz="2000" dirty="0">
                <a:solidFill>
                  <a:srgbClr val="C00000"/>
                </a:solidFill>
              </a:rPr>
              <a:t>z) </a:t>
            </a:r>
            <a:r>
              <a:rPr lang="uk-UA" sz="2000" dirty="0"/>
              <a:t>і знайдемо вектор . Точка </a:t>
            </a:r>
            <a:r>
              <a:rPr lang="fr-FR" sz="2000" dirty="0">
                <a:solidFill>
                  <a:srgbClr val="C00000"/>
                </a:solidFill>
              </a:rPr>
              <a:t>M </a:t>
            </a:r>
            <a:r>
              <a:rPr lang="uk-UA" sz="2000" dirty="0"/>
              <a:t>належить заданій площині тоді і тільки тоді, коли  Тоді </a:t>
            </a:r>
            <a:r>
              <a:rPr lang="ru-RU" sz="2000" dirty="0" smtClean="0"/>
              <a:t>;</a:t>
            </a:r>
            <a:endParaRPr lang="uk-UA" sz="20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735155" y="5500702"/>
          <a:ext cx="1882901" cy="642942"/>
        </p:xfrm>
        <a:graphic>
          <a:graphicData uri="http://schemas.openxmlformats.org/presentationml/2006/ole">
            <p:oleObj spid="_x0000_s1026" name="Формула" r:id="rId4" imgW="52056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uk-UA" sz="28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uk-UA" sz="2800" b="1" i="1" dirty="0" smtClean="0">
                <a:solidFill>
                  <a:srgbClr val="C00000"/>
                </a:solidFill>
              </a:rPr>
              <a:t>Оскільки</a:t>
            </a:r>
          </a:p>
          <a:p>
            <a:pPr algn="ctr">
              <a:buNone/>
            </a:pPr>
            <a:r>
              <a:rPr lang="uk-UA" sz="2800" b="1" i="1" dirty="0" smtClean="0">
                <a:solidFill>
                  <a:srgbClr val="C00000"/>
                </a:solidFill>
              </a:rPr>
              <a:t> </a:t>
            </a:r>
            <a:r>
              <a:rPr lang="uk-UA" sz="2800" b="1" i="1" dirty="0">
                <a:solidFill>
                  <a:srgbClr val="C00000"/>
                </a:solidFill>
              </a:rPr>
              <a:t>то скалярний добуток </a:t>
            </a:r>
            <a:r>
              <a:rPr lang="uk-UA" sz="2800" b="1" i="1" dirty="0" smtClean="0">
                <a:solidFill>
                  <a:srgbClr val="C00000"/>
                </a:solidFill>
              </a:rPr>
              <a:t>можна </a:t>
            </a:r>
            <a:r>
              <a:rPr lang="uk-UA" sz="2800" b="1" i="1" dirty="0">
                <a:solidFill>
                  <a:srgbClr val="C00000"/>
                </a:solidFill>
              </a:rPr>
              <a:t>записати у </a:t>
            </a:r>
            <a:r>
              <a:rPr lang="uk-UA" sz="2800" b="1" i="1" dirty="0" smtClean="0">
                <a:solidFill>
                  <a:srgbClr val="C00000"/>
                </a:solidFill>
              </a:rPr>
              <a:t>вигляді:</a:t>
            </a:r>
            <a:endParaRPr lang="uk-UA" sz="2800" b="1" i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uk-UA" dirty="0" smtClean="0"/>
              <a:t>		А(х </a:t>
            </a:r>
            <a:r>
              <a:rPr lang="ru-RU" dirty="0"/>
              <a:t>– </a:t>
            </a:r>
            <a:r>
              <a:rPr lang="de-DE" dirty="0"/>
              <a:t>х</a:t>
            </a:r>
            <a:r>
              <a:rPr lang="uk-UA" baseline="-25000" dirty="0"/>
              <a:t>0</a:t>
            </a:r>
            <a:r>
              <a:rPr lang="de-DE" dirty="0"/>
              <a:t>) </a:t>
            </a:r>
            <a:r>
              <a:rPr lang="ru-RU" dirty="0"/>
              <a:t>+ </a:t>
            </a:r>
            <a:r>
              <a:rPr lang="uk-UA" dirty="0"/>
              <a:t>В(у </a:t>
            </a:r>
            <a:r>
              <a:rPr lang="ru-RU" dirty="0"/>
              <a:t>– </a:t>
            </a:r>
            <a:r>
              <a:rPr lang="uk-UA" dirty="0"/>
              <a:t>у</a:t>
            </a:r>
            <a:r>
              <a:rPr lang="uk-UA" baseline="-25000" dirty="0"/>
              <a:t>0</a:t>
            </a:r>
            <a:r>
              <a:rPr lang="uk-UA" dirty="0"/>
              <a:t>) </a:t>
            </a:r>
            <a:r>
              <a:rPr lang="ru-RU" dirty="0"/>
              <a:t>+ </a:t>
            </a:r>
            <a:r>
              <a:rPr lang="de-DE" dirty="0"/>
              <a:t>C(z </a:t>
            </a:r>
            <a:r>
              <a:rPr lang="ru-RU" dirty="0"/>
              <a:t>– </a:t>
            </a:r>
            <a:r>
              <a:rPr lang="en-US" dirty="0"/>
              <a:t>z</a:t>
            </a:r>
            <a:r>
              <a:rPr lang="ru-RU" baseline="-25000" dirty="0"/>
              <a:t>0</a:t>
            </a:r>
            <a:r>
              <a:rPr lang="de-DE" dirty="0"/>
              <a:t>) </a:t>
            </a:r>
            <a:r>
              <a:rPr lang="ru-RU" dirty="0"/>
              <a:t>= 0,</a:t>
            </a:r>
            <a:r>
              <a:rPr lang="uk-UA" dirty="0"/>
              <a:t>                     </a:t>
            </a:r>
          </a:p>
          <a:p>
            <a:pPr>
              <a:buNone/>
            </a:pPr>
            <a:r>
              <a:rPr lang="uk-UA" b="1" i="1" dirty="0">
                <a:solidFill>
                  <a:srgbClr val="C00000"/>
                </a:solidFill>
              </a:rPr>
              <a:t>Або</a:t>
            </a:r>
            <a:r>
              <a:rPr lang="uk-UA" dirty="0"/>
              <a:t> </a:t>
            </a:r>
          </a:p>
          <a:p>
            <a:pPr>
              <a:buNone/>
            </a:pPr>
            <a:r>
              <a:rPr lang="uk-UA" dirty="0"/>
              <a:t>   </a:t>
            </a:r>
            <a:r>
              <a:rPr lang="uk-UA" dirty="0" smtClean="0"/>
              <a:t>	</a:t>
            </a:r>
            <a:r>
              <a:rPr lang="uk-UA" dirty="0"/>
              <a:t>	Ах + </a:t>
            </a:r>
            <a:r>
              <a:rPr lang="en-US" dirty="0"/>
              <a:t>By</a:t>
            </a:r>
            <a:r>
              <a:rPr lang="uk-UA" dirty="0"/>
              <a:t> + </a:t>
            </a:r>
            <a:r>
              <a:rPr lang="en-US" dirty="0"/>
              <a:t>Cz</a:t>
            </a:r>
            <a:r>
              <a:rPr lang="uk-UA" dirty="0"/>
              <a:t> - (</a:t>
            </a:r>
            <a:r>
              <a:rPr lang="en-US" dirty="0"/>
              <a:t>A</a:t>
            </a:r>
            <a:r>
              <a:rPr lang="uk-UA" dirty="0"/>
              <a:t>х</a:t>
            </a:r>
            <a:r>
              <a:rPr lang="uk-UA" baseline="-25000" dirty="0"/>
              <a:t>0</a:t>
            </a:r>
            <a:r>
              <a:rPr lang="uk-UA" dirty="0"/>
              <a:t> + Ву</a:t>
            </a:r>
            <a:r>
              <a:rPr lang="uk-UA" baseline="-25000" dirty="0"/>
              <a:t>0</a:t>
            </a:r>
            <a:r>
              <a:rPr lang="uk-UA" dirty="0"/>
              <a:t> + </a:t>
            </a:r>
            <a:r>
              <a:rPr lang="en-US" dirty="0"/>
              <a:t>Cz</a:t>
            </a:r>
            <a:r>
              <a:rPr lang="uk-UA" baseline="-25000" dirty="0"/>
              <a:t>0</a:t>
            </a:r>
            <a:r>
              <a:rPr lang="uk-UA" dirty="0"/>
              <a:t>) = 0.            </a:t>
            </a:r>
            <a:r>
              <a:rPr lang="uk-UA" dirty="0" smtClean="0"/>
              <a:t>  (</a:t>
            </a:r>
            <a:r>
              <a:rPr lang="uk-UA" dirty="0"/>
              <a:t>1)</a:t>
            </a:r>
          </a:p>
          <a:p>
            <a:pPr>
              <a:buNone/>
            </a:pPr>
            <a:r>
              <a:rPr lang="uk-UA" b="1" i="1" dirty="0">
                <a:solidFill>
                  <a:srgbClr val="C00000"/>
                </a:solidFill>
              </a:rPr>
              <a:t> Позначивши</a:t>
            </a:r>
          </a:p>
          <a:p>
            <a:pPr>
              <a:buNone/>
            </a:pPr>
            <a:r>
              <a:rPr lang="ru-RU" dirty="0" smtClean="0"/>
              <a:t>			- </a:t>
            </a:r>
            <a:r>
              <a:rPr lang="ru-RU" dirty="0"/>
              <a:t>(</a:t>
            </a:r>
            <a:r>
              <a:rPr lang="en-US" dirty="0"/>
              <a:t>AX</a:t>
            </a:r>
            <a:r>
              <a:rPr lang="ru-RU" baseline="-25000" dirty="0"/>
              <a:t>0</a:t>
            </a:r>
            <a:r>
              <a:rPr lang="ru-RU" dirty="0"/>
              <a:t> + </a:t>
            </a:r>
            <a:r>
              <a:rPr lang="uk-UA" dirty="0"/>
              <a:t>Ву</a:t>
            </a:r>
            <a:r>
              <a:rPr lang="ru-RU" baseline="-25000" dirty="0"/>
              <a:t>0</a:t>
            </a:r>
            <a:r>
              <a:rPr lang="ru-RU" dirty="0"/>
              <a:t> + </a:t>
            </a:r>
            <a:r>
              <a:rPr lang="en-US" dirty="0"/>
              <a:t>Cz</a:t>
            </a:r>
            <a:r>
              <a:rPr lang="ru-RU" baseline="-25000" dirty="0"/>
              <a:t>0</a:t>
            </a:r>
            <a:r>
              <a:rPr lang="ru-RU" dirty="0"/>
              <a:t>) = </a:t>
            </a:r>
            <a:r>
              <a:rPr lang="de-DE" dirty="0"/>
              <a:t>D</a:t>
            </a:r>
            <a:endParaRPr lang="uk-UA" dirty="0"/>
          </a:p>
          <a:p>
            <a:pPr>
              <a:buNone/>
            </a:pPr>
            <a:r>
              <a:rPr lang="uk-UA" b="1" i="1" dirty="0">
                <a:solidFill>
                  <a:srgbClr val="C00000"/>
                </a:solidFill>
              </a:rPr>
              <a:t>дістанемо загальне алгебраїчне рівняння першого степеня: </a:t>
            </a:r>
          </a:p>
          <a:p>
            <a:pPr>
              <a:buNone/>
            </a:pPr>
            <a:r>
              <a:rPr lang="uk-UA" dirty="0" smtClean="0"/>
              <a:t>                           Ах </a:t>
            </a:r>
            <a:r>
              <a:rPr lang="ru-RU" dirty="0"/>
              <a:t>+ </a:t>
            </a:r>
            <a:r>
              <a:rPr lang="en-US" dirty="0"/>
              <a:t>By</a:t>
            </a:r>
            <a:r>
              <a:rPr lang="ru-RU" dirty="0"/>
              <a:t> + </a:t>
            </a:r>
            <a:r>
              <a:rPr lang="en-US" dirty="0"/>
              <a:t>Cz</a:t>
            </a:r>
            <a:r>
              <a:rPr lang="ru-RU" dirty="0"/>
              <a:t> + </a:t>
            </a:r>
            <a:r>
              <a:rPr lang="de-DE" dirty="0"/>
              <a:t>D </a:t>
            </a:r>
            <a:r>
              <a:rPr lang="ru-RU" dirty="0"/>
              <a:t>= </a:t>
            </a:r>
            <a:r>
              <a:rPr lang="uk-UA" dirty="0"/>
              <a:t>О, </a:t>
            </a:r>
          </a:p>
        </p:txBody>
      </p:sp>
      <p:sp>
        <p:nvSpPr>
          <p:cNvPr id="5" name="Полилиния 4"/>
          <p:cNvSpPr/>
          <p:nvPr/>
        </p:nvSpPr>
        <p:spPr>
          <a:xfrm>
            <a:off x="1285852" y="1643050"/>
            <a:ext cx="5786478" cy="701300"/>
          </a:xfrm>
          <a:custGeom>
            <a:avLst/>
            <a:gdLst>
              <a:gd name="connsiteX0" fmla="*/ 0 w 0"/>
              <a:gd name="connsiteY0" fmla="*/ 0 h 622570"/>
              <a:gd name="connsiteX1" fmla="*/ 0 w 0"/>
              <a:gd name="connsiteY1" fmla="*/ 622570 h 622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22570">
                <a:moveTo>
                  <a:pt x="0" y="0"/>
                </a:moveTo>
                <a:lnTo>
                  <a:pt x="0" y="622570"/>
                </a:lnTo>
              </a:path>
            </a:pathLst>
          </a:custGeom>
          <a:ln w="412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357290" y="2571744"/>
            <a:ext cx="5929354" cy="71438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>
            <a:off x="7429520" y="2857496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214546" y="714356"/>
          <a:ext cx="4762528" cy="685804"/>
        </p:xfrm>
        <a:graphic>
          <a:graphicData uri="http://schemas.openxmlformats.org/presentationml/2006/ole">
            <p:oleObj spid="_x0000_s6146" name="Формула" r:id="rId4" imgW="15872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4000"/>
                            </p:stCondLst>
                            <p:childTnLst>
                              <p:par>
                                <p:cTn id="5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000"/>
                            </p:stCondLst>
                            <p:childTnLst>
                              <p:par>
                                <p:cTn id="6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5483245"/>
          </a:xfrm>
        </p:spPr>
        <p:txBody>
          <a:bodyPr/>
          <a:lstStyle/>
          <a:p>
            <a:pPr algn="ctr">
              <a:buNone/>
            </a:pPr>
            <a:r>
              <a:rPr lang="uk-UA" sz="2800" dirty="0" smtClean="0"/>
              <a:t>		</a:t>
            </a:r>
            <a:r>
              <a:rPr lang="uk-UA" sz="2800" i="1" dirty="0" smtClean="0">
                <a:solidFill>
                  <a:srgbClr val="7030A0"/>
                </a:solidFill>
              </a:rPr>
              <a:t>Отже</a:t>
            </a:r>
            <a:r>
              <a:rPr lang="uk-UA" sz="2800" i="1" dirty="0">
                <a:solidFill>
                  <a:srgbClr val="7030A0"/>
                </a:solidFill>
              </a:rPr>
              <a:t>, будь-яка площина в декартових прямокутних </a:t>
            </a:r>
            <a:r>
              <a:rPr lang="uk-UA" sz="2800" i="1" dirty="0" smtClean="0">
                <a:solidFill>
                  <a:srgbClr val="7030A0"/>
                </a:solidFill>
              </a:rPr>
              <a:t>координатах </a:t>
            </a:r>
            <a:r>
              <a:rPr lang="uk-UA" sz="2800" i="1" dirty="0">
                <a:solidFill>
                  <a:srgbClr val="7030A0"/>
                </a:solidFill>
              </a:rPr>
              <a:t>може бути зображена рівнянням першого степеня.</a:t>
            </a:r>
          </a:p>
          <a:p>
            <a:pPr algn="ctr">
              <a:buNone/>
            </a:pPr>
            <a:r>
              <a:rPr lang="uk-UA" sz="2800" dirty="0" smtClean="0"/>
              <a:t>		Зауважимо</a:t>
            </a:r>
            <a:r>
              <a:rPr lang="uk-UA" sz="2800" dirty="0"/>
              <a:t>,  що рівняння </a:t>
            </a:r>
            <a:endParaRPr lang="uk-UA" sz="2800" dirty="0" smtClean="0"/>
          </a:p>
          <a:p>
            <a:pPr algn="ctr">
              <a:buNone/>
            </a:pPr>
            <a:r>
              <a:rPr lang="uk-UA" sz="2800" dirty="0" smtClean="0"/>
              <a:t>	</a:t>
            </a:r>
            <a:r>
              <a:rPr lang="uk-UA" sz="2800" b="1" i="1" dirty="0" smtClean="0">
                <a:solidFill>
                  <a:srgbClr val="C00000"/>
                </a:solidFill>
              </a:rPr>
              <a:t>	Ах </a:t>
            </a:r>
            <a:r>
              <a:rPr lang="uk-UA" sz="2800" b="1" i="1" dirty="0">
                <a:solidFill>
                  <a:srgbClr val="C00000"/>
                </a:solidFill>
              </a:rPr>
              <a:t>+ </a:t>
            </a:r>
            <a:r>
              <a:rPr lang="en-US" sz="2800" b="1" i="1" dirty="0">
                <a:solidFill>
                  <a:srgbClr val="C00000"/>
                </a:solidFill>
              </a:rPr>
              <a:t>By</a:t>
            </a:r>
            <a:r>
              <a:rPr lang="uk-UA" sz="2800" b="1" i="1" dirty="0">
                <a:solidFill>
                  <a:srgbClr val="C00000"/>
                </a:solidFill>
              </a:rPr>
              <a:t> + </a:t>
            </a:r>
            <a:r>
              <a:rPr lang="en-US" sz="2800" b="1" i="1" dirty="0">
                <a:solidFill>
                  <a:srgbClr val="C00000"/>
                </a:solidFill>
              </a:rPr>
              <a:t>Cz</a:t>
            </a:r>
            <a:r>
              <a:rPr lang="uk-UA" sz="2800" b="1" i="1" dirty="0">
                <a:solidFill>
                  <a:srgbClr val="C00000"/>
                </a:solidFill>
              </a:rPr>
              <a:t> - (</a:t>
            </a:r>
            <a:r>
              <a:rPr lang="en-US" sz="2800" b="1" i="1" dirty="0">
                <a:solidFill>
                  <a:srgbClr val="C00000"/>
                </a:solidFill>
              </a:rPr>
              <a:t>A</a:t>
            </a:r>
            <a:r>
              <a:rPr lang="uk-UA" sz="2800" b="1" i="1" dirty="0">
                <a:solidFill>
                  <a:srgbClr val="C00000"/>
                </a:solidFill>
              </a:rPr>
              <a:t>х</a:t>
            </a:r>
            <a:r>
              <a:rPr lang="uk-UA" sz="2800" b="1" i="1" baseline="-25000" dirty="0">
                <a:solidFill>
                  <a:srgbClr val="C00000"/>
                </a:solidFill>
              </a:rPr>
              <a:t>0</a:t>
            </a:r>
            <a:r>
              <a:rPr lang="uk-UA" sz="2800" b="1" i="1" dirty="0">
                <a:solidFill>
                  <a:srgbClr val="C00000"/>
                </a:solidFill>
              </a:rPr>
              <a:t> + Ву</a:t>
            </a:r>
            <a:r>
              <a:rPr lang="uk-UA" sz="2800" b="1" i="1" baseline="-25000" dirty="0">
                <a:solidFill>
                  <a:srgbClr val="C00000"/>
                </a:solidFill>
              </a:rPr>
              <a:t>0</a:t>
            </a:r>
            <a:r>
              <a:rPr lang="uk-UA" sz="2800" b="1" i="1" dirty="0">
                <a:solidFill>
                  <a:srgbClr val="C00000"/>
                </a:solidFill>
              </a:rPr>
              <a:t> + </a:t>
            </a:r>
            <a:r>
              <a:rPr lang="en-US" sz="2800" b="1" i="1" dirty="0">
                <a:solidFill>
                  <a:srgbClr val="C00000"/>
                </a:solidFill>
              </a:rPr>
              <a:t>Cz</a:t>
            </a:r>
            <a:r>
              <a:rPr lang="uk-UA" sz="2800" b="1" i="1" baseline="-25000" dirty="0">
                <a:solidFill>
                  <a:srgbClr val="C00000"/>
                </a:solidFill>
              </a:rPr>
              <a:t>0</a:t>
            </a:r>
            <a:r>
              <a:rPr lang="uk-UA" sz="2800" b="1" i="1" dirty="0">
                <a:solidFill>
                  <a:srgbClr val="C00000"/>
                </a:solidFill>
              </a:rPr>
              <a:t>) = 0</a:t>
            </a:r>
            <a:r>
              <a:rPr lang="uk-UA" sz="2800" b="1" i="1" dirty="0" smtClean="0">
                <a:solidFill>
                  <a:srgbClr val="C00000"/>
                </a:solidFill>
              </a:rPr>
              <a:t> </a:t>
            </a:r>
          </a:p>
          <a:p>
            <a:pPr algn="ctr">
              <a:buNone/>
            </a:pPr>
            <a:r>
              <a:rPr lang="uk-UA" sz="2800" dirty="0" smtClean="0"/>
              <a:t>є </a:t>
            </a:r>
            <a:r>
              <a:rPr lang="uk-UA" sz="2800" dirty="0"/>
              <a:t>рівнянням   площини,   яка   проходить</a:t>
            </a:r>
          </a:p>
          <a:p>
            <a:pPr algn="ctr">
              <a:buNone/>
            </a:pPr>
            <a:r>
              <a:rPr lang="uk-UA" sz="2800" dirty="0"/>
              <a:t>Через </a:t>
            </a:r>
            <a:r>
              <a:rPr lang="uk-UA" sz="2800" dirty="0" smtClean="0"/>
              <a:t>точку </a:t>
            </a:r>
            <a:r>
              <a:rPr lang="de-DE" sz="2800" b="1" i="1" dirty="0">
                <a:solidFill>
                  <a:srgbClr val="C00000"/>
                </a:solidFill>
              </a:rPr>
              <a:t>M</a:t>
            </a:r>
            <a:r>
              <a:rPr lang="uk-UA" sz="2800" b="1" i="1" baseline="-25000" dirty="0">
                <a:solidFill>
                  <a:srgbClr val="C00000"/>
                </a:solidFill>
              </a:rPr>
              <a:t>0</a:t>
            </a:r>
            <a:r>
              <a:rPr lang="de-DE" sz="2800" b="1" i="1" dirty="0">
                <a:solidFill>
                  <a:srgbClr val="C00000"/>
                </a:solidFill>
              </a:rPr>
              <a:t> (х</a:t>
            </a:r>
            <a:r>
              <a:rPr lang="uk-UA" sz="2800" b="1" i="1" baseline="-25000" dirty="0">
                <a:solidFill>
                  <a:srgbClr val="C00000"/>
                </a:solidFill>
              </a:rPr>
              <a:t>0</a:t>
            </a:r>
            <a:r>
              <a:rPr lang="de-DE" sz="2800" b="1" i="1" dirty="0">
                <a:solidFill>
                  <a:srgbClr val="C00000"/>
                </a:solidFill>
              </a:rPr>
              <a:t>, </a:t>
            </a:r>
            <a:r>
              <a:rPr lang="uk-UA" sz="2800" b="1" i="1" dirty="0">
                <a:solidFill>
                  <a:srgbClr val="C00000"/>
                </a:solidFill>
              </a:rPr>
              <a:t>у</a:t>
            </a:r>
            <a:r>
              <a:rPr lang="uk-UA" sz="2800" b="1" i="1" baseline="-25000" dirty="0">
                <a:solidFill>
                  <a:srgbClr val="C00000"/>
                </a:solidFill>
              </a:rPr>
              <a:t>0</a:t>
            </a:r>
            <a:r>
              <a:rPr lang="uk-UA" sz="2800" b="1" i="1" dirty="0">
                <a:solidFill>
                  <a:srgbClr val="C00000"/>
                </a:solidFill>
              </a:rPr>
              <a:t>, </a:t>
            </a:r>
            <a:r>
              <a:rPr lang="en-US" sz="2800" b="1" i="1" dirty="0">
                <a:solidFill>
                  <a:srgbClr val="C00000"/>
                </a:solidFill>
              </a:rPr>
              <a:t>z</a:t>
            </a:r>
            <a:r>
              <a:rPr lang="ru-RU" sz="2800" b="1" i="1" baseline="-25000" dirty="0">
                <a:solidFill>
                  <a:srgbClr val="C00000"/>
                </a:solidFill>
              </a:rPr>
              <a:t>0</a:t>
            </a:r>
            <a:r>
              <a:rPr lang="de-DE" sz="2800" b="1" i="1" dirty="0">
                <a:solidFill>
                  <a:srgbClr val="C00000"/>
                </a:solidFill>
              </a:rPr>
              <a:t>) </a:t>
            </a:r>
            <a:r>
              <a:rPr lang="uk-UA" sz="2800" dirty="0"/>
              <a:t>перпендикулярно до вектора  </a:t>
            </a:r>
            <a:r>
              <a:rPr lang="ru-RU" sz="2800" dirty="0"/>
              <a:t>= </a:t>
            </a:r>
            <a:r>
              <a:rPr lang="uk-UA" sz="2800" b="1" i="1" dirty="0">
                <a:solidFill>
                  <a:srgbClr val="C00000"/>
                </a:solidFill>
              </a:rPr>
              <a:t>(А, В, С). </a:t>
            </a:r>
            <a:endParaRPr lang="uk-UA" sz="2800" b="1" i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uk-UA" sz="2800" dirty="0"/>
          </a:p>
          <a:p>
            <a:pPr algn="ctr">
              <a:buNone/>
            </a:pPr>
            <a:r>
              <a:rPr lang="uk-UA" sz="2800" dirty="0" smtClean="0"/>
              <a:t>				Доведемо </a:t>
            </a:r>
            <a:r>
              <a:rPr lang="uk-UA" sz="2800" dirty="0"/>
              <a:t>тепер обернену </a:t>
            </a:r>
            <a:r>
              <a:rPr lang="uk-UA" sz="2800" dirty="0" smtClean="0"/>
              <a:t>                       			теорему</a:t>
            </a:r>
            <a:r>
              <a:rPr lang="uk-UA" sz="2800" dirty="0"/>
              <a:t>. 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C00000"/>
                </a:solidFill>
              </a:rPr>
              <a:t>Теорема 2</a:t>
            </a:r>
            <a:br>
              <a:rPr lang="uk-UA" sz="2400" dirty="0" smtClean="0">
                <a:solidFill>
                  <a:srgbClr val="C00000"/>
                </a:solidFill>
              </a:rPr>
            </a:br>
            <a:r>
              <a:rPr lang="uk-UA" sz="2400" dirty="0">
                <a:solidFill>
                  <a:srgbClr val="C00000"/>
                </a:solidFill>
              </a:rPr>
              <a:t> </a:t>
            </a:r>
            <a:r>
              <a:rPr lang="uk-UA" sz="2400" dirty="0"/>
              <a:t>Загальне рівняння першого степеня </a:t>
            </a:r>
            <a:endParaRPr lang="uk-UA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Ax </a:t>
            </a:r>
            <a:r>
              <a:rPr lang="de-DE" sz="2800" dirty="0"/>
              <a:t>+ By + Cz + D = </a:t>
            </a:r>
            <a:r>
              <a:rPr lang="en-US" sz="2800" dirty="0"/>
              <a:t>0,</a:t>
            </a:r>
            <a:r>
              <a:rPr lang="uk-UA" sz="2800" dirty="0"/>
              <a:t>            </a:t>
            </a:r>
            <a:r>
              <a:rPr lang="uk-UA" sz="2800" dirty="0" smtClean="0"/>
              <a:t>  </a:t>
            </a:r>
            <a:r>
              <a:rPr lang="uk-UA" sz="2000" dirty="0"/>
              <a:t>(3)                             </a:t>
            </a:r>
          </a:p>
          <a:p>
            <a:pPr>
              <a:buNone/>
            </a:pPr>
            <a:endParaRPr lang="uk-UA" sz="2000" dirty="0" smtClean="0"/>
          </a:p>
          <a:p>
            <a:pPr>
              <a:buNone/>
            </a:pPr>
            <a:endParaRPr lang="uk-UA" sz="2000" dirty="0"/>
          </a:p>
          <a:p>
            <a:pPr>
              <a:buNone/>
            </a:pPr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 	де </a:t>
            </a:r>
            <a:r>
              <a:rPr lang="uk-UA" sz="2000" dirty="0">
                <a:solidFill>
                  <a:srgbClr val="C00000"/>
                </a:solidFill>
              </a:rPr>
              <a:t>А, В, </a:t>
            </a:r>
            <a:r>
              <a:rPr lang="ru-RU" sz="2000" dirty="0">
                <a:solidFill>
                  <a:srgbClr val="C00000"/>
                </a:solidFill>
              </a:rPr>
              <a:t>С </a:t>
            </a:r>
            <a:r>
              <a:rPr lang="uk-UA" sz="2000" dirty="0">
                <a:solidFill>
                  <a:srgbClr val="C00000"/>
                </a:solidFill>
              </a:rPr>
              <a:t>і </a:t>
            </a:r>
            <a:r>
              <a:rPr lang="en-US" sz="2000" dirty="0">
                <a:solidFill>
                  <a:srgbClr val="C00000"/>
                </a:solidFill>
              </a:rPr>
              <a:t>D </a:t>
            </a:r>
            <a:r>
              <a:rPr lang="ru-RU" sz="2000" dirty="0"/>
              <a:t>— </a:t>
            </a:r>
            <a:r>
              <a:rPr lang="uk-UA" sz="2000" dirty="0"/>
              <a:t>довільні дійсні чи­сла; </a:t>
            </a:r>
            <a:r>
              <a:rPr lang="uk-UA" sz="2000" dirty="0">
                <a:solidFill>
                  <a:srgbClr val="C00000"/>
                </a:solidFill>
              </a:rPr>
              <a:t>х, у, </a:t>
            </a:r>
            <a:r>
              <a:rPr lang="de-DE" sz="2000" dirty="0">
                <a:solidFill>
                  <a:srgbClr val="C00000"/>
                </a:solidFill>
              </a:rPr>
              <a:t>z </a:t>
            </a:r>
            <a:r>
              <a:rPr lang="ru-RU" sz="2000" dirty="0"/>
              <a:t>— </a:t>
            </a:r>
            <a:r>
              <a:rPr lang="uk-UA" sz="2000" dirty="0"/>
              <a:t>поточні координата, визначає в декартовій прямокут­ній системі координат площину. Доведення. Доберемо трійку чисел </a:t>
            </a:r>
            <a:r>
              <a:rPr lang="de-DE" sz="2000" dirty="0">
                <a:solidFill>
                  <a:srgbClr val="C00000"/>
                </a:solidFill>
              </a:rPr>
              <a:t>(</a:t>
            </a:r>
            <a:r>
              <a:rPr lang="ru-RU" sz="2000" dirty="0">
                <a:solidFill>
                  <a:srgbClr val="C00000"/>
                </a:solidFill>
              </a:rPr>
              <a:t>х</a:t>
            </a:r>
            <a:r>
              <a:rPr lang="ru-RU" sz="2000" baseline="-25000" dirty="0">
                <a:solidFill>
                  <a:srgbClr val="C00000"/>
                </a:solidFill>
              </a:rPr>
              <a:t>0</a:t>
            </a:r>
            <a:r>
              <a:rPr lang="de-DE" sz="2000" dirty="0">
                <a:solidFill>
                  <a:srgbClr val="C00000"/>
                </a:solidFill>
              </a:rPr>
              <a:t>, y</a:t>
            </a:r>
            <a:r>
              <a:rPr lang="de-DE" sz="2000" baseline="-25000" dirty="0">
                <a:solidFill>
                  <a:srgbClr val="C00000"/>
                </a:solidFill>
              </a:rPr>
              <a:t>0</a:t>
            </a:r>
            <a:r>
              <a:rPr lang="uk-UA" sz="2000" dirty="0">
                <a:solidFill>
                  <a:srgbClr val="C00000"/>
                </a:solidFill>
              </a:rPr>
              <a:t>&gt; </a:t>
            </a:r>
            <a:r>
              <a:rPr lang="en-US" sz="2000" dirty="0">
                <a:solidFill>
                  <a:srgbClr val="C00000"/>
                </a:solidFill>
              </a:rPr>
              <a:t>z</a:t>
            </a:r>
            <a:r>
              <a:rPr lang="ru-RU" sz="2000" baseline="-25000" dirty="0">
                <a:solidFill>
                  <a:srgbClr val="C00000"/>
                </a:solidFill>
              </a:rPr>
              <a:t>0</a:t>
            </a:r>
            <a:r>
              <a:rPr lang="uk-UA" sz="2000" dirty="0">
                <a:solidFill>
                  <a:srgbClr val="C00000"/>
                </a:solidFill>
              </a:rPr>
              <a:t>), </a:t>
            </a:r>
            <a:r>
              <a:rPr lang="uk-UA" sz="2000" dirty="0"/>
              <a:t>які задоволь­няють рівняння </a:t>
            </a:r>
            <a:r>
              <a:rPr lang="ru-RU" sz="2000" dirty="0"/>
              <a:t>(3). </a:t>
            </a:r>
            <a:r>
              <a:rPr lang="uk-UA" sz="2000" dirty="0"/>
              <a:t>Це можна зробити таким чином. Два числа х</a:t>
            </a:r>
            <a:r>
              <a:rPr lang="uk-UA" sz="2000" baseline="-25000" dirty="0"/>
              <a:t>0</a:t>
            </a:r>
            <a:r>
              <a:rPr lang="uk-UA" sz="2000" dirty="0"/>
              <a:t> і у</a:t>
            </a:r>
            <a:r>
              <a:rPr lang="uk-UA" sz="2000" baseline="-25000" dirty="0"/>
              <a:t>0</a:t>
            </a:r>
            <a:r>
              <a:rPr lang="uk-UA" sz="2000" dirty="0"/>
              <a:t> візьмемо довільно, а третє </a:t>
            </a:r>
            <a:r>
              <a:rPr lang="en-US" sz="2000" dirty="0"/>
              <a:t>z</a:t>
            </a:r>
            <a:r>
              <a:rPr lang="ru-RU" sz="2000" baseline="-25000" dirty="0"/>
              <a:t>0</a:t>
            </a:r>
            <a:r>
              <a:rPr lang="ru-RU" sz="2000" dirty="0"/>
              <a:t> </a:t>
            </a:r>
            <a:r>
              <a:rPr lang="uk-UA" sz="2000" dirty="0"/>
              <a:t>знайдемо з рівняння (3). Тоді ,</a:t>
            </a:r>
          </a:p>
          <a:p>
            <a:pPr>
              <a:buNone/>
            </a:pPr>
            <a:r>
              <a:rPr lang="uk-UA" sz="2000" dirty="0" smtClean="0">
                <a:solidFill>
                  <a:srgbClr val="C00000"/>
                </a:solidFill>
              </a:rPr>
              <a:t>			               </a:t>
            </a:r>
            <a:r>
              <a:rPr lang="de-DE" sz="2000" dirty="0" smtClean="0">
                <a:solidFill>
                  <a:srgbClr val="C00000"/>
                </a:solidFill>
              </a:rPr>
              <a:t>Ах</a:t>
            </a:r>
            <a:r>
              <a:rPr lang="uk-UA" sz="2000" baseline="-25000" dirty="0">
                <a:solidFill>
                  <a:srgbClr val="C00000"/>
                </a:solidFill>
              </a:rPr>
              <a:t>0</a:t>
            </a:r>
            <a:r>
              <a:rPr lang="uk-UA" sz="2000" dirty="0">
                <a:solidFill>
                  <a:srgbClr val="C00000"/>
                </a:solidFill>
              </a:rPr>
              <a:t> + Ву</a:t>
            </a:r>
            <a:r>
              <a:rPr lang="uk-UA" sz="2000" baseline="-25000" dirty="0">
                <a:solidFill>
                  <a:srgbClr val="C00000"/>
                </a:solidFill>
              </a:rPr>
              <a:t>0</a:t>
            </a:r>
            <a:r>
              <a:rPr lang="uk-UA" sz="2000" dirty="0">
                <a:solidFill>
                  <a:srgbClr val="C00000"/>
                </a:solidFill>
              </a:rPr>
              <a:t> + </a:t>
            </a:r>
            <a:r>
              <a:rPr lang="de-DE" sz="2000" dirty="0">
                <a:solidFill>
                  <a:srgbClr val="C00000"/>
                </a:solidFill>
              </a:rPr>
              <a:t>C</a:t>
            </a:r>
            <a:r>
              <a:rPr lang="en-US" sz="2000" dirty="0">
                <a:solidFill>
                  <a:srgbClr val="C00000"/>
                </a:solidFill>
              </a:rPr>
              <a:t>z</a:t>
            </a:r>
            <a:r>
              <a:rPr lang="uk-UA" sz="2000" baseline="-25000" dirty="0">
                <a:solidFill>
                  <a:srgbClr val="C00000"/>
                </a:solidFill>
              </a:rPr>
              <a:t>0</a:t>
            </a:r>
            <a:r>
              <a:rPr lang="uk-UA" sz="2000" dirty="0">
                <a:solidFill>
                  <a:srgbClr val="C00000"/>
                </a:solidFill>
              </a:rPr>
              <a:t> + </a:t>
            </a:r>
            <a:r>
              <a:rPr lang="de-DE" sz="2000" dirty="0">
                <a:solidFill>
                  <a:srgbClr val="C00000"/>
                </a:solidFill>
              </a:rPr>
              <a:t>D </a:t>
            </a:r>
            <a:r>
              <a:rPr lang="uk-UA" sz="2000" dirty="0">
                <a:solidFill>
                  <a:srgbClr val="C00000"/>
                </a:solidFill>
              </a:rPr>
              <a:t>= 0.                          </a:t>
            </a:r>
            <a:r>
              <a:rPr lang="uk-UA" sz="2000" dirty="0"/>
              <a:t>(4)</a:t>
            </a:r>
          </a:p>
          <a:p>
            <a:pPr>
              <a:buNone/>
            </a:pPr>
            <a:r>
              <a:rPr lang="uk-UA" sz="2000" dirty="0" smtClean="0"/>
              <a:t>                                     Віднімаючи </a:t>
            </a:r>
            <a:r>
              <a:rPr lang="uk-UA" sz="2000" dirty="0"/>
              <a:t>від рівняння (3) рівняння (4), </a:t>
            </a:r>
            <a:r>
              <a:rPr lang="uk-UA" sz="2000" dirty="0" smtClean="0"/>
              <a:t>дістаємо     			</a:t>
            </a:r>
            <a:r>
              <a:rPr lang="uk-UA" sz="2000" dirty="0" smtClean="0">
                <a:solidFill>
                  <a:srgbClr val="C00000"/>
                </a:solidFill>
              </a:rPr>
              <a:t>А(х </a:t>
            </a:r>
            <a:r>
              <a:rPr lang="ru-RU" sz="2000" dirty="0">
                <a:solidFill>
                  <a:srgbClr val="C00000"/>
                </a:solidFill>
              </a:rPr>
              <a:t>– х</a:t>
            </a:r>
            <a:r>
              <a:rPr lang="ru-RU" sz="2000" baseline="-25000" dirty="0">
                <a:solidFill>
                  <a:srgbClr val="C00000"/>
                </a:solidFill>
              </a:rPr>
              <a:t>0</a:t>
            </a:r>
            <a:r>
              <a:rPr lang="de-DE" sz="2000" dirty="0">
                <a:solidFill>
                  <a:srgbClr val="C00000"/>
                </a:solidFill>
              </a:rPr>
              <a:t>) </a:t>
            </a:r>
            <a:r>
              <a:rPr lang="ru-RU" sz="2000" dirty="0">
                <a:solidFill>
                  <a:srgbClr val="C00000"/>
                </a:solidFill>
              </a:rPr>
              <a:t>+ </a:t>
            </a:r>
            <a:r>
              <a:rPr lang="uk-UA" sz="2000" dirty="0">
                <a:solidFill>
                  <a:srgbClr val="C00000"/>
                </a:solidFill>
              </a:rPr>
              <a:t>В(у </a:t>
            </a:r>
            <a:r>
              <a:rPr lang="ru-RU" sz="2000" dirty="0">
                <a:solidFill>
                  <a:srgbClr val="C00000"/>
                </a:solidFill>
              </a:rPr>
              <a:t>– </a:t>
            </a:r>
            <a:r>
              <a:rPr lang="uk-UA" sz="2000" dirty="0">
                <a:solidFill>
                  <a:srgbClr val="C00000"/>
                </a:solidFill>
              </a:rPr>
              <a:t>у</a:t>
            </a:r>
            <a:r>
              <a:rPr lang="uk-UA" sz="2000" baseline="-25000" dirty="0">
                <a:solidFill>
                  <a:srgbClr val="C00000"/>
                </a:solidFill>
              </a:rPr>
              <a:t>0</a:t>
            </a:r>
            <a:r>
              <a:rPr lang="uk-UA" sz="2000" dirty="0">
                <a:solidFill>
                  <a:srgbClr val="C00000"/>
                </a:solidFill>
              </a:rPr>
              <a:t>) </a:t>
            </a:r>
            <a:r>
              <a:rPr lang="ru-RU" sz="2000" dirty="0">
                <a:solidFill>
                  <a:srgbClr val="C00000"/>
                </a:solidFill>
              </a:rPr>
              <a:t>+ </a:t>
            </a:r>
            <a:r>
              <a:rPr lang="de-DE" sz="2000" dirty="0">
                <a:solidFill>
                  <a:srgbClr val="C00000"/>
                </a:solidFill>
              </a:rPr>
              <a:t>C(z </a:t>
            </a:r>
            <a:r>
              <a:rPr lang="ru-RU" sz="2000" dirty="0">
                <a:solidFill>
                  <a:srgbClr val="C00000"/>
                </a:solidFill>
              </a:rPr>
              <a:t>– </a:t>
            </a:r>
            <a:r>
              <a:rPr lang="en-US" sz="2000" dirty="0">
                <a:solidFill>
                  <a:srgbClr val="C00000"/>
                </a:solidFill>
              </a:rPr>
              <a:t>z</a:t>
            </a:r>
            <a:r>
              <a:rPr lang="uk-UA" sz="2000" baseline="-25000" dirty="0">
                <a:solidFill>
                  <a:srgbClr val="C00000"/>
                </a:solidFill>
              </a:rPr>
              <a:t>0</a:t>
            </a:r>
            <a:r>
              <a:rPr lang="de-DE" sz="2000" dirty="0">
                <a:solidFill>
                  <a:srgbClr val="C00000"/>
                </a:solidFill>
              </a:rPr>
              <a:t>) </a:t>
            </a:r>
            <a:r>
              <a:rPr lang="ru-RU" sz="2000" dirty="0">
                <a:solidFill>
                  <a:srgbClr val="C00000"/>
                </a:solidFill>
              </a:rPr>
              <a:t>= 0.   </a:t>
            </a:r>
            <a:r>
              <a:rPr lang="ru-RU" sz="2000" dirty="0"/>
              <a:t>            (5)</a:t>
            </a:r>
            <a:endParaRPr lang="uk-UA" sz="2000" dirty="0"/>
          </a:p>
          <a:p>
            <a:pPr>
              <a:buNone/>
            </a:pPr>
            <a:endParaRPr lang="uk-UA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571612"/>
            <a:ext cx="3286148" cy="500066"/>
          </a:xfrm>
          <a:prstGeom prst="rect">
            <a:avLst/>
          </a:prstGeom>
          <a:solidFill>
            <a:srgbClr val="FFFFFF">
              <a:alpha val="117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>
            <a:off x="3857620" y="1785926"/>
            <a:ext cx="714380" cy="142876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>
            <a:off x="5643570" y="5000636"/>
            <a:ext cx="1285884" cy="1588"/>
          </a:xfrm>
          <a:prstGeom prst="straightConnector1">
            <a:avLst/>
          </a:prstGeom>
          <a:ln w="603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1285860"/>
            <a:ext cx="2357454" cy="1971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Прямая со стрелкой 13"/>
          <p:cNvCxnSpPr/>
          <p:nvPr/>
        </p:nvCxnSpPr>
        <p:spPr>
          <a:xfrm rot="10800000">
            <a:off x="6786578" y="5643578"/>
            <a:ext cx="642942" cy="71438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500"/>
                            </p:stCondLst>
                            <p:childTnLst>
                              <p:par>
                                <p:cTn id="5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857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dirty="0"/>
              <a:t>Це рівняння є рівнянням площини, перпендикулярної до векто­ра </a:t>
            </a:r>
            <a:r>
              <a:rPr lang="ru-RU" sz="2000" dirty="0"/>
              <a:t>                 </a:t>
            </a:r>
            <a:r>
              <a:rPr lang="uk-UA" sz="2000" dirty="0"/>
              <a:t>  </a:t>
            </a:r>
            <a:r>
              <a:rPr lang="ru-RU" sz="2000" dirty="0"/>
              <a:t>= </a:t>
            </a:r>
            <a:r>
              <a:rPr lang="uk-UA" sz="2000" dirty="0"/>
              <a:t>(А, В, С) і такої, що проходить через точку </a:t>
            </a:r>
            <a:r>
              <a:rPr lang="de-DE" sz="2000" dirty="0"/>
              <a:t>M</a:t>
            </a:r>
            <a:r>
              <a:rPr lang="de-DE" sz="2000" baseline="-25000" dirty="0"/>
              <a:t>0</a:t>
            </a:r>
            <a:r>
              <a:rPr lang="de-DE" sz="2000" dirty="0"/>
              <a:t> (</a:t>
            </a:r>
            <a:r>
              <a:rPr lang="uk-UA" sz="2000" dirty="0"/>
              <a:t>х</a:t>
            </a:r>
            <a:r>
              <a:rPr lang="uk-UA" sz="2000" baseline="-25000" dirty="0"/>
              <a:t>0</a:t>
            </a:r>
            <a:r>
              <a:rPr lang="de-DE" sz="2000" dirty="0"/>
              <a:t>, </a:t>
            </a:r>
            <a:r>
              <a:rPr lang="uk-UA" sz="2000" dirty="0"/>
              <a:t>у</a:t>
            </a:r>
            <a:r>
              <a:rPr lang="uk-UA" sz="2000" baseline="-25000" dirty="0"/>
              <a:t>0</a:t>
            </a:r>
            <a:r>
              <a:rPr lang="uk-UA" sz="2000" dirty="0"/>
              <a:t>, </a:t>
            </a:r>
            <a:r>
              <a:rPr lang="en-US" sz="2000" dirty="0"/>
              <a:t>z</a:t>
            </a:r>
            <a:r>
              <a:rPr lang="ru-RU" sz="2000" baseline="-25000" dirty="0"/>
              <a:t>0</a:t>
            </a:r>
            <a:r>
              <a:rPr lang="de-DE" sz="2000" dirty="0"/>
              <a:t>). </a:t>
            </a:r>
            <a:r>
              <a:rPr lang="uk-UA" sz="2000" dirty="0"/>
              <a:t>Таким чином, кожна площина є поверхнею першого порядку, і, навпаки, кожна поверхня першого порядку є площиною. Тому </a:t>
            </a:r>
            <a:r>
              <a:rPr lang="uk-UA" sz="2000" dirty="0" smtClean="0"/>
              <a:t>рівняння </a:t>
            </a:r>
            <a:r>
              <a:rPr lang="de-DE" sz="2000" dirty="0"/>
              <a:t>(l) </a:t>
            </a:r>
            <a:r>
              <a:rPr lang="uk-UA" sz="2000" dirty="0"/>
              <a:t>або </a:t>
            </a:r>
            <a:r>
              <a:rPr lang="ru-RU" sz="2000" dirty="0"/>
              <a:t>(3) </a:t>
            </a:r>
            <a:r>
              <a:rPr lang="uk-UA" sz="2000" dirty="0"/>
              <a:t>називається загальним рівнянням площини.</a:t>
            </a:r>
          </a:p>
          <a:p>
            <a:pPr>
              <a:buNone/>
            </a:pPr>
            <a:r>
              <a:rPr lang="uk-UA" sz="2000" dirty="0" smtClean="0"/>
              <a:t>Рівняння </a:t>
            </a:r>
            <a:r>
              <a:rPr lang="ru-RU" sz="2000" dirty="0" smtClean="0"/>
              <a:t>;                =0 </a:t>
            </a:r>
            <a:r>
              <a:rPr lang="uk-UA" sz="2000" dirty="0" smtClean="0"/>
              <a:t>(6)</a:t>
            </a:r>
          </a:p>
          <a:p>
            <a:pPr>
              <a:buNone/>
            </a:pPr>
            <a:r>
              <a:rPr lang="uk-UA" sz="2000" dirty="0" smtClean="0"/>
              <a:t>називається  векторним  рівнянням  площини. Враховуючи, що </a:t>
            </a:r>
            <a:r>
              <a:rPr lang="de-DE" sz="2000" dirty="0" smtClean="0"/>
              <a:t>    </a:t>
            </a:r>
            <a:r>
              <a:rPr lang="uk-UA" sz="2000" dirty="0" smtClean="0"/>
              <a:t>векторне    рівняння    площини    запишемо    у    вигляді:</a:t>
            </a:r>
          </a:p>
          <a:p>
            <a:pPr>
              <a:buNone/>
            </a:pPr>
            <a:r>
              <a:rPr lang="uk-UA" sz="2000" dirty="0" smtClean="0"/>
              <a:t>                                                  , </a:t>
            </a:r>
            <a:r>
              <a:rPr lang="uk-UA" sz="2000" dirty="0"/>
              <a:t>або </a:t>
            </a:r>
            <a:endParaRPr lang="uk-UA" sz="2000" dirty="0" smtClean="0"/>
          </a:p>
          <a:p>
            <a:pPr>
              <a:buNone/>
            </a:pPr>
            <a:r>
              <a:rPr lang="uk-UA" sz="2000" dirty="0"/>
              <a:t>Якщо у загальному рівнянні площини покласти </a:t>
            </a:r>
            <a:r>
              <a:rPr lang="de-DE" sz="2000" dirty="0"/>
              <a:t>z </a:t>
            </a:r>
            <a:r>
              <a:rPr lang="ru-RU" sz="2000" dirty="0"/>
              <a:t>– </a:t>
            </a:r>
            <a:r>
              <a:rPr lang="en-US" sz="2000" dirty="0"/>
              <a:t>z</a:t>
            </a:r>
            <a:r>
              <a:rPr lang="ru-RU" sz="2000" baseline="-25000" dirty="0"/>
              <a:t>0</a:t>
            </a:r>
            <a:r>
              <a:rPr lang="ru-RU" sz="2000" dirty="0"/>
              <a:t> = </a:t>
            </a:r>
            <a:r>
              <a:rPr lang="uk-UA" sz="2000" dirty="0"/>
              <a:t>0, то </a:t>
            </a:r>
            <a:r>
              <a:rPr lang="uk-UA" sz="2000" dirty="0" smtClean="0"/>
              <a:t>дістанемо рівняння</a:t>
            </a:r>
            <a:r>
              <a:rPr lang="uk-UA" sz="2000" dirty="0"/>
              <a:t>,</a:t>
            </a:r>
          </a:p>
          <a:p>
            <a:pPr algn="ctr">
              <a:buNone/>
            </a:pPr>
            <a:r>
              <a:rPr lang="uk-UA" sz="2000" dirty="0">
                <a:solidFill>
                  <a:srgbClr val="C00000"/>
                </a:solidFill>
              </a:rPr>
              <a:t>А(х </a:t>
            </a:r>
            <a:r>
              <a:rPr lang="ru-RU" sz="2000" dirty="0">
                <a:solidFill>
                  <a:srgbClr val="C00000"/>
                </a:solidFill>
              </a:rPr>
              <a:t>– </a:t>
            </a:r>
            <a:r>
              <a:rPr lang="uk-UA" sz="2000" dirty="0">
                <a:solidFill>
                  <a:srgbClr val="C00000"/>
                </a:solidFill>
              </a:rPr>
              <a:t>х</a:t>
            </a:r>
            <a:r>
              <a:rPr lang="uk-UA" sz="2000" baseline="-25000" dirty="0">
                <a:solidFill>
                  <a:srgbClr val="C00000"/>
                </a:solidFill>
              </a:rPr>
              <a:t>0</a:t>
            </a:r>
            <a:r>
              <a:rPr lang="uk-UA" sz="2000" dirty="0">
                <a:solidFill>
                  <a:srgbClr val="C00000"/>
                </a:solidFill>
              </a:rPr>
              <a:t>) </a:t>
            </a:r>
            <a:r>
              <a:rPr lang="ru-RU" sz="2000" dirty="0">
                <a:solidFill>
                  <a:srgbClr val="C00000"/>
                </a:solidFill>
              </a:rPr>
              <a:t>+ </a:t>
            </a:r>
            <a:r>
              <a:rPr lang="uk-UA" sz="2000" dirty="0">
                <a:solidFill>
                  <a:srgbClr val="C00000"/>
                </a:solidFill>
              </a:rPr>
              <a:t>В(у </a:t>
            </a:r>
            <a:r>
              <a:rPr lang="ru-RU" sz="2000" dirty="0">
                <a:solidFill>
                  <a:srgbClr val="C00000"/>
                </a:solidFill>
              </a:rPr>
              <a:t>– </a:t>
            </a:r>
            <a:r>
              <a:rPr lang="uk-UA" sz="2000" dirty="0">
                <a:solidFill>
                  <a:srgbClr val="C00000"/>
                </a:solidFill>
              </a:rPr>
              <a:t>у</a:t>
            </a:r>
            <a:r>
              <a:rPr lang="uk-UA" sz="2000" baseline="-25000" dirty="0">
                <a:solidFill>
                  <a:srgbClr val="C00000"/>
                </a:solidFill>
              </a:rPr>
              <a:t>0</a:t>
            </a:r>
            <a:r>
              <a:rPr lang="uk-UA" sz="2000" dirty="0">
                <a:solidFill>
                  <a:srgbClr val="C00000"/>
                </a:solidFill>
              </a:rPr>
              <a:t>) </a:t>
            </a:r>
            <a:r>
              <a:rPr lang="ru-RU" sz="2000" dirty="0">
                <a:solidFill>
                  <a:srgbClr val="C00000"/>
                </a:solidFill>
              </a:rPr>
              <a:t>= </a:t>
            </a:r>
            <a:r>
              <a:rPr lang="uk-UA" sz="2000" dirty="0" smtClean="0">
                <a:solidFill>
                  <a:srgbClr val="C00000"/>
                </a:solidFill>
              </a:rPr>
              <a:t>0, або    Ах </a:t>
            </a:r>
            <a:r>
              <a:rPr lang="ru-RU" sz="2000" dirty="0">
                <a:solidFill>
                  <a:srgbClr val="C00000"/>
                </a:solidFill>
              </a:rPr>
              <a:t>+ </a:t>
            </a:r>
            <a:r>
              <a:rPr lang="en-US" sz="2000" dirty="0">
                <a:solidFill>
                  <a:srgbClr val="C00000"/>
                </a:solidFill>
              </a:rPr>
              <a:t>By</a:t>
            </a:r>
            <a:r>
              <a:rPr lang="ru-RU" sz="2000" dirty="0">
                <a:solidFill>
                  <a:srgbClr val="C00000"/>
                </a:solidFill>
              </a:rPr>
              <a:t> + С = </a:t>
            </a:r>
            <a:r>
              <a:rPr lang="uk-UA" sz="2000" dirty="0">
                <a:solidFill>
                  <a:srgbClr val="C00000"/>
                </a:solidFill>
              </a:rPr>
              <a:t>0</a:t>
            </a:r>
            <a:r>
              <a:rPr lang="uk-UA" sz="2000" dirty="0" smtClean="0"/>
              <a:t>,           </a:t>
            </a:r>
            <a:r>
              <a:rPr lang="ru-RU" sz="2000" dirty="0"/>
              <a:t>(7)</a:t>
            </a:r>
            <a:endParaRPr lang="uk-UA" sz="2000" dirty="0"/>
          </a:p>
          <a:p>
            <a:pPr>
              <a:buNone/>
            </a:pPr>
            <a:r>
              <a:rPr lang="uk-UA" sz="2000" dirty="0"/>
              <a:t>де </a:t>
            </a:r>
            <a:r>
              <a:rPr lang="ru-RU" sz="2000" dirty="0"/>
              <a:t>С = - (</a:t>
            </a:r>
            <a:r>
              <a:rPr lang="en-US" sz="2000" dirty="0"/>
              <a:t>Ax</a:t>
            </a:r>
            <a:r>
              <a:rPr lang="uk-UA" sz="2000" baseline="-25000" dirty="0"/>
              <a:t>0</a:t>
            </a:r>
            <a:r>
              <a:rPr lang="ru-RU" sz="2000" dirty="0"/>
              <a:t> + </a:t>
            </a:r>
            <a:r>
              <a:rPr lang="uk-UA" sz="2000" dirty="0"/>
              <a:t>Ву</a:t>
            </a:r>
            <a:r>
              <a:rPr lang="uk-UA" sz="2000" baseline="-25000" dirty="0"/>
              <a:t>0</a:t>
            </a:r>
            <a:r>
              <a:rPr lang="uk-UA" sz="2000" dirty="0"/>
              <a:t>). Рівняння ( </a:t>
            </a:r>
            <a:r>
              <a:rPr lang="ru-RU" sz="2000" dirty="0"/>
              <a:t>7) </a:t>
            </a:r>
            <a:r>
              <a:rPr lang="uk-UA" sz="2000" dirty="0"/>
              <a:t>називається загальним рів­нянням прямої, що лежить у площині хОу.</a:t>
            </a:r>
          </a:p>
          <a:p>
            <a:pPr>
              <a:buNone/>
            </a:pPr>
            <a:endParaRPr lang="uk-UA" sz="2000" dirty="0"/>
          </a:p>
          <a:p>
            <a:pPr>
              <a:buNone/>
            </a:pPr>
            <a:endParaRPr lang="uk-UA" sz="2000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785918" y="2428868"/>
          <a:ext cx="586812" cy="357190"/>
        </p:xfrm>
        <a:graphic>
          <a:graphicData uri="http://schemas.openxmlformats.org/presentationml/2006/ole">
            <p:oleObj spid="_x0000_s3074" name="Формула" r:id="rId4" imgW="291960" imgH="17748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7429520" y="2786058"/>
          <a:ext cx="974616" cy="303214"/>
        </p:xfrm>
        <a:graphic>
          <a:graphicData uri="http://schemas.openxmlformats.org/presentationml/2006/ole">
            <p:oleObj spid="_x0000_s3075" name="Формула" r:id="rId5" imgW="571320" imgH="17748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571604" y="3357562"/>
          <a:ext cx="1489082" cy="400052"/>
        </p:xfrm>
        <a:graphic>
          <a:graphicData uri="http://schemas.openxmlformats.org/presentationml/2006/ole">
            <p:oleObj spid="_x0000_s3076" name="Формула" r:id="rId6" imgW="850680" imgH="22860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4143372" y="3429000"/>
          <a:ext cx="1321147" cy="303214"/>
        </p:xfrm>
        <a:graphic>
          <a:graphicData uri="http://schemas.openxmlformats.org/presentationml/2006/ole">
            <p:oleObj spid="_x0000_s3077" name="Формула" r:id="rId7" imgW="774360" imgH="177480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14480" y="4429132"/>
            <a:ext cx="4643470" cy="428628"/>
          </a:xfrm>
          <a:prstGeom prst="rect">
            <a:avLst/>
          </a:prstGeom>
          <a:solidFill>
            <a:schemeClr val="tx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500"/>
                            </p:stCondLst>
                            <p:childTnLst>
                              <p:par>
                                <p:cTn id="5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500"/>
                            </p:stCondLst>
                            <p:childTnLst>
                              <p:par>
                                <p:cTn id="6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uk-UA" sz="3600" b="1" dirty="0">
                <a:solidFill>
                  <a:srgbClr val="C00000"/>
                </a:solidFill>
              </a:rPr>
              <a:t>Дослідження загального рівняння площини</a:t>
            </a:r>
            <a:r>
              <a:rPr lang="uk-UA" b="1" dirty="0"/>
              <a:t/>
            </a:r>
            <a:br>
              <a:rPr lang="uk-UA" b="1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/>
              <a:t>Розглянемо загальне рівняння площини </a:t>
            </a:r>
            <a:r>
              <a:rPr lang="ru-RU" dirty="0"/>
              <a:t>.</a:t>
            </a:r>
            <a:endParaRPr lang="uk-UA" dirty="0"/>
          </a:p>
          <a:p>
            <a:pPr algn="ctr">
              <a:buNone/>
            </a:pPr>
            <a:r>
              <a:rPr lang="uk-UA" dirty="0">
                <a:solidFill>
                  <a:srgbClr val="C00000"/>
                </a:solidFill>
              </a:rPr>
              <a:t>Ах </a:t>
            </a:r>
            <a:r>
              <a:rPr lang="ru-RU" dirty="0">
                <a:solidFill>
                  <a:srgbClr val="C00000"/>
                </a:solidFill>
              </a:rPr>
              <a:t>+ </a:t>
            </a:r>
            <a:r>
              <a:rPr lang="uk-UA" dirty="0">
                <a:solidFill>
                  <a:srgbClr val="C00000"/>
                </a:solidFill>
              </a:rPr>
              <a:t>Вy </a:t>
            </a:r>
            <a:r>
              <a:rPr lang="ru-RU" dirty="0">
                <a:solidFill>
                  <a:srgbClr val="C00000"/>
                </a:solidFill>
              </a:rPr>
              <a:t>+ </a:t>
            </a:r>
            <a:r>
              <a:rPr lang="de-DE" dirty="0">
                <a:solidFill>
                  <a:srgbClr val="C00000"/>
                </a:solidFill>
              </a:rPr>
              <a:t>Cz + D = </a:t>
            </a:r>
            <a:r>
              <a:rPr lang="ru-RU" dirty="0">
                <a:solidFill>
                  <a:srgbClr val="C00000"/>
                </a:solidFill>
              </a:rPr>
              <a:t>0</a:t>
            </a:r>
            <a:r>
              <a:rPr lang="ru-RU" dirty="0"/>
              <a:t>.      </a:t>
            </a:r>
            <a:r>
              <a:rPr lang="ru-RU" dirty="0" smtClean="0"/>
              <a:t>  </a:t>
            </a:r>
            <a:r>
              <a:rPr lang="ru-RU" dirty="0"/>
              <a:t>(8)</a:t>
            </a:r>
            <a:endParaRPr lang="uk-UA" dirty="0"/>
          </a:p>
          <a:p>
            <a:pPr>
              <a:buNone/>
            </a:pPr>
            <a:r>
              <a:rPr lang="uk-UA" dirty="0"/>
              <a:t>де </a:t>
            </a:r>
            <a:r>
              <a:rPr lang="uk-UA" dirty="0">
                <a:solidFill>
                  <a:srgbClr val="C00000"/>
                </a:solidFill>
              </a:rPr>
              <a:t>А, В, </a:t>
            </a:r>
            <a:r>
              <a:rPr lang="ru-RU" dirty="0">
                <a:solidFill>
                  <a:srgbClr val="C00000"/>
                </a:solidFill>
              </a:rPr>
              <a:t>С </a:t>
            </a:r>
            <a:r>
              <a:rPr lang="uk-UA" dirty="0">
                <a:solidFill>
                  <a:srgbClr val="C00000"/>
                </a:solidFill>
              </a:rPr>
              <a:t>і </a:t>
            </a:r>
            <a:r>
              <a:rPr lang="de-DE" dirty="0">
                <a:solidFill>
                  <a:srgbClr val="C00000"/>
                </a:solidFill>
              </a:rPr>
              <a:t>D </a:t>
            </a:r>
            <a:r>
              <a:rPr lang="ru-RU" dirty="0"/>
              <a:t>— </a:t>
            </a:r>
            <a:r>
              <a:rPr lang="uk-UA" dirty="0"/>
              <a:t>довільні числа, причому хоча б одне з перших трьох відмінне від нуля.</a:t>
            </a:r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2143116"/>
            <a:ext cx="3286148" cy="64294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>
            <a:off x="5715008" y="2428868"/>
            <a:ext cx="500066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229600" cy="1000124"/>
          </a:xfrm>
        </p:spPr>
        <p:txBody>
          <a:bodyPr>
            <a:normAutofit fontScale="90000"/>
          </a:bodyPr>
          <a:lstStyle/>
          <a:p>
            <a:r>
              <a:rPr lang="uk-UA" sz="4000" dirty="0">
                <a:solidFill>
                  <a:srgbClr val="C00000"/>
                </a:solidFill>
              </a:rPr>
              <a:t>Дослідимо окремі випадки цього рівняння.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pPr algn="ctr">
              <a:buNone/>
            </a:pPr>
            <a:r>
              <a:rPr lang="uk-UA" sz="4000" b="1" dirty="0" smtClean="0">
                <a:solidFill>
                  <a:srgbClr val="C00000"/>
                </a:solidFill>
              </a:rPr>
              <a:t>1 випадок</a:t>
            </a:r>
          </a:p>
          <a:p>
            <a:pPr>
              <a:buNone/>
            </a:pPr>
            <a:r>
              <a:rPr lang="uk-UA" dirty="0" smtClean="0"/>
              <a:t>Якщо </a:t>
            </a:r>
            <a:r>
              <a:rPr lang="de-DE" dirty="0">
                <a:solidFill>
                  <a:srgbClr val="C00000"/>
                </a:solidFill>
              </a:rPr>
              <a:t>D </a:t>
            </a:r>
            <a:r>
              <a:rPr lang="ru-RU" dirty="0">
                <a:solidFill>
                  <a:srgbClr val="C00000"/>
                </a:solidFill>
              </a:rPr>
              <a:t>= </a:t>
            </a:r>
            <a:r>
              <a:rPr lang="uk-UA" dirty="0">
                <a:solidFill>
                  <a:srgbClr val="C00000"/>
                </a:solidFill>
              </a:rPr>
              <a:t>О</a:t>
            </a:r>
            <a:r>
              <a:rPr lang="uk-UA" dirty="0"/>
              <a:t>, то рівняння (8) набирає вигляду;</a:t>
            </a:r>
          </a:p>
          <a:p>
            <a:pPr algn="ctr">
              <a:buNone/>
            </a:pPr>
            <a:r>
              <a:rPr lang="uk-UA" dirty="0">
                <a:solidFill>
                  <a:srgbClr val="C00000"/>
                </a:solidFill>
              </a:rPr>
              <a:t>Ах </a:t>
            </a:r>
            <a:r>
              <a:rPr lang="en-US" dirty="0">
                <a:solidFill>
                  <a:srgbClr val="C00000"/>
                </a:solidFill>
              </a:rPr>
              <a:t>+ By + Cz = </a:t>
            </a:r>
            <a:r>
              <a:rPr lang="en-US" dirty="0" smtClean="0">
                <a:solidFill>
                  <a:srgbClr val="C00000"/>
                </a:solidFill>
              </a:rPr>
              <a:t>0</a:t>
            </a:r>
            <a:r>
              <a:rPr lang="en-US" dirty="0"/>
              <a:t>		</a:t>
            </a:r>
            <a:r>
              <a:rPr lang="ru-RU" dirty="0" smtClean="0"/>
              <a:t>(</a:t>
            </a:r>
            <a:r>
              <a:rPr lang="ru-RU" dirty="0"/>
              <a:t>9)</a:t>
            </a:r>
            <a:endParaRPr lang="uk-UA" dirty="0"/>
          </a:p>
          <a:p>
            <a:pPr>
              <a:buNone/>
            </a:pPr>
            <a:r>
              <a:rPr lang="uk-UA" dirty="0"/>
              <a:t>Це рівняння задовольняє точка </a:t>
            </a:r>
            <a:r>
              <a:rPr lang="uk-UA" dirty="0">
                <a:solidFill>
                  <a:srgbClr val="C00000"/>
                </a:solidFill>
              </a:rPr>
              <a:t>О </a:t>
            </a:r>
            <a:r>
              <a:rPr lang="ru-RU" dirty="0">
                <a:solidFill>
                  <a:srgbClr val="C00000"/>
                </a:solidFill>
              </a:rPr>
              <a:t>(0, 0, 0). </a:t>
            </a:r>
            <a:r>
              <a:rPr lang="uk-UA" dirty="0"/>
              <a:t>Отже, рівняння (9) визначає площину, яка проходить через початок координат.</a:t>
            </a:r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3214686"/>
            <a:ext cx="2857520" cy="500066"/>
          </a:xfrm>
          <a:prstGeom prst="rect">
            <a:avLst/>
          </a:prstGeom>
          <a:solidFill>
            <a:schemeClr val="tx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>
            <a:off x="5357818" y="3500438"/>
            <a:ext cx="642942" cy="1588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420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Формула</vt:lpstr>
      <vt:lpstr>Загальне рівняння площини та його дослідження </vt:lpstr>
      <vt:lpstr>Покажемо, що алгебраїчною поверхнею першого порядку є площина. Для цього доведемо такі теореми. </vt:lpstr>
      <vt:lpstr>Теорема 1.  Площина в прямокутній Декартові системі координат визначається загальним рівнянням першого степеня відносно поточних координат. </vt:lpstr>
      <vt:lpstr>Слайд 4</vt:lpstr>
      <vt:lpstr>Слайд 5</vt:lpstr>
      <vt:lpstr>Теорема 2  Загальне рівняння першого степеня </vt:lpstr>
      <vt:lpstr>Слайд 7</vt:lpstr>
      <vt:lpstr>Дослідження загального рівняння площини </vt:lpstr>
      <vt:lpstr>Дослідимо окремі випадки цього рівняння. </vt:lpstr>
      <vt:lpstr>2 випадок</vt:lpstr>
      <vt:lpstr>3 випадок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Загальне рівняння площини та його дослідження</dc:title>
  <dc:creator>Марінка</dc:creator>
  <cp:lastModifiedBy>Марінка</cp:lastModifiedBy>
  <cp:revision>22</cp:revision>
  <dcterms:created xsi:type="dcterms:W3CDTF">2011-04-21T13:49:40Z</dcterms:created>
  <dcterms:modified xsi:type="dcterms:W3CDTF">2011-04-22T03:29:11Z</dcterms:modified>
</cp:coreProperties>
</file>