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70" r:id="rId4"/>
    <p:sldId id="271" r:id="rId5"/>
    <p:sldId id="27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uk-UA" dirty="0" smtClean="0"/>
              <a:t>Кути, що утворюються при перетині двох прямих третьою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23728" y="3044190"/>
            <a:ext cx="6840950" cy="381381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Конспект</a:t>
            </a:r>
            <a:r>
              <a:rPr lang="uk-UA" sz="1400" dirty="0" smtClean="0">
                <a:solidFill>
                  <a:schemeClr val="tx1"/>
                </a:solidFill>
              </a:rPr>
              <a:t> призначений для використання як учителем, так і учнем. Учителю доцільно переглянути презентацію до початку уроку. </a:t>
            </a:r>
          </a:p>
          <a:p>
            <a:pPr algn="ctr"/>
            <a:r>
              <a:rPr lang="uk-UA" sz="1400" dirty="0" smtClean="0">
                <a:solidFill>
                  <a:schemeClr val="tx1"/>
                </a:solidFill>
              </a:rPr>
              <a:t>Учні можуть переглядати презентацію при самостійному вивченні матеріалу.</a:t>
            </a:r>
            <a:r>
              <a:rPr lang="uk-UA" sz="1400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uk-UA" sz="1400" u="sng" dirty="0" smtClean="0">
                <a:solidFill>
                  <a:schemeClr val="tx1"/>
                </a:solidFill>
              </a:rPr>
              <a:t>На сторінці</a:t>
            </a:r>
            <a:r>
              <a:rPr lang="uk-UA" sz="1400" dirty="0" smtClean="0">
                <a:solidFill>
                  <a:schemeClr val="tx1"/>
                </a:solidFill>
              </a:rPr>
              <a:t> конспекту є значки </a:t>
            </a:r>
            <a:r>
              <a:rPr lang="uk-UA" sz="1400" dirty="0" err="1" smtClean="0">
                <a:solidFill>
                  <a:schemeClr val="tx1"/>
                </a:solidFill>
              </a:rPr>
              <a:t>“книги”</a:t>
            </a:r>
            <a:r>
              <a:rPr lang="uk-UA" sz="1400" dirty="0" smtClean="0">
                <a:solidFill>
                  <a:schemeClr val="tx1"/>
                </a:solidFill>
              </a:rPr>
              <a:t>, </a:t>
            </a:r>
            <a:r>
              <a:rPr lang="uk-UA" sz="1400" dirty="0" err="1" smtClean="0">
                <a:solidFill>
                  <a:schemeClr val="tx1"/>
                </a:solidFill>
              </a:rPr>
              <a:t>“циркуля”</a:t>
            </a:r>
            <a:r>
              <a:rPr lang="uk-UA" sz="1400" dirty="0" smtClean="0">
                <a:solidFill>
                  <a:schemeClr val="tx1"/>
                </a:solidFill>
              </a:rPr>
              <a:t> , при натисканні яких з'являються означення математичного поняття або розв'язування завдання.</a:t>
            </a:r>
          </a:p>
          <a:p>
            <a:pPr algn="ctr"/>
            <a:r>
              <a:rPr lang="uk-UA" sz="1400" dirty="0" smtClean="0">
                <a:solidFill>
                  <a:schemeClr val="tx1"/>
                </a:solidFill>
              </a:rPr>
              <a:t>Інформація розгортається і згортається </a:t>
            </a:r>
            <a:r>
              <a:rPr lang="uk-UA" sz="1400" b="1" i="1" dirty="0" smtClean="0">
                <a:solidFill>
                  <a:schemeClr val="tx1"/>
                </a:solidFill>
              </a:rPr>
              <a:t>одиничним </a:t>
            </a:r>
            <a:r>
              <a:rPr lang="uk-UA" sz="1400" b="1" i="1" dirty="0" err="1" smtClean="0">
                <a:solidFill>
                  <a:schemeClr val="tx1"/>
                </a:solidFill>
              </a:rPr>
              <a:t>“кліком”</a:t>
            </a:r>
            <a:r>
              <a:rPr lang="uk-UA" sz="1400" b="1" i="1" dirty="0" smtClean="0">
                <a:solidFill>
                  <a:schemeClr val="tx1"/>
                </a:solidFill>
              </a:rPr>
              <a:t> </a:t>
            </a:r>
            <a:r>
              <a:rPr lang="uk-UA" sz="1400" dirty="0" smtClean="0">
                <a:solidFill>
                  <a:schemeClr val="tx1"/>
                </a:solidFill>
              </a:rPr>
              <a:t>на значки </a:t>
            </a:r>
            <a:r>
              <a:rPr lang="uk-UA" sz="1400" dirty="0" err="1" smtClean="0">
                <a:solidFill>
                  <a:schemeClr val="tx1"/>
                </a:solidFill>
              </a:rPr>
              <a:t>“книги”</a:t>
            </a:r>
            <a:r>
              <a:rPr lang="uk-UA" sz="1400" dirty="0" smtClean="0">
                <a:solidFill>
                  <a:schemeClr val="tx1"/>
                </a:solidFill>
              </a:rPr>
              <a:t>, </a:t>
            </a:r>
            <a:r>
              <a:rPr lang="uk-UA" sz="1400" dirty="0" err="1" smtClean="0">
                <a:solidFill>
                  <a:schemeClr val="tx1"/>
                </a:solidFill>
              </a:rPr>
              <a:t>“циркуля”</a:t>
            </a:r>
            <a:r>
              <a:rPr lang="uk-UA" sz="1400" dirty="0" smtClean="0">
                <a:solidFill>
                  <a:schemeClr val="tx1"/>
                </a:solidFill>
              </a:rPr>
              <a:t> (з'являється </a:t>
            </a:r>
            <a:r>
              <a:rPr lang="uk-UA" sz="1400" b="1" dirty="0" err="1" smtClean="0">
                <a:solidFill>
                  <a:schemeClr val="tx1"/>
                </a:solidFill>
              </a:rPr>
              <a:t>“ручка”</a:t>
            </a:r>
            <a:r>
              <a:rPr lang="uk-UA" sz="1400" b="1" dirty="0" smtClean="0">
                <a:solidFill>
                  <a:schemeClr val="tx1"/>
                </a:solidFill>
              </a:rPr>
              <a:t>). </a:t>
            </a:r>
          </a:p>
          <a:p>
            <a:pPr algn="ctr"/>
            <a:r>
              <a:rPr lang="uk-UA" sz="1400" dirty="0" smtClean="0">
                <a:solidFill>
                  <a:schemeClr val="tx1"/>
                </a:solidFill>
              </a:rPr>
              <a:t>Для появи </a:t>
            </a:r>
            <a:r>
              <a:rPr lang="uk-UA" sz="1400" b="1" dirty="0" smtClean="0">
                <a:solidFill>
                  <a:srgbClr val="C00000"/>
                </a:solidFill>
              </a:rPr>
              <a:t>наступного зображення </a:t>
            </a:r>
            <a:r>
              <a:rPr lang="uk-UA" sz="1400" dirty="0" smtClean="0">
                <a:solidFill>
                  <a:schemeClr val="tx1"/>
                </a:solidFill>
              </a:rPr>
              <a:t>та переходу на </a:t>
            </a:r>
            <a:r>
              <a:rPr lang="uk-UA" sz="1400" b="1" dirty="0" smtClean="0">
                <a:solidFill>
                  <a:srgbClr val="C00000"/>
                </a:solidFill>
              </a:rPr>
              <a:t>інший слайд </a:t>
            </a:r>
            <a:r>
              <a:rPr lang="uk-UA" sz="1400" dirty="0" smtClean="0">
                <a:solidFill>
                  <a:schemeClr val="tx1"/>
                </a:solidFill>
              </a:rPr>
              <a:t>необхідно </a:t>
            </a:r>
            <a:r>
              <a:rPr lang="uk-UA" sz="1400" b="1" dirty="0" err="1" smtClean="0">
                <a:solidFill>
                  <a:schemeClr val="tx1"/>
                </a:solidFill>
              </a:rPr>
              <a:t>“клікати”</a:t>
            </a:r>
            <a:r>
              <a:rPr lang="uk-UA" sz="1400" b="1" dirty="0" smtClean="0">
                <a:solidFill>
                  <a:schemeClr val="tx1"/>
                </a:solidFill>
              </a:rPr>
              <a:t> одноразово </a:t>
            </a:r>
            <a:r>
              <a:rPr lang="uk-UA" sz="1400" dirty="0" smtClean="0">
                <a:solidFill>
                  <a:schemeClr val="tx1"/>
                </a:solidFill>
              </a:rPr>
              <a:t>мишкою по білому полю.</a:t>
            </a:r>
          </a:p>
          <a:p>
            <a:pPr algn="ctr"/>
            <a:r>
              <a:rPr lang="uk-UA" sz="1400" dirty="0" smtClean="0">
                <a:solidFill>
                  <a:schemeClr val="tx1"/>
                </a:solidFill>
              </a:rPr>
              <a:t>Якщо підвести курсор до виділеного кольором та підкресленого слова, то з'явиться </a:t>
            </a:r>
            <a:r>
              <a:rPr lang="uk-UA" sz="1400" b="1" dirty="0" err="1" smtClean="0">
                <a:solidFill>
                  <a:schemeClr val="tx1"/>
                </a:solidFill>
              </a:rPr>
              <a:t>“ручка”</a:t>
            </a:r>
            <a:r>
              <a:rPr lang="uk-UA" sz="1400" b="1" dirty="0" smtClean="0">
                <a:solidFill>
                  <a:schemeClr val="tx1"/>
                </a:solidFill>
              </a:rPr>
              <a:t> (слайд 5). </a:t>
            </a:r>
            <a:r>
              <a:rPr lang="uk-UA" sz="1400" dirty="0" smtClean="0">
                <a:solidFill>
                  <a:schemeClr val="tx1"/>
                </a:solidFill>
              </a:rPr>
              <a:t>При натисканні відбувається перехід до іншої інформації.</a:t>
            </a:r>
          </a:p>
          <a:p>
            <a:pPr algn="ctr"/>
            <a:r>
              <a:rPr lang="uk-UA" sz="1400" dirty="0" smtClean="0">
                <a:solidFill>
                  <a:schemeClr val="tx1"/>
                </a:solidFill>
              </a:rPr>
              <a:t>Стрілка </a:t>
            </a:r>
            <a:r>
              <a:rPr lang="uk-UA" sz="1400" dirty="0" err="1" smtClean="0">
                <a:solidFill>
                  <a:schemeClr val="tx1"/>
                </a:solidFill>
              </a:rPr>
              <a:t>“Повернутися”</a:t>
            </a:r>
            <a:r>
              <a:rPr lang="uk-UA" sz="1400" dirty="0" smtClean="0">
                <a:solidFill>
                  <a:schemeClr val="tx1"/>
                </a:solidFill>
              </a:rPr>
              <a:t> (слайд 2,3,4) використовується при опрацюванні завдання на слайді 5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0" y="4761148"/>
            <a:ext cx="2020696" cy="655169"/>
            <a:chOff x="174974" y="44530"/>
            <a:chExt cx="2020696" cy="655169"/>
          </a:xfrm>
        </p:grpSpPr>
        <p:sp>
          <p:nvSpPr>
            <p:cNvPr id="6" name="Стрелка вправо 5"/>
            <p:cNvSpPr/>
            <p:nvPr/>
          </p:nvSpPr>
          <p:spPr>
            <a:xfrm rot="2003180">
              <a:off x="174974" y="339649"/>
              <a:ext cx="395420" cy="3600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7430" y="44530"/>
              <a:ext cx="1728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b="1" i="1" dirty="0" smtClean="0"/>
                <a:t>Натиснути</a:t>
              </a:r>
              <a:endParaRPr lang="uk-UA" b="1" i="1" dirty="0"/>
            </a:p>
          </p:txBody>
        </p:sp>
      </p:grpSp>
      <p:pic>
        <p:nvPicPr>
          <p:cNvPr id="8" name="Picture 5" descr="C:\Documents and Settings\D\Мои документы\Мои рисунки\Рисунки\books_6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360" y="5506052"/>
            <a:ext cx="1728130" cy="90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951820" y="548680"/>
            <a:ext cx="558011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400" i="1" dirty="0" err="1" smtClean="0">
                <a:solidFill>
                  <a:srgbClr val="C00000"/>
                </a:solidFill>
                <a:latin typeface="Monotype Corsiva" pitchFamily="66" charset="0"/>
              </a:rPr>
              <a:t>Натхнення</a:t>
            </a:r>
            <a:r>
              <a:rPr lang="ru-RU" sz="2400" i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sz="2400" i="1" dirty="0" err="1" smtClean="0">
                <a:solidFill>
                  <a:srgbClr val="C00000"/>
                </a:solidFill>
                <a:latin typeface="Monotype Corsiva" pitchFamily="66" charset="0"/>
              </a:rPr>
              <a:t>необхідне</a:t>
            </a:r>
            <a:r>
              <a:rPr lang="ru-RU" sz="2400" i="1" dirty="0" smtClean="0">
                <a:solidFill>
                  <a:srgbClr val="C00000"/>
                </a:solidFill>
                <a:latin typeface="Monotype Corsiva" pitchFamily="66" charset="0"/>
              </a:rPr>
              <a:t> в </a:t>
            </a:r>
            <a:r>
              <a:rPr lang="ru-RU" sz="2400" i="1" dirty="0" err="1" smtClean="0">
                <a:solidFill>
                  <a:srgbClr val="C00000"/>
                </a:solidFill>
                <a:latin typeface="Monotype Corsiva" pitchFamily="66" charset="0"/>
              </a:rPr>
              <a:t>геометрії</a:t>
            </a:r>
            <a:r>
              <a:rPr lang="ru-RU" sz="2400" i="1" dirty="0" smtClean="0">
                <a:solidFill>
                  <a:srgbClr val="C00000"/>
                </a:solidFill>
                <a:latin typeface="Monotype Corsiva" pitchFamily="66" charset="0"/>
              </a:rPr>
              <a:t>, як </a:t>
            </a:r>
            <a:r>
              <a:rPr lang="ru-RU" sz="2400" i="1" dirty="0" err="1" smtClean="0">
                <a:solidFill>
                  <a:srgbClr val="C00000"/>
                </a:solidFill>
                <a:latin typeface="Monotype Corsiva" pitchFamily="66" charset="0"/>
              </a:rPr>
              <a:t>і</a:t>
            </a:r>
            <a:r>
              <a:rPr lang="ru-RU" sz="2400" i="1" dirty="0" smtClean="0">
                <a:solidFill>
                  <a:srgbClr val="C00000"/>
                </a:solidFill>
                <a:latin typeface="Monotype Corsiva" pitchFamily="66" charset="0"/>
              </a:rPr>
              <a:t> в </a:t>
            </a:r>
            <a:r>
              <a:rPr lang="ru-RU" sz="2400" i="1" dirty="0" err="1" smtClean="0">
                <a:solidFill>
                  <a:srgbClr val="C00000"/>
                </a:solidFill>
                <a:latin typeface="Monotype Corsiva" pitchFamily="66" charset="0"/>
              </a:rPr>
              <a:t>поезії</a:t>
            </a:r>
            <a:r>
              <a:rPr lang="ru-RU" sz="2400" i="1" dirty="0" smtClean="0">
                <a:solidFill>
                  <a:srgbClr val="C00000"/>
                </a:solidFill>
                <a:latin typeface="Monotype Corsiva" pitchFamily="66" charset="0"/>
              </a:rPr>
              <a:t>»</a:t>
            </a:r>
            <a:endParaRPr lang="en-US" sz="24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lvl="1" algn="r" eaLnBrk="1" hangingPunct="1">
              <a:buFont typeface="Wingdings" pitchFamily="2" charset="2"/>
              <a:buNone/>
            </a:pPr>
            <a:r>
              <a:rPr lang="ru-RU" sz="2200" i="1" dirty="0" smtClean="0">
                <a:solidFill>
                  <a:srgbClr val="C00000"/>
                </a:solidFill>
                <a:latin typeface="Monotype Corsiva" pitchFamily="66" charset="0"/>
              </a:rPr>
              <a:t>О. С. </a:t>
            </a:r>
            <a:r>
              <a:rPr lang="ru-RU" sz="2200" i="1" dirty="0" err="1" smtClean="0">
                <a:solidFill>
                  <a:srgbClr val="C00000"/>
                </a:solidFill>
                <a:latin typeface="Monotype Corsiva" pitchFamily="66" charset="0"/>
              </a:rPr>
              <a:t>Пушкін</a:t>
            </a: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5" descr="C:\Documents and Settings\D\Мои документы\Мои рисунки\Рисунки\books_6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1728130" cy="90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Скругленный прямоугольник 27"/>
          <p:cNvSpPr/>
          <p:nvPr/>
        </p:nvSpPr>
        <p:spPr>
          <a:xfrm>
            <a:off x="2411760" y="451515"/>
            <a:ext cx="4068452" cy="1634490"/>
          </a:xfrm>
          <a:prstGeom prst="roundRect">
            <a:avLst/>
          </a:prstGeom>
          <a:solidFill>
            <a:srgbClr val="FBEA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Якщо дві прямі </a:t>
            </a:r>
            <a:r>
              <a:rPr lang="uk-UA" b="1" i="1" dirty="0" smtClean="0">
                <a:solidFill>
                  <a:schemeClr val="tx1"/>
                </a:solidFill>
                <a:sym typeface="Symbol"/>
              </a:rPr>
              <a:t>а</a:t>
            </a:r>
            <a:r>
              <a:rPr lang="uk-UA" b="1" dirty="0" smtClean="0">
                <a:solidFill>
                  <a:schemeClr val="tx1"/>
                </a:solidFill>
                <a:sym typeface="Symbol"/>
              </a:rPr>
              <a:t> і </a:t>
            </a:r>
            <a:r>
              <a:rPr lang="en-US" b="1" i="1" dirty="0" smtClean="0">
                <a:solidFill>
                  <a:schemeClr val="tx1"/>
                </a:solidFill>
                <a:sym typeface="Symbol"/>
              </a:rPr>
              <a:t>b</a:t>
            </a:r>
            <a:r>
              <a:rPr lang="uk-UA" b="1" i="1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перетнути третьою прямою </a:t>
            </a:r>
            <a:r>
              <a:rPr lang="uk-UA" b="1" i="1" dirty="0" smtClean="0">
                <a:solidFill>
                  <a:schemeClr val="tx1"/>
                </a:solidFill>
                <a:sym typeface="Symbol"/>
              </a:rPr>
              <a:t>с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, то утвориться 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вісім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 кутів.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sym typeface="Symbol"/>
              </a:rPr>
              <a:t>Пряму</a:t>
            </a:r>
            <a:r>
              <a:rPr lang="uk-UA" b="1" i="1" dirty="0" smtClean="0">
                <a:solidFill>
                  <a:schemeClr val="tx1"/>
                </a:solidFill>
                <a:sym typeface="Symbol"/>
              </a:rPr>
              <a:t> с 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називають 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rgbClr val="C00000"/>
                </a:solidFill>
              </a:rPr>
              <a:t>січною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прямих </a:t>
            </a:r>
            <a:r>
              <a:rPr lang="uk-UA" b="1" i="1" dirty="0" smtClean="0">
                <a:solidFill>
                  <a:schemeClr val="tx1"/>
                </a:solidFill>
                <a:sym typeface="Symbol"/>
              </a:rPr>
              <a:t>а</a:t>
            </a:r>
            <a:r>
              <a:rPr lang="uk-UA" b="1" dirty="0" smtClean="0">
                <a:solidFill>
                  <a:schemeClr val="tx1"/>
                </a:solidFill>
                <a:sym typeface="Symbol"/>
              </a:rPr>
              <a:t> і </a:t>
            </a:r>
            <a:r>
              <a:rPr lang="en-US" b="1" i="1" dirty="0" smtClean="0">
                <a:solidFill>
                  <a:schemeClr val="tx1"/>
                </a:solidFill>
                <a:sym typeface="Symbol"/>
              </a:rPr>
              <a:t>b</a:t>
            </a:r>
            <a:r>
              <a:rPr lang="uk-UA" b="1" i="1" dirty="0" smtClean="0">
                <a:solidFill>
                  <a:schemeClr val="tx1"/>
                </a:solidFill>
                <a:sym typeface="Symbol"/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5" name="Стрелка вправо 54"/>
          <p:cNvSpPr/>
          <p:nvPr/>
        </p:nvSpPr>
        <p:spPr>
          <a:xfrm rot="2003180">
            <a:off x="174974" y="339649"/>
            <a:ext cx="395420" cy="36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6" name="TextBox 55"/>
          <p:cNvSpPr txBox="1"/>
          <p:nvPr/>
        </p:nvSpPr>
        <p:spPr>
          <a:xfrm>
            <a:off x="467430" y="44530"/>
            <a:ext cx="172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/>
              <a:t>Натиснути</a:t>
            </a:r>
            <a:endParaRPr lang="uk-UA" b="1" i="1" dirty="0"/>
          </a:p>
        </p:txBody>
      </p:sp>
      <p:graphicFrame>
        <p:nvGraphicFramePr>
          <p:cNvPr id="75" name="Таблица 74"/>
          <p:cNvGraphicFramePr>
            <a:graphicFrameLocks noGrp="1"/>
          </p:cNvGraphicFramePr>
          <p:nvPr/>
        </p:nvGraphicFramePr>
        <p:xfrm>
          <a:off x="323528" y="2348880"/>
          <a:ext cx="8496944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8"/>
                <a:gridCol w="1706714"/>
                <a:gridCol w="1866555"/>
                <a:gridCol w="1631110"/>
                <a:gridCol w="1593177"/>
              </a:tblGrid>
              <a:tr h="262829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Відповідні кути</a:t>
                      </a: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uk-UA" sz="1700" dirty="0" smtClean="0">
                          <a:solidFill>
                            <a:srgbClr val="C00000"/>
                          </a:solidFill>
                        </a:rPr>
                        <a:t>лежать по один бік від січної </a:t>
                      </a:r>
                      <a:r>
                        <a:rPr lang="uk-UA" sz="1700" dirty="0" smtClean="0">
                          <a:solidFill>
                            <a:srgbClr val="7030A0"/>
                          </a:solidFill>
                        </a:rPr>
                        <a:t>с</a:t>
                      </a:r>
                      <a:r>
                        <a:rPr lang="uk-UA" sz="1700" dirty="0" smtClean="0">
                          <a:solidFill>
                            <a:srgbClr val="C00000"/>
                          </a:solidFill>
                        </a:rPr>
                        <a:t>, причому </a:t>
                      </a:r>
                      <a:r>
                        <a:rPr lang="uk-UA" sz="1700" dirty="0" smtClean="0">
                          <a:solidFill>
                            <a:srgbClr val="7030A0"/>
                          </a:solidFill>
                        </a:rPr>
                        <a:t>сторона одного </a:t>
                      </a:r>
                      <a:r>
                        <a:rPr lang="uk-UA" sz="1700" dirty="0" smtClean="0">
                          <a:solidFill>
                            <a:srgbClr val="C00000"/>
                          </a:solidFill>
                        </a:rPr>
                        <a:t>з них є </a:t>
                      </a:r>
                      <a:r>
                        <a:rPr lang="uk-UA" sz="1700" dirty="0" smtClean="0">
                          <a:solidFill>
                            <a:srgbClr val="7030A0"/>
                          </a:solidFill>
                        </a:rPr>
                        <a:t>частиною сторони іншого</a:t>
                      </a:r>
                      <a:endParaRPr lang="ru-RU" sz="17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Кути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і 5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Кути 4 і 8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00B050"/>
                          </a:solidFill>
                        </a:rPr>
                        <a:t>Кути 2 і 6 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7030A0"/>
                          </a:solidFill>
                        </a:rPr>
                        <a:t>Кути 3 і 7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115" name="Группа 114"/>
          <p:cNvGrpSpPr/>
          <p:nvPr/>
        </p:nvGrpSpPr>
        <p:grpSpPr>
          <a:xfrm>
            <a:off x="2159732" y="3104964"/>
            <a:ext cx="1575742" cy="1518993"/>
            <a:chOff x="2051720" y="2132856"/>
            <a:chExt cx="1575742" cy="1518993"/>
          </a:xfrm>
        </p:grpSpPr>
        <p:cxnSp>
          <p:nvCxnSpPr>
            <p:cNvPr id="92" name="Прямая соединительная линия 91"/>
            <p:cNvCxnSpPr/>
            <p:nvPr/>
          </p:nvCxnSpPr>
          <p:spPr>
            <a:xfrm rot="16200000" flipH="1">
              <a:off x="2213738" y="2366882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Скругленный прямоугольник 93"/>
            <p:cNvSpPr/>
            <p:nvPr/>
          </p:nvSpPr>
          <p:spPr>
            <a:xfrm>
              <a:off x="3023828" y="332098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95" name="Скругленный прямоугольник 94"/>
            <p:cNvSpPr/>
            <p:nvPr/>
          </p:nvSpPr>
          <p:spPr>
            <a:xfrm>
              <a:off x="3275856" y="224086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96" name="Скругленный прямоугольник 95"/>
            <p:cNvSpPr/>
            <p:nvPr/>
          </p:nvSpPr>
          <p:spPr>
            <a:xfrm>
              <a:off x="3347864" y="292494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Прямая соединительная линия 97"/>
            <p:cNvCxnSpPr/>
            <p:nvPr/>
          </p:nvCxnSpPr>
          <p:spPr>
            <a:xfrm rot="10800000" flipV="1">
              <a:off x="2051720" y="2132856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 rot="10800000" flipV="1">
              <a:off x="2123730" y="2852935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Равнобедренный треугольник 108"/>
            <p:cNvSpPr/>
            <p:nvPr/>
          </p:nvSpPr>
          <p:spPr>
            <a:xfrm rot="6360222" flipH="1">
              <a:off x="2740632" y="2823806"/>
              <a:ext cx="350313" cy="233273"/>
            </a:xfrm>
            <a:prstGeom prst="triangle">
              <a:avLst>
                <a:gd name="adj" fmla="val 43193"/>
              </a:avLst>
            </a:prstGeom>
            <a:solidFill>
              <a:srgbClr val="00B0F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Равнобедренный треугольник 111"/>
            <p:cNvSpPr/>
            <p:nvPr/>
          </p:nvSpPr>
          <p:spPr>
            <a:xfrm rot="6360222" flipH="1">
              <a:off x="2420574" y="2372262"/>
              <a:ext cx="378414" cy="228565"/>
            </a:xfrm>
            <a:prstGeom prst="triangle">
              <a:avLst>
                <a:gd name="adj" fmla="val 50795"/>
              </a:avLst>
            </a:prstGeom>
            <a:solidFill>
              <a:srgbClr val="00B0F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Скругленный прямоугольник 112"/>
            <p:cNvSpPr/>
            <p:nvPr/>
          </p:nvSpPr>
          <p:spPr>
            <a:xfrm>
              <a:off x="2483768" y="274492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5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14" name="Скругленный прямоугольник 113"/>
            <p:cNvSpPr/>
            <p:nvPr/>
          </p:nvSpPr>
          <p:spPr>
            <a:xfrm>
              <a:off x="2159732" y="224086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1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4" name="Группа 173"/>
          <p:cNvGrpSpPr/>
          <p:nvPr/>
        </p:nvGrpSpPr>
        <p:grpSpPr>
          <a:xfrm>
            <a:off x="7272300" y="3032956"/>
            <a:ext cx="1548174" cy="1518993"/>
            <a:chOff x="7164288" y="2744924"/>
            <a:chExt cx="1548174" cy="1518993"/>
          </a:xfrm>
        </p:grpSpPr>
        <p:cxnSp>
          <p:nvCxnSpPr>
            <p:cNvPr id="139" name="Прямая соединительная линия 138"/>
            <p:cNvCxnSpPr/>
            <p:nvPr/>
          </p:nvCxnSpPr>
          <p:spPr>
            <a:xfrm rot="16200000" flipH="1">
              <a:off x="7326306" y="2978950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Скругленный прямоугольник 139"/>
            <p:cNvSpPr/>
            <p:nvPr/>
          </p:nvSpPr>
          <p:spPr>
            <a:xfrm>
              <a:off x="8136396" y="393305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41" name="Скругленный прямоугольник 140"/>
            <p:cNvSpPr/>
            <p:nvPr/>
          </p:nvSpPr>
          <p:spPr>
            <a:xfrm>
              <a:off x="8388424" y="285293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42" name="Скругленный прямоугольник 141"/>
            <p:cNvSpPr/>
            <p:nvPr/>
          </p:nvSpPr>
          <p:spPr>
            <a:xfrm>
              <a:off x="7344308" y="3789040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143" name="Прямая соединительная линия 142"/>
            <p:cNvCxnSpPr/>
            <p:nvPr/>
          </p:nvCxnSpPr>
          <p:spPr>
            <a:xfrm rot="10800000" flipV="1">
              <a:off x="7164288" y="2744924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>
            <a:xfrm rot="10800000" flipV="1">
              <a:off x="7236298" y="3465003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Равнобедренный треугольник 144"/>
            <p:cNvSpPr/>
            <p:nvPr/>
          </p:nvSpPr>
          <p:spPr>
            <a:xfrm rot="17492179" flipH="1">
              <a:off x="8062025" y="3554112"/>
              <a:ext cx="350313" cy="233273"/>
            </a:xfrm>
            <a:prstGeom prst="triangle">
              <a:avLst>
                <a:gd name="adj" fmla="val 43193"/>
              </a:avLst>
            </a:prstGeom>
            <a:solidFill>
              <a:srgbClr val="7030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Равнобедренный треугольник 145"/>
            <p:cNvSpPr/>
            <p:nvPr/>
          </p:nvSpPr>
          <p:spPr>
            <a:xfrm rot="17373816" flipH="1">
              <a:off x="7750055" y="3070215"/>
              <a:ext cx="376637" cy="210044"/>
            </a:xfrm>
            <a:prstGeom prst="triangle">
              <a:avLst>
                <a:gd name="adj" fmla="val 50795"/>
              </a:avLst>
            </a:prstGeom>
            <a:solidFill>
              <a:srgbClr val="7030A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Скругленный прямоугольник 146"/>
            <p:cNvSpPr/>
            <p:nvPr/>
          </p:nvSpPr>
          <p:spPr>
            <a:xfrm>
              <a:off x="8316416" y="3609021"/>
              <a:ext cx="21602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7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48" name="Скругленный прямоугольник 147"/>
            <p:cNvSpPr/>
            <p:nvPr/>
          </p:nvSpPr>
          <p:spPr>
            <a:xfrm>
              <a:off x="7956376" y="303295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3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5" name="Группа 174"/>
          <p:cNvGrpSpPr/>
          <p:nvPr/>
        </p:nvGrpSpPr>
        <p:grpSpPr>
          <a:xfrm>
            <a:off x="6624228" y="404664"/>
            <a:ext cx="2161220" cy="1800200"/>
            <a:chOff x="6624228" y="404664"/>
            <a:chExt cx="2161220" cy="1800200"/>
          </a:xfrm>
        </p:grpSpPr>
        <p:grpSp>
          <p:nvGrpSpPr>
            <p:cNvPr id="49" name="Группа 48"/>
            <p:cNvGrpSpPr/>
            <p:nvPr/>
          </p:nvGrpSpPr>
          <p:grpSpPr>
            <a:xfrm>
              <a:off x="6624228" y="404664"/>
              <a:ext cx="2161220" cy="1800200"/>
              <a:chOff x="381000" y="2057400"/>
              <a:chExt cx="1981200" cy="1219200"/>
            </a:xfrm>
          </p:grpSpPr>
          <p:sp>
            <p:nvSpPr>
              <p:cNvPr id="50" name="Скругленный прямоугольник 49"/>
              <p:cNvSpPr/>
              <p:nvPr/>
            </p:nvSpPr>
            <p:spPr>
              <a:xfrm>
                <a:off x="381000" y="2057400"/>
                <a:ext cx="1981200" cy="12192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525020" y="2913140"/>
                <a:ext cx="16688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10800000">
                <a:off x="533400" y="2514600"/>
                <a:ext cx="1676400" cy="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Скругленный прямоугольник 52"/>
              <p:cNvSpPr/>
              <p:nvPr/>
            </p:nvSpPr>
            <p:spPr>
              <a:xfrm>
                <a:off x="533400" y="2895600"/>
                <a:ext cx="284917" cy="25878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b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533400" y="2514600"/>
                <a:ext cx="284917" cy="25878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a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3" name="Скругленный прямоугольник 62"/>
            <p:cNvSpPr/>
            <p:nvPr/>
          </p:nvSpPr>
          <p:spPr>
            <a:xfrm>
              <a:off x="8064388" y="548680"/>
              <a:ext cx="263009" cy="26406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149" name="Прямая соединительная линия 148"/>
            <p:cNvCxnSpPr/>
            <p:nvPr/>
          </p:nvCxnSpPr>
          <p:spPr>
            <a:xfrm rot="5400000">
              <a:off x="6858256" y="890718"/>
              <a:ext cx="1656182" cy="8280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Скругленный прямоугольник 154"/>
            <p:cNvSpPr/>
            <p:nvPr/>
          </p:nvSpPr>
          <p:spPr>
            <a:xfrm>
              <a:off x="7236296" y="1628800"/>
              <a:ext cx="166790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8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56" name="Скругленный прямоугольник 155"/>
            <p:cNvSpPr/>
            <p:nvPr/>
          </p:nvSpPr>
          <p:spPr>
            <a:xfrm>
              <a:off x="7488324" y="1016732"/>
              <a:ext cx="238798" cy="36004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4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57" name="Скругленный прямоугольник 156"/>
            <p:cNvSpPr/>
            <p:nvPr/>
          </p:nvSpPr>
          <p:spPr>
            <a:xfrm>
              <a:off x="7452320" y="1628800"/>
              <a:ext cx="288032" cy="32403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7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58" name="Скругленный прямоугольник 157"/>
            <p:cNvSpPr/>
            <p:nvPr/>
          </p:nvSpPr>
          <p:spPr>
            <a:xfrm>
              <a:off x="7704348" y="1016732"/>
              <a:ext cx="310806" cy="38210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3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59" name="Скругленный прямоугольник 158"/>
            <p:cNvSpPr/>
            <p:nvPr/>
          </p:nvSpPr>
          <p:spPr>
            <a:xfrm>
              <a:off x="7308304" y="1412776"/>
              <a:ext cx="202794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5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60" name="Скругленный прямоугольник 159"/>
            <p:cNvSpPr/>
            <p:nvPr/>
          </p:nvSpPr>
          <p:spPr>
            <a:xfrm>
              <a:off x="7560332" y="1412776"/>
              <a:ext cx="288032" cy="25202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6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61" name="Скругленный прямоугольник 160"/>
            <p:cNvSpPr/>
            <p:nvPr/>
          </p:nvSpPr>
          <p:spPr>
            <a:xfrm>
              <a:off x="7884368" y="800708"/>
              <a:ext cx="252028" cy="32403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2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62" name="Скругленный прямоугольник 161"/>
            <p:cNvSpPr/>
            <p:nvPr/>
          </p:nvSpPr>
          <p:spPr>
            <a:xfrm>
              <a:off x="7524328" y="800708"/>
              <a:ext cx="274802" cy="27409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1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5" name="Группа 164"/>
          <p:cNvGrpSpPr/>
          <p:nvPr/>
        </p:nvGrpSpPr>
        <p:grpSpPr>
          <a:xfrm>
            <a:off x="3815916" y="2996952"/>
            <a:ext cx="1575742" cy="1518993"/>
            <a:chOff x="3815916" y="2816932"/>
            <a:chExt cx="1575742" cy="1518993"/>
          </a:xfrm>
        </p:grpSpPr>
        <p:cxnSp>
          <p:nvCxnSpPr>
            <p:cNvPr id="117" name="Прямая соединительная линия 116"/>
            <p:cNvCxnSpPr/>
            <p:nvPr/>
          </p:nvCxnSpPr>
          <p:spPr>
            <a:xfrm rot="16200000" flipH="1">
              <a:off x="3977934" y="3050958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Скругленный прямоугольник 117"/>
            <p:cNvSpPr/>
            <p:nvPr/>
          </p:nvSpPr>
          <p:spPr>
            <a:xfrm>
              <a:off x="4788024" y="400506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19" name="Скругленный прямоугольник 118"/>
            <p:cNvSpPr/>
            <p:nvPr/>
          </p:nvSpPr>
          <p:spPr>
            <a:xfrm>
              <a:off x="5040052" y="292494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20" name="Скругленный прямоугольник 119"/>
            <p:cNvSpPr/>
            <p:nvPr/>
          </p:nvSpPr>
          <p:spPr>
            <a:xfrm>
              <a:off x="5112060" y="3609020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Прямая соединительная линия 120"/>
            <p:cNvCxnSpPr/>
            <p:nvPr/>
          </p:nvCxnSpPr>
          <p:spPr>
            <a:xfrm rot="10800000" flipV="1">
              <a:off x="3815916" y="2816932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Прямая соединительная линия 121"/>
            <p:cNvCxnSpPr/>
            <p:nvPr/>
          </p:nvCxnSpPr>
          <p:spPr>
            <a:xfrm rot="10800000" flipV="1">
              <a:off x="3887926" y="3537011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Скругленный прямоугольник 124"/>
            <p:cNvSpPr/>
            <p:nvPr/>
          </p:nvSpPr>
          <p:spPr>
            <a:xfrm>
              <a:off x="4247964" y="328498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4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4535996" y="3789040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8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63" name="Прямоугольный треугольник 162"/>
            <p:cNvSpPr/>
            <p:nvPr/>
          </p:nvSpPr>
          <p:spPr>
            <a:xfrm rot="9400303">
              <a:off x="4277091" y="3257345"/>
              <a:ext cx="265780" cy="201978"/>
            </a:xfrm>
            <a:prstGeom prst="rtTriangle">
              <a:avLst/>
            </a:prstGeom>
            <a:solidFill>
              <a:srgbClr val="FF0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Прямоугольный треугольник 163"/>
            <p:cNvSpPr/>
            <p:nvPr/>
          </p:nvSpPr>
          <p:spPr>
            <a:xfrm rot="9400303">
              <a:off x="4503034" y="3707910"/>
              <a:ext cx="353955" cy="270272"/>
            </a:xfrm>
            <a:prstGeom prst="rtTriangle">
              <a:avLst/>
            </a:prstGeom>
            <a:solidFill>
              <a:srgbClr val="FF0000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7" name="Группа 166"/>
          <p:cNvGrpSpPr/>
          <p:nvPr/>
        </p:nvGrpSpPr>
        <p:grpSpPr>
          <a:xfrm>
            <a:off x="5616116" y="3032956"/>
            <a:ext cx="1548174" cy="1554997"/>
            <a:chOff x="5688124" y="2672916"/>
            <a:chExt cx="1548174" cy="1554997"/>
          </a:xfrm>
        </p:grpSpPr>
        <p:cxnSp>
          <p:nvCxnSpPr>
            <p:cNvPr id="128" name="Прямая соединительная линия 127"/>
            <p:cNvCxnSpPr/>
            <p:nvPr/>
          </p:nvCxnSpPr>
          <p:spPr>
            <a:xfrm rot="16200000" flipH="1">
              <a:off x="5814138" y="2942946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Скругленный прямоугольник 128"/>
            <p:cNvSpPr/>
            <p:nvPr/>
          </p:nvSpPr>
          <p:spPr>
            <a:xfrm>
              <a:off x="6624228" y="3897052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30" name="Скругленный прямоугольник 129"/>
            <p:cNvSpPr/>
            <p:nvPr/>
          </p:nvSpPr>
          <p:spPr>
            <a:xfrm>
              <a:off x="6876256" y="2816932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31" name="Скругленный прямоугольник 130"/>
            <p:cNvSpPr/>
            <p:nvPr/>
          </p:nvSpPr>
          <p:spPr>
            <a:xfrm>
              <a:off x="6948264" y="350100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Прямая соединительная линия 131"/>
            <p:cNvCxnSpPr/>
            <p:nvPr/>
          </p:nvCxnSpPr>
          <p:spPr>
            <a:xfrm rot="10800000" flipV="1">
              <a:off x="5688124" y="2708920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Прямая соединительная линия 132"/>
            <p:cNvCxnSpPr/>
            <p:nvPr/>
          </p:nvCxnSpPr>
          <p:spPr>
            <a:xfrm rot="10800000" flipV="1">
              <a:off x="5724130" y="3428999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Равнобедренный треугольник 134"/>
            <p:cNvSpPr/>
            <p:nvPr/>
          </p:nvSpPr>
          <p:spPr>
            <a:xfrm rot="11909771" flipH="1">
              <a:off x="6107266" y="2918640"/>
              <a:ext cx="461248" cy="199362"/>
            </a:xfrm>
            <a:prstGeom prst="triangle">
              <a:avLst>
                <a:gd name="adj" fmla="val 50795"/>
              </a:avLst>
            </a:prstGeom>
            <a:solidFill>
              <a:srgbClr val="00B05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Скругленный прямоугольник 135"/>
            <p:cNvSpPr/>
            <p:nvPr/>
          </p:nvSpPr>
          <p:spPr>
            <a:xfrm>
              <a:off x="6588224" y="314096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6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37" name="Скругленный прямоугольник 136"/>
            <p:cNvSpPr/>
            <p:nvPr/>
          </p:nvSpPr>
          <p:spPr>
            <a:xfrm>
              <a:off x="6336196" y="267291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2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166" name="Равнобедренный треугольник 165"/>
            <p:cNvSpPr/>
            <p:nvPr/>
          </p:nvSpPr>
          <p:spPr>
            <a:xfrm rot="11909771" flipH="1">
              <a:off x="6426962" y="3394850"/>
              <a:ext cx="498116" cy="199362"/>
            </a:xfrm>
            <a:prstGeom prst="triangle">
              <a:avLst>
                <a:gd name="adj" fmla="val 50795"/>
              </a:avLst>
            </a:prstGeom>
            <a:solidFill>
              <a:srgbClr val="00B050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Стрелка вправо 175">
            <a:hlinkClick r:id="" action="ppaction://noaction"/>
          </p:cNvPr>
          <p:cNvSpPr/>
          <p:nvPr/>
        </p:nvSpPr>
        <p:spPr>
          <a:xfrm>
            <a:off x="6768244" y="5841268"/>
            <a:ext cx="1456194" cy="4751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rgbClr val="C00000"/>
                </a:solidFill>
                <a:hlinkClick r:id="rId3" action="ppaction://hlinksldjump"/>
              </a:rPr>
              <a:t>Повернутися</a:t>
            </a:r>
            <a:endParaRPr lang="uk-UA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1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75556" y="548680"/>
          <a:ext cx="8136904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052228"/>
                <a:gridCol w="2628292"/>
                <a:gridCol w="2520280"/>
              </a:tblGrid>
              <a:tr h="2628292">
                <a:tc rowSpan="2">
                  <a:txBody>
                    <a:bodyPr/>
                    <a:lstStyle/>
                    <a:p>
                      <a:endParaRPr lang="uk-UA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uk-U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Внутрішні</a:t>
                      </a:r>
                      <a:endParaRPr lang="ru-RU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vert="wordArtVert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Односторонні кути</a:t>
                      </a:r>
                      <a:r>
                        <a:rPr lang="uk-UA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лежать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по один бік від січної 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с 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між прямими 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і 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b</a:t>
                      </a:r>
                      <a:endParaRPr lang="uk-UA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accent3"/>
                          </a:solidFill>
                        </a:rPr>
                        <a:t>Кути 4 і 5</a:t>
                      </a:r>
                    </a:p>
                    <a:p>
                      <a:pPr algn="ctr"/>
                      <a:r>
                        <a:rPr lang="uk-UA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accent3"/>
                          </a:solidFill>
                        </a:rPr>
                        <a:t>Кути 3 і 6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2829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uk-UA" b="1" dirty="0" smtClean="0">
                          <a:solidFill>
                            <a:srgbClr val="00B050"/>
                          </a:solidFill>
                        </a:rPr>
                        <a:t>Різносторонні</a:t>
                      </a:r>
                      <a:r>
                        <a:rPr lang="en-US" b="1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r>
                        <a:rPr lang="uk-UA" b="1" dirty="0" smtClean="0">
                          <a:solidFill>
                            <a:srgbClr val="00B050"/>
                          </a:solidFill>
                        </a:rPr>
                        <a:t>кути</a:t>
                      </a:r>
                      <a:r>
                        <a:rPr lang="uk-UA" b="1" baseline="0" dirty="0" smtClean="0">
                          <a:solidFill>
                            <a:schemeClr val="accent3"/>
                          </a:solidFill>
                        </a:rPr>
                        <a:t> лежать по різні боки від січної </a:t>
                      </a:r>
                      <a:r>
                        <a:rPr lang="uk-UA" b="1" baseline="0" dirty="0" smtClean="0">
                          <a:solidFill>
                            <a:srgbClr val="00B050"/>
                          </a:solidFill>
                        </a:rPr>
                        <a:t>с</a:t>
                      </a:r>
                      <a:r>
                        <a:rPr lang="uk-UA" b="1" baseline="0" dirty="0" smtClean="0">
                          <a:solidFill>
                            <a:schemeClr val="accent3"/>
                          </a:solidFill>
                        </a:rPr>
                        <a:t> між прямими </a:t>
                      </a:r>
                      <a:r>
                        <a:rPr lang="uk-UA" b="1" baseline="0" dirty="0" smtClean="0">
                          <a:solidFill>
                            <a:srgbClr val="00B050"/>
                          </a:solidFill>
                        </a:rPr>
                        <a:t>а</a:t>
                      </a:r>
                      <a: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b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b</a:t>
                      </a:r>
                      <a:endParaRPr lang="uk-UA" b="1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ru-RU" b="1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Кути 4 і 6</a:t>
                      </a:r>
                      <a:endParaRPr lang="ru-RU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Кути 3 і 5</a:t>
                      </a:r>
                      <a:endParaRPr lang="ru-RU" b="1" dirty="0" smtClean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0" name="Группа 49"/>
          <p:cNvGrpSpPr/>
          <p:nvPr/>
        </p:nvGrpSpPr>
        <p:grpSpPr>
          <a:xfrm>
            <a:off x="3959932" y="1016732"/>
            <a:ext cx="1719758" cy="1518993"/>
            <a:chOff x="4247964" y="1088740"/>
            <a:chExt cx="1719758" cy="1518993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 rot="16200000" flipH="1">
              <a:off x="4409982" y="1322766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Скругленный прямоугольник 51"/>
            <p:cNvSpPr/>
            <p:nvPr/>
          </p:nvSpPr>
          <p:spPr>
            <a:xfrm>
              <a:off x="5220072" y="2276872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53" name="Скругленный прямоугольник 52"/>
            <p:cNvSpPr/>
            <p:nvPr/>
          </p:nvSpPr>
          <p:spPr>
            <a:xfrm>
              <a:off x="5472100" y="1196752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54" name="Скругленный прямоугольник 53"/>
            <p:cNvSpPr/>
            <p:nvPr/>
          </p:nvSpPr>
          <p:spPr>
            <a:xfrm>
              <a:off x="5688124" y="202484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55" name="Прямая соединительная линия 54"/>
            <p:cNvCxnSpPr/>
            <p:nvPr/>
          </p:nvCxnSpPr>
          <p:spPr>
            <a:xfrm rot="10800000" flipV="1">
              <a:off x="4247964" y="1088740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rot="10800000" flipV="1">
              <a:off x="4391980" y="1952836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Равнобедренный треугольник 56"/>
            <p:cNvSpPr/>
            <p:nvPr/>
          </p:nvSpPr>
          <p:spPr>
            <a:xfrm rot="6360222" flipH="1">
              <a:off x="5025303" y="1928711"/>
              <a:ext cx="350313" cy="233273"/>
            </a:xfrm>
            <a:prstGeom prst="triangle">
              <a:avLst>
                <a:gd name="adj" fmla="val 43193"/>
              </a:avLst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Равнобедренный треугольник 57"/>
            <p:cNvSpPr/>
            <p:nvPr/>
          </p:nvSpPr>
          <p:spPr>
            <a:xfrm rot="1381274" flipH="1">
              <a:off x="4661755" y="1505641"/>
              <a:ext cx="506154" cy="193845"/>
            </a:xfrm>
            <a:prstGeom prst="triangle">
              <a:avLst>
                <a:gd name="adj" fmla="val 57380"/>
              </a:avLst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59" name="Скругленный прямоугольник 58"/>
            <p:cNvSpPr/>
            <p:nvPr/>
          </p:nvSpPr>
          <p:spPr>
            <a:xfrm>
              <a:off x="4824028" y="188082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5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60" name="Скругленный прямоугольник 59"/>
            <p:cNvSpPr/>
            <p:nvPr/>
          </p:nvSpPr>
          <p:spPr>
            <a:xfrm>
              <a:off x="4644008" y="159279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4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4031940" y="4041068"/>
            <a:ext cx="1719758" cy="1518993"/>
            <a:chOff x="4139952" y="3356992"/>
            <a:chExt cx="1719758" cy="1518993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4139952" y="3356992"/>
              <a:ext cx="1719758" cy="1518993"/>
              <a:chOff x="4247964" y="1088740"/>
              <a:chExt cx="1719758" cy="1518993"/>
            </a:xfrm>
          </p:grpSpPr>
          <p:cxnSp>
            <p:nvCxnSpPr>
              <p:cNvPr id="26" name="Прямая соединительная линия 25"/>
              <p:cNvCxnSpPr/>
              <p:nvPr/>
            </p:nvCxnSpPr>
            <p:spPr>
              <a:xfrm rot="16200000" flipH="1">
                <a:off x="4409982" y="1322766"/>
                <a:ext cx="1368152" cy="9001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5220072" y="2276872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c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5472100" y="1196752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а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5688124" y="2024844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b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0" name="Прямая соединительная линия 29"/>
              <p:cNvCxnSpPr/>
              <p:nvPr/>
            </p:nvCxnSpPr>
            <p:spPr>
              <a:xfrm rot="10800000" flipV="1">
                <a:off x="4247964" y="1088740"/>
                <a:ext cx="1548174" cy="68407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10800000" flipV="1">
                <a:off x="4391980" y="1952836"/>
                <a:ext cx="1476163" cy="39945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Равнобедренный треугольник 32"/>
              <p:cNvSpPr/>
              <p:nvPr/>
            </p:nvSpPr>
            <p:spPr>
              <a:xfrm rot="1381274" flipH="1">
                <a:off x="4661755" y="1505641"/>
                <a:ext cx="506154" cy="193845"/>
              </a:xfrm>
              <a:prstGeom prst="triangle">
                <a:avLst>
                  <a:gd name="adj" fmla="val 57380"/>
                </a:avLst>
              </a:prstGeom>
              <a:solidFill>
                <a:schemeClr val="accent4">
                  <a:lumMod val="5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5292080" y="1628800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6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4644008" y="159279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4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1" name="Равнобедренный треугольник 60"/>
            <p:cNvSpPr/>
            <p:nvPr/>
          </p:nvSpPr>
          <p:spPr>
            <a:xfrm rot="11909771" flipH="1">
              <a:off x="4986802" y="4186939"/>
              <a:ext cx="498116" cy="199362"/>
            </a:xfrm>
            <a:prstGeom prst="triangle">
              <a:avLst>
                <a:gd name="adj" fmla="val 50795"/>
              </a:avLst>
            </a:prstGeom>
            <a:solidFill>
              <a:schemeClr val="accent4">
                <a:lumMod val="5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6588224" y="1016732"/>
            <a:ext cx="1791766" cy="1407571"/>
            <a:chOff x="6624228" y="1052736"/>
            <a:chExt cx="1791766" cy="1407571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 rot="16200000" flipH="1">
              <a:off x="6786246" y="1286762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Скругленный прямоугольник 63"/>
            <p:cNvSpPr/>
            <p:nvPr/>
          </p:nvSpPr>
          <p:spPr>
            <a:xfrm>
              <a:off x="6840252" y="105273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65" name="Скругленный прямоугольник 64"/>
            <p:cNvSpPr/>
            <p:nvPr/>
          </p:nvSpPr>
          <p:spPr>
            <a:xfrm>
              <a:off x="7848364" y="1160748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66" name="Скругленный прямоугольник 65"/>
            <p:cNvSpPr/>
            <p:nvPr/>
          </p:nvSpPr>
          <p:spPr>
            <a:xfrm>
              <a:off x="8136396" y="1736812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Прямая соединительная линия 66"/>
            <p:cNvCxnSpPr/>
            <p:nvPr/>
          </p:nvCxnSpPr>
          <p:spPr>
            <a:xfrm rot="10800000" flipV="1">
              <a:off x="6624228" y="1052736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10800000" flipV="1">
              <a:off x="6876256" y="2060848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Равнобедренный треугольник 68"/>
            <p:cNvSpPr/>
            <p:nvPr/>
          </p:nvSpPr>
          <p:spPr>
            <a:xfrm rot="5960759" flipH="1" flipV="1">
              <a:off x="7139231" y="1376695"/>
              <a:ext cx="518166" cy="316092"/>
            </a:xfrm>
            <a:prstGeom prst="triangle">
              <a:avLst>
                <a:gd name="adj" fmla="val 57380"/>
              </a:avLst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70" name="Скругленный прямоугольник 69"/>
            <p:cNvSpPr/>
            <p:nvPr/>
          </p:nvSpPr>
          <p:spPr>
            <a:xfrm>
              <a:off x="7812360" y="177281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6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7524328" y="1376772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3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72" name="Равнобедренный треугольник 71"/>
            <p:cNvSpPr/>
            <p:nvPr/>
          </p:nvSpPr>
          <p:spPr>
            <a:xfrm rot="11909771" flipH="1">
              <a:off x="7579090" y="2062702"/>
              <a:ext cx="498116" cy="199362"/>
            </a:xfrm>
            <a:prstGeom prst="triangle">
              <a:avLst>
                <a:gd name="adj" fmla="val 50795"/>
              </a:avLst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6660232" y="3789040"/>
            <a:ext cx="1791766" cy="1407571"/>
            <a:chOff x="6660232" y="3392996"/>
            <a:chExt cx="1791766" cy="1407571"/>
          </a:xfrm>
        </p:grpSpPr>
        <p:grpSp>
          <p:nvGrpSpPr>
            <p:cNvPr id="49" name="Группа 48"/>
            <p:cNvGrpSpPr/>
            <p:nvPr/>
          </p:nvGrpSpPr>
          <p:grpSpPr>
            <a:xfrm>
              <a:off x="6660232" y="3392996"/>
              <a:ext cx="1791766" cy="1407571"/>
              <a:chOff x="6624228" y="1052736"/>
              <a:chExt cx="1791766" cy="1407571"/>
            </a:xfrm>
          </p:grpSpPr>
          <p:cxnSp>
            <p:nvCxnSpPr>
              <p:cNvPr id="38" name="Прямая соединительная линия 37"/>
              <p:cNvCxnSpPr/>
              <p:nvPr/>
            </p:nvCxnSpPr>
            <p:spPr>
              <a:xfrm rot="16200000" flipH="1">
                <a:off x="6786246" y="1286762"/>
                <a:ext cx="1368152" cy="9001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6840252" y="105273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c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7848364" y="1160748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а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8136396" y="1736812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b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Прямая соединительная линия 41"/>
              <p:cNvCxnSpPr/>
              <p:nvPr/>
            </p:nvCxnSpPr>
            <p:spPr>
              <a:xfrm rot="10800000" flipV="1">
                <a:off x="6624228" y="1052736"/>
                <a:ext cx="1548174" cy="68407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 flipV="1">
                <a:off x="6876256" y="2060848"/>
                <a:ext cx="1476163" cy="39945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Равнобедренный треугольник 44"/>
              <p:cNvSpPr/>
              <p:nvPr/>
            </p:nvSpPr>
            <p:spPr>
              <a:xfrm rot="5960759" flipH="1" flipV="1">
                <a:off x="7139231" y="1376695"/>
                <a:ext cx="518166" cy="316092"/>
              </a:xfrm>
              <a:prstGeom prst="triangle">
                <a:avLst>
                  <a:gd name="adj" fmla="val 57380"/>
                </a:avLst>
              </a:prstGeom>
              <a:solidFill>
                <a:schemeClr val="accent4">
                  <a:lumMod val="50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7308304" y="195283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5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7524328" y="1376772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3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3" name="Равнобедренный треугольник 72"/>
            <p:cNvSpPr/>
            <p:nvPr/>
          </p:nvSpPr>
          <p:spPr>
            <a:xfrm rot="6360222" flipH="1">
              <a:off x="7548804" y="4376985"/>
              <a:ext cx="350313" cy="233273"/>
            </a:xfrm>
            <a:prstGeom prst="triangle">
              <a:avLst>
                <a:gd name="adj" fmla="val 43193"/>
              </a:avLst>
            </a:prstGeom>
            <a:solidFill>
              <a:schemeClr val="accent4">
                <a:lumMod val="5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7" name="Стрелка вправо 76">
            <a:hlinkClick r:id="" action="ppaction://noaction"/>
          </p:cNvPr>
          <p:cNvSpPr/>
          <p:nvPr/>
        </p:nvSpPr>
        <p:spPr>
          <a:xfrm>
            <a:off x="6660232" y="5877272"/>
            <a:ext cx="1456194" cy="4751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rgbClr val="C00000"/>
                </a:solidFill>
                <a:hlinkClick r:id="rId2" action="ppaction://hlinksldjump"/>
              </a:rPr>
              <a:t>Повернутися</a:t>
            </a:r>
            <a:endParaRPr lang="uk-UA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575556" y="548680"/>
          <a:ext cx="8136904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052228"/>
                <a:gridCol w="2628292"/>
                <a:gridCol w="2520280"/>
              </a:tblGrid>
              <a:tr h="2628292">
                <a:tc rowSpan="2">
                  <a:txBody>
                    <a:bodyPr/>
                    <a:lstStyle/>
                    <a:p>
                      <a:endParaRPr lang="uk-UA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uk-U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Зовнішні</a:t>
                      </a:r>
                      <a:endParaRPr lang="ru-RU" sz="2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vert="wordArtVert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>
                          <a:solidFill>
                            <a:srgbClr val="7030A0"/>
                          </a:solidFill>
                        </a:rPr>
                        <a:t>Одностороннікути</a:t>
                      </a:r>
                      <a:r>
                        <a:rPr lang="uk-UA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лежать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по один бік від січної </a:t>
                      </a:r>
                      <a:r>
                        <a:rPr lang="uk-UA" baseline="0" dirty="0" smtClean="0">
                          <a:solidFill>
                            <a:srgbClr val="7030A0"/>
                          </a:solidFill>
                        </a:rPr>
                        <a:t>с 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на зовнішній частині  прямих </a:t>
                      </a:r>
                      <a:r>
                        <a:rPr lang="uk-UA" baseline="0" dirty="0" smtClean="0">
                          <a:solidFill>
                            <a:srgbClr val="7030A0"/>
                          </a:solidFill>
                        </a:rPr>
                        <a:t>а</a:t>
                      </a:r>
                      <a:r>
                        <a:rPr lang="uk-UA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і 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b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Кути 1 і 8</a:t>
                      </a:r>
                    </a:p>
                    <a:p>
                      <a:pPr algn="ctr"/>
                      <a:r>
                        <a:rPr lang="uk-UA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Кути 2 і 7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2829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err="1" smtClean="0">
                          <a:solidFill>
                            <a:srgbClr val="00B050"/>
                          </a:solidFill>
                        </a:rPr>
                        <a:t>Різностороннікути</a:t>
                      </a:r>
                      <a:r>
                        <a:rPr lang="uk-UA" b="1" baseline="0" dirty="0" smtClean="0">
                          <a:solidFill>
                            <a:schemeClr val="accent3"/>
                          </a:solidFill>
                        </a:rPr>
                        <a:t> лежать по різні боки від січної </a:t>
                      </a:r>
                      <a:r>
                        <a:rPr lang="uk-UA" b="1" baseline="0" dirty="0" smtClean="0">
                          <a:solidFill>
                            <a:srgbClr val="00B050"/>
                          </a:solidFill>
                        </a:rPr>
                        <a:t>с</a:t>
                      </a:r>
                      <a:r>
                        <a:rPr lang="uk-UA" b="1" baseline="0" dirty="0" smtClean="0">
                          <a:solidFill>
                            <a:schemeClr val="accent3"/>
                          </a:solidFill>
                        </a:rPr>
                        <a:t> </a:t>
                      </a:r>
                      <a:r>
                        <a:rPr kumimoji="0" lang="uk-UA" b="1" kern="1200" baseline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на зовнішній частині  </a:t>
                      </a:r>
                      <a:r>
                        <a:rPr lang="uk-UA" b="1" baseline="0" dirty="0" smtClean="0">
                          <a:solidFill>
                            <a:schemeClr val="accent3"/>
                          </a:solidFill>
                        </a:rPr>
                        <a:t>прямих </a:t>
                      </a:r>
                      <a:r>
                        <a:rPr lang="uk-UA" b="1" baseline="0" dirty="0" smtClean="0">
                          <a:solidFill>
                            <a:srgbClr val="00B050"/>
                          </a:solidFill>
                        </a:rPr>
                        <a:t>а</a:t>
                      </a:r>
                      <a: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b="1" baseline="0" dirty="0" smtClean="0">
                          <a:solidFill>
                            <a:srgbClr val="C00000"/>
                          </a:solidFill>
                        </a:rPr>
                        <a:t>і</a:t>
                      </a:r>
                      <a:r>
                        <a:rPr lang="uk-UA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b</a:t>
                      </a:r>
                      <a:endParaRPr lang="uk-UA" b="1" dirty="0" smtClean="0">
                        <a:solidFill>
                          <a:schemeClr val="accent3"/>
                        </a:solidFill>
                      </a:endParaRPr>
                    </a:p>
                    <a:p>
                      <a:endParaRPr lang="uk-UA" b="1" dirty="0" smtClean="0">
                        <a:solidFill>
                          <a:schemeClr val="accent3"/>
                        </a:solidFill>
                      </a:endParaRPr>
                    </a:p>
                    <a:p>
                      <a:endParaRPr lang="ru-RU" b="1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Кути 1 і 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Кути 2 і 8</a:t>
                      </a:r>
                      <a:endParaRPr lang="ru-RU" b="1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1" name="Группа 80"/>
          <p:cNvGrpSpPr/>
          <p:nvPr/>
        </p:nvGrpSpPr>
        <p:grpSpPr>
          <a:xfrm>
            <a:off x="3959932" y="1016732"/>
            <a:ext cx="1719758" cy="1518993"/>
            <a:chOff x="3959932" y="1016732"/>
            <a:chExt cx="1719758" cy="1518993"/>
          </a:xfrm>
        </p:grpSpPr>
        <p:sp>
          <p:nvSpPr>
            <p:cNvPr id="49" name="Прямоугольный треугольник 48"/>
            <p:cNvSpPr/>
            <p:nvPr/>
          </p:nvSpPr>
          <p:spPr>
            <a:xfrm rot="9400303">
              <a:off x="4643420" y="2038696"/>
              <a:ext cx="420699" cy="265724"/>
            </a:xfrm>
            <a:prstGeom prst="rtTriangle">
              <a:avLst/>
            </a:prstGeom>
            <a:solidFill>
              <a:schemeClr val="tx2">
                <a:lumMod val="7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0" name="Группа 79"/>
            <p:cNvGrpSpPr/>
            <p:nvPr/>
          </p:nvGrpSpPr>
          <p:grpSpPr>
            <a:xfrm>
              <a:off x="3959932" y="1016732"/>
              <a:ext cx="1719758" cy="1518993"/>
              <a:chOff x="3959932" y="1016732"/>
              <a:chExt cx="1719758" cy="1518993"/>
            </a:xfrm>
          </p:grpSpPr>
          <p:cxnSp>
            <p:nvCxnSpPr>
              <p:cNvPr id="51" name="Прямая соединительная линия 50"/>
              <p:cNvCxnSpPr/>
              <p:nvPr/>
            </p:nvCxnSpPr>
            <p:spPr>
              <a:xfrm rot="16200000" flipH="1">
                <a:off x="4121950" y="1250758"/>
                <a:ext cx="1368152" cy="9001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Скругленный прямоугольник 51"/>
              <p:cNvSpPr/>
              <p:nvPr/>
            </p:nvSpPr>
            <p:spPr>
              <a:xfrm>
                <a:off x="4932040" y="2204864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c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Скругленный прямоугольник 52"/>
              <p:cNvSpPr/>
              <p:nvPr/>
            </p:nvSpPr>
            <p:spPr>
              <a:xfrm>
                <a:off x="5184068" y="1124744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а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5400092" y="195283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b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5" name="Прямая соединительная линия 54"/>
              <p:cNvCxnSpPr/>
              <p:nvPr/>
            </p:nvCxnSpPr>
            <p:spPr>
              <a:xfrm rot="10800000" flipV="1">
                <a:off x="3959932" y="1016732"/>
                <a:ext cx="1548174" cy="68407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rot="10800000" flipV="1">
                <a:off x="4103948" y="1844824"/>
                <a:ext cx="1476163" cy="39945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Скругленный прямоугольник 58"/>
              <p:cNvSpPr/>
              <p:nvPr/>
            </p:nvSpPr>
            <p:spPr>
              <a:xfrm>
                <a:off x="4716016" y="213285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8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Скругленный прямоугольник 59"/>
              <p:cNvSpPr/>
              <p:nvPr/>
            </p:nvSpPr>
            <p:spPr>
              <a:xfrm>
                <a:off x="4175956" y="1124744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1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Равнобедренный треугольник 49"/>
              <p:cNvSpPr/>
              <p:nvPr/>
            </p:nvSpPr>
            <p:spPr>
              <a:xfrm rot="6360222" flipH="1">
                <a:off x="4328787" y="1259846"/>
                <a:ext cx="378414" cy="228565"/>
              </a:xfrm>
              <a:prstGeom prst="triangle">
                <a:avLst>
                  <a:gd name="adj" fmla="val 50795"/>
                </a:avLst>
              </a:prstGeom>
              <a:solidFill>
                <a:schemeClr val="tx2">
                  <a:lumMod val="75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93" name="Группа 92"/>
          <p:cNvGrpSpPr/>
          <p:nvPr/>
        </p:nvGrpSpPr>
        <p:grpSpPr>
          <a:xfrm>
            <a:off x="6588224" y="980728"/>
            <a:ext cx="1791766" cy="1482989"/>
            <a:chOff x="6588224" y="980728"/>
            <a:chExt cx="1791766" cy="1482989"/>
          </a:xfrm>
        </p:grpSpPr>
        <p:grpSp>
          <p:nvGrpSpPr>
            <p:cNvPr id="92" name="Группа 91"/>
            <p:cNvGrpSpPr/>
            <p:nvPr/>
          </p:nvGrpSpPr>
          <p:grpSpPr>
            <a:xfrm>
              <a:off x="6588224" y="980728"/>
              <a:ext cx="1791766" cy="1482989"/>
              <a:chOff x="6588224" y="980728"/>
              <a:chExt cx="1791766" cy="1482989"/>
            </a:xfrm>
          </p:grpSpPr>
          <p:grpSp>
            <p:nvGrpSpPr>
              <p:cNvPr id="5" name="Группа 61"/>
              <p:cNvGrpSpPr/>
              <p:nvPr/>
            </p:nvGrpSpPr>
            <p:grpSpPr>
              <a:xfrm>
                <a:off x="6588224" y="980728"/>
                <a:ext cx="1791766" cy="1482989"/>
                <a:chOff x="6624228" y="1016732"/>
                <a:chExt cx="1791766" cy="1482989"/>
              </a:xfrm>
            </p:grpSpPr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 rot="16200000" flipH="1">
                  <a:off x="6786246" y="1286762"/>
                  <a:ext cx="1368152" cy="90010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Скругленный прямоугольник 63"/>
                <p:cNvSpPr/>
                <p:nvPr/>
              </p:nvSpPr>
              <p:spPr>
                <a:xfrm>
                  <a:off x="6840252" y="1052736"/>
                  <a:ext cx="279598" cy="330861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i="1" dirty="0" smtClean="0">
                      <a:solidFill>
                        <a:schemeClr val="tx1"/>
                      </a:solidFill>
                    </a:rPr>
                    <a:t>c</a:t>
                  </a:r>
                  <a:endParaRPr lang="ru-RU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Скругленный прямоугольник 64"/>
                <p:cNvSpPr/>
                <p:nvPr/>
              </p:nvSpPr>
              <p:spPr>
                <a:xfrm>
                  <a:off x="7848364" y="1160748"/>
                  <a:ext cx="279598" cy="330861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i="1" dirty="0" smtClean="0">
                      <a:solidFill>
                        <a:schemeClr val="tx1"/>
                      </a:solidFill>
                    </a:rPr>
                    <a:t>а</a:t>
                  </a:r>
                  <a:endParaRPr lang="ru-RU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Скругленный прямоугольник 65"/>
                <p:cNvSpPr/>
                <p:nvPr/>
              </p:nvSpPr>
              <p:spPr>
                <a:xfrm>
                  <a:off x="8136396" y="1736812"/>
                  <a:ext cx="279598" cy="330861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i="1" dirty="0" smtClean="0">
                      <a:solidFill>
                        <a:schemeClr val="tx1"/>
                      </a:solidFill>
                    </a:rPr>
                    <a:t>b</a:t>
                  </a:r>
                  <a:endParaRPr lang="ru-RU" i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 rot="10800000" flipV="1">
                  <a:off x="6624228" y="1052736"/>
                  <a:ext cx="1548174" cy="684076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 rot="10800000" flipV="1">
                  <a:off x="6876256" y="2060848"/>
                  <a:ext cx="1476163" cy="39945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Скругленный прямоугольник 69"/>
                <p:cNvSpPr/>
                <p:nvPr/>
              </p:nvSpPr>
              <p:spPr>
                <a:xfrm>
                  <a:off x="7956376" y="2168860"/>
                  <a:ext cx="279598" cy="330861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i="1" dirty="0" smtClean="0">
                      <a:solidFill>
                        <a:schemeClr val="tx1"/>
                      </a:solidFill>
                    </a:rPr>
                    <a:t>7</a:t>
                  </a:r>
                  <a:endParaRPr lang="ru-RU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Скругленный прямоугольник 70"/>
                <p:cNvSpPr/>
                <p:nvPr/>
              </p:nvSpPr>
              <p:spPr>
                <a:xfrm>
                  <a:off x="7272300" y="1016732"/>
                  <a:ext cx="279598" cy="330861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uk-UA" i="1" dirty="0" smtClean="0">
                      <a:solidFill>
                        <a:schemeClr val="tx1"/>
                      </a:solidFill>
                    </a:rPr>
                    <a:t>2</a:t>
                  </a:r>
                  <a:endParaRPr lang="ru-RU" i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2" name="Равнобедренный треугольник 61"/>
              <p:cNvSpPr/>
              <p:nvPr/>
            </p:nvSpPr>
            <p:spPr>
              <a:xfrm rot="11909771" flipH="1">
                <a:off x="7039982" y="1228762"/>
                <a:ext cx="461248" cy="199362"/>
              </a:xfrm>
              <a:prstGeom prst="triangle">
                <a:avLst>
                  <a:gd name="adj" fmla="val 50795"/>
                </a:avLst>
              </a:prstGeom>
              <a:solidFill>
                <a:schemeClr val="tx2">
                  <a:lumMod val="75000"/>
                </a:scheme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4" name="Равнобедренный треугольник 73"/>
            <p:cNvSpPr/>
            <p:nvPr/>
          </p:nvSpPr>
          <p:spPr>
            <a:xfrm rot="17492179" flipH="1">
              <a:off x="7688828" y="2155667"/>
              <a:ext cx="355078" cy="208228"/>
            </a:xfrm>
            <a:prstGeom prst="triangle">
              <a:avLst>
                <a:gd name="adj" fmla="val 43193"/>
              </a:avLst>
            </a:prstGeom>
            <a:solidFill>
              <a:schemeClr val="tx2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4" name="Группа 93"/>
          <p:cNvGrpSpPr/>
          <p:nvPr/>
        </p:nvGrpSpPr>
        <p:grpSpPr>
          <a:xfrm>
            <a:off x="4031940" y="4041068"/>
            <a:ext cx="1647750" cy="1518993"/>
            <a:chOff x="4031940" y="4041068"/>
            <a:chExt cx="1647750" cy="1518993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rot="16200000" flipH="1">
              <a:off x="4193958" y="4275094"/>
              <a:ext cx="1368152" cy="9001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Скругленный прямоугольник 26"/>
            <p:cNvSpPr/>
            <p:nvPr/>
          </p:nvSpPr>
          <p:spPr>
            <a:xfrm>
              <a:off x="5004048" y="5229200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c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5256076" y="4149080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а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5400092" y="4653136"/>
              <a:ext cx="279598" cy="294857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b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 rot="10800000" flipV="1">
              <a:off x="4031940" y="4041068"/>
              <a:ext cx="1548174" cy="68407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 flipV="1">
              <a:off x="4175956" y="4905164"/>
              <a:ext cx="1476163" cy="39945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Скругленный прямоугольник 33"/>
            <p:cNvSpPr/>
            <p:nvPr/>
          </p:nvSpPr>
          <p:spPr>
            <a:xfrm>
              <a:off x="5256076" y="5013176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7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35" name="Скругленный прямоугольник 34"/>
            <p:cNvSpPr/>
            <p:nvPr/>
          </p:nvSpPr>
          <p:spPr>
            <a:xfrm>
              <a:off x="4247964" y="4185084"/>
              <a:ext cx="279598" cy="33086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>
                  <a:solidFill>
                    <a:schemeClr val="tx1"/>
                  </a:solidFill>
                </a:rPr>
                <a:t>1</a:t>
              </a:r>
              <a:endParaRPr lang="ru-RU" i="1" dirty="0">
                <a:solidFill>
                  <a:schemeClr val="tx1"/>
                </a:solidFill>
              </a:endParaRPr>
            </a:p>
          </p:txBody>
        </p:sp>
        <p:sp>
          <p:nvSpPr>
            <p:cNvPr id="75" name="Равнобедренный треугольник 74"/>
            <p:cNvSpPr/>
            <p:nvPr/>
          </p:nvSpPr>
          <p:spPr>
            <a:xfrm rot="17492179" flipH="1">
              <a:off x="5024531" y="5004414"/>
              <a:ext cx="355078" cy="208228"/>
            </a:xfrm>
            <a:prstGeom prst="triangle">
              <a:avLst>
                <a:gd name="adj" fmla="val 43193"/>
              </a:avLst>
            </a:prstGeom>
            <a:solidFill>
              <a:schemeClr val="accent5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Равнобедренный треугольник 75"/>
            <p:cNvSpPr/>
            <p:nvPr/>
          </p:nvSpPr>
          <p:spPr>
            <a:xfrm rot="6360222" flipH="1">
              <a:off x="4400795" y="4284183"/>
              <a:ext cx="378414" cy="228565"/>
            </a:xfrm>
            <a:prstGeom prst="triangle">
              <a:avLst>
                <a:gd name="adj" fmla="val 50795"/>
              </a:avLst>
            </a:prstGeom>
            <a:solidFill>
              <a:schemeClr val="accent5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6660232" y="3753036"/>
            <a:ext cx="1791766" cy="1627005"/>
            <a:chOff x="6660232" y="3753036"/>
            <a:chExt cx="1791766" cy="1627005"/>
          </a:xfrm>
        </p:grpSpPr>
        <p:grpSp>
          <p:nvGrpSpPr>
            <p:cNvPr id="7" name="Группа 48"/>
            <p:cNvGrpSpPr/>
            <p:nvPr/>
          </p:nvGrpSpPr>
          <p:grpSpPr>
            <a:xfrm>
              <a:off x="6660232" y="3753036"/>
              <a:ext cx="1791766" cy="1627005"/>
              <a:chOff x="6624228" y="1016732"/>
              <a:chExt cx="1791766" cy="1627005"/>
            </a:xfrm>
          </p:grpSpPr>
          <p:cxnSp>
            <p:nvCxnSpPr>
              <p:cNvPr id="38" name="Прямая соединительная линия 37"/>
              <p:cNvCxnSpPr/>
              <p:nvPr/>
            </p:nvCxnSpPr>
            <p:spPr>
              <a:xfrm rot="16200000" flipH="1">
                <a:off x="6786246" y="1286762"/>
                <a:ext cx="1368152" cy="9001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6840252" y="105273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c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7848364" y="1160748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а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Скругленный прямоугольник 40"/>
              <p:cNvSpPr/>
              <p:nvPr/>
            </p:nvSpPr>
            <p:spPr>
              <a:xfrm>
                <a:off x="8136396" y="1736812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b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2" name="Прямая соединительная линия 41"/>
              <p:cNvCxnSpPr/>
              <p:nvPr/>
            </p:nvCxnSpPr>
            <p:spPr>
              <a:xfrm rot="10800000" flipV="1">
                <a:off x="6624228" y="1052736"/>
                <a:ext cx="1548174" cy="68407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10800000" flipV="1">
                <a:off x="6876256" y="2060848"/>
                <a:ext cx="1476163" cy="39945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7488324" y="2312876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8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7272300" y="1016732"/>
                <a:ext cx="279598" cy="330861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2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Равнобедренный треугольник 76"/>
            <p:cNvSpPr/>
            <p:nvPr/>
          </p:nvSpPr>
          <p:spPr>
            <a:xfrm rot="11909771" flipH="1">
              <a:off x="7111990" y="4001070"/>
              <a:ext cx="461248" cy="199362"/>
            </a:xfrm>
            <a:prstGeom prst="triangle">
              <a:avLst>
                <a:gd name="adj" fmla="val 50795"/>
              </a:avLst>
            </a:prstGeom>
            <a:solidFill>
              <a:schemeClr val="accent5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ый треугольник 77"/>
            <p:cNvSpPr/>
            <p:nvPr/>
          </p:nvSpPr>
          <p:spPr>
            <a:xfrm rot="9400303">
              <a:off x="7451176" y="4988324"/>
              <a:ext cx="434335" cy="265727"/>
            </a:xfrm>
            <a:prstGeom prst="rtTriangle">
              <a:avLst/>
            </a:prstGeom>
            <a:solidFill>
              <a:schemeClr val="accent5">
                <a:lumMod val="75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6" name="Стрелка вправо 95">
            <a:hlinkClick r:id="" action="ppaction://noaction"/>
          </p:cNvPr>
          <p:cNvSpPr/>
          <p:nvPr/>
        </p:nvSpPr>
        <p:spPr>
          <a:xfrm>
            <a:off x="6732240" y="5913276"/>
            <a:ext cx="1456194" cy="4751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rgbClr val="C00000"/>
                </a:solidFill>
                <a:hlinkClick r:id="rId2" action="ppaction://hlinksldjump"/>
              </a:rPr>
              <a:t>Повернутися</a:t>
            </a:r>
            <a:endParaRPr lang="uk-UA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 descr="D:\Hao\Pictures\27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524" y="296652"/>
            <a:ext cx="987405" cy="1008259"/>
          </a:xfrm>
          <a:prstGeom prst="rect">
            <a:avLst/>
          </a:prstGeom>
          <a:noFill/>
        </p:spPr>
      </p:pic>
      <p:sp>
        <p:nvSpPr>
          <p:cNvPr id="3" name="Блок-схема: память с посл. доступом 2"/>
          <p:cNvSpPr/>
          <p:nvPr/>
        </p:nvSpPr>
        <p:spPr>
          <a:xfrm>
            <a:off x="1295636" y="512676"/>
            <a:ext cx="3384376" cy="612068"/>
          </a:xfrm>
          <a:prstGeom prst="flowChartMagneticTap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Завдання: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Вертикальный свиток 14"/>
          <p:cNvSpPr/>
          <p:nvPr/>
        </p:nvSpPr>
        <p:spPr>
          <a:xfrm>
            <a:off x="4319972" y="224644"/>
            <a:ext cx="4428492" cy="360040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Користуючись рисунком, з'ясуйте, як називаються </a:t>
            </a:r>
            <a:r>
              <a:rPr lang="uk-UA" sz="2000" b="1" dirty="0" smtClean="0">
                <a:solidFill>
                  <a:schemeClr val="tx1"/>
                </a:solidFill>
              </a:rPr>
              <a:t>кути</a:t>
            </a:r>
            <a:r>
              <a:rPr lang="uk-UA" sz="2000" dirty="0" smtClean="0">
                <a:solidFill>
                  <a:schemeClr val="tx1"/>
                </a:solidFill>
              </a:rPr>
              <a:t>: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ctr"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MSB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SPD;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MSB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NPD;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SPD;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CPS;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ASM;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ASP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SPD;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ASP</a:t>
            </a:r>
            <a:r>
              <a:rPr lang="uk-UA" sz="2000" dirty="0" smtClean="0">
                <a:solidFill>
                  <a:schemeClr val="tx1"/>
                </a:solidFill>
              </a:rPr>
              <a:t> і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CPN</a:t>
            </a:r>
            <a:endParaRPr lang="ru-RU" sz="2000" dirty="0">
              <a:solidFill>
                <a:schemeClr val="tx1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83568" y="1304764"/>
            <a:ext cx="3312368" cy="2376264"/>
            <a:chOff x="431540" y="1556792"/>
            <a:chExt cx="3312368" cy="2376264"/>
          </a:xfrm>
        </p:grpSpPr>
        <p:grpSp>
          <p:nvGrpSpPr>
            <p:cNvPr id="5" name="Группа 51"/>
            <p:cNvGrpSpPr/>
            <p:nvPr/>
          </p:nvGrpSpPr>
          <p:grpSpPr>
            <a:xfrm>
              <a:off x="431540" y="1556792"/>
              <a:ext cx="3312368" cy="2376264"/>
              <a:chOff x="539440" y="1628750"/>
              <a:chExt cx="1944270" cy="1800250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539440" y="1628750"/>
                <a:ext cx="1944270" cy="180025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750774" y="2774364"/>
                <a:ext cx="1542736" cy="43642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 rot="5400000" flipH="1" flipV="1">
                <a:off x="696351" y="2193813"/>
                <a:ext cx="1609315" cy="69740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2082176" y="2147004"/>
                <a:ext cx="284917" cy="25878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В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687374" y="2774364"/>
                <a:ext cx="284917" cy="258786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С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Группа 31"/>
            <p:cNvGrpSpPr/>
            <p:nvPr/>
          </p:nvGrpSpPr>
          <p:grpSpPr>
            <a:xfrm>
              <a:off x="719572" y="1664804"/>
              <a:ext cx="2795128" cy="2249800"/>
              <a:chOff x="719572" y="1664804"/>
              <a:chExt cx="2795128" cy="2249800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719572" y="2220488"/>
                <a:ext cx="46654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i="1" dirty="0" smtClean="0">
                    <a:cs typeface="Arial" charset="0"/>
                  </a:rPr>
                  <a:t>А</a:t>
                </a:r>
                <a:endParaRPr lang="el-GR" i="1" dirty="0">
                  <a:cs typeface="Arial" charset="0"/>
                </a:endParaRPr>
              </a:p>
            </p:txBody>
          </p: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767577" y="2265324"/>
                <a:ext cx="2747123" cy="1082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Скругленный прямоугольник 7"/>
              <p:cNvSpPr/>
              <p:nvPr/>
            </p:nvSpPr>
            <p:spPr>
              <a:xfrm>
                <a:off x="2555776" y="1664804"/>
                <a:ext cx="478577" cy="27714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i="1" dirty="0" smtClean="0">
                    <a:solidFill>
                      <a:schemeClr val="tx1"/>
                    </a:solidFill>
                  </a:rPr>
                  <a:t>М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Овал 19"/>
              <p:cNvSpPr/>
              <p:nvPr/>
            </p:nvSpPr>
            <p:spPr>
              <a:xfrm>
                <a:off x="3311860" y="224086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1547664" y="3645024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Овал 21"/>
              <p:cNvSpPr/>
              <p:nvPr/>
            </p:nvSpPr>
            <p:spPr>
              <a:xfrm>
                <a:off x="899592" y="3068960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Овал 22"/>
              <p:cNvSpPr/>
              <p:nvPr/>
            </p:nvSpPr>
            <p:spPr>
              <a:xfrm>
                <a:off x="2582065" y="1772816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863588" y="224086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Овал 24"/>
              <p:cNvSpPr/>
              <p:nvPr/>
            </p:nvSpPr>
            <p:spPr>
              <a:xfrm>
                <a:off x="3158129" y="3563301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Скругленный прямоугольник 25"/>
              <p:cNvSpPr/>
              <p:nvPr/>
            </p:nvSpPr>
            <p:spPr>
              <a:xfrm>
                <a:off x="1475656" y="3537012"/>
                <a:ext cx="485401" cy="34158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N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2807804" y="3573016"/>
                <a:ext cx="485401" cy="34158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D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Овал 27"/>
              <p:cNvSpPr/>
              <p:nvPr/>
            </p:nvSpPr>
            <p:spPr>
              <a:xfrm>
                <a:off x="1763688" y="3248980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303748" y="224086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2159732" y="2276872"/>
                <a:ext cx="485401" cy="34158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S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Скругленный прямоугольник 30"/>
              <p:cNvSpPr/>
              <p:nvPr/>
            </p:nvSpPr>
            <p:spPr>
              <a:xfrm>
                <a:off x="1727684" y="2996952"/>
                <a:ext cx="485401" cy="34158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i="1" dirty="0" smtClean="0">
                    <a:solidFill>
                      <a:schemeClr val="tx1"/>
                    </a:solidFill>
                  </a:rPr>
                  <a:t>P</a:t>
                </a:r>
                <a:endParaRPr lang="ru-RU" i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3" name="Скругленный прямоугольник 32"/>
          <p:cNvSpPr/>
          <p:nvPr/>
        </p:nvSpPr>
        <p:spPr>
          <a:xfrm>
            <a:off x="2195736" y="3897052"/>
            <a:ext cx="6516724" cy="27241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Розв'язування: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MSB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NPD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 – </a:t>
            </a:r>
            <a:r>
              <a:rPr lang="uk-UA" sz="2000" dirty="0" smtClean="0">
                <a:solidFill>
                  <a:srgbClr val="0070C0"/>
                </a:solidFill>
                <a:sym typeface="Symbol"/>
                <a:hlinkClick r:id="rId3" action="ppaction://hlinksldjump"/>
              </a:rPr>
              <a:t>зовнішні односторонні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;</a:t>
            </a:r>
          </a:p>
          <a:p>
            <a:pPr marL="457200" indent="-457200" algn="ctr"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MSB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SPD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 - </a:t>
            </a:r>
            <a:r>
              <a:rPr lang="uk-UA" sz="2000" dirty="0" smtClean="0">
                <a:solidFill>
                  <a:schemeClr val="tx1"/>
                </a:solidFill>
                <a:sym typeface="Symbol"/>
                <a:hlinkClick r:id="rId4" action="ppaction://hlinksldjump"/>
              </a:rPr>
              <a:t>відповідні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SPD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 – </a:t>
            </a:r>
            <a:r>
              <a:rPr lang="uk-UA" sz="2000" dirty="0" smtClean="0">
                <a:solidFill>
                  <a:schemeClr val="tx1"/>
                </a:solidFill>
                <a:sym typeface="Symbol"/>
                <a:hlinkClick r:id="rId5" action="ppaction://hlinksldjump"/>
              </a:rPr>
              <a:t>внутрішні односторонні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PSB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CPS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 – </a:t>
            </a:r>
            <a:r>
              <a:rPr lang="uk-UA" sz="2000" dirty="0" smtClean="0">
                <a:solidFill>
                  <a:schemeClr val="tx1"/>
                </a:solidFill>
                <a:sym typeface="Symbol"/>
                <a:hlinkClick r:id="rId5" action="ppaction://hlinksldjump"/>
              </a:rPr>
              <a:t>внутрішні різносторонні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SPD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 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ASP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– </a:t>
            </a:r>
            <a:r>
              <a:rPr lang="uk-UA" sz="2000" dirty="0" smtClean="0">
                <a:solidFill>
                  <a:schemeClr val="tx1"/>
                </a:solidFill>
                <a:sym typeface="Symbol"/>
                <a:hlinkClick r:id="rId5" action="ppaction://hlinksldjump"/>
              </a:rPr>
              <a:t>внутрішні різносторонні</a:t>
            </a:r>
            <a:r>
              <a:rPr lang="ru-RU" sz="2000" dirty="0" smtClean="0">
                <a:solidFill>
                  <a:schemeClr val="tx1"/>
                </a:solidFill>
                <a:sym typeface="Symbol"/>
              </a:rPr>
              <a:t>;</a:t>
            </a:r>
            <a:endParaRPr lang="en-US" sz="2000" dirty="0" smtClean="0">
              <a:solidFill>
                <a:schemeClr val="tx1"/>
              </a:solidFill>
              <a:sym typeface="Symbol"/>
            </a:endParaRP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ASM </a:t>
            </a:r>
            <a:r>
              <a:rPr lang="uk-UA" sz="2000" dirty="0" smtClean="0">
                <a:solidFill>
                  <a:schemeClr val="tx1"/>
                </a:solidFill>
              </a:rPr>
              <a:t>і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NPD – </a:t>
            </a:r>
            <a:r>
              <a:rPr lang="uk-UA" sz="2000" dirty="0" smtClean="0">
                <a:solidFill>
                  <a:schemeClr val="tx1"/>
                </a:solidFill>
                <a:sym typeface="Symbol"/>
                <a:hlinkClick r:id="rId3" action="ppaction://hlinksldjump"/>
              </a:rPr>
              <a:t>зовнішні різносторонні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;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</a:t>
            </a:r>
            <a:r>
              <a:rPr lang="uk-UA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ASP</a:t>
            </a:r>
            <a:r>
              <a:rPr lang="uk-UA" sz="2000" dirty="0" smtClean="0">
                <a:solidFill>
                  <a:schemeClr val="tx1"/>
                </a:solidFill>
              </a:rPr>
              <a:t> і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CPN</a:t>
            </a:r>
            <a:r>
              <a:rPr lang="uk-UA" sz="2000" dirty="0" smtClean="0">
                <a:solidFill>
                  <a:schemeClr val="tx1"/>
                </a:solidFill>
                <a:sym typeface="Symbol"/>
              </a:rPr>
              <a:t> – </a:t>
            </a:r>
            <a:r>
              <a:rPr lang="uk-UA" sz="2000" dirty="0" smtClean="0">
                <a:solidFill>
                  <a:schemeClr val="tx1"/>
                </a:solidFill>
                <a:sym typeface="Symbol"/>
                <a:hlinkClick r:id="rId4" action="ppaction://hlinksldjump"/>
              </a:rPr>
              <a:t>відповідні</a:t>
            </a:r>
            <a:endParaRPr lang="uk-UA" sz="2000" b="1" dirty="0" smtClean="0">
              <a:solidFill>
                <a:schemeClr val="tx1"/>
              </a:solidFill>
            </a:endParaRPr>
          </a:p>
        </p:txBody>
      </p:sp>
      <p:grpSp>
        <p:nvGrpSpPr>
          <p:cNvPr id="34" name="Группа 31"/>
          <p:cNvGrpSpPr/>
          <p:nvPr/>
        </p:nvGrpSpPr>
        <p:grpSpPr>
          <a:xfrm>
            <a:off x="431540" y="4185084"/>
            <a:ext cx="1776028" cy="791464"/>
            <a:chOff x="4319972" y="548680"/>
            <a:chExt cx="1776028" cy="791464"/>
          </a:xfrm>
        </p:grpSpPr>
        <p:sp>
          <p:nvSpPr>
            <p:cNvPr id="35" name="Стрелка вправо 34"/>
            <p:cNvSpPr/>
            <p:nvPr/>
          </p:nvSpPr>
          <p:spPr>
            <a:xfrm rot="5400000">
              <a:off x="4842347" y="962409"/>
              <a:ext cx="395420" cy="36005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319972" y="548680"/>
              <a:ext cx="17760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600" b="1" i="1" dirty="0" smtClean="0"/>
                <a:t>Перевір себе</a:t>
              </a:r>
              <a:endParaRPr lang="uk-UA" sz="1600" b="1" i="1" dirty="0"/>
            </a:p>
          </p:txBody>
        </p:sp>
      </p:grpSp>
      <p:pic>
        <p:nvPicPr>
          <p:cNvPr id="37" name="Picture 11" descr="D:\Hao\Pictures\tool_mhk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572" y="4977172"/>
            <a:ext cx="792088" cy="948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5" grpId="1" animBg="1"/>
      <p:bldP spid="33" grpId="0" animBg="1"/>
      <p:bldP spid="3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420" y="764630"/>
            <a:ext cx="8353160" cy="12962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342900" indent="-342900" algn="just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Апостолова Г.В. Геометрія: Підручник для 7-го кл. </a:t>
            </a:r>
            <a:r>
              <a:rPr lang="uk-UA" dirty="0" err="1" smtClean="0">
                <a:solidFill>
                  <a:schemeClr val="tx1"/>
                </a:solidFill>
              </a:rPr>
              <a:t>загальноосвіт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uk-UA" dirty="0" err="1" smtClean="0">
                <a:solidFill>
                  <a:schemeClr val="tx1"/>
                </a:solidFill>
              </a:rPr>
              <a:t>навч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uk-UA" dirty="0" err="1" smtClean="0">
                <a:solidFill>
                  <a:schemeClr val="tx1"/>
                </a:solidFill>
              </a:rPr>
              <a:t>закл</a:t>
            </a:r>
            <a:r>
              <a:rPr lang="uk-UA" dirty="0" smtClean="0">
                <a:solidFill>
                  <a:schemeClr val="tx1"/>
                </a:solidFill>
              </a:rPr>
              <a:t>. 2-ге вид., </a:t>
            </a:r>
            <a:r>
              <a:rPr lang="uk-UA" dirty="0" err="1" smtClean="0">
                <a:solidFill>
                  <a:schemeClr val="tx1"/>
                </a:solidFill>
              </a:rPr>
              <a:t>доопрац</a:t>
            </a:r>
            <a:r>
              <a:rPr lang="uk-UA" dirty="0" smtClean="0">
                <a:solidFill>
                  <a:schemeClr val="tx1"/>
                </a:solidFill>
              </a:rPr>
              <a:t>. – К.: </a:t>
            </a:r>
            <a:r>
              <a:rPr lang="uk-UA" dirty="0" err="1" smtClean="0">
                <a:solidFill>
                  <a:schemeClr val="tx1"/>
                </a:solidFill>
              </a:rPr>
              <a:t>Генеза</a:t>
            </a:r>
            <a:r>
              <a:rPr lang="uk-UA" dirty="0" smtClean="0">
                <a:solidFill>
                  <a:schemeClr val="tx1"/>
                </a:solidFill>
              </a:rPr>
              <a:t>, 2010. – 55 ст.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3548" y="2312876"/>
            <a:ext cx="8209140" cy="11521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342900" indent="-342900" algn="just"/>
            <a:r>
              <a:rPr lang="uk-UA" dirty="0" smtClean="0">
                <a:solidFill>
                  <a:schemeClr val="tx1"/>
                </a:solidFill>
              </a:rPr>
              <a:t>Оформила: Олексюк Олена Андріївна, методист НМЦ природничо-математичної освіти ІППО </a:t>
            </a:r>
            <a:r>
              <a:rPr lang="uk-UA" dirty="0" err="1" smtClean="0">
                <a:solidFill>
                  <a:schemeClr val="tx1"/>
                </a:solidFill>
              </a:rPr>
              <a:t>КУ</a:t>
            </a:r>
            <a:r>
              <a:rPr lang="uk-UA" dirty="0" smtClean="0">
                <a:solidFill>
                  <a:schemeClr val="tx1"/>
                </a:solidFill>
              </a:rPr>
              <a:t> імені Бориса Грінченка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1106</TotalTime>
  <Words>557</Words>
  <Application>Microsoft Office PowerPoint</Application>
  <PresentationFormat>Экран (4:3)</PresentationFormat>
  <Paragraphs>144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Кути, що утворюються при перетині двох прямих третьою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148</cp:revision>
  <dcterms:modified xsi:type="dcterms:W3CDTF">2011-09-21T12:15:32Z</dcterms:modified>
</cp:coreProperties>
</file>