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0"/>
  </p:notesMasterIdLst>
  <p:sldIdLst>
    <p:sldId id="256" r:id="rId2"/>
    <p:sldId id="264" r:id="rId3"/>
    <p:sldId id="267" r:id="rId4"/>
    <p:sldId id="257" r:id="rId5"/>
    <p:sldId id="259" r:id="rId6"/>
    <p:sldId id="261" r:id="rId7"/>
    <p:sldId id="263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EAA19-85E7-4B8F-9221-C4AB02AE3781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BF0D9-E5F6-402D-BD3F-56727D103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1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BA20C-7052-4316-9017-02709492FB6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23612-CD82-4746-BA29-DD9F98E5F2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fld id="{19C11F69-DC3E-4150-A2FC-81FCE1CCD6F7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fld id="{8454D4FD-D4C1-4AC8-9E21-009D6C3480B4}" type="slidenum">
              <a:rPr lang="ru-RU" smtClean="0"/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5"/>
          <p:cNvSpPr>
            <a:spLocks noChangeArrowheads="1"/>
          </p:cNvSpPr>
          <p:nvPr/>
        </p:nvSpPr>
        <p:spPr bwMode="auto">
          <a:xfrm rot="5400000">
            <a:off x="7524179" y="836712"/>
            <a:ext cx="1439862" cy="1439862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A5002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 rot="5400000">
            <a:off x="6804248" y="452056"/>
            <a:ext cx="1439862" cy="1439862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rgbClr val="A5002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pic>
        <p:nvPicPr>
          <p:cNvPr id="7" name="Picture 15" descr="g04147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2808436" cy="254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739643" y="1814909"/>
            <a:ext cx="47845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КОЛО і КРУГ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9754" y="2996952"/>
            <a:ext cx="65242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Розв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’</a:t>
            </a:r>
            <a:r>
              <a:rPr lang="uk-UA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язування</a:t>
            </a:r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вправ і задач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750623"/>
            <a:ext cx="6400800" cy="175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uk-UA" b="1" dirty="0" smtClean="0">
                <a:solidFill>
                  <a:srgbClr val="C00000"/>
                </a:solidFill>
              </a:rPr>
              <a:t>6 клас</a:t>
            </a:r>
          </a:p>
          <a:p>
            <a:pPr algn="l"/>
            <a:r>
              <a:rPr lang="uk-UA" b="1" dirty="0" smtClean="0">
                <a:solidFill>
                  <a:srgbClr val="C00000"/>
                </a:solidFill>
              </a:rPr>
              <a:t>Вчитель – </a:t>
            </a:r>
            <a:r>
              <a:rPr lang="uk-UA" b="1" dirty="0" err="1" smtClean="0">
                <a:solidFill>
                  <a:srgbClr val="C00000"/>
                </a:solidFill>
              </a:rPr>
              <a:t>Косюга</a:t>
            </a:r>
            <a:r>
              <a:rPr lang="uk-UA" b="1" dirty="0" smtClean="0">
                <a:solidFill>
                  <a:srgbClr val="C00000"/>
                </a:solidFill>
              </a:rPr>
              <a:t> Л.І.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err="1" smtClean="0"/>
              <a:t>Знайдіть</a:t>
            </a:r>
            <a:r>
              <a:rPr lang="ru-RU" sz="4000" dirty="0" smtClean="0"/>
              <a:t> </a:t>
            </a:r>
            <a:r>
              <a:rPr lang="ru-RU" sz="4000" dirty="0" err="1" smtClean="0"/>
              <a:t>основні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елементи</a:t>
            </a:r>
            <a:r>
              <a:rPr lang="ru-RU" sz="4000" dirty="0" smtClean="0"/>
              <a:t> кола</a:t>
            </a:r>
            <a:endParaRPr lang="ru-RU" sz="4000" dirty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7544" y="2841457"/>
            <a:ext cx="3023567" cy="285273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381000" indent="-381000">
              <a:lnSpc>
                <a:spcPct val="80000"/>
              </a:lnSpc>
            </a:pPr>
            <a:r>
              <a:rPr lang="uk-UA" sz="4800" dirty="0" smtClean="0"/>
              <a:t>ЦЕНТР</a:t>
            </a:r>
          </a:p>
          <a:p>
            <a:pPr marL="381000" indent="-381000">
              <a:lnSpc>
                <a:spcPct val="80000"/>
              </a:lnSpc>
            </a:pPr>
            <a:r>
              <a:rPr lang="uk-UA" sz="4800" dirty="0" smtClean="0"/>
              <a:t>РАДІУС</a:t>
            </a:r>
          </a:p>
          <a:p>
            <a:pPr marL="381000" indent="-381000">
              <a:lnSpc>
                <a:spcPct val="80000"/>
              </a:lnSpc>
            </a:pPr>
            <a:r>
              <a:rPr lang="uk-UA" sz="4800" dirty="0" smtClean="0"/>
              <a:t>ДІАМЕТР</a:t>
            </a:r>
          </a:p>
          <a:p>
            <a:pPr marL="381000" indent="-381000">
              <a:lnSpc>
                <a:spcPct val="80000"/>
              </a:lnSpc>
            </a:pPr>
            <a:r>
              <a:rPr lang="uk-UA" sz="4800" dirty="0" smtClean="0"/>
              <a:t>ХОРДА</a:t>
            </a:r>
            <a:endParaRPr lang="ru-RU" sz="4800" dirty="0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5076825" y="2349500"/>
            <a:ext cx="3311525" cy="338455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6732588" y="4041775"/>
            <a:ext cx="103187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7974013" y="4992688"/>
            <a:ext cx="101600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5386388" y="2986088"/>
            <a:ext cx="103187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5180013" y="4675188"/>
            <a:ext cx="101600" cy="104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5243513" y="4076700"/>
            <a:ext cx="1489075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5435600" y="2997200"/>
            <a:ext cx="2592388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147520" y="2616756"/>
            <a:ext cx="421910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56525" y="4700300"/>
            <a:ext cx="407484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16416" y="5118537"/>
            <a:ext cx="40427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20272" y="3536721"/>
            <a:ext cx="45717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3200" dirty="0" smtClean="0"/>
              <a:t>О</a:t>
            </a:r>
            <a:endParaRPr lang="ru-RU" sz="3200" dirty="0"/>
          </a:p>
        </p:txBody>
      </p:sp>
      <p:cxnSp>
        <p:nvCxnSpPr>
          <p:cNvPr id="7" name="Прямая соединительная линия 6"/>
          <p:cNvCxnSpPr>
            <a:stCxn id="26645" idx="0"/>
            <a:endCxn id="26638" idx="1"/>
          </p:cNvCxnSpPr>
          <p:nvPr/>
        </p:nvCxnSpPr>
        <p:spPr>
          <a:xfrm>
            <a:off x="5243513" y="4743450"/>
            <a:ext cx="2745379" cy="2645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34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build="p" animBg="1"/>
      <p:bldP spid="26634" grpId="0" animBg="1"/>
      <p:bldP spid="26635" grpId="0" animBg="1"/>
      <p:bldP spid="26645" grpId="0" animBg="1"/>
      <p:bldP spid="266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476250"/>
            <a:ext cx="7561336" cy="6119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Словниковий диктант</a:t>
            </a:r>
            <a:endParaRPr lang="ru-RU" dirty="0" smtClean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ru-RU" sz="1800" dirty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1.) __________ -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геометрична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фігура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, яка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складається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з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усіх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точок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,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рівновіддалених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від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центра </a:t>
            </a:r>
          </a:p>
          <a:p>
            <a:pPr eaLnBrk="1" hangingPunct="1">
              <a:buFontTx/>
              <a:buNone/>
            </a:pPr>
            <a:endParaRPr lang="ru-RU" sz="1800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2.)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Відстань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від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центра кола до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довільної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точки кола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наз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__________.</a:t>
            </a:r>
          </a:p>
          <a:p>
            <a:pPr eaLnBrk="1" hangingPunct="1">
              <a:buFontTx/>
              <a:buNone/>
            </a:pPr>
            <a:endParaRPr lang="ru-RU" sz="1800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3.) __________ -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відрізок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,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що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з</a:t>
            </a:r>
            <a:r>
              <a:rPr lang="en-US" sz="1800" dirty="0" smtClean="0">
                <a:latin typeface="Comic Sans MS" pitchFamily="66" charset="0"/>
                <a:cs typeface="Arial" pitchFamily="34" charset="0"/>
              </a:rPr>
              <a:t>’</a:t>
            </a:r>
            <a:r>
              <a:rPr lang="uk-UA" sz="1800" dirty="0" err="1" smtClean="0">
                <a:latin typeface="Comic Sans MS" pitchFamily="66" charset="0"/>
                <a:cs typeface="Arial" pitchFamily="34" charset="0"/>
              </a:rPr>
              <a:t>єднує</a:t>
            </a:r>
            <a:r>
              <a:rPr lang="uk-UA" sz="1800" dirty="0" smtClean="0">
                <a:latin typeface="Comic Sans MS" pitchFamily="66" charset="0"/>
                <a:cs typeface="Arial" pitchFamily="34" charset="0"/>
              </a:rPr>
              <a:t> дві точки кола і проходить через центр</a:t>
            </a:r>
            <a:endParaRPr lang="ru-RU" sz="1800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4.)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Якщо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радіус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дорівнює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5 см, то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діаметр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дорівнює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__________.</a:t>
            </a:r>
          </a:p>
          <a:p>
            <a:pPr eaLnBrk="1" hangingPunct="1">
              <a:buFontTx/>
              <a:buNone/>
            </a:pPr>
            <a:endParaRPr lang="ru-RU" sz="1800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5.)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Відношення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довжини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кола до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його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діаметра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Comic Sans MS" pitchFamily="66" charset="0"/>
                <a:cs typeface="Arial" pitchFamily="34" charset="0"/>
              </a:rPr>
              <a:t>дорівнює</a:t>
            </a:r>
            <a:r>
              <a:rPr lang="ru-RU" sz="1800" dirty="0" smtClean="0">
                <a:latin typeface="Comic Sans MS" pitchFamily="66" charset="0"/>
                <a:cs typeface="Arial" pitchFamily="34" charset="0"/>
              </a:rPr>
              <a:t> __________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dirty="0" smtClean="0">
              <a:latin typeface="Comic Sans MS" pitchFamily="66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400" dirty="0" smtClean="0"/>
          </a:p>
        </p:txBody>
      </p:sp>
      <p:sp>
        <p:nvSpPr>
          <p:cNvPr id="26643" name="WordArt 19"/>
          <p:cNvSpPr>
            <a:spLocks noChangeArrowheads="1" noChangeShapeType="1" noTextEdit="1"/>
          </p:cNvSpPr>
          <p:nvPr/>
        </p:nvSpPr>
        <p:spPr bwMode="auto">
          <a:xfrm>
            <a:off x="1139825" y="2564904"/>
            <a:ext cx="1152525" cy="529778"/>
          </a:xfrm>
          <a:prstGeom prst="rect">
            <a:avLst/>
          </a:prstGeom>
          <a:solidFill>
            <a:srgbClr val="00B0F0"/>
          </a:solidFill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радіусом</a:t>
            </a:r>
            <a:endParaRPr lang="ru-RU" sz="3600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644" name="WordArt 20"/>
          <p:cNvSpPr>
            <a:spLocks noChangeArrowheads="1" noChangeShapeType="1" noTextEdit="1"/>
          </p:cNvSpPr>
          <p:nvPr/>
        </p:nvSpPr>
        <p:spPr bwMode="auto">
          <a:xfrm>
            <a:off x="1281594" y="3195587"/>
            <a:ext cx="1081088" cy="392112"/>
          </a:xfrm>
          <a:prstGeom prst="rect">
            <a:avLst/>
          </a:prstGeom>
          <a:solidFill>
            <a:srgbClr val="00B0F0"/>
          </a:solidFill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діаметр</a:t>
            </a:r>
            <a:endParaRPr lang="ru-RU" sz="3600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645" name="WordArt 21"/>
          <p:cNvSpPr>
            <a:spLocks noChangeArrowheads="1" noChangeShapeType="1" noTextEdit="1"/>
          </p:cNvSpPr>
          <p:nvPr/>
        </p:nvSpPr>
        <p:spPr bwMode="auto">
          <a:xfrm>
            <a:off x="6948264" y="3861494"/>
            <a:ext cx="720725" cy="288925"/>
          </a:xfrm>
          <a:prstGeom prst="rect">
            <a:avLst/>
          </a:prstGeom>
          <a:solidFill>
            <a:srgbClr val="00B0F0"/>
          </a:solidFill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 </a:t>
            </a:r>
            <a:r>
              <a:rPr lang="ru-RU" sz="3600" kern="10" dirty="0">
                <a:solidFill>
                  <a:srgbClr val="FF0000"/>
                </a:solidFill>
                <a:latin typeface="Times New Roman"/>
                <a:cs typeface="Times New Roman"/>
              </a:rPr>
              <a:t>см</a:t>
            </a:r>
          </a:p>
        </p:txBody>
      </p:sp>
      <p:sp>
        <p:nvSpPr>
          <p:cNvPr id="26646" name="WordArt 22"/>
          <p:cNvSpPr>
            <a:spLocks noChangeArrowheads="1" noChangeShapeType="1" noTextEdit="1"/>
          </p:cNvSpPr>
          <p:nvPr/>
        </p:nvSpPr>
        <p:spPr bwMode="auto">
          <a:xfrm>
            <a:off x="1426056" y="4869160"/>
            <a:ext cx="792163" cy="288925"/>
          </a:xfrm>
          <a:prstGeom prst="rect">
            <a:avLst/>
          </a:prstGeom>
          <a:solidFill>
            <a:srgbClr val="00B0F0"/>
          </a:solidFill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3,14</a:t>
            </a:r>
            <a:endParaRPr lang="ru-RU" sz="3600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642" name="WordArt 18"/>
          <p:cNvSpPr>
            <a:spLocks noChangeArrowheads="1" noChangeShapeType="1" noTextEdit="1"/>
          </p:cNvSpPr>
          <p:nvPr/>
        </p:nvSpPr>
        <p:spPr bwMode="auto">
          <a:xfrm>
            <a:off x="1476470" y="1268790"/>
            <a:ext cx="1035114" cy="289372"/>
          </a:xfrm>
          <a:prstGeom prst="rect">
            <a:avLst/>
          </a:prstGeom>
          <a:solidFill>
            <a:srgbClr val="00B0F0"/>
          </a:solidFill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коло</a:t>
            </a:r>
            <a:endParaRPr lang="ru-RU" sz="3600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206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3" grpId="0" animBg="1"/>
      <p:bldP spid="26644" grpId="0" animBg="1"/>
      <p:bldP spid="26645" grpId="0" animBg="1"/>
      <p:bldP spid="26646" grpId="0" animBg="1"/>
      <p:bldP spid="266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      Довжина кола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                           Площа круга </a:t>
            </a:r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323528" y="332656"/>
            <a:ext cx="2428875" cy="2457450"/>
          </a:xfrm>
          <a:prstGeom prst="flowChartConnector">
            <a:avLst/>
          </a:prstGeom>
          <a:solidFill>
            <a:schemeClr val="bg1"/>
          </a:solidFill>
          <a:ln>
            <a:solidFill>
              <a:srgbClr val="E329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652120" y="1561381"/>
            <a:ext cx="268535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400" dirty="0">
                <a:latin typeface="Monotype Corsiva" pitchFamily="66" charset="0"/>
              </a:rPr>
              <a:t>L=2</a:t>
            </a:r>
            <a:r>
              <a:rPr lang="el-GR" sz="4400" dirty="0">
                <a:latin typeface="Monotype Corsiva" pitchFamily="66" charset="0"/>
              </a:rPr>
              <a:t>π</a:t>
            </a:r>
            <a:r>
              <a:rPr lang="en-US" sz="4400" dirty="0">
                <a:latin typeface="Monotype Corsiva" pitchFamily="66" charset="0"/>
              </a:rPr>
              <a:t>R=</a:t>
            </a:r>
            <a:r>
              <a:rPr lang="el-GR" sz="4400" dirty="0">
                <a:latin typeface="Monotype Corsiva" pitchFamily="66" charset="0"/>
              </a:rPr>
              <a:t>π</a:t>
            </a:r>
            <a:r>
              <a:rPr lang="en-US" sz="4400" dirty="0" smtClean="0">
                <a:latin typeface="Monotype Corsiva" pitchFamily="66" charset="0"/>
              </a:rPr>
              <a:t>D</a:t>
            </a:r>
            <a:endParaRPr lang="en-US" sz="4400" dirty="0">
              <a:latin typeface="Monotype Corsiva" pitchFamily="66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323528" y="3140968"/>
            <a:ext cx="2664296" cy="2592288"/>
          </a:xfrm>
          <a:prstGeom prst="flowChartConnector">
            <a:avLst/>
          </a:prstGeom>
          <a:solidFill>
            <a:srgbClr val="CCD834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940152" y="3933056"/>
            <a:ext cx="12843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dirty="0">
                <a:latin typeface="Monotype Corsiva" pitchFamily="66" charset="0"/>
              </a:rPr>
              <a:t>S=</a:t>
            </a:r>
            <a:r>
              <a:rPr lang="el-GR" sz="3600" dirty="0">
                <a:latin typeface="Monotype Corsiva" pitchFamily="66" charset="0"/>
              </a:rPr>
              <a:t>π</a:t>
            </a:r>
            <a:r>
              <a:rPr lang="en-US" sz="3600" dirty="0" smtClean="0">
                <a:latin typeface="Monotype Corsiva" pitchFamily="66" charset="0"/>
              </a:rPr>
              <a:t>R²</a:t>
            </a:r>
            <a:endParaRPr lang="ru-RU" sz="3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1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39553" y="1857374"/>
            <a:ext cx="3175198" cy="30837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1928812"/>
            <a:ext cx="4248472" cy="25803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171121" y="2745204"/>
            <a:ext cx="393056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 smtClean="0"/>
              <a:t>6</a:t>
            </a:r>
            <a:endParaRPr lang="ru-RU" sz="3200" dirty="0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759959" y="4497461"/>
            <a:ext cx="601447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/>
              <a:t>18</a:t>
            </a:r>
            <a:endParaRPr lang="ru-RU" sz="3200" dirty="0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1259632" y="764704"/>
            <a:ext cx="5835209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4000" dirty="0" err="1" smtClean="0">
                <a:latin typeface="Monotype Corsiva" pitchFamily="66" charset="0"/>
              </a:rPr>
              <a:t>Порівняйте</a:t>
            </a:r>
            <a:r>
              <a:rPr lang="ru-RU" sz="4000" dirty="0" smtClean="0">
                <a:latin typeface="Monotype Corsiva" pitchFamily="66" charset="0"/>
              </a:rPr>
              <a:t>  </a:t>
            </a:r>
            <a:r>
              <a:rPr lang="uk-UA" sz="4000" dirty="0" smtClean="0">
                <a:latin typeface="Monotype Corsiva" pitchFamily="66" charset="0"/>
              </a:rPr>
              <a:t>площі фігур:</a:t>
            </a:r>
            <a:endParaRPr lang="ru-RU" sz="4000" dirty="0">
              <a:latin typeface="Monotype Corsiva" pitchFamily="66" charset="0"/>
            </a:endParaRPr>
          </a:p>
        </p:txBody>
      </p:sp>
      <p:cxnSp>
        <p:nvCxnSpPr>
          <p:cNvPr id="10" name="Прямая со стрелкой 9"/>
          <p:cNvCxnSpPr>
            <a:endCxn id="2" idx="7"/>
          </p:cNvCxnSpPr>
          <p:nvPr/>
        </p:nvCxnSpPr>
        <p:spPr>
          <a:xfrm flipV="1">
            <a:off x="2127152" y="2308985"/>
            <a:ext cx="1122602" cy="10902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2438083" y="2323306"/>
            <a:ext cx="393056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/>
              <a:t>6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396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узел 2"/>
          <p:cNvSpPr/>
          <p:nvPr/>
        </p:nvSpPr>
        <p:spPr>
          <a:xfrm>
            <a:off x="5167362" y="2457912"/>
            <a:ext cx="3052664" cy="2972980"/>
          </a:xfrm>
          <a:prstGeom prst="flowChartConnector">
            <a:avLst/>
          </a:prstGeom>
          <a:solidFill>
            <a:srgbClr val="CCD8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571750"/>
            <a:ext cx="3168352" cy="2873474"/>
          </a:xfrm>
          <a:prstGeom prst="rect">
            <a:avLst/>
          </a:prstGeom>
          <a:solidFill>
            <a:srgbClr val="CCD8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23528" y="3501008"/>
            <a:ext cx="393056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dirty="0"/>
              <a:t>8</a:t>
            </a:r>
          </a:p>
        </p:txBody>
      </p:sp>
      <p:cxnSp>
        <p:nvCxnSpPr>
          <p:cNvPr id="7" name="Прямая со стрелкой 6"/>
          <p:cNvCxnSpPr>
            <a:endCxn id="3" idx="6"/>
          </p:cNvCxnSpPr>
          <p:nvPr/>
        </p:nvCxnSpPr>
        <p:spPr>
          <a:xfrm flipV="1">
            <a:off x="6693694" y="3944402"/>
            <a:ext cx="1526332" cy="640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7260332" y="3359627"/>
            <a:ext cx="393056" cy="584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dirty="0"/>
              <a:t>6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00313" y="928688"/>
            <a:ext cx="459452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600" dirty="0" err="1" smtClean="0">
                <a:latin typeface="Monotype Corsiva" pitchFamily="66" charset="0"/>
              </a:rPr>
              <a:t>Порівняйте</a:t>
            </a:r>
            <a:r>
              <a:rPr lang="ru-RU" sz="3600" dirty="0" smtClean="0">
                <a:latin typeface="Monotype Corsiva" pitchFamily="66" charset="0"/>
              </a:rPr>
              <a:t>  </a:t>
            </a:r>
            <a:r>
              <a:rPr lang="uk-UA" sz="3600" dirty="0" smtClean="0">
                <a:latin typeface="Monotype Corsiva" pitchFamily="66" charset="0"/>
              </a:rPr>
              <a:t>площі фігур:</a:t>
            </a:r>
            <a:endParaRPr lang="ru-RU" sz="3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7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490417" y="6353175"/>
            <a:ext cx="2895600" cy="36512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Савченко Е.М.</a:t>
            </a:r>
          </a:p>
        </p:txBody>
      </p:sp>
      <p:pic>
        <p:nvPicPr>
          <p:cNvPr id="12290" name="Picture 2" descr="11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49525" y="2109788"/>
            <a:ext cx="4891088" cy="2790825"/>
          </a:xfrm>
          <a:prstGeom prst="rect">
            <a:avLst/>
          </a:prstGeom>
          <a:noFill/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560763" y="4554538"/>
            <a:ext cx="2832100" cy="1981200"/>
          </a:xfrm>
          <a:prstGeom prst="flowChartCollate">
            <a:avLst/>
          </a:prstGeom>
          <a:gradFill rotWithShape="1">
            <a:gsLst>
              <a:gs pos="0">
                <a:srgbClr val="FFFFFF"/>
              </a:gs>
              <a:gs pos="50000">
                <a:srgbClr val="33CCFF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rgbClr val="0066FF"/>
            </a:solidFill>
            <a:prstDash val="sysDot"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4394200" y="5067300"/>
            <a:ext cx="1090613" cy="1058863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50000">
                <a:srgbClr val="66FFFF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rgbClr val="0033CC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39725" y="368300"/>
            <a:ext cx="8448675" cy="1236663"/>
          </a:xfrm>
          <a:prstGeom prst="ribbon">
            <a:avLst>
              <a:gd name="adj1" fmla="val 12500"/>
              <a:gd name="adj2" fmla="val 50000"/>
            </a:avLst>
          </a:prstGeom>
          <a:gradFill rotWithShape="1">
            <a:gsLst>
              <a:gs pos="0">
                <a:schemeClr val="bg1"/>
              </a:gs>
              <a:gs pos="50000">
                <a:srgbClr val="33CC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rgbClr val="0066FF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</a:rPr>
              <a:t>4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</a:rPr>
              <a:t>рази</a:t>
            </a:r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</a:rPr>
              <a:t>!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4779963" y="2840038"/>
            <a:ext cx="2535237" cy="512762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084095"/>
              </p:ext>
            </p:extLst>
          </p:nvPr>
        </p:nvGraphicFramePr>
        <p:xfrm>
          <a:off x="-457200" y="4821238"/>
          <a:ext cx="4456113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5" imgW="533160" imgH="203040" progId="Equation.3">
                  <p:embed/>
                </p:oleObj>
              </mc:Choice>
              <mc:Fallback>
                <p:oleObj name="Формула" r:id="rId5" imgW="533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57200" y="4821238"/>
                        <a:ext cx="4456113" cy="169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2438400" y="2100263"/>
            <a:ext cx="5119688" cy="2555875"/>
          </a:xfrm>
          <a:prstGeom prst="ellipse">
            <a:avLst/>
          </a:prstGeom>
          <a:noFill/>
          <a:ln w="76200" algn="ctr">
            <a:solidFill>
              <a:srgbClr val="0066CC">
                <a:alpha val="6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 rot="20776652">
            <a:off x="-114492" y="1919556"/>
            <a:ext cx="3946914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Times New Roman" pitchFamily="18" charset="0"/>
              </a:rPr>
              <a:t>R=</a:t>
            </a:r>
            <a:r>
              <a:rPr lang="uk-UA" sz="8000" b="1" dirty="0" smtClean="0">
                <a:solidFill>
                  <a:srgbClr val="FF0000"/>
                </a:solidFill>
                <a:latin typeface="Times New Roman" pitchFamily="18" charset="0"/>
              </a:rPr>
              <a:t>20 см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66740" y="3626096"/>
            <a:ext cx="7594643" cy="76944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4400" dirty="0"/>
              <a:t>Скільки метрів пробігла кішка?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52479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0">
                                      <p:cBhvr>
                                        <p:cTn id="11" dur="5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99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02312E-6 L 0.40017 0.0023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999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5" grpId="0" animBg="1"/>
      <p:bldP spid="12294" grpId="0"/>
      <p:bldP spid="12294" grpId="1"/>
      <p:bldP spid="2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 rot="2700000">
            <a:off x="1110456" y="1366044"/>
            <a:ext cx="3694113" cy="3787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060073" y="1223174"/>
            <a:ext cx="995785" cy="5847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uk-UA" sz="3200" i="1" dirty="0" smtClean="0"/>
              <a:t>а</a:t>
            </a:r>
            <a:r>
              <a:rPr lang="en-US" sz="3200" i="1" dirty="0" smtClean="0"/>
              <a:t> </a:t>
            </a:r>
            <a:r>
              <a:rPr lang="en-US" sz="3200" i="1" dirty="0"/>
              <a:t>= 4</a:t>
            </a:r>
            <a:endParaRPr lang="ru-RU" sz="3200" i="1" dirty="0"/>
          </a:p>
        </p:txBody>
      </p:sp>
      <p:sp>
        <p:nvSpPr>
          <p:cNvPr id="2" name="Овал 1"/>
          <p:cNvSpPr/>
          <p:nvPr/>
        </p:nvSpPr>
        <p:spPr>
          <a:xfrm>
            <a:off x="1013296" y="1412777"/>
            <a:ext cx="3888432" cy="36356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>
            <a:stCxn id="2" idx="1"/>
            <a:endCxn id="2" idx="5"/>
          </p:cNvCxnSpPr>
          <p:nvPr/>
        </p:nvCxnSpPr>
        <p:spPr>
          <a:xfrm>
            <a:off x="1582744" y="1945204"/>
            <a:ext cx="2749536" cy="2570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590981" y="121948"/>
            <a:ext cx="6621493" cy="52322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uk-UA" sz="2800" i="1" dirty="0" smtClean="0"/>
              <a:t>Знайдіть площу зафарбованої фігури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427733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lo-krug-rozv-8217-yazuvannya-vprav-ta-zadach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kolo-krug-rozv-8217-yazuvannya-vprav-ta-zadach</Template>
  <TotalTime>0</TotalTime>
  <Words>152</Words>
  <Application>Microsoft Office PowerPoint</Application>
  <PresentationFormat>Экран (4:3)</PresentationFormat>
  <Paragraphs>49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kolo-krug-rozv-8217-yazuvannya-vprav-ta-zadach</vt:lpstr>
      <vt:lpstr>Формула</vt:lpstr>
      <vt:lpstr>Презентация PowerPoint</vt:lpstr>
      <vt:lpstr>Знайдіть основні елементи кола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Ира</dc:creator>
  <cp:lastModifiedBy>Ира</cp:lastModifiedBy>
  <cp:revision>1</cp:revision>
  <dcterms:created xsi:type="dcterms:W3CDTF">2014-10-02T15:09:31Z</dcterms:created>
  <dcterms:modified xsi:type="dcterms:W3CDTF">2014-10-02T15:09:37Z</dcterms:modified>
</cp:coreProperties>
</file>