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20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6" autoAdjust="0"/>
    <p:restoredTop sz="95577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B7B9A0-C3E7-4B7E-9FFB-7A93CA9C78C6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BDC985-1B89-4AD1-AEBD-79582E52F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A7BD5E-90FE-4291-BFDB-8914FE96ECD2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297197-1E8E-42D5-BF96-AA0C0676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339A5-54EA-4459-BBD8-4A44E44A27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3B64-9287-4672-B4D2-67F951E20355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03E8-4B78-4896-B6DC-792A0260C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8AA2-FAD4-4685-AAAA-1C173D6117F6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3D1B-5510-4812-B904-19763239D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5417-ECCC-4439-9DE3-D052E644DEF7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580D-13D2-4BA0-9C2D-C21159C5D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0904-932B-44AF-90CB-639F75BEE818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D1E7-A183-4070-B254-06FCC6A2C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F150-E1B5-4DD6-B3B9-E8670A982844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62A9-1F09-4B3B-98D7-D1198AD59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96F-1E23-45C5-A816-BBFD21205EB8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C66D-5C01-4CD1-9ABA-6549DC896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8593-1CA4-4362-AE00-4CC2840D8626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166-3133-48D4-9A41-2288B5850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2056" name="Rectangle 6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C9CD-A60A-4927-A6E2-E4054098064C}" type="datetimeFigureOut">
              <a:rPr lang="en-US" smtClean="0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A6A37-C79B-4CD9-9D8E-69B560CC9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subTitle" idx="1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sz="6000" b="1" dirty="0" err="1" smtClean="0"/>
              <a:t>Геометрія</a:t>
            </a:r>
            <a:endParaRPr lang="en-US" sz="6000" b="1" dirty="0" smtClean="0"/>
          </a:p>
          <a:p>
            <a:r>
              <a:rPr lang="en-US" sz="6000" b="1" dirty="0" smtClean="0"/>
              <a:t>10 </a:t>
            </a:r>
            <a:r>
              <a:rPr lang="uk-UA" sz="6000" b="1" dirty="0" smtClean="0"/>
              <a:t>клас</a:t>
            </a:r>
            <a:endParaRPr lang="ru-RU" sz="6000" b="1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179512" y="4495800"/>
            <a:ext cx="8856984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ylfaen"/>
              </a:rPr>
              <a:t>§ 2. </a:t>
            </a:r>
            <a:r>
              <a:rPr lang="ru-RU" b="1" dirty="0" smtClean="0"/>
              <a:t>ПРОСТІШІ МНОГОГРАННИКИ</a:t>
            </a:r>
            <a:br>
              <a:rPr lang="ru-RU" b="1" dirty="0" smtClean="0"/>
            </a:br>
            <a:r>
              <a:rPr lang="ru-RU" b="1" dirty="0" smtClean="0"/>
              <a:t>ТА ЇХ ПЕРЕРІЗИ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підручником М.І. Бурда, Н.А. </a:t>
            </a:r>
            <a:r>
              <a:rPr lang="uk-UA" dirty="0" err="1" smtClean="0"/>
              <a:t>Тарасенкова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існує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кожній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вершині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сходяться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три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Так.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трикутна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(мал. 64).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799"/>
            <a:ext cx="3672408" cy="40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896544" cy="4525963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Пряма призма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називається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правильною,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основа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правильний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многокутник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називається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правильною,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якщо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основою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правильний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многокутник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ребра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2038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36158"/>
            <a:ext cx="1944216" cy="22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Висотою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називається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перпендику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ляр, проведений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вершини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основи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правильної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висота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проходить через центр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основи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65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відрізок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SО –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висота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правильної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чотирикутної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АВС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Висота піраміди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1831902"/>
            <a:ext cx="3543167" cy="38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240486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Якщо деяка площина α не містить грань многогранника, то можливі такі випадки її розміщення відносно многогранника:</a:t>
            </a:r>
          </a:p>
          <a:p>
            <a:pPr marL="627063" indent="-265113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площина α не має спільних точок з многогранником;</a:t>
            </a:r>
          </a:p>
          <a:p>
            <a:pPr marL="627063" indent="-265113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площина α має одну спільну точку з многогранником – його вершину (мал. 66);</a:t>
            </a:r>
          </a:p>
          <a:p>
            <a:pPr marL="627063" indent="-265113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площина α містить лише одне ребро многогранника (мал. 67);</a:t>
            </a:r>
          </a:p>
          <a:p>
            <a:pPr marL="627063" indent="-265113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4) площина α перетинає многогранник (мал. 68).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Розміщення многогранника та деякої площини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770302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506916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Площина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перетинає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многогранник,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називається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січною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площиною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результаті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перетину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многогранника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січною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утворюється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переріз</a:t>
            </a:r>
            <a:r>
              <a:rPr lang="ru-RU" b="1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многогранника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плоский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многокутник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, сторонами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якого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відрізки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, по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яких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січна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площина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перетинає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многогранника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Тому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сторони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перерізу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лежать у гранях многогранника, 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вершини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на ребрах многогранника.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68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бачите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чотирикутник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KLMN,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перерізом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куба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АВСDА</a:t>
            </a:r>
            <a:r>
              <a:rPr lang="ru-RU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ru-RU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січною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площиною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Січна площина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44240"/>
            <a:ext cx="4176464" cy="49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2620887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Оскільки дві площини не можуть перетинатися більше ніж по одній прямій, то в грані многогранника не може бути більше одного відрізка перетину із січною площиною.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Як і будь-яку площину, січну площину можна задати або трьома точками, що не лежать на одній прямій (мал. 69), або прямою і точкою, що не належить їй (мал. 70), або двома прямими, що перетинаються (мал. 71).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Задання</a:t>
            </a:r>
            <a:r>
              <a:rPr lang="uk-UA" b="1" dirty="0" smtClean="0"/>
              <a:t> січної площини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758917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76064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Задача. на ребрах АВ, ВС і ВВ</a:t>
            </a:r>
            <a:r>
              <a:rPr lang="uk-UA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прямокутного паралелепіпеда АВСDА</a:t>
            </a:r>
            <a:r>
              <a:rPr lang="uk-UA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дано точки K, L і M (мал. 72). Побудуйте переріз паралелепіпеда площиною, що проходить через ці точки.</a:t>
            </a:r>
          </a:p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Розв’язання.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За умовою, точки K і M – спільні точки площини грані АВВ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А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і січної площини. Тому ці площини перетинаються по прямій KM, а відрізок KM є відрізком перетину прямокутника АВВ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А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із січною площиною. міркуючи аналогічно, переконуємося, що січна площина перетинає грані АВСD і ВСС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uk-UA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паралелепіпеда по відрізках KL і ML. Проводимо відрізки KM, KL і ML. </a:t>
            </a: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Трикутник KLM – шуканий переріз.</a:t>
            </a:r>
            <a:endParaRPr lang="uk-UA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Опорна задача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843808" cy="406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У будь-якого опуклого многогранника кількість його вершин (в), кількість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граней (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г) і кількість ребер (р) пов’язані такою залежністю:</a:t>
            </a:r>
          </a:p>
          <a:p>
            <a:pPr marL="0" indent="0" algn="ctr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в + г – р = 2.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Цю залежність вперше установив (1620 р.) видатний французький математик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Р. Декарт (1596 – 1650), а пізніше (у 1752 р.) заново відкрив і довів німецький математик Л. Ейлер (1707 – 1783). Відповідна теорема носить ім’я Ейлера. Іноді її називають теоремою Декарта – Ейлера про многогранники. Число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 + г – р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називають </a:t>
            </a:r>
            <a:r>
              <a:rPr lang="uk-UA" b="1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ейлеровою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характеристикою многогранника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. Ейлерові характеристики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широко застосовуються в теорії многогранних поверхонь.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Це цікаво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2508866" cy="30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4020731"/>
            <a:ext cx="2267744" cy="28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536504" cy="5069160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Термін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призма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походить від грецького слова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πrismα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що означає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“розпилений”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(«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нечто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отпиленное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»).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Термін 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паралелепіпед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походить від грецьких слів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παrαlloς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– паралельний та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eπiπeδon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– площина.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Термін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куб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cuβox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) теж античного  походження.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Таку назву мала гральна кістка з вирізаними на ній вічками. Її  виготовляли з баранячого суглоба, який міг падати на чотири грані, але після обточування – на шість граней.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Слово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</a:t>
            </a:r>
            <a:r>
              <a:rPr lang="uk-UA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піраміда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вважають чи не єдиним терміном, який дійшов до нас від стародавніх єгиптян. Воно означає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“пам’ятник”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тобто обеліск, який поставлено славетній людині – фараону.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Походження термінів</a:t>
            </a:r>
            <a:endParaRPr lang="ru-RU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234" y="4077072"/>
            <a:ext cx="21982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Куб 11"/>
          <p:cNvSpPr/>
          <p:nvPr/>
        </p:nvSpPr>
        <p:spPr>
          <a:xfrm>
            <a:off x="7164288" y="4149080"/>
            <a:ext cx="1800200" cy="1872208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1. Наведіть  приклади просторових фігур.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2. Поясніть, що таке пряма призма; піраміда.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3. Що є основами прямої призми? її гранями? ребрами? Вершинами?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4. Що є основою піраміди? її гранями? ребрами? Вершинами?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5. Чому призму називають трикутною, чотирикутною,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n-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кутною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 а піраміду?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6. Яка  пряма призма називається правильною? а піраміда?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7. Поясніть, що таке січна площина для многогранника. Як  її можна задати?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8. Що є перерізом многогранника?</a:t>
            </a:r>
          </a:p>
          <a:p>
            <a:pPr marL="265113" indent="-265113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9. Поясніть, що означає побудувати переріз многогранника.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404664"/>
            <a:ext cx="4067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830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69250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Простіші многогранники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80310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22608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81'.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Назвіть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вершини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ребра многогранника (мал. 73 – 75).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сходяться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вершині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 а)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А; б) В ;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) С;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спільне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ребро: а)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AB ; б) CD ; в) AD?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Вправа № 81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71498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22608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82'. За малюнками 76, 77 з’ясуйте: 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яка площина перетинає даний многогранник;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по яких відрізках січна площина перетинає його грані; 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який многокутник утворився в перерізі.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Вправа № 82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693581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83°. Дано пряму трикутну призму 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ABCA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назвіть площини, кожна з яких 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проходить через: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три вершини призми;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ребро і вершину призми;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два ребра призми, що мають спільну точку.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84°. Дано чотирикутну піраміду 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SABCD. назвіть площини, кожна з яких проходить 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через: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три вершини піраміди;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ребро і вершину піраміди;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два ребра піраміди, що перетинаються.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Тренувальні усні вправи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448272" cy="254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2448272" cy="22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85°. Чи є правильною пряма призма, якщо її основа: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квадрат;	2) ромб;		3) трапеція?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Відповідь поясніть.</a:t>
            </a:r>
          </a:p>
          <a:p>
            <a:pPr marL="0" indent="0">
              <a:buNone/>
            </a:pP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86°. Чи можна вважати правильною піраміду, в якої: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основа – рівнобедрений трикутник, а бічні ребра однакової довжини;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основа – правильний трикутник;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основа – правильний трикутник, а бічні ребра не однакової довжини;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4) основа – рівносторонній трикутник, а бічні ребра дорівнюють стороні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основи?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Відповідь поясніть.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усні вправи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6127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87°. на малюнках 78, 79 зображено правильну піраміду, в якій проведено висоту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SО. Поясніть, як розміщена основа висоти піраміди.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Тренувальні усні вправи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75898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Вправа № 88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Дано: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1) прямокутний паралелепіпед 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АВСDА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2) куб 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АВСDА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Проведіть січну площину через: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вершини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А, С, D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вершини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, D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, С;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ребра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ВС і А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4) ребра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АА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 і СС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Який  многокутник дістали в перерізі?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Задачі на побудову перерізу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650" y="2344099"/>
            <a:ext cx="2325350" cy="16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4221088"/>
            <a:ext cx="19442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89°. Накресліть  піраміду: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трикутну;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чотирикутну;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шестикутну.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Позначте середини її бічних ребер і через них проведіть січну площину.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Який  многокутник дістали в перерізі?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Робота в парах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91. Виведіть формулу для обчислення кількості вершин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n-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кутної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призми;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піраміди.</a:t>
            </a:r>
          </a:p>
          <a:p>
            <a:pPr marL="0" indent="0">
              <a:buNone/>
            </a:pP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92. Виведіть формулу для обчислення кількості ребер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n-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кутної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призми;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піраміди.</a:t>
            </a:r>
          </a:p>
          <a:p>
            <a:pPr marL="0" indent="0">
              <a:buNone/>
            </a:pP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93. Виведіть формулу для обчислення кількості граней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n-</a:t>
            </a:r>
            <a:r>
              <a:rPr lang="uk-UA" b="1" i="1" dirty="0" err="1" smtClean="0">
                <a:latin typeface="Calibri" pitchFamily="34" charset="0"/>
                <a:cs typeface="Calibri" pitchFamily="34" charset="0"/>
              </a:rPr>
              <a:t>кутної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призми;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піраміди.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Робота в парах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94. Скільки  вершин п’ятикутної призми 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АВСDEА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не лежить: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на ребрі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DE;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на ребрі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СС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у площині грані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ВСD;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4) у площині грані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DED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buNone/>
            </a:pP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95. Чи залежить кількість вершин (ребер, граней) у призми від того, що її основою 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є правильний многокутник? а у піраміди?</a:t>
            </a:r>
          </a:p>
          <a:p>
            <a:pPr marL="0" indent="0">
              <a:buNone/>
            </a:pP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96. У кубі 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АВСDА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uk-UA" b="1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задано точку: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P на ребрі АА</a:t>
            </a:r>
            <a:r>
              <a:rPr lang="uk-UA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Q на ребрі АD.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Площини яких граней куба перетинає пряма, що лежить у площині грані куба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і проходить через дану точку та одну з вершин куба? Скільки  таких прямих можна провести?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Самостійне виконання вправ з обґрунтуванням відповіді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900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Прикладами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просторових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фігур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многогранники.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знаєте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два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види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пряму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призму (мал. 55)</a:t>
            </a:r>
          </a:p>
          <a:p>
            <a:pPr marL="0" indent="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піраміду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(мал. 56).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Многогранники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686730" cy="30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25295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10686"/>
            <a:ext cx="2267744" cy="23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869160"/>
            <a:ext cx="207068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140968"/>
            <a:ext cx="151216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517232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99. Побудуйте переріз чотирикутної піраміди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SАВСD площиною, яка проходить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через: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1) середини ребер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SА, АВ, АD ;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2) середину ребра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АВ і медіану грані SВС ;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3) медіани граней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SАВ і SВС.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Чи завжди задача має розв’язок?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Самостійна робота. Взаємоперевірка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106. З дерев’яного кубика треба виточити правильну піраміду:</a:t>
            </a:r>
          </a:p>
          <a:p>
            <a:pPr marL="514350" indent="-514350">
              <a:buAutoNum type="arabicParenR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чотирикутну; 2) трикутну. </a:t>
            </a:r>
          </a:p>
          <a:p>
            <a:pPr marL="514350" indent="-5143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Поясніть, як це можна зробити.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Застосування на практиці вивченого матеріалу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2424"/>
            <a:ext cx="3888432" cy="29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7" y="188640"/>
            <a:ext cx="886252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"/>
            <a:ext cx="648072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295232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Поверхня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многогранника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складається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плоских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многокутників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називаються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гранями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Звідси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 походить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назва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«мно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гогранник».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бічна</a:t>
            </a:r>
            <a:r>
              <a:rPr lang="ru-RU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грань та основа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Бічними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гранями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прямокутники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, а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трикутники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дві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основи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рівними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многокутниками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, а у </a:t>
            </a:r>
            <a:r>
              <a:rPr lang="ru-RU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– одна основа.</a:t>
            </a:r>
            <a:endParaRPr lang="ru-RU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Многогранники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15" y="4293096"/>
            <a:ext cx="442445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10050"/>
            <a:ext cx="3057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2692895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Залежно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того,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многокутник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основою, призму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називають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трикутною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чотирикутною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n-кутною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55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бачите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шестикутну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призму АВСDEFА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основами АВСDEF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А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а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56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чотирикутну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SАВСD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основою АВСD.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Прямокутний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паралелепіпед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(мал. 57)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куб (мал. 58)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окремими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видами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чотирикутної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n-кутна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призма (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піраміда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152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222885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155257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4410075"/>
            <a:ext cx="2047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4525963"/>
          </a:xfrm>
        </p:spPr>
        <p:txBody>
          <a:bodyPr/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грань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лежить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певній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59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бачите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точки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А, В, С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D лежать у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, а точки X, Y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Z не належать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їй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744416" cy="36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Різні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лежать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Будь-які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сусідні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мають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спільний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відрізок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– ребро (мал. 60).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Воно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лежить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прямій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перетину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площин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60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бачите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точки ребра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АD належать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площині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Розрізняють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бічні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ребра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ребра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основ (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основи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прямої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призми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).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76357"/>
            <a:ext cx="4392488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856984" cy="2160240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У кожній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вершині прямої призми сходяться три сусідні її грані (мал. 61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і 62). Наприклад, вершина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А є точкою перетину площин α, </a:t>
            </a:r>
            <a:r>
              <a:rPr lang="uk-UA" i="1" dirty="0" smtClean="0">
                <a:latin typeface="Calibri" pitchFamily="34" charset="0"/>
                <a:cs typeface="Calibri" pitchFamily="34" charset="0"/>
                <a:sym typeface="Symbol"/>
              </a:rPr>
              <a:t>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 і γ (мал. 61),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а вершина 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D – площин α, </a:t>
            </a:r>
            <a:r>
              <a:rPr lang="uk-UA" i="1" dirty="0" smtClean="0">
                <a:latin typeface="Calibri" pitchFamily="34" charset="0"/>
                <a:cs typeface="Calibri" pitchFamily="34" charset="0"/>
                <a:sym typeface="Symbol"/>
              </a:rPr>
              <a:t></a:t>
            </a:r>
            <a:r>
              <a:rPr lang="uk-UA" i="1" dirty="0" smtClean="0">
                <a:latin typeface="Calibri" pitchFamily="34" charset="0"/>
                <a:cs typeface="Calibri" pitchFamily="34" charset="0"/>
              </a:rPr>
              <a:t> і δ (мал. 62). </a:t>
            </a:r>
          </a:p>
          <a:p>
            <a:pPr marL="0" indent="361950">
              <a:buNone/>
            </a:pPr>
            <a:r>
              <a:rPr lang="uk-UA" i="1" dirty="0" smtClean="0">
                <a:latin typeface="Calibri" pitchFamily="34" charset="0"/>
                <a:cs typeface="Calibri" pitchFamily="34" charset="0"/>
              </a:rPr>
              <a:t>У прямої призми кожна вершина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є вершиною однієї з її основ (верхньої або нижньої), бо у ній сходяться дві сусідні бічні грані й відповідна основа.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256584" cy="32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одна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вершин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особливою –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сходяться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Вона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спеціальну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вершина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 На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малюнку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63 –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точка S. Вершина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може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бути точкою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перетину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ніж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трьох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пло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 вершинах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основи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піраміди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сходяться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 три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сусідні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грані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основа.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2531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st-sh-mnogogranniki-ta-ih-perer-zi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prost-sh-mnogogranniki-ta-ih-perer-zi</Template>
  <TotalTime>0</TotalTime>
  <Words>1785</Words>
  <Application>Microsoft Office PowerPoint</Application>
  <PresentationFormat>Экран (4:3)</PresentationFormat>
  <Paragraphs>160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prost-sh-mnogogranniki-ta-ih-perer-zi</vt:lpstr>
      <vt:lpstr>§ 2. ПРОСТІШІ МНОГОГРАННИКИ ТА ЇХ ПЕРЕРІЗИ</vt:lpstr>
      <vt:lpstr>Простіші многогранники  </vt:lpstr>
      <vt:lpstr>Многогранники</vt:lpstr>
      <vt:lpstr>Многогранники</vt:lpstr>
      <vt:lpstr>n-кутна призма (піраміда)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Висота піраміди</vt:lpstr>
      <vt:lpstr>Розміщення многогранника та деякої площини</vt:lpstr>
      <vt:lpstr>Січна площина</vt:lpstr>
      <vt:lpstr>Задання січної площини</vt:lpstr>
      <vt:lpstr>Опорна задача</vt:lpstr>
      <vt:lpstr>Це цікаво</vt:lpstr>
      <vt:lpstr>Походження термінів</vt:lpstr>
      <vt:lpstr>Первинне закріплення вивченого матеріалу</vt:lpstr>
      <vt:lpstr>Тренувальні вправи</vt:lpstr>
      <vt:lpstr>Вправа № 81</vt:lpstr>
      <vt:lpstr>Вправа № 82</vt:lpstr>
      <vt:lpstr>Тренувальні усні вправи</vt:lpstr>
      <vt:lpstr>Тренувальні усні вправи</vt:lpstr>
      <vt:lpstr>Тренувальні усні вправи</vt:lpstr>
      <vt:lpstr>Задачі на побудову перерізу</vt:lpstr>
      <vt:lpstr>Робота в парах</vt:lpstr>
      <vt:lpstr>Робота в парах</vt:lpstr>
      <vt:lpstr>Самостійне виконання вправ з обґрунтуванням відповіді </vt:lpstr>
      <vt:lpstr>Самостійна робота. Взаємоперевірка</vt:lpstr>
      <vt:lpstr>Застосування на практиці вивченого матеріалу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2014-10-02T14:19:23Z</dcterms:created>
  <dcterms:modified xsi:type="dcterms:W3CDTF">2014-10-02T14:19:28Z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