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0" r:id="rId3"/>
    <p:sldId id="299" r:id="rId4"/>
    <p:sldId id="300" r:id="rId5"/>
    <p:sldId id="302" r:id="rId6"/>
    <p:sldId id="301" r:id="rId7"/>
    <p:sldId id="303" r:id="rId8"/>
    <p:sldId id="304" r:id="rId9"/>
    <p:sldId id="305" r:id="rId10"/>
    <p:sldId id="291" r:id="rId11"/>
    <p:sldId id="292" r:id="rId12"/>
    <p:sldId id="293" r:id="rId13"/>
    <p:sldId id="277" r:id="rId14"/>
    <p:sldId id="278" r:id="rId15"/>
    <p:sldId id="279" r:id="rId16"/>
    <p:sldId id="294" r:id="rId17"/>
    <p:sldId id="306" r:id="rId18"/>
    <p:sldId id="295" r:id="rId19"/>
    <p:sldId id="307" r:id="rId20"/>
    <p:sldId id="308" r:id="rId21"/>
    <p:sldId id="309" r:id="rId22"/>
    <p:sldId id="296" r:id="rId23"/>
    <p:sldId id="310" r:id="rId24"/>
    <p:sldId id="311" r:id="rId25"/>
    <p:sldId id="312" r:id="rId26"/>
    <p:sldId id="313" r:id="rId27"/>
    <p:sldId id="314" r:id="rId28"/>
    <p:sldId id="297" r:id="rId29"/>
    <p:sldId id="298" r:id="rId30"/>
    <p:sldId id="315" r:id="rId31"/>
    <p:sldId id="316" r:id="rId32"/>
    <p:sldId id="319" r:id="rId33"/>
    <p:sldId id="317" r:id="rId34"/>
    <p:sldId id="31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20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6" autoAdjust="0"/>
    <p:restoredTop sz="95577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B7B9A0-C3E7-4B7E-9FFB-7A93CA9C78C6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BDC985-1B89-4AD1-AEBD-79582E52F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66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A7BD5E-90FE-4291-BFDB-8914FE96ECD2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297197-1E8E-42D5-BF96-AA0C0676F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74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339A5-54EA-4459-BBD8-4A44E44A27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97197-1E8E-42D5-BF96-AA0C0676F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97197-1E8E-42D5-BF96-AA0C0676F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97197-1E8E-42D5-BF96-AA0C0676F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97197-1E8E-42D5-BF96-AA0C0676F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3B64-9287-4672-B4D2-67F951E20355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03E8-4B78-4896-B6DC-792A0260C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8AA2-FAD4-4685-AAAA-1C173D6117F6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3D1B-5510-4812-B904-19763239D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5417-ECCC-4439-9DE3-D052E644DEF7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580D-13D2-4BA0-9C2D-C21159C5D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0904-932B-44AF-90CB-639F75BEE818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D1E7-A183-4070-B254-06FCC6A2C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F150-E1B5-4DD6-B3B9-E8670A982844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62A9-1F09-4B3B-98D7-D1198AD595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96F-1E23-45C5-A816-BBFD21205EB8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C66D-5C01-4CD1-9ABA-6549DC896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8593-1CA4-4362-AE00-4CC2840D8626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166-3133-48D4-9A41-2288B5850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2056" name="Rectangle 6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EC9CD-A60A-4927-A6E2-E4054098064C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EA6A37-C79B-4CD9-9D8E-69B560CC9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8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400"/>
        </a:spcAft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subTitle" idx="1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sz="6000" b="1" dirty="0" err="1" smtClean="0"/>
              <a:t>Геометрія</a:t>
            </a:r>
            <a:endParaRPr lang="en-US" sz="6000" b="1" dirty="0" smtClean="0"/>
          </a:p>
          <a:p>
            <a:r>
              <a:rPr lang="en-US" sz="6000" b="1" dirty="0" smtClean="0"/>
              <a:t>10 </a:t>
            </a:r>
            <a:r>
              <a:rPr lang="uk-UA" sz="6000" b="1" dirty="0" smtClean="0"/>
              <a:t>клас</a:t>
            </a:r>
            <a:endParaRPr lang="ru-RU" sz="6000" b="1" dirty="0" smtClean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Основн</a:t>
            </a:r>
            <a:r>
              <a:rPr lang="uk-UA" dirty="0" smtClean="0"/>
              <a:t>і поняття та аксіоми</a:t>
            </a:r>
            <a:br>
              <a:rPr lang="uk-UA" dirty="0" smtClean="0"/>
            </a:br>
            <a:r>
              <a:rPr lang="uk-UA" dirty="0" smtClean="0"/>
              <a:t>стереометрії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83671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 основу взято роботу учня 11 А класу СЗШ № 8 Шевчука Богдана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868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 підручником М.І. Бурда, Н.А. </a:t>
            </a:r>
            <a:r>
              <a:rPr lang="uk-UA" dirty="0" err="1" smtClean="0"/>
              <a:t>Тарасенкова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14313" y="1557338"/>
            <a:ext cx="8929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Існують точки, що лежать у даній площині, і точки, що не лежать у ній . З</a:t>
            </a:r>
            <a:r>
              <a:rPr lang="ru-RU" sz="2400" dirty="0" err="1" smtClean="0"/>
              <a:t>аписуємо</a:t>
            </a:r>
            <a:r>
              <a:rPr lang="ru-RU" sz="2400" dirty="0" smtClean="0"/>
              <a:t>: </a:t>
            </a:r>
            <a:r>
              <a:rPr lang="en-US" sz="2400" b="1" i="1" dirty="0" smtClean="0">
                <a:solidFill>
                  <a:srgbClr val="FFFF00"/>
                </a:solidFill>
              </a:rPr>
              <a:t>A ∈ </a:t>
            </a:r>
            <a:r>
              <a:rPr lang="el-GR" sz="2400" b="1" i="1" dirty="0" smtClean="0">
                <a:solidFill>
                  <a:srgbClr val="FFFF00"/>
                </a:solidFill>
              </a:rPr>
              <a:t>α, </a:t>
            </a:r>
            <a:r>
              <a:rPr lang="en-US" sz="2400" b="1" i="1" dirty="0" smtClean="0">
                <a:solidFill>
                  <a:srgbClr val="FFFF00"/>
                </a:solidFill>
              </a:rPr>
              <a:t>B ∉ </a:t>
            </a:r>
            <a:r>
              <a:rPr lang="el-GR" sz="2400" b="1" i="1" dirty="0" smtClean="0">
                <a:solidFill>
                  <a:srgbClr val="FFFF00"/>
                </a:solidFill>
              </a:rPr>
              <a:t>α.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14348" y="142852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Аксіома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Належності точки площині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500034" y="3143248"/>
            <a:ext cx="3643338" cy="1928826"/>
          </a:xfrm>
          <a:prstGeom prst="parallelogram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572008"/>
            <a:ext cx="30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350043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</a:rPr>
              <a:t>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H="1" flipV="1">
            <a:off x="3714744" y="285749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14744" y="25717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B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286389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 А </a:t>
            </a:r>
            <a:r>
              <a:rPr lang="ru-RU" dirty="0" err="1" smtClean="0"/>
              <a:t>лежить</a:t>
            </a:r>
            <a:r>
              <a:rPr lang="ru-RU" dirty="0" smtClean="0"/>
              <a:t> у </a:t>
            </a:r>
            <a:r>
              <a:rPr lang="ru-RU" dirty="0" err="1" smtClean="0"/>
              <a:t>площин</a:t>
            </a:r>
            <a:r>
              <a:rPr lang="uk-UA" dirty="0" smtClean="0"/>
              <a:t>і </a:t>
            </a:r>
            <a:r>
              <a:rPr lang="uk-UA" sz="2400" b="1" dirty="0" smtClean="0">
                <a:sym typeface="Symbol"/>
              </a:rPr>
              <a:t></a:t>
            </a:r>
            <a:r>
              <a:rPr lang="uk-UA" dirty="0" smtClean="0"/>
              <a:t>,</a:t>
            </a:r>
          </a:p>
          <a:p>
            <a:r>
              <a:rPr lang="uk-UA" dirty="0" smtClean="0"/>
              <a:t> точка </a:t>
            </a:r>
            <a:r>
              <a:rPr lang="en-US" dirty="0" smtClean="0"/>
              <a:t>B </a:t>
            </a:r>
            <a:r>
              <a:rPr lang="ru-RU" dirty="0" smtClean="0"/>
              <a:t>не </a:t>
            </a:r>
            <a:r>
              <a:rPr lang="ru-RU" dirty="0" err="1" smtClean="0"/>
              <a:t>лежить</a:t>
            </a:r>
            <a:r>
              <a:rPr lang="ru-RU" dirty="0" smtClean="0"/>
              <a:t> у </a:t>
            </a:r>
            <a:r>
              <a:rPr lang="ru-RU" dirty="0" err="1" smtClean="0"/>
              <a:t>площин</a:t>
            </a:r>
            <a:r>
              <a:rPr lang="uk-UA" dirty="0" smtClean="0"/>
              <a:t>і </a:t>
            </a:r>
            <a:r>
              <a:rPr lang="uk-UA" sz="2400" b="1" dirty="0" smtClean="0">
                <a:sym typeface="Symbol"/>
              </a:rPr>
              <a:t>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4643438" y="2857496"/>
            <a:ext cx="3427351" cy="2286016"/>
            <a:chOff x="4643438" y="2857496"/>
            <a:chExt cx="3427351" cy="2286016"/>
          </a:xfrm>
        </p:grpSpPr>
        <p:pic>
          <p:nvPicPr>
            <p:cNvPr id="1033" name="Picture 9" descr="F:\IMG_0130ne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2857496"/>
              <a:ext cx="3427351" cy="2286016"/>
            </a:xfrm>
            <a:prstGeom prst="rect">
              <a:avLst/>
            </a:prstGeom>
            <a:noFill/>
          </p:spPr>
        </p:pic>
        <p:sp>
          <p:nvSpPr>
            <p:cNvPr id="19" name="Овал 18"/>
            <p:cNvSpPr/>
            <p:nvPr/>
          </p:nvSpPr>
          <p:spPr>
            <a:xfrm>
              <a:off x="6215074" y="4429132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786578" y="4500570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15008" y="4143380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0694" y="385762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A</a:t>
              </a:r>
              <a:endParaRPr lang="ru-RU" b="1" dirty="0">
                <a:solidFill>
                  <a:schemeClr val="bg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00760" y="414338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/>
                  </a:solidFill>
                </a:rPr>
                <a:t>B</a:t>
              </a:r>
              <a:endParaRPr lang="ru-RU" b="1" dirty="0">
                <a:solidFill>
                  <a:schemeClr val="bg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016" y="428625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C</a:t>
              </a:r>
              <a:endParaRPr lang="ru-RU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14876" y="514351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Ступні піддослідного «Павла» </a:t>
            </a:r>
          </a:p>
          <a:p>
            <a:r>
              <a:rPr lang="ru-RU" dirty="0" smtClean="0"/>
              <a:t>знаходяться у площині</a:t>
            </a:r>
          </a:p>
          <a:p>
            <a:r>
              <a:rPr lang="uk-UA" dirty="0"/>
              <a:t>п</a:t>
            </a:r>
            <a:r>
              <a:rPr lang="uk-UA" dirty="0" smtClean="0"/>
              <a:t>ідлоги а кисть лівої руки ні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 flipH="1" flipV="1">
            <a:off x="1500166" y="392906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5FF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 animBg="1"/>
      <p:bldP spid="12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827584" y="3212976"/>
            <a:ext cx="3525270" cy="2463800"/>
          </a:xfrm>
          <a:custGeom>
            <a:avLst/>
            <a:gdLst>
              <a:gd name="connsiteX0" fmla="*/ 828770 w 3525270"/>
              <a:gd name="connsiteY0" fmla="*/ 177800 h 2463800"/>
              <a:gd name="connsiteX1" fmla="*/ 866870 w 3525270"/>
              <a:gd name="connsiteY1" fmla="*/ 127000 h 2463800"/>
              <a:gd name="connsiteX2" fmla="*/ 1222470 w 3525270"/>
              <a:gd name="connsiteY2" fmla="*/ 114300 h 2463800"/>
              <a:gd name="connsiteX3" fmla="*/ 1400270 w 3525270"/>
              <a:gd name="connsiteY3" fmla="*/ 139700 h 2463800"/>
              <a:gd name="connsiteX4" fmla="*/ 1616170 w 3525270"/>
              <a:gd name="connsiteY4" fmla="*/ 114300 h 2463800"/>
              <a:gd name="connsiteX5" fmla="*/ 1781270 w 3525270"/>
              <a:gd name="connsiteY5" fmla="*/ 63500 h 2463800"/>
              <a:gd name="connsiteX6" fmla="*/ 2047970 w 3525270"/>
              <a:gd name="connsiteY6" fmla="*/ 0 h 2463800"/>
              <a:gd name="connsiteX7" fmla="*/ 2263870 w 3525270"/>
              <a:gd name="connsiteY7" fmla="*/ 12700 h 2463800"/>
              <a:gd name="connsiteX8" fmla="*/ 2378170 w 3525270"/>
              <a:gd name="connsiteY8" fmla="*/ 50800 h 2463800"/>
              <a:gd name="connsiteX9" fmla="*/ 2848070 w 3525270"/>
              <a:gd name="connsiteY9" fmla="*/ 12700 h 2463800"/>
              <a:gd name="connsiteX10" fmla="*/ 2898870 w 3525270"/>
              <a:gd name="connsiteY10" fmla="*/ 76200 h 2463800"/>
              <a:gd name="connsiteX11" fmla="*/ 2987770 w 3525270"/>
              <a:gd name="connsiteY11" fmla="*/ 88900 h 2463800"/>
              <a:gd name="connsiteX12" fmla="*/ 3343370 w 3525270"/>
              <a:gd name="connsiteY12" fmla="*/ 114300 h 2463800"/>
              <a:gd name="connsiteX13" fmla="*/ 3356070 w 3525270"/>
              <a:gd name="connsiteY13" fmla="*/ 177800 h 2463800"/>
              <a:gd name="connsiteX14" fmla="*/ 3432270 w 3525270"/>
              <a:gd name="connsiteY14" fmla="*/ 215900 h 2463800"/>
              <a:gd name="connsiteX15" fmla="*/ 3521170 w 3525270"/>
              <a:gd name="connsiteY15" fmla="*/ 266700 h 2463800"/>
              <a:gd name="connsiteX16" fmla="*/ 3457670 w 3525270"/>
              <a:gd name="connsiteY16" fmla="*/ 558800 h 2463800"/>
              <a:gd name="connsiteX17" fmla="*/ 3381470 w 3525270"/>
              <a:gd name="connsiteY17" fmla="*/ 711200 h 2463800"/>
              <a:gd name="connsiteX18" fmla="*/ 3241770 w 3525270"/>
              <a:gd name="connsiteY18" fmla="*/ 965200 h 2463800"/>
              <a:gd name="connsiteX19" fmla="*/ 3114770 w 3525270"/>
              <a:gd name="connsiteY19" fmla="*/ 1155700 h 2463800"/>
              <a:gd name="connsiteX20" fmla="*/ 3063970 w 3525270"/>
              <a:gd name="connsiteY20" fmla="*/ 1181100 h 2463800"/>
              <a:gd name="connsiteX21" fmla="*/ 2784570 w 3525270"/>
              <a:gd name="connsiteY21" fmla="*/ 1358900 h 2463800"/>
              <a:gd name="connsiteX22" fmla="*/ 2594070 w 3525270"/>
              <a:gd name="connsiteY22" fmla="*/ 1574800 h 2463800"/>
              <a:gd name="connsiteX23" fmla="*/ 2543270 w 3525270"/>
              <a:gd name="connsiteY23" fmla="*/ 1612900 h 2463800"/>
              <a:gd name="connsiteX24" fmla="*/ 2505170 w 3525270"/>
              <a:gd name="connsiteY24" fmla="*/ 1638300 h 2463800"/>
              <a:gd name="connsiteX25" fmla="*/ 2340070 w 3525270"/>
              <a:gd name="connsiteY25" fmla="*/ 1663700 h 2463800"/>
              <a:gd name="connsiteX26" fmla="*/ 2086070 w 3525270"/>
              <a:gd name="connsiteY26" fmla="*/ 1968500 h 2463800"/>
              <a:gd name="connsiteX27" fmla="*/ 2035270 w 3525270"/>
              <a:gd name="connsiteY27" fmla="*/ 2032000 h 2463800"/>
              <a:gd name="connsiteX28" fmla="*/ 1984470 w 3525270"/>
              <a:gd name="connsiteY28" fmla="*/ 2108200 h 2463800"/>
              <a:gd name="connsiteX29" fmla="*/ 1819370 w 3525270"/>
              <a:gd name="connsiteY29" fmla="*/ 2159000 h 2463800"/>
              <a:gd name="connsiteX30" fmla="*/ 1565370 w 3525270"/>
              <a:gd name="connsiteY30" fmla="*/ 2235200 h 2463800"/>
              <a:gd name="connsiteX31" fmla="*/ 1412970 w 3525270"/>
              <a:gd name="connsiteY31" fmla="*/ 2247900 h 2463800"/>
              <a:gd name="connsiteX32" fmla="*/ 1184370 w 3525270"/>
              <a:gd name="connsiteY32" fmla="*/ 2324100 h 2463800"/>
              <a:gd name="connsiteX33" fmla="*/ 1019270 w 3525270"/>
              <a:gd name="connsiteY33" fmla="*/ 2387600 h 2463800"/>
              <a:gd name="connsiteX34" fmla="*/ 777970 w 3525270"/>
              <a:gd name="connsiteY34" fmla="*/ 2374900 h 2463800"/>
              <a:gd name="connsiteX35" fmla="*/ 612870 w 3525270"/>
              <a:gd name="connsiteY35" fmla="*/ 2463800 h 2463800"/>
              <a:gd name="connsiteX36" fmla="*/ 396970 w 3525270"/>
              <a:gd name="connsiteY36" fmla="*/ 2438400 h 2463800"/>
              <a:gd name="connsiteX37" fmla="*/ 346170 w 3525270"/>
              <a:gd name="connsiteY37" fmla="*/ 2374900 h 2463800"/>
              <a:gd name="connsiteX38" fmla="*/ 206470 w 3525270"/>
              <a:gd name="connsiteY38" fmla="*/ 2260600 h 2463800"/>
              <a:gd name="connsiteX39" fmla="*/ 28670 w 3525270"/>
              <a:gd name="connsiteY39" fmla="*/ 2133600 h 2463800"/>
              <a:gd name="connsiteX40" fmla="*/ 142970 w 3525270"/>
              <a:gd name="connsiteY40" fmla="*/ 1765300 h 2463800"/>
              <a:gd name="connsiteX41" fmla="*/ 155670 w 3525270"/>
              <a:gd name="connsiteY41" fmla="*/ 1638300 h 2463800"/>
              <a:gd name="connsiteX42" fmla="*/ 193770 w 3525270"/>
              <a:gd name="connsiteY42" fmla="*/ 1600200 h 2463800"/>
              <a:gd name="connsiteX43" fmla="*/ 282670 w 3525270"/>
              <a:gd name="connsiteY43" fmla="*/ 1473200 h 2463800"/>
              <a:gd name="connsiteX44" fmla="*/ 346170 w 3525270"/>
              <a:gd name="connsiteY44" fmla="*/ 1257300 h 2463800"/>
              <a:gd name="connsiteX45" fmla="*/ 358870 w 3525270"/>
              <a:gd name="connsiteY45" fmla="*/ 1104900 h 2463800"/>
              <a:gd name="connsiteX46" fmla="*/ 371570 w 3525270"/>
              <a:gd name="connsiteY46" fmla="*/ 1054100 h 2463800"/>
              <a:gd name="connsiteX47" fmla="*/ 447770 w 3525270"/>
              <a:gd name="connsiteY47" fmla="*/ 406400 h 2463800"/>
              <a:gd name="connsiteX48" fmla="*/ 536670 w 3525270"/>
              <a:gd name="connsiteY48" fmla="*/ 317500 h 2463800"/>
              <a:gd name="connsiteX49" fmla="*/ 600170 w 3525270"/>
              <a:gd name="connsiteY49" fmla="*/ 292100 h 2463800"/>
              <a:gd name="connsiteX50" fmla="*/ 701770 w 3525270"/>
              <a:gd name="connsiteY50" fmla="*/ 215900 h 2463800"/>
              <a:gd name="connsiteX51" fmla="*/ 752570 w 3525270"/>
              <a:gd name="connsiteY51" fmla="*/ 165100 h 2463800"/>
              <a:gd name="connsiteX52" fmla="*/ 790670 w 3525270"/>
              <a:gd name="connsiteY52" fmla="*/ 139700 h 2463800"/>
              <a:gd name="connsiteX53" fmla="*/ 828770 w 3525270"/>
              <a:gd name="connsiteY53" fmla="*/ 177800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25270" h="2463800">
                <a:moveTo>
                  <a:pt x="828770" y="177800"/>
                </a:moveTo>
                <a:cubicBezTo>
                  <a:pt x="841470" y="160867"/>
                  <a:pt x="846790" y="133693"/>
                  <a:pt x="866870" y="127000"/>
                </a:cubicBezTo>
                <a:cubicBezTo>
                  <a:pt x="992541" y="85110"/>
                  <a:pt x="1096493" y="104609"/>
                  <a:pt x="1222470" y="114300"/>
                </a:cubicBezTo>
                <a:cubicBezTo>
                  <a:pt x="1275613" y="124929"/>
                  <a:pt x="1349666" y="141646"/>
                  <a:pt x="1400270" y="139700"/>
                </a:cubicBezTo>
                <a:cubicBezTo>
                  <a:pt x="1472679" y="136915"/>
                  <a:pt x="1544203" y="122767"/>
                  <a:pt x="1616170" y="114300"/>
                </a:cubicBezTo>
                <a:cubicBezTo>
                  <a:pt x="1671203" y="97367"/>
                  <a:pt x="1725608" y="78234"/>
                  <a:pt x="1781270" y="63500"/>
                </a:cubicBezTo>
                <a:cubicBezTo>
                  <a:pt x="1869612" y="40115"/>
                  <a:pt x="2047970" y="0"/>
                  <a:pt x="2047970" y="0"/>
                </a:cubicBezTo>
                <a:cubicBezTo>
                  <a:pt x="2119937" y="4233"/>
                  <a:pt x="2192617" y="1738"/>
                  <a:pt x="2263870" y="12700"/>
                </a:cubicBezTo>
                <a:cubicBezTo>
                  <a:pt x="2303564" y="18807"/>
                  <a:pt x="2378170" y="50800"/>
                  <a:pt x="2378170" y="50800"/>
                </a:cubicBezTo>
                <a:cubicBezTo>
                  <a:pt x="2534803" y="38100"/>
                  <a:pt x="2691119" y="20548"/>
                  <a:pt x="2848070" y="12700"/>
                </a:cubicBezTo>
                <a:cubicBezTo>
                  <a:pt x="2932841" y="8461"/>
                  <a:pt x="2843661" y="41695"/>
                  <a:pt x="2898870" y="76200"/>
                </a:cubicBezTo>
                <a:cubicBezTo>
                  <a:pt x="2924254" y="92065"/>
                  <a:pt x="2958019" y="85594"/>
                  <a:pt x="2987770" y="88900"/>
                </a:cubicBezTo>
                <a:cubicBezTo>
                  <a:pt x="3117551" y="103320"/>
                  <a:pt x="3206776" y="106265"/>
                  <a:pt x="3343370" y="114300"/>
                </a:cubicBezTo>
                <a:cubicBezTo>
                  <a:pt x="3347603" y="135467"/>
                  <a:pt x="3341856" y="161555"/>
                  <a:pt x="3356070" y="177800"/>
                </a:cubicBezTo>
                <a:cubicBezTo>
                  <a:pt x="3374770" y="199172"/>
                  <a:pt x="3407266" y="202436"/>
                  <a:pt x="3432270" y="215900"/>
                </a:cubicBezTo>
                <a:cubicBezTo>
                  <a:pt x="3462321" y="232081"/>
                  <a:pt x="3491537" y="249767"/>
                  <a:pt x="3521170" y="266700"/>
                </a:cubicBezTo>
                <a:cubicBezTo>
                  <a:pt x="3459480" y="420925"/>
                  <a:pt x="3525270" y="243332"/>
                  <a:pt x="3457670" y="558800"/>
                </a:cubicBezTo>
                <a:cubicBezTo>
                  <a:pt x="3429346" y="690978"/>
                  <a:pt x="3451454" y="664544"/>
                  <a:pt x="3381470" y="711200"/>
                </a:cubicBezTo>
                <a:cubicBezTo>
                  <a:pt x="3332262" y="834219"/>
                  <a:pt x="3355796" y="785158"/>
                  <a:pt x="3241770" y="965200"/>
                </a:cubicBezTo>
                <a:cubicBezTo>
                  <a:pt x="3200936" y="1029674"/>
                  <a:pt x="3163286" y="1096788"/>
                  <a:pt x="3114770" y="1155700"/>
                </a:cubicBezTo>
                <a:cubicBezTo>
                  <a:pt x="3102735" y="1170314"/>
                  <a:pt x="3080590" y="1172034"/>
                  <a:pt x="3063970" y="1181100"/>
                </a:cubicBezTo>
                <a:cubicBezTo>
                  <a:pt x="2984601" y="1224392"/>
                  <a:pt x="2833989" y="1314423"/>
                  <a:pt x="2784570" y="1358900"/>
                </a:cubicBezTo>
                <a:cubicBezTo>
                  <a:pt x="2713231" y="1423105"/>
                  <a:pt x="2660174" y="1505217"/>
                  <a:pt x="2594070" y="1574800"/>
                </a:cubicBezTo>
                <a:cubicBezTo>
                  <a:pt x="2579491" y="1590146"/>
                  <a:pt x="2560494" y="1600597"/>
                  <a:pt x="2543270" y="1612900"/>
                </a:cubicBezTo>
                <a:cubicBezTo>
                  <a:pt x="2530850" y="1621772"/>
                  <a:pt x="2519978" y="1634598"/>
                  <a:pt x="2505170" y="1638300"/>
                </a:cubicBezTo>
                <a:cubicBezTo>
                  <a:pt x="2451152" y="1651805"/>
                  <a:pt x="2395103" y="1655233"/>
                  <a:pt x="2340070" y="1663700"/>
                </a:cubicBezTo>
                <a:lnTo>
                  <a:pt x="2086070" y="1968500"/>
                </a:lnTo>
                <a:cubicBezTo>
                  <a:pt x="2068788" y="1989383"/>
                  <a:pt x="2050306" y="2009446"/>
                  <a:pt x="2035270" y="2032000"/>
                </a:cubicBezTo>
                <a:cubicBezTo>
                  <a:pt x="2018337" y="2057400"/>
                  <a:pt x="2010782" y="2092722"/>
                  <a:pt x="1984470" y="2108200"/>
                </a:cubicBezTo>
                <a:cubicBezTo>
                  <a:pt x="1934840" y="2137394"/>
                  <a:pt x="1873283" y="2138782"/>
                  <a:pt x="1819370" y="2159000"/>
                </a:cubicBezTo>
                <a:cubicBezTo>
                  <a:pt x="1720543" y="2196060"/>
                  <a:pt x="1677864" y="2216451"/>
                  <a:pt x="1565370" y="2235200"/>
                </a:cubicBezTo>
                <a:cubicBezTo>
                  <a:pt x="1515088" y="2243580"/>
                  <a:pt x="1463770" y="2243667"/>
                  <a:pt x="1412970" y="2247900"/>
                </a:cubicBezTo>
                <a:cubicBezTo>
                  <a:pt x="1195982" y="2356394"/>
                  <a:pt x="1436034" y="2247507"/>
                  <a:pt x="1184370" y="2324100"/>
                </a:cubicBezTo>
                <a:cubicBezTo>
                  <a:pt x="1127961" y="2341268"/>
                  <a:pt x="1074303" y="2366433"/>
                  <a:pt x="1019270" y="2387600"/>
                </a:cubicBezTo>
                <a:cubicBezTo>
                  <a:pt x="938837" y="2383367"/>
                  <a:pt x="858277" y="2368723"/>
                  <a:pt x="777970" y="2374900"/>
                </a:cubicBezTo>
                <a:cubicBezTo>
                  <a:pt x="730751" y="2378532"/>
                  <a:pt x="649862" y="2439139"/>
                  <a:pt x="612870" y="2463800"/>
                </a:cubicBezTo>
                <a:cubicBezTo>
                  <a:pt x="540903" y="2455333"/>
                  <a:pt x="465714" y="2461315"/>
                  <a:pt x="396970" y="2438400"/>
                </a:cubicBezTo>
                <a:cubicBezTo>
                  <a:pt x="371254" y="2429828"/>
                  <a:pt x="365986" y="2393395"/>
                  <a:pt x="346170" y="2374900"/>
                </a:cubicBezTo>
                <a:cubicBezTo>
                  <a:pt x="302185" y="2333847"/>
                  <a:pt x="255129" y="2295989"/>
                  <a:pt x="206470" y="2260600"/>
                </a:cubicBezTo>
                <a:cubicBezTo>
                  <a:pt x="0" y="2110440"/>
                  <a:pt x="122596" y="2227526"/>
                  <a:pt x="28670" y="2133600"/>
                </a:cubicBezTo>
                <a:cubicBezTo>
                  <a:pt x="81100" y="1888927"/>
                  <a:pt x="44259" y="2012077"/>
                  <a:pt x="142970" y="1765300"/>
                </a:cubicBezTo>
                <a:cubicBezTo>
                  <a:pt x="147203" y="1722967"/>
                  <a:pt x="143158" y="1678963"/>
                  <a:pt x="155670" y="1638300"/>
                </a:cubicBezTo>
                <a:cubicBezTo>
                  <a:pt x="160952" y="1621134"/>
                  <a:pt x="182819" y="1614436"/>
                  <a:pt x="193770" y="1600200"/>
                </a:cubicBezTo>
                <a:cubicBezTo>
                  <a:pt x="225276" y="1559242"/>
                  <a:pt x="253037" y="1515533"/>
                  <a:pt x="282670" y="1473200"/>
                </a:cubicBezTo>
                <a:cubicBezTo>
                  <a:pt x="303837" y="1401233"/>
                  <a:pt x="330972" y="1330759"/>
                  <a:pt x="346170" y="1257300"/>
                </a:cubicBezTo>
                <a:cubicBezTo>
                  <a:pt x="356498" y="1207381"/>
                  <a:pt x="352547" y="1155482"/>
                  <a:pt x="358870" y="1104900"/>
                </a:cubicBezTo>
                <a:cubicBezTo>
                  <a:pt x="361035" y="1087580"/>
                  <a:pt x="367337" y="1071033"/>
                  <a:pt x="371570" y="1054100"/>
                </a:cubicBezTo>
                <a:cubicBezTo>
                  <a:pt x="381753" y="921723"/>
                  <a:pt x="379607" y="588167"/>
                  <a:pt x="447770" y="406400"/>
                </a:cubicBezTo>
                <a:cubicBezTo>
                  <a:pt x="460247" y="373127"/>
                  <a:pt x="507259" y="333839"/>
                  <a:pt x="536670" y="317500"/>
                </a:cubicBezTo>
                <a:cubicBezTo>
                  <a:pt x="556598" y="306429"/>
                  <a:pt x="579780" y="302295"/>
                  <a:pt x="600170" y="292100"/>
                </a:cubicBezTo>
                <a:cubicBezTo>
                  <a:pt x="625123" y="279624"/>
                  <a:pt x="689754" y="226581"/>
                  <a:pt x="701770" y="215900"/>
                </a:cubicBezTo>
                <a:cubicBezTo>
                  <a:pt x="719668" y="199990"/>
                  <a:pt x="734388" y="180685"/>
                  <a:pt x="752570" y="165100"/>
                </a:cubicBezTo>
                <a:cubicBezTo>
                  <a:pt x="764159" y="155167"/>
                  <a:pt x="777970" y="148167"/>
                  <a:pt x="790670" y="139700"/>
                </a:cubicBezTo>
                <a:lnTo>
                  <a:pt x="828770" y="1778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643042" y="214290"/>
            <a:ext cx="61291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Аксіома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Існування і </a:t>
            </a:r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єдиності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площини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9388" y="1700213"/>
            <a:ext cx="86074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Через будь-які три точки, що не лежать на одній прямій, можна провести площину і до того ж тільки одну.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85852" y="4643446"/>
            <a:ext cx="428628" cy="428628"/>
            <a:chOff x="1285852" y="4643446"/>
            <a:chExt cx="428628" cy="428628"/>
          </a:xfrm>
        </p:grpSpPr>
        <p:sp>
          <p:nvSpPr>
            <p:cNvPr id="4" name="Овал 3"/>
            <p:cNvSpPr/>
            <p:nvPr/>
          </p:nvSpPr>
          <p:spPr>
            <a:xfrm flipH="1" flipV="1">
              <a:off x="1571604" y="4929198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5852" y="464344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/>
                  </a:solidFill>
                </a:rPr>
                <a:t>A</a:t>
              </a:r>
              <a:endParaRPr lang="ru-RU" sz="2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71670" y="3429000"/>
            <a:ext cx="370614" cy="500066"/>
            <a:chOff x="2071670" y="3429000"/>
            <a:chExt cx="370614" cy="500066"/>
          </a:xfrm>
        </p:grpSpPr>
        <p:sp>
          <p:nvSpPr>
            <p:cNvPr id="5" name="Овал 4"/>
            <p:cNvSpPr/>
            <p:nvPr/>
          </p:nvSpPr>
          <p:spPr>
            <a:xfrm flipH="1" flipV="1">
              <a:off x="2071670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1670" y="342900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/>
                  </a:solidFill>
                </a:rPr>
                <a:t>B</a:t>
              </a:r>
              <a:endParaRPr lang="ru-RU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 flipH="1" flipV="1">
            <a:off x="3643306" y="378619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868" y="342900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C</a:t>
            </a:r>
            <a:endParaRPr lang="ru-RU" sz="2000" b="1" dirty="0">
              <a:solidFill>
                <a:schemeClr val="bg2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004048" y="3212976"/>
            <a:ext cx="3748665" cy="2500330"/>
            <a:chOff x="5000628" y="3286124"/>
            <a:chExt cx="3748665" cy="2500330"/>
          </a:xfrm>
        </p:grpSpPr>
        <p:sp>
          <p:nvSpPr>
            <p:cNvPr id="26" name="Полилиния 25"/>
            <p:cNvSpPr/>
            <p:nvPr/>
          </p:nvSpPr>
          <p:spPr>
            <a:xfrm>
              <a:off x="6362700" y="4568511"/>
              <a:ext cx="1232246" cy="740089"/>
            </a:xfrm>
            <a:custGeom>
              <a:avLst/>
              <a:gdLst>
                <a:gd name="connsiteX0" fmla="*/ 469900 w 1232246"/>
                <a:gd name="connsiteY0" fmla="*/ 663889 h 740089"/>
                <a:gd name="connsiteX1" fmla="*/ 266700 w 1232246"/>
                <a:gd name="connsiteY1" fmla="*/ 562289 h 740089"/>
                <a:gd name="connsiteX2" fmla="*/ 241300 w 1232246"/>
                <a:gd name="connsiteY2" fmla="*/ 524189 h 740089"/>
                <a:gd name="connsiteX3" fmla="*/ 190500 w 1232246"/>
                <a:gd name="connsiteY3" fmla="*/ 498789 h 740089"/>
                <a:gd name="connsiteX4" fmla="*/ 101600 w 1232246"/>
                <a:gd name="connsiteY4" fmla="*/ 447989 h 740089"/>
                <a:gd name="connsiteX5" fmla="*/ 76200 w 1232246"/>
                <a:gd name="connsiteY5" fmla="*/ 397189 h 740089"/>
                <a:gd name="connsiteX6" fmla="*/ 38100 w 1232246"/>
                <a:gd name="connsiteY6" fmla="*/ 384489 h 740089"/>
                <a:gd name="connsiteX7" fmla="*/ 0 w 1232246"/>
                <a:gd name="connsiteY7" fmla="*/ 270189 h 740089"/>
                <a:gd name="connsiteX8" fmla="*/ 25400 w 1232246"/>
                <a:gd name="connsiteY8" fmla="*/ 206689 h 740089"/>
                <a:gd name="connsiteX9" fmla="*/ 114300 w 1232246"/>
                <a:gd name="connsiteY9" fmla="*/ 155889 h 740089"/>
                <a:gd name="connsiteX10" fmla="*/ 177800 w 1232246"/>
                <a:gd name="connsiteY10" fmla="*/ 130489 h 740089"/>
                <a:gd name="connsiteX11" fmla="*/ 215900 w 1232246"/>
                <a:gd name="connsiteY11" fmla="*/ 105089 h 740089"/>
                <a:gd name="connsiteX12" fmla="*/ 558800 w 1232246"/>
                <a:gd name="connsiteY12" fmla="*/ 54289 h 740089"/>
                <a:gd name="connsiteX13" fmla="*/ 635000 w 1232246"/>
                <a:gd name="connsiteY13" fmla="*/ 28889 h 740089"/>
                <a:gd name="connsiteX14" fmla="*/ 673100 w 1232246"/>
                <a:gd name="connsiteY14" fmla="*/ 3489 h 740089"/>
                <a:gd name="connsiteX15" fmla="*/ 850900 w 1232246"/>
                <a:gd name="connsiteY15" fmla="*/ 16189 h 740089"/>
                <a:gd name="connsiteX16" fmla="*/ 1016000 w 1232246"/>
                <a:gd name="connsiteY16" fmla="*/ 66989 h 740089"/>
                <a:gd name="connsiteX17" fmla="*/ 1143000 w 1232246"/>
                <a:gd name="connsiteY17" fmla="*/ 79689 h 740089"/>
                <a:gd name="connsiteX18" fmla="*/ 1181100 w 1232246"/>
                <a:gd name="connsiteY18" fmla="*/ 155889 h 740089"/>
                <a:gd name="connsiteX19" fmla="*/ 1130300 w 1232246"/>
                <a:gd name="connsiteY19" fmla="*/ 587689 h 740089"/>
                <a:gd name="connsiteX20" fmla="*/ 1054100 w 1232246"/>
                <a:gd name="connsiteY20" fmla="*/ 689289 h 740089"/>
                <a:gd name="connsiteX21" fmla="*/ 990600 w 1232246"/>
                <a:gd name="connsiteY21" fmla="*/ 701989 h 740089"/>
                <a:gd name="connsiteX22" fmla="*/ 952500 w 1232246"/>
                <a:gd name="connsiteY22" fmla="*/ 714689 h 740089"/>
                <a:gd name="connsiteX23" fmla="*/ 825500 w 1232246"/>
                <a:gd name="connsiteY23" fmla="*/ 740089 h 740089"/>
                <a:gd name="connsiteX24" fmla="*/ 546100 w 1232246"/>
                <a:gd name="connsiteY24" fmla="*/ 714689 h 740089"/>
                <a:gd name="connsiteX25" fmla="*/ 482600 w 1232246"/>
                <a:gd name="connsiteY25" fmla="*/ 689289 h 740089"/>
                <a:gd name="connsiteX26" fmla="*/ 469900 w 1232246"/>
                <a:gd name="connsiteY26" fmla="*/ 663889 h 74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32246" h="740089">
                  <a:moveTo>
                    <a:pt x="469900" y="663889"/>
                  </a:moveTo>
                  <a:cubicBezTo>
                    <a:pt x="433917" y="642722"/>
                    <a:pt x="331317" y="601777"/>
                    <a:pt x="266700" y="562289"/>
                  </a:cubicBezTo>
                  <a:cubicBezTo>
                    <a:pt x="253676" y="554330"/>
                    <a:pt x="253026" y="533960"/>
                    <a:pt x="241300" y="524189"/>
                  </a:cubicBezTo>
                  <a:cubicBezTo>
                    <a:pt x="226756" y="512069"/>
                    <a:pt x="207120" y="507855"/>
                    <a:pt x="190500" y="498789"/>
                  </a:cubicBezTo>
                  <a:cubicBezTo>
                    <a:pt x="160537" y="482446"/>
                    <a:pt x="131233" y="464922"/>
                    <a:pt x="101600" y="447989"/>
                  </a:cubicBezTo>
                  <a:cubicBezTo>
                    <a:pt x="93133" y="431056"/>
                    <a:pt x="89587" y="410576"/>
                    <a:pt x="76200" y="397189"/>
                  </a:cubicBezTo>
                  <a:cubicBezTo>
                    <a:pt x="66734" y="387723"/>
                    <a:pt x="44988" y="395968"/>
                    <a:pt x="38100" y="384489"/>
                  </a:cubicBezTo>
                  <a:cubicBezTo>
                    <a:pt x="17437" y="350051"/>
                    <a:pt x="12700" y="308289"/>
                    <a:pt x="0" y="270189"/>
                  </a:cubicBezTo>
                  <a:cubicBezTo>
                    <a:pt x="8467" y="249022"/>
                    <a:pt x="13318" y="226021"/>
                    <a:pt x="25400" y="206689"/>
                  </a:cubicBezTo>
                  <a:cubicBezTo>
                    <a:pt x="56567" y="156822"/>
                    <a:pt x="64808" y="172386"/>
                    <a:pt x="114300" y="155889"/>
                  </a:cubicBezTo>
                  <a:cubicBezTo>
                    <a:pt x="135927" y="148680"/>
                    <a:pt x="157410" y="140684"/>
                    <a:pt x="177800" y="130489"/>
                  </a:cubicBezTo>
                  <a:cubicBezTo>
                    <a:pt x="191452" y="123663"/>
                    <a:pt x="202648" y="112662"/>
                    <a:pt x="215900" y="105089"/>
                  </a:cubicBezTo>
                  <a:cubicBezTo>
                    <a:pt x="333738" y="37753"/>
                    <a:pt x="353038" y="72181"/>
                    <a:pt x="558800" y="54289"/>
                  </a:cubicBezTo>
                  <a:cubicBezTo>
                    <a:pt x="584200" y="45822"/>
                    <a:pt x="610534" y="39763"/>
                    <a:pt x="635000" y="28889"/>
                  </a:cubicBezTo>
                  <a:cubicBezTo>
                    <a:pt x="648948" y="22690"/>
                    <a:pt x="657863" y="4385"/>
                    <a:pt x="673100" y="3489"/>
                  </a:cubicBezTo>
                  <a:cubicBezTo>
                    <a:pt x="732415" y="0"/>
                    <a:pt x="791633" y="11956"/>
                    <a:pt x="850900" y="16189"/>
                  </a:cubicBezTo>
                  <a:cubicBezTo>
                    <a:pt x="865584" y="21084"/>
                    <a:pt x="976729" y="61379"/>
                    <a:pt x="1016000" y="66989"/>
                  </a:cubicBezTo>
                  <a:cubicBezTo>
                    <a:pt x="1058117" y="73006"/>
                    <a:pt x="1100667" y="75456"/>
                    <a:pt x="1143000" y="79689"/>
                  </a:cubicBezTo>
                  <a:cubicBezTo>
                    <a:pt x="1155700" y="105089"/>
                    <a:pt x="1170553" y="129522"/>
                    <a:pt x="1181100" y="155889"/>
                  </a:cubicBezTo>
                  <a:cubicBezTo>
                    <a:pt x="1232246" y="283754"/>
                    <a:pt x="1143417" y="542376"/>
                    <a:pt x="1130300" y="587689"/>
                  </a:cubicBezTo>
                  <a:cubicBezTo>
                    <a:pt x="1118529" y="628353"/>
                    <a:pt x="1086864" y="662482"/>
                    <a:pt x="1054100" y="689289"/>
                  </a:cubicBezTo>
                  <a:cubicBezTo>
                    <a:pt x="1037393" y="702958"/>
                    <a:pt x="1011541" y="696754"/>
                    <a:pt x="990600" y="701989"/>
                  </a:cubicBezTo>
                  <a:cubicBezTo>
                    <a:pt x="977613" y="705236"/>
                    <a:pt x="965544" y="711679"/>
                    <a:pt x="952500" y="714689"/>
                  </a:cubicBezTo>
                  <a:cubicBezTo>
                    <a:pt x="910434" y="724397"/>
                    <a:pt x="867833" y="731622"/>
                    <a:pt x="825500" y="740089"/>
                  </a:cubicBezTo>
                  <a:cubicBezTo>
                    <a:pt x="732367" y="731622"/>
                    <a:pt x="638608" y="728394"/>
                    <a:pt x="546100" y="714689"/>
                  </a:cubicBezTo>
                  <a:cubicBezTo>
                    <a:pt x="523549" y="711348"/>
                    <a:pt x="502990" y="699484"/>
                    <a:pt x="482600" y="689289"/>
                  </a:cubicBezTo>
                  <a:cubicBezTo>
                    <a:pt x="468948" y="682463"/>
                    <a:pt x="505883" y="685056"/>
                    <a:pt x="469900" y="66388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3" name="Picture 5" descr="F:\IMG_0126ne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3286124"/>
              <a:ext cx="3748665" cy="2500330"/>
            </a:xfrm>
            <a:prstGeom prst="rect">
              <a:avLst/>
            </a:prstGeom>
            <a:noFill/>
          </p:spPr>
        </p:pic>
        <p:sp>
          <p:nvSpPr>
            <p:cNvPr id="27" name="Полилиния 26"/>
            <p:cNvSpPr/>
            <p:nvPr/>
          </p:nvSpPr>
          <p:spPr>
            <a:xfrm>
              <a:off x="6324600" y="4610840"/>
              <a:ext cx="533400" cy="570760"/>
            </a:xfrm>
            <a:custGeom>
              <a:avLst/>
              <a:gdLst>
                <a:gd name="connsiteX0" fmla="*/ 533400 w 533400"/>
                <a:gd name="connsiteY0" fmla="*/ 570760 h 570760"/>
                <a:gd name="connsiteX1" fmla="*/ 165100 w 533400"/>
                <a:gd name="connsiteY1" fmla="*/ 354860 h 570760"/>
                <a:gd name="connsiteX2" fmla="*/ 127000 w 533400"/>
                <a:gd name="connsiteY2" fmla="*/ 342160 h 570760"/>
                <a:gd name="connsiteX3" fmla="*/ 76200 w 533400"/>
                <a:gd name="connsiteY3" fmla="*/ 304060 h 570760"/>
                <a:gd name="connsiteX4" fmla="*/ 0 w 533400"/>
                <a:gd name="connsiteY4" fmla="*/ 253260 h 570760"/>
                <a:gd name="connsiteX5" fmla="*/ 12700 w 533400"/>
                <a:gd name="connsiteY5" fmla="*/ 164360 h 570760"/>
                <a:gd name="connsiteX6" fmla="*/ 88900 w 533400"/>
                <a:gd name="connsiteY6" fmla="*/ 100860 h 570760"/>
                <a:gd name="connsiteX7" fmla="*/ 215900 w 533400"/>
                <a:gd name="connsiteY7" fmla="*/ 37360 h 57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400" h="570760">
                  <a:moveTo>
                    <a:pt x="533400" y="570760"/>
                  </a:moveTo>
                  <a:cubicBezTo>
                    <a:pt x="453478" y="519046"/>
                    <a:pt x="272476" y="390652"/>
                    <a:pt x="165100" y="354860"/>
                  </a:cubicBezTo>
                  <a:lnTo>
                    <a:pt x="127000" y="342160"/>
                  </a:lnTo>
                  <a:cubicBezTo>
                    <a:pt x="110067" y="329460"/>
                    <a:pt x="93540" y="316198"/>
                    <a:pt x="76200" y="304060"/>
                  </a:cubicBezTo>
                  <a:cubicBezTo>
                    <a:pt x="51191" y="286554"/>
                    <a:pt x="0" y="253260"/>
                    <a:pt x="0" y="253260"/>
                  </a:cubicBezTo>
                  <a:cubicBezTo>
                    <a:pt x="4233" y="223627"/>
                    <a:pt x="1583" y="192153"/>
                    <a:pt x="12700" y="164360"/>
                  </a:cubicBezTo>
                  <a:cubicBezTo>
                    <a:pt x="21590" y="142136"/>
                    <a:pt x="69852" y="113559"/>
                    <a:pt x="88900" y="100860"/>
                  </a:cubicBezTo>
                  <a:cubicBezTo>
                    <a:pt x="109072" y="0"/>
                    <a:pt x="80014" y="37360"/>
                    <a:pt x="215900" y="3736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858000" y="4719704"/>
              <a:ext cx="660400" cy="490795"/>
            </a:xfrm>
            <a:custGeom>
              <a:avLst/>
              <a:gdLst>
                <a:gd name="connsiteX0" fmla="*/ 0 w 660400"/>
                <a:gd name="connsiteY0" fmla="*/ 474596 h 490795"/>
                <a:gd name="connsiteX1" fmla="*/ 241300 w 660400"/>
                <a:gd name="connsiteY1" fmla="*/ 487296 h 490795"/>
                <a:gd name="connsiteX2" fmla="*/ 292100 w 660400"/>
                <a:gd name="connsiteY2" fmla="*/ 461896 h 490795"/>
                <a:gd name="connsiteX3" fmla="*/ 368300 w 660400"/>
                <a:gd name="connsiteY3" fmla="*/ 411096 h 490795"/>
                <a:gd name="connsiteX4" fmla="*/ 406400 w 660400"/>
                <a:gd name="connsiteY4" fmla="*/ 385696 h 490795"/>
                <a:gd name="connsiteX5" fmla="*/ 520700 w 660400"/>
                <a:gd name="connsiteY5" fmla="*/ 360296 h 490795"/>
                <a:gd name="connsiteX6" fmla="*/ 609600 w 660400"/>
                <a:gd name="connsiteY6" fmla="*/ 271396 h 490795"/>
                <a:gd name="connsiteX7" fmla="*/ 647700 w 660400"/>
                <a:gd name="connsiteY7" fmla="*/ 195196 h 490795"/>
                <a:gd name="connsiteX8" fmla="*/ 660400 w 660400"/>
                <a:gd name="connsiteY8" fmla="*/ 157096 h 490795"/>
                <a:gd name="connsiteX9" fmla="*/ 609600 w 660400"/>
                <a:gd name="connsiteY9" fmla="*/ 55496 h 490795"/>
                <a:gd name="connsiteX10" fmla="*/ 558800 w 660400"/>
                <a:gd name="connsiteY10" fmla="*/ 30096 h 490795"/>
                <a:gd name="connsiteX11" fmla="*/ 495300 w 660400"/>
                <a:gd name="connsiteY11" fmla="*/ 4696 h 49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400" h="490795">
                  <a:moveTo>
                    <a:pt x="0" y="474596"/>
                  </a:moveTo>
                  <a:cubicBezTo>
                    <a:pt x="80433" y="478829"/>
                    <a:pt x="160831" y="490795"/>
                    <a:pt x="241300" y="487296"/>
                  </a:cubicBezTo>
                  <a:cubicBezTo>
                    <a:pt x="260214" y="486474"/>
                    <a:pt x="275866" y="471636"/>
                    <a:pt x="292100" y="461896"/>
                  </a:cubicBezTo>
                  <a:cubicBezTo>
                    <a:pt x="318277" y="446190"/>
                    <a:pt x="342900" y="428029"/>
                    <a:pt x="368300" y="411096"/>
                  </a:cubicBezTo>
                  <a:cubicBezTo>
                    <a:pt x="381000" y="402629"/>
                    <a:pt x="391500" y="389007"/>
                    <a:pt x="406400" y="385696"/>
                  </a:cubicBezTo>
                  <a:lnTo>
                    <a:pt x="520700" y="360296"/>
                  </a:lnTo>
                  <a:cubicBezTo>
                    <a:pt x="550333" y="330663"/>
                    <a:pt x="596348" y="311153"/>
                    <a:pt x="609600" y="271396"/>
                  </a:cubicBezTo>
                  <a:cubicBezTo>
                    <a:pt x="641522" y="175631"/>
                    <a:pt x="598461" y="293673"/>
                    <a:pt x="647700" y="195196"/>
                  </a:cubicBezTo>
                  <a:cubicBezTo>
                    <a:pt x="653687" y="183222"/>
                    <a:pt x="656167" y="169796"/>
                    <a:pt x="660400" y="157096"/>
                  </a:cubicBezTo>
                  <a:cubicBezTo>
                    <a:pt x="652061" y="136248"/>
                    <a:pt x="632427" y="74519"/>
                    <a:pt x="609600" y="55496"/>
                  </a:cubicBezTo>
                  <a:cubicBezTo>
                    <a:pt x="595056" y="43376"/>
                    <a:pt x="575238" y="39489"/>
                    <a:pt x="558800" y="30096"/>
                  </a:cubicBezTo>
                  <a:cubicBezTo>
                    <a:pt x="506131" y="0"/>
                    <a:pt x="540137" y="4696"/>
                    <a:pt x="495300" y="469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6946900" y="4628807"/>
              <a:ext cx="215900" cy="70193"/>
            </a:xfrm>
            <a:custGeom>
              <a:avLst/>
              <a:gdLst>
                <a:gd name="connsiteX0" fmla="*/ 215900 w 215900"/>
                <a:gd name="connsiteY0" fmla="*/ 70193 h 70193"/>
                <a:gd name="connsiteX1" fmla="*/ 88900 w 215900"/>
                <a:gd name="connsiteY1" fmla="*/ 6693 h 70193"/>
                <a:gd name="connsiteX2" fmla="*/ 0 w 215900"/>
                <a:gd name="connsiteY2" fmla="*/ 19393 h 7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0" h="70193">
                  <a:moveTo>
                    <a:pt x="215900" y="70193"/>
                  </a:moveTo>
                  <a:cubicBezTo>
                    <a:pt x="173567" y="49026"/>
                    <a:pt x="135754" y="0"/>
                    <a:pt x="88900" y="6693"/>
                  </a:cubicBezTo>
                  <a:lnTo>
                    <a:pt x="0" y="1939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971600" y="5013176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α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51520" y="573325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Площина</a:t>
            </a:r>
            <a:r>
              <a:rPr lang="ru-RU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утворена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трьома</a:t>
            </a:r>
            <a:r>
              <a:rPr lang="ru-RU" dirty="0" smtClean="0">
                <a:latin typeface="Times New Roman"/>
                <a:cs typeface="Times New Roman"/>
              </a:rPr>
              <a:t> точками </a:t>
            </a:r>
            <a:r>
              <a:rPr lang="en-US" dirty="0" smtClean="0">
                <a:latin typeface="Times New Roman"/>
                <a:cs typeface="Times New Roman"/>
              </a:rPr>
              <a:t>A,B,C.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П</a:t>
            </a:r>
            <a:r>
              <a:rPr lang="ru-RU" dirty="0" smtClean="0"/>
              <a:t>лощина </a:t>
            </a:r>
            <a:r>
              <a:rPr lang="ru-RU" i="1" dirty="0" smtClean="0"/>
              <a:t>ABC –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площина</a:t>
            </a:r>
            <a:r>
              <a:rPr lang="ru-RU" i="1" dirty="0" smtClean="0"/>
              <a:t> </a:t>
            </a:r>
            <a:r>
              <a:rPr lang="ru-RU" i="1" dirty="0" err="1" smtClean="0"/>
              <a:t>α</a:t>
            </a:r>
            <a:r>
              <a:rPr lang="ru-RU" i="1" dirty="0" smtClean="0"/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площину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позначати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точками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03648" y="0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Акс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іома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належності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площині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179512" y="1556792"/>
            <a:ext cx="8785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Якщо дві точки прямої лежать у площині, 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то й кожна точка цієї прямої лежить у даній площині.</a:t>
            </a:r>
          </a:p>
          <a:p>
            <a:r>
              <a:rPr lang="ru-RU" sz="2400" dirty="0" err="1" smtClean="0"/>
              <a:t>Записуємо</a:t>
            </a:r>
            <a:r>
              <a:rPr lang="ru-RU" sz="2400" dirty="0" smtClean="0"/>
              <a:t>:</a:t>
            </a: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якщо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A ∈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α і</a:t>
            </a:r>
            <a:r>
              <a:rPr lang="ru-RU" sz="2800" b="1" i="1" dirty="0" smtClean="0">
                <a:solidFill>
                  <a:srgbClr val="FFFF00"/>
                </a:solidFill>
              </a:rPr>
              <a:t> B ∈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α</a:t>
            </a:r>
            <a:r>
              <a:rPr lang="ru-RU" sz="2800" b="1" i="1" dirty="0" smtClean="0">
                <a:solidFill>
                  <a:srgbClr val="FFFF00"/>
                </a:solidFill>
              </a:rPr>
              <a:t>, то AB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лежить</a:t>
            </a:r>
            <a:r>
              <a:rPr lang="ru-RU" sz="2800" b="1" i="1" dirty="0" smtClean="0">
                <a:solidFill>
                  <a:srgbClr val="FFFF00"/>
                </a:solidFill>
              </a:rPr>
              <a:t> в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α</a:t>
            </a:r>
            <a:r>
              <a:rPr lang="ru-RU" sz="2800" b="1" i="1" dirty="0" smtClean="0">
                <a:solidFill>
                  <a:srgbClr val="FFFF00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142844" y="3214686"/>
            <a:ext cx="3744416" cy="1872208"/>
          </a:xfrm>
          <a:prstGeom prst="parallelogram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74892" y="4078782"/>
            <a:ext cx="28083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 flipH="1" flipV="1">
            <a:off x="502884" y="4726854"/>
            <a:ext cx="142876" cy="1428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 flipV="1">
            <a:off x="3311196" y="4006774"/>
            <a:ext cx="142876" cy="1428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H="1" flipV="1">
            <a:off x="1294972" y="4510830"/>
            <a:ext cx="142876" cy="1428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 flipV="1">
            <a:off x="2159068" y="4294806"/>
            <a:ext cx="142876" cy="1428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0876" y="436681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2964" y="41507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7060" y="39347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180" y="36467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6612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Якщо точки А і D (прямої a) лежать у площині, то можна стверджувати, що точки B та С (прямої a), також лежать у тій самій площині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790916" y="4654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7180" y="4726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IMG_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14686"/>
            <a:ext cx="2916324" cy="1944216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4286818" y="4150790"/>
            <a:ext cx="2664296" cy="43204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 flipH="1" flipV="1">
            <a:off x="4214810" y="4510830"/>
            <a:ext cx="142876" cy="1428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H="1" flipV="1">
            <a:off x="6879106" y="4078782"/>
            <a:ext cx="142876" cy="1428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flipH="1" flipV="1">
            <a:off x="5006898" y="4366814"/>
            <a:ext cx="142876" cy="1428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flipH="1" flipV="1">
            <a:off x="5870994" y="4222798"/>
            <a:ext cx="142876" cy="1428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142802" y="42227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2882" y="40067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8986" y="38627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35090" y="37187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0834" y="45828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214290"/>
            <a:ext cx="87129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Аксіома 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перетин двох площин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1628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Якщо дві площини мають спільну точку, то вони перетинаються по прямій, що містить цю точку.</a:t>
            </a:r>
            <a:endParaRPr lang="uk-U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81645"/>
            <a:ext cx="2736304" cy="279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467544" y="53012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Усі площини мають спільну точку А, тому вони перетинаються по прямій що містить цю точку, тобто пряму а</a:t>
            </a:r>
            <a:endParaRPr lang="ru-RU" dirty="0"/>
          </a:p>
        </p:txBody>
      </p:sp>
      <p:pic>
        <p:nvPicPr>
          <p:cNvPr id="2054" name="Picture 6" descr="G:\IMG_014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168352" cy="2112235"/>
          </a:xfrm>
          <a:prstGeom prst="rect">
            <a:avLst/>
          </a:prstGeom>
          <a:noFill/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6516216" y="3356992"/>
            <a:ext cx="0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516216" y="3284984"/>
            <a:ext cx="720080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516216" y="4653136"/>
            <a:ext cx="720080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236296" y="3356992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868144" y="3284984"/>
            <a:ext cx="576064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868144" y="3356992"/>
            <a:ext cx="0" cy="12961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5868144" y="4653136"/>
            <a:ext cx="576064" cy="14401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444208" y="32129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516216" y="47971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5868144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76256" y="32849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04047" y="5301208"/>
            <a:ext cx="3960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Сторінки підручника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мають спільну точку А,</a:t>
            </a:r>
          </a:p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тобто вони перетинаються по прямій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що містить цю точку (пряма а – </a:t>
            </a:r>
          </a:p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ребро книжки)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772400" cy="1362075"/>
          </a:xfrm>
        </p:spPr>
        <p:txBody>
          <a:bodyPr/>
          <a:lstStyle/>
          <a:p>
            <a:r>
              <a:rPr lang="uk-UA" b="1" dirty="0" smtClean="0">
                <a:solidFill>
                  <a:srgbClr val="713204"/>
                </a:solidFill>
              </a:rPr>
              <a:t>Наслідки</a:t>
            </a:r>
            <a:endParaRPr lang="ru-RU" b="1" dirty="0">
              <a:solidFill>
                <a:srgbClr val="7132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араллелограмм 32"/>
          <p:cNvSpPr/>
          <p:nvPr/>
        </p:nvSpPr>
        <p:spPr>
          <a:xfrm>
            <a:off x="539552" y="3068960"/>
            <a:ext cx="3888432" cy="2016224"/>
          </a:xfrm>
          <a:prstGeom prst="parallelogram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5750" y="476672"/>
            <a:ext cx="8858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Наслідок 1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700808"/>
            <a:ext cx="786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Через пряму і точку, що не лежить на ній, можна провести площину і </a:t>
            </a:r>
          </a:p>
          <a:p>
            <a:r>
              <a:rPr lang="uk-UA" dirty="0" smtClean="0"/>
              <a:t>до того ж тільки одну.</a:t>
            </a:r>
            <a:endParaRPr lang="uk-UA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971600" y="3356992"/>
            <a:ext cx="3024336" cy="936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1600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051720" y="44371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95736" y="40770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4" name="Picture 2" descr="G:\IMG_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2916324" cy="1944216"/>
          </a:xfrm>
          <a:prstGeom prst="rect">
            <a:avLst/>
          </a:prstGeom>
          <a:noFill/>
          <a:ln w="22225">
            <a:solidFill>
              <a:srgbClr val="FFFF00"/>
            </a:solidFill>
          </a:ln>
        </p:spPr>
      </p:pic>
      <p:cxnSp>
        <p:nvCxnSpPr>
          <p:cNvPr id="41" name="Прямая соединительная линия 40"/>
          <p:cNvCxnSpPr/>
          <p:nvPr/>
        </p:nvCxnSpPr>
        <p:spPr>
          <a:xfrm flipV="1">
            <a:off x="5436096" y="4149080"/>
            <a:ext cx="2088232" cy="2880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64088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660232" y="45811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804248" y="42210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504" y="5373216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Через пряму a і точку А, проведено ЄДИНУ можливу площину. </a:t>
            </a:r>
          </a:p>
          <a:p>
            <a:r>
              <a:rPr lang="uk-UA" dirty="0" smtClean="0"/>
              <a:t>Доведемо. Б</a:t>
            </a:r>
            <a:r>
              <a:rPr lang="ru-RU" dirty="0" err="1" smtClean="0"/>
              <a:t>удь-які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точки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прямої</a:t>
            </a:r>
            <a:r>
              <a:rPr lang="ru-RU" dirty="0" smtClean="0"/>
              <a:t> (В </a:t>
            </a:r>
            <a:r>
              <a:rPr lang="ru-RU" dirty="0" err="1" smtClean="0"/>
              <a:t>і</a:t>
            </a:r>
            <a:r>
              <a:rPr lang="ru-RU" dirty="0" smtClean="0"/>
              <a:t> С)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даною</a:t>
            </a:r>
            <a:r>
              <a:rPr lang="ru-RU" dirty="0" smtClean="0"/>
              <a:t> точкою (А) </a:t>
            </a:r>
            <a:r>
              <a:rPr lang="ru-RU" dirty="0" err="1" smtClean="0"/>
              <a:t>утворюють</a:t>
            </a:r>
            <a:r>
              <a:rPr lang="ru-RU" dirty="0" smtClean="0"/>
              <a:t> три точки, </a:t>
            </a:r>
            <a:r>
              <a:rPr lang="ru-RU" dirty="0" err="1" smtClean="0"/>
              <a:t>що</a:t>
            </a:r>
            <a:r>
              <a:rPr lang="ru-RU" dirty="0" smtClean="0"/>
              <a:t> не лежать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прямій</a:t>
            </a:r>
            <a:r>
              <a:rPr lang="ru-RU" dirty="0" smtClean="0"/>
              <a:t>. За </a:t>
            </a:r>
            <a:r>
              <a:rPr lang="ru-RU" dirty="0" err="1" smtClean="0"/>
              <a:t>аксіомою</a:t>
            </a:r>
            <a:r>
              <a:rPr lang="ru-RU" dirty="0" smtClean="0"/>
              <a:t> 2, через них проходить </a:t>
            </a:r>
            <a:r>
              <a:rPr lang="ru-RU" dirty="0" err="1" smtClean="0"/>
              <a:t>площина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того ж </a:t>
            </a:r>
            <a:r>
              <a:rPr lang="ru-RU" dirty="0" err="1" smtClean="0"/>
              <a:t>тільки</a:t>
            </a:r>
            <a:r>
              <a:rPr lang="ru-RU" dirty="0" smtClean="0"/>
              <a:t> одна. За </a:t>
            </a:r>
            <a:r>
              <a:rPr lang="ru-RU" dirty="0" err="1" smtClean="0"/>
              <a:t>аксіомою</a:t>
            </a:r>
            <a:r>
              <a:rPr lang="ru-RU" dirty="0" smtClean="0"/>
              <a:t> 3, дана пряма </a:t>
            </a:r>
            <a:r>
              <a:rPr lang="ru-RU" dirty="0" err="1" smtClean="0"/>
              <a:t>лежить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7" name="Овал 16"/>
          <p:cNvSpPr/>
          <p:nvPr/>
        </p:nvSpPr>
        <p:spPr>
          <a:xfrm>
            <a:off x="2987824" y="35730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67744" y="3789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43808" y="32849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3429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4581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Насл</a:t>
            </a:r>
            <a:r>
              <a:rPr lang="uk-UA" dirty="0" err="1" smtClean="0"/>
              <a:t>ідок</a:t>
            </a:r>
            <a:r>
              <a:rPr lang="uk-UA" dirty="0" smtClean="0"/>
              <a:t>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103671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Через дві прямі, що перетинаються, можна провести площину, і до того ж тільки одну.</a:t>
            </a:r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539552" y="2996952"/>
            <a:ext cx="3672408" cy="1872208"/>
          </a:xfrm>
          <a:prstGeom prst="parallelogram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99592" y="3284984"/>
            <a:ext cx="2736304" cy="100811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187624" y="3573016"/>
            <a:ext cx="2376264" cy="936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5856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788024" y="2492896"/>
            <a:ext cx="3672408" cy="2232248"/>
            <a:chOff x="4572000" y="3140968"/>
            <a:chExt cx="2952328" cy="1944216"/>
          </a:xfrm>
        </p:grpSpPr>
        <p:pic>
          <p:nvPicPr>
            <p:cNvPr id="14" name="Picture 2" descr="G:\IMG_013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3140968"/>
              <a:ext cx="2916324" cy="1944216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572000" y="4005064"/>
              <a:ext cx="2952328" cy="50405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16016" y="40050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solidFill>
                    <a:srgbClr val="C00000"/>
                  </a:solidFill>
                </a:rPr>
                <a:t>а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6012160" y="3429000"/>
              <a:ext cx="1224136" cy="136815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6732240" y="450912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23529" y="508518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Через прям</a:t>
            </a:r>
            <a:r>
              <a:rPr lang="uk-UA" dirty="0" smtClean="0"/>
              <a:t>і а та </a:t>
            </a:r>
            <a:r>
              <a:rPr lang="en-US" dirty="0" smtClean="0"/>
              <a:t>b </a:t>
            </a:r>
            <a:r>
              <a:rPr lang="ru-RU" dirty="0" smtClean="0"/>
              <a:t>проведено ЄДИНУ </a:t>
            </a:r>
            <a:r>
              <a:rPr lang="ru-RU" dirty="0" err="1" smtClean="0"/>
              <a:t>можливу</a:t>
            </a:r>
            <a:r>
              <a:rPr lang="ru-RU" dirty="0" smtClean="0"/>
              <a:t> </a:t>
            </a:r>
            <a:r>
              <a:rPr lang="ru-RU" dirty="0" err="1" smtClean="0"/>
              <a:t>площину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Доведемо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по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, </a:t>
            </a:r>
            <a:r>
              <a:rPr lang="ru-RU" dirty="0" err="1" smtClean="0"/>
              <a:t>відмінній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точки </a:t>
            </a:r>
            <a:r>
              <a:rPr lang="ru-RU" dirty="0" err="1" smtClean="0"/>
              <a:t>перетину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, та точку </a:t>
            </a:r>
            <a:r>
              <a:rPr lang="ru-RU" dirty="0" err="1" smtClean="0"/>
              <a:t>перетину</a:t>
            </a:r>
            <a:r>
              <a:rPr lang="ru-RU" dirty="0" smtClean="0"/>
              <a:t> (мал. 44), то </a:t>
            </a:r>
            <a:r>
              <a:rPr lang="ru-RU" dirty="0" err="1" smtClean="0"/>
              <a:t>утвориться</a:t>
            </a:r>
            <a:r>
              <a:rPr lang="ru-RU" dirty="0" smtClean="0"/>
              <a:t> три точки, </a:t>
            </a:r>
            <a:r>
              <a:rPr lang="ru-RU" dirty="0" err="1" smtClean="0"/>
              <a:t>що</a:t>
            </a:r>
            <a:r>
              <a:rPr lang="ru-RU" dirty="0" smtClean="0"/>
              <a:t> не лежать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прямій</a:t>
            </a:r>
            <a:r>
              <a:rPr lang="ru-RU" dirty="0" smtClean="0"/>
              <a:t>. За </a:t>
            </a:r>
            <a:r>
              <a:rPr lang="ru-RU" dirty="0" err="1" smtClean="0"/>
              <a:t>аксіомою</a:t>
            </a:r>
            <a:r>
              <a:rPr lang="ru-RU" dirty="0" smtClean="0"/>
              <a:t> 2, через них проходить </a:t>
            </a:r>
            <a:r>
              <a:rPr lang="ru-RU" dirty="0" err="1" smtClean="0"/>
              <a:t>площина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того ж </a:t>
            </a:r>
            <a:r>
              <a:rPr lang="ru-RU" dirty="0" err="1" smtClean="0"/>
              <a:t>тільки</a:t>
            </a:r>
            <a:r>
              <a:rPr lang="ru-RU" dirty="0" smtClean="0"/>
              <a:t> одна. За </a:t>
            </a:r>
            <a:r>
              <a:rPr lang="ru-RU" dirty="0" err="1" smtClean="0"/>
              <a:t>аксіомою</a:t>
            </a:r>
            <a:r>
              <a:rPr lang="ru-RU" dirty="0" smtClean="0"/>
              <a:t> 3,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44371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043332" y="339178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426079" y="362185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16280" y="38195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979712" y="35010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713204"/>
                </a:solidFill>
              </a:rPr>
              <a:t>А</a:t>
            </a:r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5816" y="29969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713204"/>
                </a:solidFill>
              </a:rPr>
              <a:t>В</a:t>
            </a:r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1640" y="32849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713204"/>
                </a:solidFill>
              </a:rPr>
              <a:t>С</a:t>
            </a:r>
            <a:endParaRPr lang="ru-RU" b="1" dirty="0">
              <a:solidFill>
                <a:srgbClr val="7132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7" grpId="0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Площину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задати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1) </a:t>
            </a:r>
            <a:r>
              <a:rPr lang="ru-RU" b="1" dirty="0" err="1" smtClean="0"/>
              <a:t>трьома</a:t>
            </a:r>
            <a:r>
              <a:rPr lang="ru-RU" b="1" dirty="0" smtClean="0"/>
              <a:t> точками, </a:t>
            </a:r>
            <a:r>
              <a:rPr lang="ru-RU" b="1" dirty="0" err="1" smtClean="0"/>
              <a:t>які</a:t>
            </a:r>
            <a:r>
              <a:rPr lang="ru-RU" b="1" dirty="0" smtClean="0"/>
              <a:t> не лежать на </a:t>
            </a:r>
            <a:r>
              <a:rPr lang="ru-RU" b="1" dirty="0" err="1" smtClean="0"/>
              <a:t>одній</a:t>
            </a:r>
            <a:r>
              <a:rPr lang="ru-RU" b="1" dirty="0" smtClean="0"/>
              <a:t> </a:t>
            </a:r>
            <a:r>
              <a:rPr lang="ru-RU" b="1" dirty="0" err="1" smtClean="0"/>
              <a:t>прямій</a:t>
            </a:r>
            <a:r>
              <a:rPr lang="ru-RU" b="1" dirty="0" smtClean="0"/>
              <a:t>;</a:t>
            </a:r>
          </a:p>
          <a:p>
            <a:pPr>
              <a:buNone/>
            </a:pPr>
            <a:r>
              <a:rPr lang="ru-RU" b="1" dirty="0" smtClean="0"/>
              <a:t>2) прямою </a:t>
            </a:r>
            <a:r>
              <a:rPr lang="ru-RU" b="1" dirty="0" err="1" smtClean="0"/>
              <a:t>і</a:t>
            </a:r>
            <a:r>
              <a:rPr lang="ru-RU" b="1" dirty="0" smtClean="0"/>
              <a:t> точкою, яка не </a:t>
            </a:r>
            <a:r>
              <a:rPr lang="ru-RU" b="1" dirty="0" err="1" smtClean="0"/>
              <a:t>лежить</a:t>
            </a:r>
            <a:r>
              <a:rPr lang="ru-RU" b="1" dirty="0" smtClean="0"/>
              <a:t> на </a:t>
            </a:r>
            <a:r>
              <a:rPr lang="ru-RU" b="1" dirty="0" err="1" smtClean="0"/>
              <a:t>ній</a:t>
            </a:r>
            <a:r>
              <a:rPr lang="ru-RU" b="1" dirty="0" smtClean="0"/>
              <a:t>;</a:t>
            </a:r>
          </a:p>
          <a:p>
            <a:pPr>
              <a:buNone/>
            </a:pPr>
            <a:r>
              <a:rPr lang="ru-RU" b="1" dirty="0" smtClean="0"/>
              <a:t>3) </a:t>
            </a:r>
            <a:r>
              <a:rPr lang="ru-RU" b="1" dirty="0" err="1" smtClean="0"/>
              <a:t>двома</a:t>
            </a:r>
            <a:r>
              <a:rPr lang="ru-RU" b="1" dirty="0" smtClean="0"/>
              <a:t> </a:t>
            </a:r>
            <a:r>
              <a:rPr lang="ru-RU" b="1" dirty="0" err="1" smtClean="0"/>
              <a:t>прямими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перетинаються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Висновок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00201"/>
            <a:ext cx="9036496" cy="6046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Через будь-яку пряму в просторі можна провести безліч площин.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Насл</a:t>
            </a:r>
            <a:r>
              <a:rPr lang="uk-UA" dirty="0" err="1" smtClean="0"/>
              <a:t>ідок</a:t>
            </a:r>
            <a:r>
              <a:rPr lang="uk-UA" dirty="0" smtClean="0"/>
              <a:t> 3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448272" cy="2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516216" y="328498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004048" y="2348881"/>
            <a:ext cx="3528392" cy="2016224"/>
            <a:chOff x="5004048" y="3140968"/>
            <a:chExt cx="3168352" cy="2112235"/>
          </a:xfrm>
        </p:grpSpPr>
        <p:pic>
          <p:nvPicPr>
            <p:cNvPr id="6" name="Picture 6" descr="G:\IMG_0142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3140968"/>
              <a:ext cx="3168352" cy="2112235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6588224" y="3429000"/>
              <a:ext cx="0" cy="17281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588224" y="3356992"/>
              <a:ext cx="720080" cy="7200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588224" y="4725144"/>
              <a:ext cx="720080" cy="1440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7308304" y="3429000"/>
              <a:ext cx="0" cy="129614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5940152" y="3356992"/>
              <a:ext cx="576064" cy="7200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940152" y="3429000"/>
              <a:ext cx="0" cy="12961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5940152" y="4725144"/>
              <a:ext cx="576064" cy="14401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88224" y="48691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а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0152" y="34290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</a:rPr>
                <a:t>β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8264" y="335699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α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07504" y="5013176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Доведення</a:t>
            </a:r>
            <a:r>
              <a:rPr lang="ru-RU" dirty="0" smtClean="0"/>
              <a:t>. Через </a:t>
            </a:r>
            <a:r>
              <a:rPr lang="ru-RU" dirty="0" err="1" smtClean="0"/>
              <a:t>пряму</a:t>
            </a:r>
            <a:r>
              <a:rPr lang="ru-RU" dirty="0" smtClean="0"/>
              <a:t> </a:t>
            </a:r>
            <a:r>
              <a:rPr lang="ru-RU" i="1" dirty="0" smtClean="0"/>
              <a:t>а </a:t>
            </a:r>
            <a:r>
              <a:rPr lang="ru-RU" i="1" dirty="0" err="1" smtClean="0"/>
              <a:t>і</a:t>
            </a:r>
            <a:r>
              <a:rPr lang="ru-RU" i="1" dirty="0" smtClean="0"/>
              <a:t> точку А, </a:t>
            </a:r>
            <a:r>
              <a:rPr lang="ru-RU" i="1" dirty="0" err="1" smtClean="0"/>
              <a:t>що</a:t>
            </a:r>
            <a:r>
              <a:rPr lang="ru-RU" i="1" dirty="0" smtClean="0"/>
              <a:t> не </a:t>
            </a:r>
            <a:r>
              <a:rPr lang="ru-RU" i="1" dirty="0" err="1" smtClean="0"/>
              <a:t>лежить</a:t>
            </a:r>
            <a:r>
              <a:rPr lang="ru-RU" i="1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провести </a:t>
            </a:r>
            <a:r>
              <a:rPr lang="ru-RU" dirty="0" err="1" smtClean="0"/>
              <a:t>площину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того ж </a:t>
            </a:r>
            <a:r>
              <a:rPr lang="ru-RU" dirty="0" err="1" smtClean="0"/>
              <a:t>тільки</a:t>
            </a:r>
            <a:r>
              <a:rPr lang="ru-RU" dirty="0" smtClean="0"/>
              <a:t> одну.</a:t>
            </a:r>
          </a:p>
          <a:p>
            <a:r>
              <a:rPr lang="ru-RU" dirty="0" err="1" smtClean="0"/>
              <a:t>Позначимо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α.</a:t>
            </a:r>
            <a:r>
              <a:rPr lang="ru-RU" dirty="0" smtClean="0"/>
              <a:t> Але, за </a:t>
            </a:r>
            <a:r>
              <a:rPr lang="ru-RU" dirty="0" err="1" smtClean="0"/>
              <a:t>аксіомою</a:t>
            </a:r>
            <a:r>
              <a:rPr lang="ru-RU" dirty="0" smtClean="0"/>
              <a:t> 1, у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точок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лежать у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α</a:t>
            </a:r>
            <a:r>
              <a:rPr lang="ru-RU" dirty="0" smtClean="0"/>
              <a:t>. Через 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точок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дану</a:t>
            </a:r>
            <a:r>
              <a:rPr lang="ru-RU" dirty="0" smtClean="0"/>
              <a:t> </a:t>
            </a:r>
            <a:r>
              <a:rPr lang="ru-RU" dirty="0" err="1" smtClean="0"/>
              <a:t>пряму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провести </a:t>
            </a:r>
            <a:r>
              <a:rPr lang="ru-RU" dirty="0" err="1" smtClean="0"/>
              <a:t>площину</a:t>
            </a:r>
            <a:r>
              <a:rPr lang="ru-RU" dirty="0" smtClean="0"/>
              <a:t>, </a:t>
            </a:r>
            <a:r>
              <a:rPr lang="ru-RU" dirty="0" err="1" smtClean="0"/>
              <a:t>відмінну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площини</a:t>
            </a:r>
            <a:r>
              <a:rPr lang="ru-RU" dirty="0" smtClean="0"/>
              <a:t> </a:t>
            </a:r>
            <a:r>
              <a:rPr lang="ru-RU" dirty="0" err="1" smtClean="0"/>
              <a:t>α</a:t>
            </a:r>
            <a:r>
              <a:rPr lang="ru-RU" dirty="0" smtClean="0"/>
              <a:t>. Тому таких </a:t>
            </a:r>
            <a:r>
              <a:rPr lang="ru-RU" dirty="0" err="1" smtClean="0"/>
              <a:t>площин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Опорна задача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849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404664"/>
            <a:ext cx="4067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08307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36925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Аксіоми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Це цікаво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6716207" cy="51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628800"/>
            <a:ext cx="2095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48264" y="4581128"/>
            <a:ext cx="2195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Плато́н</a:t>
            </a:r>
            <a:r>
              <a:rPr lang="ru-RU" dirty="0" smtClean="0"/>
              <a:t>, 428 </a:t>
            </a:r>
            <a:r>
              <a:rPr lang="ru-RU" dirty="0" err="1" smtClean="0"/>
              <a:t>або</a:t>
            </a:r>
            <a:r>
              <a:rPr lang="ru-RU" dirty="0" smtClean="0"/>
              <a:t> 427 до н. е., </a:t>
            </a:r>
            <a:r>
              <a:rPr lang="ru-RU" dirty="0" err="1" smtClean="0"/>
              <a:t>Афіни</a:t>
            </a:r>
            <a:r>
              <a:rPr lang="ru-RU" dirty="0" smtClean="0"/>
              <a:t>, </a:t>
            </a:r>
            <a:r>
              <a:rPr lang="ru-RU" dirty="0" err="1" smtClean="0"/>
              <a:t>древньогрецький</a:t>
            </a:r>
            <a:r>
              <a:rPr lang="ru-RU" dirty="0" smtClean="0"/>
              <a:t> </a:t>
            </a:r>
            <a:r>
              <a:rPr lang="ru-RU" dirty="0" err="1" smtClean="0"/>
              <a:t>філософ</a:t>
            </a:r>
            <a:r>
              <a:rPr lang="ru-RU" dirty="0" smtClean="0"/>
              <a:t>, </a:t>
            </a:r>
            <a:r>
              <a:rPr lang="ru-RU" dirty="0" err="1" smtClean="0"/>
              <a:t>учень</a:t>
            </a:r>
            <a:r>
              <a:rPr lang="ru-RU" dirty="0" smtClean="0"/>
              <a:t> Сократа, учитель Аристотеля.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вивчає</a:t>
            </a:r>
            <a:r>
              <a:rPr lang="ru-RU" b="1" dirty="0" smtClean="0"/>
              <a:t> </a:t>
            </a:r>
            <a:r>
              <a:rPr lang="ru-RU" b="1" dirty="0" err="1" smtClean="0"/>
              <a:t>стереометрія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2. </a:t>
            </a:r>
            <a:r>
              <a:rPr lang="ru-RU" b="1" dirty="0" err="1" smtClean="0"/>
              <a:t>Назвіть</a:t>
            </a:r>
            <a:r>
              <a:rPr lang="ru-RU" b="1" dirty="0" smtClean="0"/>
              <a:t> 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геометричні</a:t>
            </a:r>
            <a:r>
              <a:rPr lang="ru-RU" b="1" dirty="0" smtClean="0"/>
              <a:t> </a:t>
            </a:r>
            <a:r>
              <a:rPr lang="ru-RU" b="1" dirty="0" err="1" smtClean="0"/>
              <a:t>фігури</a:t>
            </a:r>
            <a:r>
              <a:rPr lang="ru-RU" b="1" dirty="0" smtClean="0"/>
              <a:t> у </a:t>
            </a:r>
            <a:r>
              <a:rPr lang="ru-RU" b="1" dirty="0" err="1" smtClean="0"/>
              <a:t>просторі</a:t>
            </a:r>
            <a:r>
              <a:rPr lang="ru-RU" b="1" dirty="0" smtClean="0"/>
              <a:t>. як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позначають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3. </a:t>
            </a:r>
            <a:r>
              <a:rPr lang="ru-RU" b="1" dirty="0" err="1" smtClean="0"/>
              <a:t>Які</a:t>
            </a:r>
            <a:r>
              <a:rPr lang="ru-RU" b="1" dirty="0" smtClean="0"/>
              <a:t>  </a:t>
            </a:r>
            <a:r>
              <a:rPr lang="ru-RU" b="1" dirty="0" err="1" smtClean="0"/>
              <a:t>відношення</a:t>
            </a:r>
            <a:r>
              <a:rPr lang="ru-RU" b="1" dirty="0" smtClean="0"/>
              <a:t> </a:t>
            </a:r>
            <a:r>
              <a:rPr lang="ru-RU" b="1" dirty="0" err="1" smtClean="0"/>
              <a:t>вважають</a:t>
            </a:r>
            <a:r>
              <a:rPr lang="ru-RU" b="1" dirty="0" smtClean="0"/>
              <a:t> </a:t>
            </a:r>
            <a:r>
              <a:rPr lang="ru-RU" b="1" dirty="0" err="1" smtClean="0"/>
              <a:t>основними</a:t>
            </a:r>
            <a:r>
              <a:rPr lang="ru-RU" b="1" dirty="0" smtClean="0"/>
              <a:t> у </a:t>
            </a:r>
            <a:r>
              <a:rPr lang="ru-RU" b="1" dirty="0" err="1" smtClean="0"/>
              <a:t>стереометрії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4. </a:t>
            </a:r>
            <a:r>
              <a:rPr lang="ru-RU" b="1" dirty="0" err="1" smtClean="0"/>
              <a:t>Сформулюйте</a:t>
            </a:r>
            <a:r>
              <a:rPr lang="ru-RU" b="1" dirty="0" smtClean="0"/>
              <a:t>  </a:t>
            </a:r>
            <a:r>
              <a:rPr lang="ru-RU" b="1" dirty="0" err="1" smtClean="0"/>
              <a:t>аксіоми</a:t>
            </a:r>
            <a:r>
              <a:rPr lang="ru-RU" b="1" dirty="0" smtClean="0"/>
              <a:t> </a:t>
            </a:r>
            <a:r>
              <a:rPr lang="ru-RU" b="1" dirty="0" err="1" smtClean="0"/>
              <a:t>стереометрії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5. </a:t>
            </a:r>
            <a:r>
              <a:rPr lang="ru-RU" b="1" dirty="0" err="1" smtClean="0"/>
              <a:t>Сформулюйте</a:t>
            </a:r>
            <a:r>
              <a:rPr lang="ru-RU" b="1" dirty="0" smtClean="0"/>
              <a:t>  </a:t>
            </a:r>
            <a:r>
              <a:rPr lang="ru-RU" b="1" dirty="0" err="1" smtClean="0"/>
              <a:t>наслідки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аксіом</a:t>
            </a:r>
            <a:r>
              <a:rPr lang="ru-RU" b="1" dirty="0" smtClean="0"/>
              <a:t> </a:t>
            </a:r>
            <a:r>
              <a:rPr lang="ru-RU" b="1" dirty="0" err="1" smtClean="0"/>
              <a:t>стереометрії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Первинне закріплення вивченого матеріалу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13204"/>
                </a:solidFill>
              </a:rPr>
              <a:t>Первинне закріплення вивченого матеріалу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50'.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поняття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вводять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без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означень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стереометрії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51'.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таке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аксіома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? Теорема?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Наведіть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приклади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52'.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наведених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фігур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основними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стереометрії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1) точка; 2)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відрізок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; 3)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промінь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; 4) пряма; 5) кут; 6)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трикутник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; 7) коло; 8) ромб; 9) куб; 10) куля; 11)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площина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; 12) призма?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53'.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наведених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відношень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основними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стереометрії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1)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належати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 2)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перетинати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 3)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лежати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між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 4)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дорівнювати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5) бути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подібним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 6)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накладання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Усні вправи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Тренувальні усні вправи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64180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55'. За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даними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малюнках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49, 50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з’ясуйте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1)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спільні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точки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α 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2) по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перетинаються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α 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Тренувальні усні вправи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8136904" cy="317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Тренувальні усні вправи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892519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2332856"/>
          </a:xfrm>
        </p:spPr>
        <p:txBody>
          <a:bodyPr>
            <a:normAutofit fontScale="77500" lnSpcReduction="20000"/>
          </a:bodyPr>
          <a:lstStyle/>
          <a:p>
            <a:pPr marL="361950" indent="-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59. За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даними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малюнках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51, 52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визначте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точки:</a:t>
            </a:r>
          </a:p>
          <a:p>
            <a:pPr marL="361950" indent="-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1)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лежать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61950" indent="-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2) не лежать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61950" indent="-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3) через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не проходить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61950" indent="-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4) через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проходить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61950" indent="-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Зробіть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відповідний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запис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Тренувальні вправи. Коментування 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962400"/>
            <a:ext cx="5629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№60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556792"/>
            <a:ext cx="3779912" cy="530120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Точки A,B,C,D належать площині </a:t>
            </a:r>
            <a:r>
              <a:rPr lang="uk-UA" dirty="0" smtClean="0">
                <a:latin typeface="Times New Roman"/>
                <a:cs typeface="Times New Roman"/>
              </a:rPr>
              <a:t>α. Точки M, N знаходяться поза площиною.</a:t>
            </a:r>
          </a:p>
          <a:p>
            <a:pPr marL="0" indent="361950">
              <a:buNone/>
            </a:pPr>
            <a:r>
              <a:rPr lang="uk-UA" dirty="0" smtClean="0">
                <a:latin typeface="Times New Roman"/>
                <a:cs typeface="Times New Roman"/>
              </a:rPr>
              <a:t>Чи можна дати площині іншу назву :</a:t>
            </a:r>
          </a:p>
          <a:p>
            <a:pPr marL="265113" indent="-265113">
              <a:buAutoNum type="arabicParenR"/>
            </a:pPr>
            <a:r>
              <a:rPr lang="en-US" dirty="0" smtClean="0">
                <a:latin typeface="Times New Roman"/>
                <a:cs typeface="Times New Roman"/>
              </a:rPr>
              <a:t>AN;</a:t>
            </a:r>
            <a:endParaRPr lang="uk-UA" dirty="0" smtClean="0">
              <a:latin typeface="Times New Roman"/>
              <a:cs typeface="Times New Roman"/>
            </a:endParaRPr>
          </a:p>
          <a:p>
            <a:pPr marL="265113" indent="-265113">
              <a:buAutoNum type="arabicParenR"/>
            </a:pPr>
            <a:r>
              <a:rPr lang="en-US" dirty="0" smtClean="0">
                <a:latin typeface="Times New Roman"/>
                <a:cs typeface="Times New Roman"/>
              </a:rPr>
              <a:t>ADB;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/>
                <a:cs typeface="Times New Roman"/>
              </a:rPr>
              <a:t>3)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BCDM;</a:t>
            </a:r>
            <a:endParaRPr lang="uk-UA" dirty="0" smtClean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/>
                <a:cs typeface="Times New Roman"/>
              </a:rPr>
              <a:t>4)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ACD;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/>
                <a:cs typeface="Times New Roman"/>
              </a:rPr>
              <a:t>5)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BAC; </a:t>
            </a:r>
            <a:endParaRPr lang="uk-UA" dirty="0" smtClean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/>
                <a:cs typeface="Times New Roman"/>
              </a:rPr>
              <a:t>6)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CNB;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/>
                <a:cs typeface="Times New Roman"/>
              </a:rPr>
              <a:t>7) </a:t>
            </a:r>
            <a:r>
              <a:rPr lang="en-US" dirty="0" smtClean="0">
                <a:latin typeface="Times New Roman"/>
                <a:cs typeface="Times New Roman"/>
              </a:rPr>
              <a:t>DAB; </a:t>
            </a:r>
            <a:endParaRPr lang="uk-UA" dirty="0" smtClean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/>
                <a:cs typeface="Times New Roman"/>
              </a:rPr>
              <a:t>8)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MDC;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/>
                <a:cs typeface="Times New Roman"/>
              </a:rPr>
              <a:t>9)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CAD:</a:t>
            </a:r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3851920" y="2348880"/>
            <a:ext cx="4320480" cy="3312368"/>
          </a:xfrm>
          <a:prstGeom prst="parallelogram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60432" y="44371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5976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68344" y="24208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41490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95936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48064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88024" y="28529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713204"/>
                </a:solidFill>
              </a:rPr>
              <a:t>А</a:t>
            </a:r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2348880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13204"/>
                </a:solidFill>
              </a:rPr>
              <a:t>B</a:t>
            </a:r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9411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13204"/>
                </a:solidFill>
              </a:rPr>
              <a:t>C</a:t>
            </a:r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43651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13204"/>
                </a:solidFill>
              </a:rPr>
              <a:t>D</a:t>
            </a:r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57332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16416" y="40050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23928" y="5229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713204"/>
                </a:solidFill>
                <a:latin typeface="Times New Roman"/>
                <a:cs typeface="Times New Roman"/>
              </a:rPr>
              <a:t>α</a:t>
            </a:r>
            <a:endParaRPr lang="ru-RU" sz="2400" b="1" dirty="0">
              <a:solidFill>
                <a:srgbClr val="7132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0200"/>
            <a:ext cx="4104456" cy="4525963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uk-UA" dirty="0" smtClean="0"/>
              <a:t>Пряма а і точка А лежать у площині </a:t>
            </a:r>
            <a:r>
              <a:rPr lang="uk-UA" dirty="0" smtClean="0">
                <a:latin typeface="Times New Roman"/>
                <a:cs typeface="Times New Roman"/>
              </a:rPr>
              <a:t>α. Точки B та C не лежать у даній площині.</a:t>
            </a:r>
          </a:p>
          <a:p>
            <a:pPr marL="0" indent="361950">
              <a:buNone/>
            </a:pPr>
            <a:r>
              <a:rPr lang="uk-UA" dirty="0" smtClean="0">
                <a:latin typeface="Times New Roman"/>
                <a:cs typeface="Times New Roman"/>
              </a:rPr>
              <a:t>Чи визначають площину, відмінну від площини α: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/>
                <a:cs typeface="Times New Roman"/>
              </a:rPr>
              <a:t>пряма а і точка B;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/>
                <a:cs typeface="Times New Roman"/>
              </a:rPr>
              <a:t>пряма а і точка C;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/>
                <a:cs typeface="Times New Roman"/>
              </a:rPr>
              <a:t>прямі  AB і AC;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/>
                <a:cs typeface="Times New Roman"/>
              </a:rPr>
              <a:t>прямі  AB і BC;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№ 63</a:t>
            </a:r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283968" y="2924944"/>
            <a:ext cx="4320480" cy="3528392"/>
          </a:xfrm>
          <a:prstGeom prst="parallelogram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64088" y="2276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6336" y="18448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92280" y="52292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08104" y="3212976"/>
            <a:ext cx="648072" cy="21602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0112" y="21328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40352" y="19168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49411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13204"/>
                </a:solidFill>
              </a:rPr>
              <a:t>A</a:t>
            </a:r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941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13204"/>
                </a:solidFill>
              </a:rPr>
              <a:t>a</a:t>
            </a:r>
            <a:endParaRPr lang="ru-RU" b="1" dirty="0">
              <a:solidFill>
                <a:srgbClr val="71320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58052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713204"/>
                </a:solidFill>
                <a:latin typeface="Times New Roman"/>
                <a:cs typeface="Times New Roman"/>
              </a:rPr>
              <a:t>α</a:t>
            </a:r>
            <a:endParaRPr lang="ru-RU" sz="2800" b="1" dirty="0">
              <a:solidFill>
                <a:srgbClr val="7132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324036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1). Поняття стереометрії як науки </a:t>
            </a:r>
            <a:br>
              <a:rPr lang="uk-UA" dirty="0" smtClean="0"/>
            </a:br>
            <a:r>
              <a:rPr lang="uk-UA" dirty="0" smtClean="0"/>
              <a:t>2). Аксіоми, означення, теореми</a:t>
            </a:r>
            <a:br>
              <a:rPr lang="uk-UA" dirty="0" smtClean="0"/>
            </a:br>
            <a:r>
              <a:rPr lang="uk-UA" dirty="0" smtClean="0"/>
              <a:t>3). Аксіоми планіметрії</a:t>
            </a:r>
            <a:br>
              <a:rPr lang="uk-UA" dirty="0" smtClean="0"/>
            </a:br>
            <a:r>
              <a:rPr lang="uk-UA" dirty="0" smtClean="0"/>
              <a:t>4). Аксіоми стереометрії</a:t>
            </a:r>
            <a:br>
              <a:rPr lang="uk-UA" dirty="0" smtClean="0"/>
            </a:br>
            <a:r>
              <a:rPr lang="uk-UA" dirty="0" smtClean="0"/>
              <a:t>5). Наслідки з аксіом</a:t>
            </a:r>
            <a:br>
              <a:rPr lang="uk-UA" dirty="0" smtClean="0"/>
            </a:br>
            <a:r>
              <a:rPr lang="uk-UA" dirty="0" smtClean="0"/>
              <a:t>6). Первинне закріплення вивченого матеріалу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764705"/>
            <a:ext cx="7772400" cy="576064"/>
          </a:xfrm>
        </p:spPr>
        <p:txBody>
          <a:bodyPr/>
          <a:lstStyle/>
          <a:p>
            <a:r>
              <a:rPr lang="uk-UA" dirty="0" smtClean="0"/>
              <a:t>План уроку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Задача № 64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4866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86133"/>
            <a:ext cx="3816424" cy="30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77.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Чому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штативи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багатьох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приладів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фотоапарата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теодоліта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виготовляють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формі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триноги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Задачі практичного змісту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2664296" cy="343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532207" cy="337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5949280"/>
            <a:ext cx="59401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err="1" smtClean="0"/>
              <a:t>Теодоліт</a:t>
            </a:r>
            <a:r>
              <a:rPr lang="ru-RU" sz="1400" dirty="0" smtClean="0"/>
              <a:t> - </a:t>
            </a:r>
            <a:r>
              <a:rPr lang="ru-RU" sz="1400" dirty="0" err="1" smtClean="0"/>
              <a:t>інструмент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використовується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вимірювання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горизонтальних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вертикальних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кутів</a:t>
            </a:r>
            <a:r>
              <a:rPr lang="ru-RU" sz="1400" dirty="0" smtClean="0"/>
              <a:t>. </a:t>
            </a:r>
            <a:r>
              <a:rPr lang="ru-RU" sz="1400" dirty="0" err="1" smtClean="0"/>
              <a:t>Теодоліт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телескопа, </a:t>
            </a:r>
            <a:r>
              <a:rPr lang="ru-RU" sz="1400" dirty="0" err="1" smtClean="0"/>
              <a:t>встановленого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тринозі</a:t>
            </a:r>
            <a:r>
              <a:rPr lang="ru-RU" sz="1400" dirty="0" smtClean="0"/>
              <a:t>, яка </a:t>
            </a:r>
            <a:r>
              <a:rPr lang="ru-RU" sz="1400" dirty="0" err="1" smtClean="0"/>
              <a:t>обертається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навколо</a:t>
            </a:r>
            <a:r>
              <a:rPr lang="ru-RU" sz="1400" dirty="0" smtClean="0"/>
              <a:t> </a:t>
            </a:r>
            <a:r>
              <a:rPr lang="ru-RU" sz="1400" dirty="0" err="1" smtClean="0"/>
              <a:t>вертикальної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осі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2880319" cy="30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222" y="0"/>
            <a:ext cx="5790778" cy="680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916832"/>
            <a:ext cx="29523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Теодоліт.</a:t>
            </a:r>
          </a:p>
          <a:p>
            <a:r>
              <a:rPr lang="ru-RU" dirty="0" err="1" smtClean="0"/>
              <a:t>Теодоліт</a:t>
            </a:r>
            <a:r>
              <a:rPr lang="ru-RU" dirty="0" smtClean="0"/>
              <a:t> - </a:t>
            </a:r>
            <a:r>
              <a:rPr lang="ru-RU" dirty="0" err="1" smtClean="0"/>
              <a:t>топографічний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, служить для точного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точками, для </a:t>
            </a:r>
            <a:r>
              <a:rPr lang="ru-RU" dirty="0" err="1" smtClean="0"/>
              <a:t>чого</a:t>
            </a:r>
            <a:r>
              <a:rPr lang="ru-RU" dirty="0" smtClean="0"/>
              <a:t> проводиться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зйомка</a:t>
            </a:r>
            <a:r>
              <a:rPr lang="ru-RU" dirty="0" smtClean="0"/>
              <a:t> в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вимірах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78.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дана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поверхня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плоскою, до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неї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прикладають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лінійку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напрямах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Край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лінійки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дотикаючись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поверхні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двох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точках, повинен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повністю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лежати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На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чому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ґрунтується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така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перевірка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46088" indent="-446088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79.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Перевіряючи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лежать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кінці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чотирьох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ніжок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стільця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одній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тесля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користується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двома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нитками. Як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робить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5" y="1772816"/>
            <a:ext cx="180019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Аксіоми стереометрії в побуті, будівництві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2292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Триніжка</a:t>
            </a:r>
            <a:r>
              <a:rPr lang="ru-RU" dirty="0" smtClean="0"/>
              <a:t> для </a:t>
            </a:r>
            <a:r>
              <a:rPr lang="ru-RU" dirty="0" err="1" smtClean="0"/>
              <a:t>стійок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2232248" cy="117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948264" y="4509120"/>
            <a:ext cx="1846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Тринога</a:t>
            </a:r>
            <a:r>
              <a:rPr lang="ru-RU" dirty="0" smtClean="0"/>
              <a:t> для </a:t>
            </a:r>
          </a:p>
          <a:p>
            <a:r>
              <a:rPr lang="ru-RU" dirty="0" err="1" smtClean="0"/>
              <a:t>лазерних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endParaRPr lang="ru-RU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772816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234169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004048" y="6488668"/>
            <a:ext cx="205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Тринога</a:t>
            </a:r>
            <a:r>
              <a:rPr lang="ru-RU" dirty="0" smtClean="0"/>
              <a:t> </a:t>
            </a:r>
            <a:r>
              <a:rPr lang="ru-RU" dirty="0" err="1" smtClean="0"/>
              <a:t>кострова</a:t>
            </a:r>
            <a:endParaRPr lang="ru-RU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700808"/>
            <a:ext cx="1428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43808" y="5157192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Пюпітр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688632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i="1" dirty="0" err="1" smtClean="0"/>
              <a:t>стереометрії</a:t>
            </a:r>
            <a:r>
              <a:rPr lang="ru-RU" i="1" dirty="0" smtClean="0"/>
              <a:t> </a:t>
            </a:r>
            <a:r>
              <a:rPr lang="ru-RU" i="1" dirty="0" err="1" smtClean="0"/>
              <a:t>вивчають</a:t>
            </a:r>
            <a:r>
              <a:rPr lang="ru-RU" i="1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 у </a:t>
            </a:r>
            <a:r>
              <a:rPr lang="ru-RU" dirty="0" err="1" smtClean="0"/>
              <a:t>просторі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планіметрії</a:t>
            </a:r>
            <a:r>
              <a:rPr lang="ru-RU" dirty="0" smtClean="0"/>
              <a:t>,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аксіоматичний</a:t>
            </a:r>
            <a:r>
              <a:rPr lang="ru-RU" i="1" dirty="0" smtClean="0">
                <a:solidFill>
                  <a:srgbClr val="FFFF00"/>
                </a:solidFill>
              </a:rPr>
              <a:t> метод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обирають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основні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поняття</a:t>
            </a:r>
            <a:r>
              <a:rPr lang="ru-RU" b="1" i="1" dirty="0" smtClean="0">
                <a:solidFill>
                  <a:srgbClr val="FFFF00"/>
                </a:solidFill>
              </a:rPr>
              <a:t> – </a:t>
            </a:r>
            <a:r>
              <a:rPr lang="ru-RU" b="1" i="1" dirty="0" err="1" smtClean="0">
                <a:solidFill>
                  <a:srgbClr val="FFFF00"/>
                </a:solidFill>
              </a:rPr>
              <a:t>основні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FFFF00"/>
                </a:solidFill>
              </a:rPr>
              <a:t>фігури</a:t>
            </a:r>
            <a:r>
              <a:rPr lang="ru-RU" b="1" i="1" dirty="0" smtClean="0">
                <a:solidFill>
                  <a:srgbClr val="FFFF00"/>
                </a:solidFill>
              </a:rPr>
              <a:t> та </a:t>
            </a:r>
            <a:r>
              <a:rPr lang="ru-RU" b="1" i="1" dirty="0" err="1" smtClean="0">
                <a:solidFill>
                  <a:srgbClr val="FFFF00"/>
                </a:solidFill>
              </a:rPr>
              <a:t>основні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відношення</a:t>
            </a:r>
            <a:r>
              <a:rPr lang="ru-RU" i="1" dirty="0" smtClean="0"/>
              <a:t>. </a:t>
            </a:r>
            <a:r>
              <a:rPr lang="ru-RU" i="1" dirty="0" err="1" smtClean="0"/>
              <a:t>Їх</a:t>
            </a:r>
            <a:r>
              <a:rPr lang="ru-RU" i="1" dirty="0" smtClean="0"/>
              <a:t>  </a:t>
            </a:r>
            <a:r>
              <a:rPr lang="ru-RU" i="1" dirty="0" err="1" smtClean="0"/>
              <a:t>тлумачать</a:t>
            </a:r>
            <a:r>
              <a:rPr lang="ru-RU" i="1" dirty="0" smtClean="0"/>
              <a:t> через  </a:t>
            </a:r>
            <a:r>
              <a:rPr lang="ru-RU" dirty="0" err="1" smtClean="0"/>
              <a:t>приклади</a:t>
            </a:r>
            <a:r>
              <a:rPr lang="ru-RU" dirty="0" smtClean="0"/>
              <a:t>, не </a:t>
            </a:r>
            <a:r>
              <a:rPr lang="ru-RU" dirty="0" err="1" smtClean="0"/>
              <a:t>даючи</a:t>
            </a:r>
            <a:r>
              <a:rPr lang="ru-RU" dirty="0" smtClean="0"/>
              <a:t> </a:t>
            </a:r>
            <a:r>
              <a:rPr lang="ru-RU" dirty="0" err="1" smtClean="0"/>
              <a:t>означень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без </a:t>
            </a:r>
            <a:r>
              <a:rPr lang="ru-RU" dirty="0" err="1" smtClean="0"/>
              <a:t>доведення</a:t>
            </a:r>
            <a:r>
              <a:rPr lang="ru-RU" dirty="0" smtClean="0"/>
              <a:t> </a:t>
            </a:r>
            <a:r>
              <a:rPr lang="ru-RU" dirty="0" err="1" smtClean="0"/>
              <a:t>вихідні</a:t>
            </a:r>
            <a:r>
              <a:rPr lang="ru-RU" dirty="0" smtClean="0"/>
              <a:t> </a:t>
            </a:r>
            <a:r>
              <a:rPr lang="ru-RU" dirty="0" err="1" smtClean="0"/>
              <a:t>істинні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– </a:t>
            </a:r>
            <a:r>
              <a:rPr lang="ru-RU" b="1" i="1" dirty="0" err="1" smtClean="0">
                <a:solidFill>
                  <a:srgbClr val="FFFF00"/>
                </a:solidFill>
              </a:rPr>
              <a:t>аксіоми</a:t>
            </a:r>
            <a:r>
              <a:rPr lang="ru-RU" i="1" dirty="0" smtClean="0"/>
              <a:t>.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інші</a:t>
            </a:r>
            <a:r>
              <a:rPr lang="ru-RU" i="1" dirty="0" smtClean="0"/>
              <a:t> </a:t>
            </a:r>
            <a:r>
              <a:rPr lang="ru-RU" i="1" dirty="0" err="1" smtClean="0"/>
              <a:t>поняття</a:t>
            </a:r>
            <a:r>
              <a:rPr lang="ru-RU" i="1" dirty="0" smtClean="0"/>
              <a:t> </a:t>
            </a:r>
            <a:r>
              <a:rPr lang="ru-RU" i="1" dirty="0" err="1" smtClean="0"/>
              <a:t>визначають</a:t>
            </a:r>
            <a:r>
              <a:rPr lang="ru-RU" i="1" dirty="0" smtClean="0"/>
              <a:t>, а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інші</a:t>
            </a:r>
            <a:r>
              <a:rPr lang="ru-RU" i="1" dirty="0" smtClean="0"/>
              <a:t> 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доводять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фігурами</a:t>
            </a:r>
            <a:r>
              <a:rPr lang="ru-RU" dirty="0" smtClean="0"/>
              <a:t> у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точка, пряма </a:t>
            </a:r>
            <a:r>
              <a:rPr lang="ru-RU" b="1" i="1" dirty="0" err="1" smtClean="0">
                <a:solidFill>
                  <a:srgbClr val="FFFF00"/>
                </a:solidFill>
              </a:rPr>
              <a:t>і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площина</a:t>
            </a:r>
            <a:r>
              <a:rPr lang="ru-RU" i="1" dirty="0" smtClean="0"/>
              <a:t>, а </a:t>
            </a:r>
            <a:r>
              <a:rPr lang="ru-RU" i="1" dirty="0" err="1" smtClean="0"/>
              <a:t>осно</a:t>
            </a:r>
            <a:r>
              <a:rPr lang="ru-RU" dirty="0" err="1" smtClean="0"/>
              <a:t>вними</a:t>
            </a:r>
            <a:r>
              <a:rPr lang="ru-RU" dirty="0" smtClean="0"/>
              <a:t> </a:t>
            </a:r>
            <a:r>
              <a:rPr lang="ru-RU" dirty="0" err="1" smtClean="0"/>
              <a:t>відношеннями</a:t>
            </a:r>
            <a:r>
              <a:rPr lang="ru-RU" dirty="0" smtClean="0"/>
              <a:t> –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i="1" dirty="0" err="1" smtClean="0">
                <a:solidFill>
                  <a:srgbClr val="FFFF00"/>
                </a:solidFill>
              </a:rPr>
              <a:t>належати</a:t>
            </a:r>
            <a:r>
              <a:rPr lang="ru-RU" b="1" i="1" dirty="0" smtClean="0">
                <a:solidFill>
                  <a:srgbClr val="FFFF00"/>
                </a:solidFill>
              </a:rPr>
              <a:t>», «</a:t>
            </a:r>
            <a:r>
              <a:rPr lang="ru-RU" b="1" i="1" dirty="0" err="1" smtClean="0">
                <a:solidFill>
                  <a:srgbClr val="FFFF00"/>
                </a:solidFill>
              </a:rPr>
              <a:t>лежати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між</a:t>
            </a:r>
            <a:r>
              <a:rPr lang="ru-RU" b="1" i="1" dirty="0" smtClean="0">
                <a:solidFill>
                  <a:srgbClr val="FFFF00"/>
                </a:solidFill>
              </a:rPr>
              <a:t>» </a:t>
            </a:r>
            <a:r>
              <a:rPr lang="ru-RU" b="1" i="1" dirty="0" err="1" smtClean="0">
                <a:solidFill>
                  <a:srgbClr val="FFFF00"/>
                </a:solidFill>
              </a:rPr>
              <a:t>і</a:t>
            </a:r>
            <a:r>
              <a:rPr lang="ru-RU" b="1" i="1" dirty="0" smtClean="0">
                <a:solidFill>
                  <a:srgbClr val="FFFF00"/>
                </a:solidFill>
              </a:rPr>
              <a:t>  «</a:t>
            </a:r>
            <a:r>
              <a:rPr lang="ru-RU" b="1" i="1" dirty="0" err="1" smtClean="0">
                <a:solidFill>
                  <a:srgbClr val="FFFF00"/>
                </a:solidFill>
              </a:rPr>
              <a:t>накладання</a:t>
            </a:r>
            <a:r>
              <a:rPr lang="ru-RU" b="1" i="1" dirty="0" smtClean="0">
                <a:solidFill>
                  <a:srgbClr val="FFFF00"/>
                </a:solidFill>
              </a:rPr>
              <a:t>». </a:t>
            </a:r>
          </a:p>
          <a:p>
            <a:pPr marL="0" indent="0">
              <a:buNone/>
            </a:pPr>
            <a:r>
              <a:rPr lang="ru-RU" i="1" dirty="0" err="1" smtClean="0"/>
              <a:t>Площину</a:t>
            </a:r>
            <a:r>
              <a:rPr lang="ru-RU" i="1" dirty="0" smtClean="0"/>
              <a:t> </a:t>
            </a:r>
            <a:r>
              <a:rPr lang="ru-RU" i="1" dirty="0" err="1" smtClean="0"/>
              <a:t>зображають</a:t>
            </a:r>
            <a:r>
              <a:rPr lang="ru-RU" i="1" dirty="0" smtClean="0"/>
              <a:t> </a:t>
            </a:r>
            <a:r>
              <a:rPr lang="ru-RU" i="1" dirty="0" err="1" smtClean="0"/>
              <a:t>здебільшого</a:t>
            </a:r>
            <a:r>
              <a:rPr lang="ru-RU" i="1" dirty="0" smtClean="0"/>
              <a:t> у </a:t>
            </a:r>
            <a:r>
              <a:rPr lang="ru-RU" i="1" dirty="0" err="1" smtClean="0"/>
              <a:t>вигляді</a:t>
            </a:r>
            <a:r>
              <a:rPr lang="ru-RU" i="1" dirty="0" smtClean="0"/>
              <a:t> </a:t>
            </a:r>
            <a:r>
              <a:rPr lang="ru-RU" i="1" dirty="0" err="1" smtClean="0"/>
              <a:t>паралелограма</a:t>
            </a:r>
            <a:r>
              <a:rPr lang="ru-RU" i="1" dirty="0" smtClean="0"/>
              <a:t> </a:t>
            </a:r>
            <a:r>
              <a:rPr lang="ru-RU" dirty="0" smtClean="0"/>
              <a:t>(мал. 39).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стереометрії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361" y="2060848"/>
            <a:ext cx="30729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79512" y="1556792"/>
            <a:ext cx="8784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Як і в планіметрії, точки позначають великими латинськими буквами 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А, В, С, ... , прямі – малими латинськими буквами а, b, c, … . </a:t>
            </a:r>
          </a:p>
          <a:p>
            <a:pPr>
              <a:spcBef>
                <a:spcPct val="50000"/>
              </a:spcBef>
            </a:pPr>
            <a:r>
              <a:rPr lang="uk-UA" i="1" dirty="0" smtClean="0">
                <a:latin typeface="Calibri" pitchFamily="34" charset="0"/>
                <a:cs typeface="Calibri" pitchFamily="34" charset="0"/>
              </a:rPr>
              <a:t>Площини 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позначають малими грецькими буквами α (альфа), β (бета), γ (гамма) ... .</a:t>
            </a:r>
          </a:p>
          <a:p>
            <a:pPr>
              <a:spcBef>
                <a:spcPct val="50000"/>
              </a:spcBef>
            </a:pPr>
            <a:r>
              <a:rPr lang="ru-RU" b="1" dirty="0" err="1" smtClean="0"/>
              <a:t>Основними</a:t>
            </a:r>
            <a:r>
              <a:rPr lang="ru-RU" b="1" dirty="0" smtClean="0"/>
              <a:t> </a:t>
            </a:r>
            <a:r>
              <a:rPr lang="ru-RU" b="1" dirty="0" err="1" smtClean="0"/>
              <a:t>фігурами</a:t>
            </a:r>
            <a:r>
              <a:rPr lang="ru-RU" b="1" dirty="0" smtClean="0"/>
              <a:t> у </a:t>
            </a:r>
            <a:r>
              <a:rPr lang="ru-RU" b="1" dirty="0" err="1" smtClean="0"/>
              <a:t>просторі</a:t>
            </a:r>
            <a:r>
              <a:rPr lang="ru-RU" b="1" dirty="0" smtClean="0"/>
              <a:t> є: </a:t>
            </a:r>
            <a:endParaRPr lang="ru-RU" b="1" dirty="0"/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27584" y="3284984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Точка</a:t>
            </a:r>
          </a:p>
        </p:txBody>
      </p:sp>
      <p:sp>
        <p:nvSpPr>
          <p:cNvPr id="4101" name="Oval 8"/>
          <p:cNvSpPr>
            <a:spLocks noChangeArrowheads="1"/>
          </p:cNvSpPr>
          <p:nvPr/>
        </p:nvSpPr>
        <p:spPr bwMode="auto">
          <a:xfrm flipH="1" flipV="1">
            <a:off x="1258888" y="40767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3419872" y="3212976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Пряма</a:t>
            </a:r>
            <a:endParaRPr lang="ru-RU" b="1" dirty="0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6732240" y="3284984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/>
              <a:t>Площина</a:t>
            </a:r>
            <a:endParaRPr lang="ru-RU" b="1" dirty="0"/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 flipV="1">
            <a:off x="2195736" y="4293096"/>
            <a:ext cx="2736329" cy="64807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AutoShape 12"/>
          <p:cNvSpPr>
            <a:spLocks noChangeArrowheads="1"/>
          </p:cNvSpPr>
          <p:nvPr/>
        </p:nvSpPr>
        <p:spPr bwMode="auto">
          <a:xfrm>
            <a:off x="6300192" y="3861048"/>
            <a:ext cx="2376264" cy="720725"/>
          </a:xfrm>
          <a:prstGeom prst="parallelogram">
            <a:avLst>
              <a:gd name="adj" fmla="val 62445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1187624" y="4077072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</a:t>
            </a:r>
            <a:endParaRPr lang="ru-RU" dirty="0"/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4716016" y="3933056"/>
            <a:ext cx="288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</a:t>
            </a:r>
            <a:endParaRPr lang="ru-RU" dirty="0"/>
          </a:p>
        </p:txBody>
      </p:sp>
      <p:pic>
        <p:nvPicPr>
          <p:cNvPr id="410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05064"/>
            <a:ext cx="495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99592" y="260648"/>
            <a:ext cx="756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 smtClean="0"/>
              <a:t>Основні фігури у просторі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92488" cy="4824536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Введення у просторі нової геометричної фігури – площини – потребує уточнення основних відношень та розширення системи аксіом планіметрії.</a:t>
            </a:r>
          </a:p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Відношення 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“належати”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розглядають не лише для точки і прямої – точка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лежить на прямій, але й для точки і площини та прямої і площи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ни – точка (пряма)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лежить у площині.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Calibri" pitchFamily="34" charset="0"/>
                <a:cs typeface="Calibri" pitchFamily="34" charset="0"/>
              </a:rPr>
              <a:t>Відношення  </a:t>
            </a:r>
            <a:r>
              <a:rPr lang="uk-UA" b="1" dirty="0" err="1" smtClean="0">
                <a:latin typeface="Calibri" pitchFamily="34" charset="0"/>
                <a:cs typeface="Calibri" pitchFamily="34" charset="0"/>
              </a:rPr>
              <a:t>“належати”</a:t>
            </a:r>
            <a:endParaRPr lang="ru-RU" b="1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5004048" y="3501008"/>
            <a:ext cx="3643338" cy="1928826"/>
          </a:xfrm>
          <a:prstGeom prst="parallelogram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 flipV="1">
            <a:off x="6012160" y="479715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508104" y="2276872"/>
            <a:ext cx="2736329" cy="936104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884368" y="2276872"/>
            <a:ext cx="288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479715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sym typeface="Symbol"/>
              </a:rPr>
              <a:t>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436510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sym typeface="Symbol"/>
              </a:rPr>
              <a:t>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40152" y="3933056"/>
            <a:ext cx="2016224" cy="864096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8344" y="43651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sym typeface="Symbol"/>
              </a:rPr>
              <a:t>b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flipH="1" flipV="1">
            <a:off x="6516216" y="278092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372200" y="227687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B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/>
      <p:bldP spid="15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8352928" cy="3096344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Відношення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лежати між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для трьох будь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яких точок прямої не залежить від її розміщення в просторі, тому це відношення є основним і в стереометрії.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Calibri" pitchFamily="34" charset="0"/>
                <a:cs typeface="Calibri" pitchFamily="34" charset="0"/>
              </a:rPr>
              <a:t>Відношення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лежати між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”</a:t>
            </a:r>
            <a:endParaRPr lang="ru-RU" b="1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3923928" y="3429000"/>
            <a:ext cx="4464496" cy="1584176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 flipH="1" flipV="1">
            <a:off x="4860032" y="458112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5868144" y="422108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 flipV="1">
            <a:off x="7524328" y="364502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24128" y="36450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C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31409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B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400506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A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8784976" cy="115212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Відношення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накладання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у просторі розуміють як суміщення фігур відповідно всіма своїми точками (мал. 40).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Calibri" pitchFamily="34" charset="0"/>
                <a:cs typeface="Calibri" pitchFamily="34" charset="0"/>
              </a:rPr>
              <a:t>Відношення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накладання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”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366479" cy="284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>
            <a:off x="2483768" y="5445224"/>
            <a:ext cx="1584176" cy="108012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71234" y="5430165"/>
            <a:ext cx="1584176" cy="108012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Система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аксіом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стереометрії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складається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двох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частин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Перша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них</a:t>
            </a:r>
          </a:p>
          <a:p>
            <a:pPr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включає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аксіоми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планіметрії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Вони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виконуються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кожній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площині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простору.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пам’ятайте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1)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властивості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всіх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фігур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які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ви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вивчали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планіметрії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справджуються</a:t>
            </a:r>
            <a:endParaRPr lang="ru-RU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кожній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площині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простору;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2)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якщо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йдеться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дві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точки (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прямі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), то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ці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точки (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прямі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є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різними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тобто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вони не </a:t>
            </a: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збігаються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Друга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частина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аксіом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стереометрії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включає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аксіоми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характеризують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взаємне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розміщення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точок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Коротко</a:t>
            </a:r>
          </a:p>
          <a:p>
            <a:pPr marL="0" indent="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називатимемо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аксіомами</a:t>
            </a: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стереометрії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Система аксіом стереометрії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-ponyattya-stereometr-i-aks-omi-stereometr-i-nasl-dki-z-aks-om-stereometr-i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osnovn-ponyattya-stereometr-i-aks-omi-stereometr-i-nasl-dki-z-aks-om-stereometr-i</Template>
  <TotalTime>0</TotalTime>
  <Words>1620</Words>
  <Application>Microsoft Office PowerPoint</Application>
  <PresentationFormat>Экран (4:3)</PresentationFormat>
  <Paragraphs>220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osnovn-ponyattya-stereometr-i-aks-omi-stereometr-i-nasl-dki-z-aks-om-stereometr-i</vt:lpstr>
      <vt:lpstr>Основні поняття та аксіоми стереометрії</vt:lpstr>
      <vt:lpstr>Аксіоми  </vt:lpstr>
      <vt:lpstr>1). Поняття стереометрії як науки  2). Аксіоми, означення, теореми 3). Аксіоми планіметрії 4). Аксіоми стереометрії 5). Наслідки з аксіом 6). Первинне закріплення вивченого матеріалу </vt:lpstr>
      <vt:lpstr>Основні поняття стереометрії</vt:lpstr>
      <vt:lpstr>Презентация PowerPoint</vt:lpstr>
      <vt:lpstr>Відношення  “належати”</vt:lpstr>
      <vt:lpstr>Відношення  “лежати між”</vt:lpstr>
      <vt:lpstr>Відношення “накладання”</vt:lpstr>
      <vt:lpstr>Система аксіом стереометрії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</vt:lpstr>
      <vt:lpstr>Презентация PowerPoint</vt:lpstr>
      <vt:lpstr>Наслідок 2</vt:lpstr>
      <vt:lpstr>Висновок </vt:lpstr>
      <vt:lpstr>Наслідок 3</vt:lpstr>
      <vt:lpstr>Опорна задача</vt:lpstr>
      <vt:lpstr>Це цікаво</vt:lpstr>
      <vt:lpstr>Первинне закріплення вивченого матеріалу</vt:lpstr>
      <vt:lpstr>Презентация PowerPoint</vt:lpstr>
      <vt:lpstr>Усні вправи</vt:lpstr>
      <vt:lpstr>Тренувальні усні вправи</vt:lpstr>
      <vt:lpstr>Тренувальні усні вправи</vt:lpstr>
      <vt:lpstr>Тренувальні усні вправи</vt:lpstr>
      <vt:lpstr>Тренувальні вправи. Коментування </vt:lpstr>
      <vt:lpstr>Задача №60</vt:lpstr>
      <vt:lpstr>Задача № 63</vt:lpstr>
      <vt:lpstr>Задача № 64</vt:lpstr>
      <vt:lpstr>Задачі практичного змісту</vt:lpstr>
      <vt:lpstr>Презентация PowerPoint</vt:lpstr>
      <vt:lpstr>Презентация PowerPoint</vt:lpstr>
      <vt:lpstr>Аксіоми стереометрії в побуті, будівництві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2014-10-02T15:13:23Z</dcterms:created>
  <dcterms:modified xsi:type="dcterms:W3CDTF">2014-10-02T15:13:32Z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