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7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CF4C6-3BD8-441F-8F90-0D7B7608406B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D7849-780A-481D-BE6A-F3E0FB041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857364"/>
            <a:ext cx="7429552" cy="1470025"/>
          </a:xfrm>
        </p:spPr>
        <p:txBody>
          <a:bodyPr/>
          <a:lstStyle>
            <a:lvl1pPr>
              <a:defRPr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5500702"/>
            <a:ext cx="5000660" cy="11430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48E6D9-2974-45CD-81DB-B8F5A365C8C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2924B-5421-4AB7-B394-E2FDA557F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48E6D9-2974-45CD-81DB-B8F5A365C8C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2924B-5421-4AB7-B394-E2FDA557F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48E6D9-2974-45CD-81DB-B8F5A365C8C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2924B-5421-4AB7-B394-E2FDA557F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68346"/>
          </a:xfrm>
        </p:spPr>
        <p:txBody>
          <a:bodyPr/>
          <a:lstStyle>
            <a:lvl1pPr>
              <a:defRPr b="1" cap="none" spc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48E6D9-2974-45CD-81DB-B8F5A365C8C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2924B-5421-4AB7-B394-E2FDA557F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48E6D9-2974-45CD-81DB-B8F5A365C8C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2924B-5421-4AB7-B394-E2FDA557F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48E6D9-2974-45CD-81DB-B8F5A365C8C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2924B-5421-4AB7-B394-E2FDA557F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48E6D9-2974-45CD-81DB-B8F5A365C8C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2924B-5421-4AB7-B394-E2FDA557F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48E6D9-2974-45CD-81DB-B8F5A365C8C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2924B-5421-4AB7-B394-E2FDA557F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48E6D9-2974-45CD-81DB-B8F5A365C8C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2924B-5421-4AB7-B394-E2FDA557F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48E6D9-2974-45CD-81DB-B8F5A365C8C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2924B-5421-4AB7-B394-E2FDA557F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48E6D9-2974-45CD-81DB-B8F5A365C8C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2924B-5421-4AB7-B394-E2FDA557F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C48E6D9-2974-45CD-81DB-B8F5A365C8C0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EE2924B-5421-4AB7-B394-E2FDA557FA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u="sng" dirty="0"/>
              <a:t>Паралельне перенесення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357422" y="5286388"/>
            <a:ext cx="4572032" cy="365125"/>
          </a:xfrm>
        </p:spPr>
        <p:txBody>
          <a:bodyPr/>
          <a:lstStyle/>
          <a:p>
            <a:r>
              <a:rPr lang="ru-RU" sz="2400" b="1" dirty="0" err="1" smtClean="0">
                <a:solidFill>
                  <a:schemeClr val="tx1"/>
                </a:solidFill>
              </a:rPr>
              <a:t>Косюга</a:t>
            </a:r>
            <a:r>
              <a:rPr lang="ru-RU" sz="2400" b="1" dirty="0" smtClean="0">
                <a:solidFill>
                  <a:schemeClr val="tx1"/>
                </a:solidFill>
              </a:rPr>
              <a:t>  Л. І.                    2012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uk-UA" i="1" dirty="0"/>
              <a:t>Задача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Знайдіть значення </a:t>
            </a:r>
            <a:r>
              <a:rPr lang="en-US" dirty="0"/>
              <a:t>a</a:t>
            </a:r>
            <a:r>
              <a:rPr lang="ru-RU" dirty="0"/>
              <a:t> та </a:t>
            </a:r>
            <a:r>
              <a:rPr lang="en-US" dirty="0"/>
              <a:t>b</a:t>
            </a:r>
            <a:r>
              <a:rPr lang="ru-RU" dirty="0"/>
              <a:t> у формулах </a:t>
            </a:r>
            <a:r>
              <a:rPr lang="ru-RU" dirty="0" err="1"/>
              <a:t>паралельного</a:t>
            </a:r>
            <a:r>
              <a:rPr lang="ru-RU" dirty="0"/>
              <a:t> </a:t>
            </a:r>
            <a:r>
              <a:rPr lang="ru-RU" dirty="0" err="1"/>
              <a:t>перенесення</a:t>
            </a:r>
            <a:r>
              <a:rPr lang="ru-RU" dirty="0"/>
              <a:t>,  </a:t>
            </a:r>
            <a:r>
              <a:rPr lang="ru-RU" dirty="0" err="1"/>
              <a:t>якщо</a:t>
            </a:r>
            <a:r>
              <a:rPr lang="ru-RU" dirty="0"/>
              <a:t> точка А(3;5)</a:t>
            </a:r>
            <a:r>
              <a:rPr lang="uk-UA" dirty="0"/>
              <a:t> переходить у точку В(4;10).</a:t>
            </a: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4143380"/>
            <a:ext cx="2178802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txBody>
          <a:bodyPr wrap="none">
            <a:spAutoFit/>
          </a:bodyPr>
          <a:lstStyle/>
          <a:p>
            <a:r>
              <a:rPr lang="uk-UA" sz="3200" dirty="0"/>
              <a:t>а = 1, </a:t>
            </a:r>
            <a:r>
              <a:rPr lang="en-US" sz="3200" dirty="0"/>
              <a:t> b = 5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Властивості  паралельного перенесення: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паралельне перенесення – це рух;</a:t>
            </a:r>
            <a:endParaRPr lang="ru-RU" dirty="0"/>
          </a:p>
          <a:p>
            <a:pPr lvl="0"/>
            <a:r>
              <a:rPr lang="uk-UA" dirty="0"/>
              <a:t>при паралельному перенесенні точки зміщуються вздовж паралельних прямих на одну і ту ж відстань;</a:t>
            </a:r>
            <a:endParaRPr lang="ru-RU" dirty="0"/>
          </a:p>
          <a:p>
            <a:pPr lvl="0"/>
            <a:r>
              <a:rPr lang="uk-UA" dirty="0"/>
              <a:t>при паралельному перенесенні пряма переходить у паралельну пряму.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Вибрати </a:t>
            </a:r>
            <a:r>
              <a:rPr lang="uk-UA" dirty="0"/>
              <a:t>ті словосполучення, </a:t>
            </a:r>
            <a:r>
              <a:rPr lang="uk-UA" dirty="0" smtClean="0"/>
              <a:t>які характеризують </a:t>
            </a:r>
            <a:r>
              <a:rPr lang="uk-UA" dirty="0"/>
              <a:t>рух </a:t>
            </a:r>
            <a:r>
              <a:rPr lang="uk-UA" dirty="0" smtClean="0"/>
              <a:t>:</a:t>
            </a:r>
          </a:p>
          <a:p>
            <a:pPr lvl="0"/>
            <a:r>
              <a:rPr lang="uk-UA" dirty="0"/>
              <a:t>зберігає відстань між точками;</a:t>
            </a:r>
            <a:endParaRPr lang="ru-RU" dirty="0"/>
          </a:p>
          <a:p>
            <a:pPr lvl="0"/>
            <a:r>
              <a:rPr lang="uk-UA" dirty="0"/>
              <a:t>зберігає порядок взаємного розміщення точок;</a:t>
            </a:r>
            <a:endParaRPr lang="ru-RU" dirty="0"/>
          </a:p>
          <a:p>
            <a:pPr lvl="0"/>
            <a:r>
              <a:rPr lang="uk-UA" dirty="0"/>
              <a:t>прямі переходять у прямі;</a:t>
            </a:r>
            <a:endParaRPr lang="ru-RU" dirty="0"/>
          </a:p>
          <a:p>
            <a:pPr lvl="0"/>
            <a:r>
              <a:rPr lang="uk-UA" dirty="0"/>
              <a:t>кути між прямими не зберігаються;</a:t>
            </a:r>
            <a:endParaRPr lang="ru-RU" dirty="0"/>
          </a:p>
          <a:p>
            <a:pPr lvl="0"/>
            <a:r>
              <a:rPr lang="uk-UA" dirty="0"/>
              <a:t>відрізки переходять у прямі.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4525963"/>
          </a:xfrm>
        </p:spPr>
        <p:txBody>
          <a:bodyPr/>
          <a:lstStyle/>
          <a:p>
            <a:pPr lvl="0"/>
            <a:r>
              <a:rPr lang="uk-UA" dirty="0"/>
              <a:t>Побудувати фігуру, симетричну даній відносно точки </a:t>
            </a:r>
            <a:r>
              <a:rPr lang="uk-UA" i="1" dirty="0"/>
              <a:t>А.</a:t>
            </a:r>
            <a:endParaRPr lang="ru-RU" dirty="0"/>
          </a:p>
          <a:p>
            <a:endParaRPr lang="ru-RU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 rot="-2679778">
            <a:off x="1750699" y="2185016"/>
            <a:ext cx="1864036" cy="1773588"/>
          </a:xfrm>
          <a:prstGeom prst="parallelogram">
            <a:avLst>
              <a:gd name="adj" fmla="val 33247"/>
            </a:avLst>
          </a:prstGeom>
          <a:solidFill>
            <a:srgbClr val="FFFFFF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Oval 3"/>
          <p:cNvSpPr>
            <a:spLocks noChangeArrowheads="1"/>
          </p:cNvSpPr>
          <p:nvPr/>
        </p:nvSpPr>
        <p:spPr bwMode="auto">
          <a:xfrm>
            <a:off x="4643438" y="3000372"/>
            <a:ext cx="71438" cy="71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714612" y="1785926"/>
            <a:ext cx="5572164" cy="3500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2643174" y="928670"/>
            <a:ext cx="5357850" cy="3429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utoShape 2"/>
          <p:cNvSpPr>
            <a:spLocks noChangeArrowheads="1"/>
          </p:cNvSpPr>
          <p:nvPr/>
        </p:nvSpPr>
        <p:spPr bwMode="auto">
          <a:xfrm rot="8192038">
            <a:off x="5856868" y="2070600"/>
            <a:ext cx="1970704" cy="1825542"/>
          </a:xfrm>
          <a:prstGeom prst="parallelogram">
            <a:avLst>
              <a:gd name="adj" fmla="val 38255"/>
            </a:avLst>
          </a:prstGeom>
          <a:solidFill>
            <a:srgbClr val="FFFFFF"/>
          </a:solidFill>
          <a:ln w="57150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3571868" y="1714488"/>
            <a:ext cx="4572032" cy="1714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785918" y="2643182"/>
            <a:ext cx="6858048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Дуга 19"/>
          <p:cNvSpPr/>
          <p:nvPr/>
        </p:nvSpPr>
        <p:spPr>
          <a:xfrm rot="2990328">
            <a:off x="6759336" y="2901694"/>
            <a:ext cx="914400" cy="914400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20870885">
            <a:off x="6150138" y="1506678"/>
            <a:ext cx="914400" cy="914400"/>
          </a:xfrm>
          <a:prstGeom prst="arc">
            <a:avLst>
              <a:gd name="adj1" fmla="val 16200000"/>
              <a:gd name="adj2" fmla="val 1998333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 rot="3821345">
            <a:off x="5870292" y="3655723"/>
            <a:ext cx="914400" cy="914400"/>
          </a:xfrm>
          <a:prstGeom prst="arc">
            <a:avLst>
              <a:gd name="adj1" fmla="val 16200000"/>
              <a:gd name="adj2" fmla="val 1998333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20870885">
            <a:off x="5229503" y="2371990"/>
            <a:ext cx="914400" cy="914400"/>
          </a:xfrm>
          <a:prstGeom prst="arc">
            <a:avLst>
              <a:gd name="adj1" fmla="val 16200000"/>
              <a:gd name="adj2" fmla="val 1998333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413142" y="3244334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i="1" dirty="0" smtClean="0"/>
              <a:t>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868346"/>
          </a:xfrm>
        </p:spPr>
        <p:txBody>
          <a:bodyPr>
            <a:normAutofit fontScale="90000"/>
          </a:bodyPr>
          <a:lstStyle/>
          <a:p>
            <a:pPr lvl="0"/>
            <a:r>
              <a:rPr lang="uk-UA" dirty="0" smtClean="0"/>
              <a:t>Побудувати фігуру, симетричну даній відносно точки </a:t>
            </a:r>
            <a:r>
              <a:rPr lang="uk-UA" i="1" dirty="0" smtClean="0"/>
              <a:t>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 rot="1374787">
            <a:off x="5919303" y="2261186"/>
            <a:ext cx="2007465" cy="329116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1" name="Oval 3"/>
          <p:cNvSpPr>
            <a:spLocks noChangeArrowheads="1"/>
          </p:cNvSpPr>
          <p:nvPr/>
        </p:nvSpPr>
        <p:spPr bwMode="auto">
          <a:xfrm>
            <a:off x="4429124" y="3357562"/>
            <a:ext cx="142876" cy="714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7" name="Прямая соединительная линия 6"/>
          <p:cNvCxnSpPr>
            <a:stCxn id="2050" idx="0"/>
          </p:cNvCxnSpPr>
          <p:nvPr/>
        </p:nvCxnSpPr>
        <p:spPr>
          <a:xfrm rot="16200000" flipH="1" flipV="1">
            <a:off x="2743873" y="-67123"/>
            <a:ext cx="2361694" cy="7277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utoShape 2"/>
          <p:cNvSpPr>
            <a:spLocks noChangeArrowheads="1"/>
          </p:cNvSpPr>
          <p:nvPr/>
        </p:nvSpPr>
        <p:spPr bwMode="auto">
          <a:xfrm rot="12288010">
            <a:off x="1162030" y="1342370"/>
            <a:ext cx="1998535" cy="3216596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57150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0" name="Прямая соединительная линия 9"/>
          <p:cNvCxnSpPr>
            <a:stCxn id="2050" idx="2"/>
          </p:cNvCxnSpPr>
          <p:nvPr/>
        </p:nvCxnSpPr>
        <p:spPr>
          <a:xfrm rot="5400000" flipH="1">
            <a:off x="2091848" y="1765749"/>
            <a:ext cx="4317364" cy="2214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2050" idx="4"/>
          </p:cNvCxnSpPr>
          <p:nvPr/>
        </p:nvCxnSpPr>
        <p:spPr>
          <a:xfrm rot="5400000" flipH="1">
            <a:off x="1661181" y="267590"/>
            <a:ext cx="5241816" cy="58495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 rot="16200000">
            <a:off x="3500430" y="1785926"/>
            <a:ext cx="914400" cy="914400"/>
          </a:xfrm>
          <a:prstGeom prst="arc">
            <a:avLst>
              <a:gd name="adj1" fmla="val 16200000"/>
              <a:gd name="adj2" fmla="val 1998333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rot="15421094">
            <a:off x="1881284" y="881161"/>
            <a:ext cx="914400" cy="914400"/>
          </a:xfrm>
          <a:prstGeom prst="arc">
            <a:avLst>
              <a:gd name="adj1" fmla="val 16200000"/>
              <a:gd name="adj2" fmla="val 1998333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11457905">
            <a:off x="1364470" y="3721931"/>
            <a:ext cx="914400" cy="914400"/>
          </a:xfrm>
          <a:prstGeom prst="arc">
            <a:avLst>
              <a:gd name="adj1" fmla="val 16200000"/>
              <a:gd name="adj2" fmla="val 1998333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413142" y="3244334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i="1" dirty="0" smtClean="0"/>
              <a:t>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4" grpId="1" animBg="1"/>
      <p:bldP spid="15" grpId="0" animBg="1"/>
      <p:bldP spid="15" grpId="1" animBg="1"/>
      <p:bldP spid="17" grpId="0" animBg="1"/>
      <p:bldP spid="1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868346"/>
          </a:xfrm>
        </p:spPr>
        <p:txBody>
          <a:bodyPr>
            <a:normAutofit fontScale="90000"/>
          </a:bodyPr>
          <a:lstStyle/>
          <a:p>
            <a:pPr lvl="0"/>
            <a:r>
              <a:rPr lang="uk-UA" dirty="0"/>
              <a:t>Побудувати фігуру, симетричну даній відносно прямої </a:t>
            </a:r>
            <a:r>
              <a:rPr lang="ru-RU" i="1" dirty="0" smtClean="0"/>
              <a:t>а</a:t>
            </a:r>
            <a:r>
              <a:rPr lang="uk-UA" dirty="0" smtClean="0"/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0" y="357166"/>
            <a:ext cx="8286808" cy="50006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929322" y="1571612"/>
            <a:ext cx="3433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/>
              <a:t>а</a:t>
            </a:r>
            <a:endParaRPr lang="ru-RU" sz="24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2107401" y="2893203"/>
            <a:ext cx="4929198" cy="3000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857224" y="2928934"/>
            <a:ext cx="5286412" cy="3429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-1000148" y="3071826"/>
            <a:ext cx="5072098" cy="3071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642910" y="2643182"/>
            <a:ext cx="1714512" cy="857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928794" y="2214554"/>
            <a:ext cx="135732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1071538" y="2214554"/>
            <a:ext cx="2214578" cy="17145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ый треугольник 38"/>
          <p:cNvSpPr/>
          <p:nvPr/>
        </p:nvSpPr>
        <p:spPr>
          <a:xfrm rot="19695517">
            <a:off x="1065249" y="3055409"/>
            <a:ext cx="1358637" cy="117710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ый треугольник 39"/>
          <p:cNvSpPr/>
          <p:nvPr/>
        </p:nvSpPr>
        <p:spPr>
          <a:xfrm rot="19695517">
            <a:off x="2242523" y="1575081"/>
            <a:ext cx="1361543" cy="185136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ый треугольник 40"/>
          <p:cNvSpPr/>
          <p:nvPr/>
        </p:nvSpPr>
        <p:spPr>
          <a:xfrm rot="19695517">
            <a:off x="3351264" y="1626649"/>
            <a:ext cx="1358637" cy="117710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Дуга 41"/>
          <p:cNvSpPr/>
          <p:nvPr/>
        </p:nvSpPr>
        <p:spPr>
          <a:xfrm rot="6553704">
            <a:off x="3887876" y="3431743"/>
            <a:ext cx="714380" cy="571504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Дуга 42"/>
          <p:cNvSpPr/>
          <p:nvPr/>
        </p:nvSpPr>
        <p:spPr>
          <a:xfrm rot="6553704">
            <a:off x="3387810" y="4646189"/>
            <a:ext cx="714380" cy="571504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Дуга 43"/>
          <p:cNvSpPr/>
          <p:nvPr/>
        </p:nvSpPr>
        <p:spPr>
          <a:xfrm rot="6839213">
            <a:off x="1316109" y="4574751"/>
            <a:ext cx="714380" cy="571504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V="1">
            <a:off x="1857356" y="4000504"/>
            <a:ext cx="2428892" cy="107157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3500430" y="4429132"/>
            <a:ext cx="1143008" cy="428628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1857356" y="5072074"/>
            <a:ext cx="2000264" cy="142876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0"/>
                            </p:stCondLst>
                            <p:childTnLst>
                              <p:par>
                                <p:cTn id="7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500"/>
                            </p:stCondLst>
                            <p:childTnLst>
                              <p:par>
                                <p:cTn id="76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000"/>
                            </p:stCondLst>
                            <p:childTnLst>
                              <p:par>
                                <p:cTn id="8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2" grpId="2" animBg="1"/>
      <p:bldP spid="43" grpId="0" animBg="1"/>
      <p:bldP spid="43" grpId="1" animBg="1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868346"/>
          </a:xfrm>
        </p:spPr>
        <p:txBody>
          <a:bodyPr/>
          <a:lstStyle/>
          <a:p>
            <a:r>
              <a:rPr lang="uk-UA" dirty="0" smtClean="0"/>
              <a:t>обговоріть в парах твердження і скажіть, правильне воно чи хибне..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ct val="0"/>
              </a:spcBef>
              <a:buFontTx/>
              <a:buChar char="•"/>
              <a:tabLst>
                <a:tab pos="457200" algn="l"/>
              </a:tabLst>
            </a:pPr>
            <a:r>
              <a:rPr lang="uk-UA" dirty="0" smtClean="0">
                <a:latin typeface="Arial" pitchFamily="34" charset="0"/>
                <a:ea typeface="Times New Roman" pitchFamily="18" charset="0"/>
              </a:rPr>
              <a:t>Ромб має дві осі симетрії.</a:t>
            </a:r>
            <a:endParaRPr lang="ru-RU" dirty="0" smtClean="0">
              <a:latin typeface="Arial" pitchFamily="34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  <a:tabLst>
                <a:tab pos="457200" algn="l"/>
              </a:tabLst>
            </a:pPr>
            <a:r>
              <a:rPr lang="uk-UA" dirty="0" smtClean="0">
                <a:latin typeface="Arial" pitchFamily="34" charset="0"/>
                <a:ea typeface="Times New Roman" pitchFamily="18" charset="0"/>
              </a:rPr>
              <a:t>Внаслідок повороту навколо точки В на 120</a:t>
            </a:r>
            <a:r>
              <a:rPr lang="uk-UA" baseline="30000" dirty="0" smtClean="0">
                <a:latin typeface="Arial" pitchFamily="34" charset="0"/>
                <a:ea typeface="Times New Roman" pitchFamily="18" charset="0"/>
              </a:rPr>
              <a:t>0</a:t>
            </a:r>
            <a:r>
              <a:rPr lang="uk-UA" dirty="0" smtClean="0">
                <a:latin typeface="Arial" pitchFamily="34" charset="0"/>
                <a:ea typeface="Times New Roman" pitchFamily="18" charset="0"/>
              </a:rPr>
              <a:t> трикутник відображається сам на себе.</a:t>
            </a:r>
            <a:endParaRPr lang="ru-RU" dirty="0" smtClean="0">
              <a:latin typeface="Arial" pitchFamily="34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785926"/>
            <a:ext cx="82868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/>
              <a:t>Правильний трикутник має одну вісь симетрії.</a:t>
            </a:r>
            <a:endParaRPr lang="ru-RU" sz="3200" dirty="0" smtClean="0"/>
          </a:p>
          <a:p>
            <a:r>
              <a:rPr lang="uk-UA" sz="3200" dirty="0" smtClean="0"/>
              <a:t> Геометричні перетворення, які зберігають відстань між довільними парами точок, називають рухом.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714488"/>
            <a:ext cx="807249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Коло має безліч осей симетрії.</a:t>
            </a:r>
            <a:endParaRPr lang="ru-RU" sz="32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Правильний трикутник при повороті на 160</a:t>
            </a:r>
            <a:r>
              <a:rPr lang="uk-UA" sz="3200" baseline="30000" dirty="0" smtClean="0">
                <a:latin typeface="Arial" pitchFamily="34" charset="0"/>
                <a:ea typeface="Times New Roman" pitchFamily="18" charset="0"/>
              </a:rPr>
              <a:t>0</a:t>
            </a: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 навколо точки перетину бісектрис відображається сам на себе</a:t>
            </a:r>
            <a:endParaRPr lang="uk-UA" sz="3200" dirty="0" smtClean="0"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785926"/>
            <a:ext cx="75724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Квадрат має дві осі симетрії.</a:t>
            </a:r>
            <a:endParaRPr lang="ru-RU" sz="32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Центральна симетрія є випадком повороту на 180</a:t>
            </a:r>
            <a:r>
              <a:rPr lang="uk-UA" sz="3200" baseline="30000" dirty="0" smtClean="0">
                <a:latin typeface="Arial" pitchFamily="34" charset="0"/>
                <a:ea typeface="Times New Roman" pitchFamily="18" charset="0"/>
              </a:rPr>
              <a:t>0</a:t>
            </a: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.</a:t>
            </a:r>
            <a:endParaRPr lang="uk-UA" sz="3200" dirty="0" smtClean="0"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857364"/>
            <a:ext cx="78581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Коло має одну вісь симетрії.</a:t>
            </a:r>
            <a:endParaRPr lang="ru-RU" sz="32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Внаслідок повороту квадрата навколо точки перетину його діагоналей на кут 90</a:t>
            </a:r>
            <a:r>
              <a:rPr lang="uk-UA" sz="3200" baseline="30000" dirty="0" smtClean="0">
                <a:latin typeface="Arial" pitchFamily="34" charset="0"/>
                <a:ea typeface="Times New Roman" pitchFamily="18" charset="0"/>
              </a:rPr>
              <a:t>0</a:t>
            </a: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 квадрат відображається на себе.</a:t>
            </a:r>
            <a:endParaRPr lang="uk-UA" sz="3200" dirty="0" smtClean="0">
              <a:latin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1571612"/>
            <a:ext cx="77153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Квадрат має чотири осі симетрії.</a:t>
            </a:r>
            <a:endParaRPr lang="ru-RU" sz="32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Центральна симетрія – це геометричне перетворення, яке переводить точку А в точку В так, що АВ – серединний перпендикуляр до осі симетрії.</a:t>
            </a:r>
            <a:endParaRPr lang="uk-UA" sz="3200" dirty="0" smtClean="0"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2000240"/>
            <a:ext cx="77867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Квадрат має одну вісь симетрії.</a:t>
            </a:r>
            <a:endParaRPr lang="ru-RU" sz="32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Кут повороту виконується за годинниковою стрілкою і проти годинникової стрілки.</a:t>
            </a:r>
            <a:endParaRPr lang="uk-UA" sz="3200" dirty="0" smtClean="0"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1928802"/>
            <a:ext cx="778674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Квадрат має п'ять осей симетрії.</a:t>
            </a:r>
            <a:endParaRPr lang="ru-RU" sz="32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Осьова симетрія – це геометричне перетворення, яке переводить точку А в точку В так, що АВ – серединний перпендикуляр до осі симетрії.</a:t>
            </a:r>
            <a:endParaRPr lang="uk-UA" sz="3200" dirty="0" smtClean="0">
              <a:latin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1500174"/>
            <a:ext cx="807249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Правильний трикутник не має осі симетрії.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</a:pPr>
            <a:r>
              <a:rPr lang="uk-UA" sz="3200" dirty="0" err="1" smtClean="0">
                <a:latin typeface="Arial" pitchFamily="34" charset="0"/>
                <a:ea typeface="Times New Roman" pitchFamily="18" charset="0"/>
              </a:rPr>
              <a:t>Поворот-</a:t>
            </a: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 це перетворення, яке переводить кожну точку фігури-прообразу в точку фігури-образу так, що ці точки розташовані на одній відстані від центру повороту і повернуті на заданий кут в заданому напрямку..</a:t>
            </a:r>
            <a:r>
              <a:rPr lang="ru-RU" sz="3200" dirty="0" smtClean="0">
                <a:latin typeface="Arial" pitchFamily="34" charset="0"/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28596" y="1857364"/>
            <a:ext cx="821537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Правильний трикутник має три осі симетрії.</a:t>
            </a:r>
            <a:endParaRPr lang="ru-RU" sz="32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При переміщенні з фігури-образу ми отримуємо фігуру-прообраз.</a:t>
            </a:r>
            <a:endParaRPr lang="ru-RU" sz="3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00034" y="1857364"/>
            <a:ext cx="81439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Правильний трикутник має одну вісь симетрії.</a:t>
            </a:r>
            <a:endParaRPr lang="ru-RU" sz="32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uk-UA" sz="3200" dirty="0" smtClean="0">
                <a:latin typeface="Arial" pitchFamily="34" charset="0"/>
                <a:ea typeface="Times New Roman" pitchFamily="18" charset="0"/>
              </a:rPr>
              <a:t>Геометричні перетворення, які зберігають відстань між довільними парами точок, називають рухом.</a:t>
            </a:r>
            <a:endParaRPr lang="uk-UA" sz="3200" i="1" dirty="0" smtClean="0">
              <a:latin typeface="Arial" pitchFamily="34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Означення.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lang="uk-UA" dirty="0"/>
              <a:t>Паралельним перенесенням називають  перетворення фігури </a:t>
            </a:r>
            <a:r>
              <a:rPr lang="en-US" i="1" dirty="0"/>
              <a:t>F</a:t>
            </a:r>
            <a:r>
              <a:rPr lang="ru-RU" dirty="0"/>
              <a:t>,</a:t>
            </a:r>
            <a:r>
              <a:rPr lang="uk-UA" dirty="0"/>
              <a:t> при якому довільна її точка (</a:t>
            </a:r>
            <a:r>
              <a:rPr lang="uk-UA" i="1" dirty="0"/>
              <a:t>х</a:t>
            </a:r>
            <a:r>
              <a:rPr lang="uk-UA" dirty="0"/>
              <a:t>;</a:t>
            </a:r>
            <a:r>
              <a:rPr lang="uk-UA" i="1" dirty="0"/>
              <a:t>  у</a:t>
            </a:r>
            <a:r>
              <a:rPr lang="uk-UA" dirty="0"/>
              <a:t>) переходить у точку (</a:t>
            </a:r>
            <a:r>
              <a:rPr lang="uk-UA" i="1" dirty="0"/>
              <a:t>х </a:t>
            </a:r>
            <a:r>
              <a:rPr lang="uk-UA" dirty="0"/>
              <a:t>+ </a:t>
            </a:r>
            <a:r>
              <a:rPr lang="uk-UA" i="1" dirty="0"/>
              <a:t>а </a:t>
            </a:r>
            <a:r>
              <a:rPr lang="uk-UA" dirty="0"/>
              <a:t>; </a:t>
            </a:r>
            <a:r>
              <a:rPr lang="uk-UA" i="1" dirty="0"/>
              <a:t>у</a:t>
            </a:r>
            <a:r>
              <a:rPr lang="uk-UA" dirty="0"/>
              <a:t> + </a:t>
            </a:r>
            <a:r>
              <a:rPr lang="uk-UA" i="1" dirty="0"/>
              <a:t>в)</a:t>
            </a:r>
            <a:r>
              <a:rPr lang="uk-UA" dirty="0"/>
              <a:t>, де </a:t>
            </a:r>
            <a:r>
              <a:rPr lang="uk-UA" i="1" dirty="0"/>
              <a:t>а </a:t>
            </a:r>
            <a:r>
              <a:rPr lang="uk-UA" dirty="0"/>
              <a:t>та</a:t>
            </a:r>
            <a:r>
              <a:rPr lang="uk-UA" i="1" dirty="0"/>
              <a:t> в </a:t>
            </a:r>
            <a:r>
              <a:rPr lang="uk-UA" dirty="0"/>
              <a:t>– одні й ті самі для всіх точок (</a:t>
            </a:r>
            <a:r>
              <a:rPr lang="uk-UA" i="1" dirty="0"/>
              <a:t>х </a:t>
            </a:r>
            <a:r>
              <a:rPr lang="uk-UA" dirty="0"/>
              <a:t>; </a:t>
            </a:r>
            <a:r>
              <a:rPr lang="uk-UA" i="1" dirty="0"/>
              <a:t>у</a:t>
            </a:r>
            <a:r>
              <a:rPr lang="uk-UA" dirty="0"/>
              <a:t>) 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endParaRPr lang="ru-RU" dirty="0"/>
          </a:p>
        </p:txBody>
      </p:sp>
      <p:sp>
        <p:nvSpPr>
          <p:cNvPr id="19458" name="PubL"/>
          <p:cNvSpPr>
            <a:spLocks noEditPoints="1" noChangeArrowheads="1"/>
          </p:cNvSpPr>
          <p:nvPr/>
        </p:nvSpPr>
        <p:spPr bwMode="auto">
          <a:xfrm>
            <a:off x="5357818" y="3714752"/>
            <a:ext cx="1828800" cy="1828800"/>
          </a:xfrm>
          <a:custGeom>
            <a:avLst/>
            <a:gdLst>
              <a:gd name="G0" fmla="+- 0 0 0"/>
              <a:gd name="G1" fmla="*/ 10800 1 2"/>
              <a:gd name="G2" fmla="+- 10800 0 0"/>
              <a:gd name="G3" fmla="+- 10800 0 0"/>
              <a:gd name="G4" fmla="*/ 10800 1 2"/>
              <a:gd name="G5" fmla="+- 10800 G4 0"/>
              <a:gd name="T0" fmla="*/ 5400 w 21600"/>
              <a:gd name="T1" fmla="*/ 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62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G3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108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59" name="PubL"/>
          <p:cNvSpPr>
            <a:spLocks noEditPoints="1" noChangeArrowheads="1"/>
          </p:cNvSpPr>
          <p:nvPr/>
        </p:nvSpPr>
        <p:spPr bwMode="auto">
          <a:xfrm>
            <a:off x="1500166" y="4500570"/>
            <a:ext cx="1828800" cy="1828800"/>
          </a:xfrm>
          <a:custGeom>
            <a:avLst/>
            <a:gdLst>
              <a:gd name="G0" fmla="+- 0 0 0"/>
              <a:gd name="G1" fmla="*/ 10800 1 2"/>
              <a:gd name="G2" fmla="+- 10800 0 0"/>
              <a:gd name="G3" fmla="+- 10800 0 0"/>
              <a:gd name="G4" fmla="*/ 10800 1 2"/>
              <a:gd name="G5" fmla="+- 10800 G4 0"/>
              <a:gd name="T0" fmla="*/ 5400 w 21600"/>
              <a:gd name="T1" fmla="*/ 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62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G3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0800"/>
                </a:lnTo>
                <a:lnTo>
                  <a:pt x="10800" y="10800"/>
                </a:lnTo>
                <a:lnTo>
                  <a:pt x="10800" y="0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V="1">
            <a:off x="3286116" y="5572140"/>
            <a:ext cx="3857652" cy="78579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 flipV="1">
            <a:off x="3286116" y="4643446"/>
            <a:ext cx="3857652" cy="78579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 flipV="1">
            <a:off x="1500166" y="3714752"/>
            <a:ext cx="3857652" cy="78579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 flipV="1">
            <a:off x="2428860" y="4643446"/>
            <a:ext cx="3857652" cy="78579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 flipV="1">
            <a:off x="2428860" y="3714752"/>
            <a:ext cx="3857652" cy="78579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 flipV="1">
            <a:off x="1571604" y="5500702"/>
            <a:ext cx="3857652" cy="78579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857224" y="571480"/>
            <a:ext cx="7786742" cy="3046988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Паралельне перенесення задається формулами: х</a:t>
            </a:r>
            <a:r>
              <a:rPr kumimoji="0" lang="uk-UA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=х+а, у</a:t>
            </a:r>
            <a:r>
              <a:rPr kumimoji="0" lang="uk-UA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=у+в.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Ці формули дають можливість знайти координати точки (х</a:t>
            </a:r>
            <a:r>
              <a:rPr kumimoji="0" lang="uk-UA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; у</a:t>
            </a:r>
            <a:r>
              <a:rPr kumimoji="0" lang="uk-UA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), у яку переходить задана точка (х, у) при паралельному перенесенні.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9" grpId="0" animBg="1"/>
      <p:bldP spid="19460" grpId="0" animBg="1"/>
      <p:bldP spid="7" grpId="0" animBg="1"/>
      <p:bldP spid="8" grpId="0" animBg="1"/>
      <p:bldP spid="9" grpId="1" animBg="1"/>
      <p:bldP spid="10" grpId="0" animBg="1"/>
      <p:bldP spid="11" grpId="0" animBg="1"/>
      <p:bldP spid="1946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Паралельне перенесення задається формулами х</a:t>
            </a:r>
            <a:r>
              <a:rPr lang="uk-UA" baseline="-25000" dirty="0"/>
              <a:t>1 </a:t>
            </a:r>
            <a:r>
              <a:rPr lang="uk-UA" dirty="0"/>
              <a:t>= х + 2, у</a:t>
            </a:r>
            <a:r>
              <a:rPr lang="uk-UA" baseline="-25000" dirty="0"/>
              <a:t>1</a:t>
            </a:r>
            <a:r>
              <a:rPr lang="uk-UA" dirty="0"/>
              <a:t> = у - 4. Знайти точки А</a:t>
            </a:r>
            <a:r>
              <a:rPr lang="uk-UA" baseline="-25000" dirty="0"/>
              <a:t>1 </a:t>
            </a:r>
            <a:r>
              <a:rPr lang="uk-UA" dirty="0"/>
              <a:t>і В</a:t>
            </a:r>
            <a:r>
              <a:rPr lang="uk-UA" baseline="-25000" dirty="0"/>
              <a:t>1</a:t>
            </a:r>
            <a:r>
              <a:rPr lang="uk-UA" dirty="0"/>
              <a:t>, у які при цьому паралельному перенесенні перейдуть точки А(3;4), В(-2;5). Побудуйте точки А та А</a:t>
            </a:r>
            <a:r>
              <a:rPr lang="uk-UA" baseline="-25000" dirty="0"/>
              <a:t>1</a:t>
            </a:r>
            <a:r>
              <a:rPr lang="uk-UA" dirty="0"/>
              <a:t>, В та В</a:t>
            </a:r>
            <a:r>
              <a:rPr lang="uk-UA" baseline="-25000" dirty="0"/>
              <a:t>1</a:t>
            </a:r>
            <a:r>
              <a:rPr lang="uk-UA" dirty="0"/>
              <a:t>; кожну пару точок сполучіть відрізком.</a:t>
            </a:r>
            <a:endParaRPr lang="ru-RU" dirty="0"/>
          </a:p>
          <a:p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857224" y="1714488"/>
            <a:ext cx="7643866" cy="35394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Знайдемо координати точки А</a:t>
            </a:r>
            <a:r>
              <a:rPr kumimoji="0" lang="uk-UA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Оскільки  А(3;4), а=2,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b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=-4; 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то А</a:t>
            </a:r>
            <a:r>
              <a:rPr kumimoji="0" lang="uk-UA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(3+2; 4-4), тобто А</a:t>
            </a:r>
            <a:r>
              <a:rPr kumimoji="0" lang="uk-UA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(5;0).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Знайдемо координати точки В</a:t>
            </a:r>
            <a:r>
              <a:rPr kumimoji="0" lang="uk-UA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В(-2;5), В</a:t>
            </a:r>
            <a:r>
              <a:rPr kumimoji="0" lang="uk-UA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(-2+2; 5-4), тобто В</a:t>
            </a:r>
            <a:r>
              <a:rPr kumimoji="0" lang="uk-UA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(0;1)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Побудуємо  точки А та А</a:t>
            </a:r>
            <a:r>
              <a:rPr kumimoji="0" lang="uk-UA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В та В</a:t>
            </a:r>
            <a:r>
              <a:rPr kumimoji="0" lang="uk-UA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і кожну пару точок сполучимо. 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Задача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Паралельне перенесення  задається формулами: х</a:t>
            </a:r>
            <a:r>
              <a:rPr lang="uk-UA" baseline="-25000" dirty="0"/>
              <a:t>1</a:t>
            </a:r>
            <a:r>
              <a:rPr lang="uk-UA" dirty="0"/>
              <a:t>= х – 4, у</a:t>
            </a:r>
            <a:r>
              <a:rPr lang="uk-UA" baseline="-25000" dirty="0"/>
              <a:t>1</a:t>
            </a:r>
            <a:r>
              <a:rPr lang="uk-UA" dirty="0"/>
              <a:t>=</a:t>
            </a:r>
            <a:r>
              <a:rPr lang="uk-UA" baseline="-25000" dirty="0"/>
              <a:t> </a:t>
            </a:r>
            <a:r>
              <a:rPr lang="uk-UA" dirty="0"/>
              <a:t>у +5.</a:t>
            </a:r>
            <a:endParaRPr lang="ru-RU" dirty="0"/>
          </a:p>
          <a:p>
            <a:r>
              <a:rPr lang="uk-UA" dirty="0"/>
              <a:t> Знайдіть точки, у які при цьому паралельному перенесенні перейдуть точки А(4;3), В(-1;-3), С(8;4).</a:t>
            </a: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4572008"/>
            <a:ext cx="410080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92D050"/>
            </a:solidFill>
          </a:ln>
        </p:spPr>
        <p:txBody>
          <a:bodyPr wrap="none">
            <a:spAutoFit/>
          </a:bodyPr>
          <a:lstStyle/>
          <a:p>
            <a:r>
              <a:rPr lang="uk-UA" sz="3200" dirty="0"/>
              <a:t>А</a:t>
            </a:r>
            <a:r>
              <a:rPr lang="uk-UA" sz="3200" baseline="-25000" dirty="0"/>
              <a:t>1</a:t>
            </a:r>
            <a:r>
              <a:rPr lang="uk-UA" sz="3200" dirty="0"/>
              <a:t>(0;8),</a:t>
            </a:r>
            <a:r>
              <a:rPr lang="uk-UA" sz="3200" baseline="-25000" dirty="0"/>
              <a:t> </a:t>
            </a:r>
            <a:r>
              <a:rPr lang="uk-UA" sz="3200" dirty="0"/>
              <a:t>В</a:t>
            </a:r>
            <a:r>
              <a:rPr lang="uk-UA" sz="3200" baseline="-25000" dirty="0"/>
              <a:t>1</a:t>
            </a:r>
            <a:r>
              <a:rPr lang="uk-UA" sz="3200" dirty="0"/>
              <a:t>(-5;2), С</a:t>
            </a:r>
            <a:r>
              <a:rPr lang="uk-UA" sz="3200" baseline="-25000" dirty="0"/>
              <a:t>1</a:t>
            </a:r>
            <a:r>
              <a:rPr lang="uk-UA" sz="3200" dirty="0"/>
              <a:t>(4;9)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Тема5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Тема59</Template>
  <TotalTime>95</TotalTime>
  <Words>638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Тема59</vt:lpstr>
      <vt:lpstr>Паралельне перенесення</vt:lpstr>
      <vt:lpstr>Слайд 2</vt:lpstr>
      <vt:lpstr>Слайд 3</vt:lpstr>
      <vt:lpstr>Побудувати фігуру, симетричну даній відносно точки А. </vt:lpstr>
      <vt:lpstr>Побудувати фігуру, симетричну даній відносно прямої а.  </vt:lpstr>
      <vt:lpstr>обговоріть в парах твердження і скажіть, правильне воно чи хибне..</vt:lpstr>
      <vt:lpstr>Означення.</vt:lpstr>
      <vt:lpstr>Слайд 8</vt:lpstr>
      <vt:lpstr>Задача </vt:lpstr>
      <vt:lpstr> Задача </vt:lpstr>
      <vt:lpstr>Властивості  паралельного перенесення: 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Паралельне перенесення</dc:title>
  <dc:creator>Людмила</dc:creator>
  <cp:lastModifiedBy>FuckYouBill</cp:lastModifiedBy>
  <cp:revision>11</cp:revision>
  <dcterms:created xsi:type="dcterms:W3CDTF">2012-04-12T08:09:21Z</dcterms:created>
  <dcterms:modified xsi:type="dcterms:W3CDTF">2012-04-11T17:50:32Z</dcterms:modified>
</cp:coreProperties>
</file>