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32"/>
  </p:notesMasterIdLst>
  <p:sldIdLst>
    <p:sldId id="256" r:id="rId2"/>
    <p:sldId id="258" r:id="rId3"/>
    <p:sldId id="261" r:id="rId4"/>
    <p:sldId id="262" r:id="rId5"/>
    <p:sldId id="263" r:id="rId6"/>
    <p:sldId id="288" r:id="rId7"/>
    <p:sldId id="264" r:id="rId8"/>
    <p:sldId id="265" r:id="rId9"/>
    <p:sldId id="266" r:id="rId10"/>
    <p:sldId id="260" r:id="rId11"/>
    <p:sldId id="267" r:id="rId12"/>
    <p:sldId id="268" r:id="rId13"/>
    <p:sldId id="269" r:id="rId14"/>
    <p:sldId id="270" r:id="rId15"/>
    <p:sldId id="276" r:id="rId16"/>
    <p:sldId id="272" r:id="rId17"/>
    <p:sldId id="271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5" r:id="rId29"/>
    <p:sldId id="286" r:id="rId30"/>
    <p:sldId id="28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7A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0.wmf"/><Relationship Id="rId1" Type="http://schemas.openxmlformats.org/officeDocument/2006/relationships/image" Target="../media/image4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image" Target="../media/image54.wmf"/><Relationship Id="rId7" Type="http://schemas.openxmlformats.org/officeDocument/2006/relationships/image" Target="../media/image58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13" Type="http://schemas.openxmlformats.org/officeDocument/2006/relationships/image" Target="../media/image72.wmf"/><Relationship Id="rId3" Type="http://schemas.openxmlformats.org/officeDocument/2006/relationships/image" Target="../media/image62.wmf"/><Relationship Id="rId7" Type="http://schemas.openxmlformats.org/officeDocument/2006/relationships/image" Target="../media/image66.wmf"/><Relationship Id="rId12" Type="http://schemas.openxmlformats.org/officeDocument/2006/relationships/image" Target="../media/image71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65.wmf"/><Relationship Id="rId11" Type="http://schemas.openxmlformats.org/officeDocument/2006/relationships/image" Target="../media/image70.wmf"/><Relationship Id="rId5" Type="http://schemas.openxmlformats.org/officeDocument/2006/relationships/image" Target="../media/image64.wmf"/><Relationship Id="rId10" Type="http://schemas.openxmlformats.org/officeDocument/2006/relationships/image" Target="../media/image69.wmf"/><Relationship Id="rId4" Type="http://schemas.openxmlformats.org/officeDocument/2006/relationships/image" Target="../media/image63.wmf"/><Relationship Id="rId9" Type="http://schemas.openxmlformats.org/officeDocument/2006/relationships/image" Target="../media/image68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image" Target="../media/image77.wmf"/><Relationship Id="rId7" Type="http://schemas.openxmlformats.org/officeDocument/2006/relationships/image" Target="../media/image81.wmf"/><Relationship Id="rId12" Type="http://schemas.openxmlformats.org/officeDocument/2006/relationships/image" Target="../media/image86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6" Type="http://schemas.openxmlformats.org/officeDocument/2006/relationships/image" Target="../media/image80.wmf"/><Relationship Id="rId11" Type="http://schemas.openxmlformats.org/officeDocument/2006/relationships/image" Target="../media/image85.wmf"/><Relationship Id="rId5" Type="http://schemas.openxmlformats.org/officeDocument/2006/relationships/image" Target="../media/image79.wmf"/><Relationship Id="rId10" Type="http://schemas.openxmlformats.org/officeDocument/2006/relationships/image" Target="../media/image84.wmf"/><Relationship Id="rId4" Type="http://schemas.openxmlformats.org/officeDocument/2006/relationships/image" Target="../media/image78.wmf"/><Relationship Id="rId9" Type="http://schemas.openxmlformats.org/officeDocument/2006/relationships/image" Target="../media/image83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3" Type="http://schemas.openxmlformats.org/officeDocument/2006/relationships/image" Target="../media/image90.wmf"/><Relationship Id="rId7" Type="http://schemas.openxmlformats.org/officeDocument/2006/relationships/image" Target="../media/image94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Relationship Id="rId6" Type="http://schemas.openxmlformats.org/officeDocument/2006/relationships/image" Target="../media/image93.wmf"/><Relationship Id="rId5" Type="http://schemas.openxmlformats.org/officeDocument/2006/relationships/image" Target="../media/image92.wmf"/><Relationship Id="rId4" Type="http://schemas.openxmlformats.org/officeDocument/2006/relationships/image" Target="../media/image9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Relationship Id="rId4" Type="http://schemas.openxmlformats.org/officeDocument/2006/relationships/image" Target="../media/image9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F270A-8028-46C6-80A6-35550F57158C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5D4D7-F986-46AA-9981-559D3B96D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063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C9A92-E4F3-443F-A284-4BCADDBDB9CB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6CEBF-7CA7-4A80-8F42-43150DA7347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1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oleObject" Target="../embeddings/oleObject26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5" Type="http://schemas.openxmlformats.org/officeDocument/2006/relationships/oleObject" Target="../embeddings/oleObject27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3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8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37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32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34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40.wmf"/><Relationship Id="rId9" Type="http://schemas.openxmlformats.org/officeDocument/2006/relationships/oleObject" Target="../embeddings/oleObject39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43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6.wmf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4.bin"/><Relationship Id="rId10" Type="http://schemas.openxmlformats.org/officeDocument/2006/relationships/image" Target="../media/image48.wmf"/><Relationship Id="rId4" Type="http://schemas.openxmlformats.org/officeDocument/2006/relationships/image" Target="../media/image45.wmf"/><Relationship Id="rId9" Type="http://schemas.openxmlformats.org/officeDocument/2006/relationships/oleObject" Target="../embeddings/oleObject46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.wmf"/><Relationship Id="rId3" Type="http://schemas.openxmlformats.org/officeDocument/2006/relationships/image" Target="../media/image7.PNG"/><Relationship Id="rId7" Type="http://schemas.openxmlformats.org/officeDocument/2006/relationships/image" Target="../media/image3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oleObject" Target="../embeddings/oleObject53.bin"/><Relationship Id="rId18" Type="http://schemas.openxmlformats.org/officeDocument/2006/relationships/image" Target="../media/image59.w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12" Type="http://schemas.openxmlformats.org/officeDocument/2006/relationships/image" Target="../media/image56.wmf"/><Relationship Id="rId17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8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3.wmf"/><Relationship Id="rId11" Type="http://schemas.openxmlformats.org/officeDocument/2006/relationships/oleObject" Target="../embeddings/oleObject52.bin"/><Relationship Id="rId5" Type="http://schemas.openxmlformats.org/officeDocument/2006/relationships/oleObject" Target="../embeddings/oleObject49.bin"/><Relationship Id="rId15" Type="http://schemas.openxmlformats.org/officeDocument/2006/relationships/oleObject" Target="../embeddings/oleObject54.bin"/><Relationship Id="rId10" Type="http://schemas.openxmlformats.org/officeDocument/2006/relationships/image" Target="../media/image55.wmf"/><Relationship Id="rId4" Type="http://schemas.openxmlformats.org/officeDocument/2006/relationships/image" Target="../media/image52.wmf"/><Relationship Id="rId9" Type="http://schemas.openxmlformats.org/officeDocument/2006/relationships/oleObject" Target="../embeddings/oleObject51.bin"/><Relationship Id="rId14" Type="http://schemas.openxmlformats.org/officeDocument/2006/relationships/image" Target="../media/image57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13" Type="http://schemas.openxmlformats.org/officeDocument/2006/relationships/oleObject" Target="../embeddings/oleObject61.bin"/><Relationship Id="rId18" Type="http://schemas.openxmlformats.org/officeDocument/2006/relationships/image" Target="../media/image67.wmf"/><Relationship Id="rId26" Type="http://schemas.openxmlformats.org/officeDocument/2006/relationships/image" Target="../media/image71.wmf"/><Relationship Id="rId3" Type="http://schemas.openxmlformats.org/officeDocument/2006/relationships/oleObject" Target="../embeddings/oleObject56.bin"/><Relationship Id="rId21" Type="http://schemas.openxmlformats.org/officeDocument/2006/relationships/oleObject" Target="../embeddings/oleObject65.bin"/><Relationship Id="rId7" Type="http://schemas.openxmlformats.org/officeDocument/2006/relationships/oleObject" Target="../embeddings/oleObject58.bin"/><Relationship Id="rId12" Type="http://schemas.openxmlformats.org/officeDocument/2006/relationships/image" Target="../media/image64.wmf"/><Relationship Id="rId17" Type="http://schemas.openxmlformats.org/officeDocument/2006/relationships/oleObject" Target="../embeddings/oleObject63.bin"/><Relationship Id="rId25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6.wmf"/><Relationship Id="rId20" Type="http://schemas.openxmlformats.org/officeDocument/2006/relationships/image" Target="../media/image68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60.bin"/><Relationship Id="rId24" Type="http://schemas.openxmlformats.org/officeDocument/2006/relationships/image" Target="../media/image70.wmf"/><Relationship Id="rId5" Type="http://schemas.openxmlformats.org/officeDocument/2006/relationships/oleObject" Target="../embeddings/oleObject57.bin"/><Relationship Id="rId15" Type="http://schemas.openxmlformats.org/officeDocument/2006/relationships/oleObject" Target="../embeddings/oleObject62.bin"/><Relationship Id="rId23" Type="http://schemas.openxmlformats.org/officeDocument/2006/relationships/oleObject" Target="../embeddings/oleObject66.bin"/><Relationship Id="rId28" Type="http://schemas.openxmlformats.org/officeDocument/2006/relationships/image" Target="../media/image72.wmf"/><Relationship Id="rId10" Type="http://schemas.openxmlformats.org/officeDocument/2006/relationships/image" Target="../media/image63.wmf"/><Relationship Id="rId19" Type="http://schemas.openxmlformats.org/officeDocument/2006/relationships/oleObject" Target="../embeddings/oleObject64.bin"/><Relationship Id="rId4" Type="http://schemas.openxmlformats.org/officeDocument/2006/relationships/image" Target="../media/image60.wmf"/><Relationship Id="rId9" Type="http://schemas.openxmlformats.org/officeDocument/2006/relationships/oleObject" Target="../embeddings/oleObject59.bin"/><Relationship Id="rId14" Type="http://schemas.openxmlformats.org/officeDocument/2006/relationships/image" Target="../media/image65.wmf"/><Relationship Id="rId22" Type="http://schemas.openxmlformats.org/officeDocument/2006/relationships/image" Target="../media/image69.wmf"/><Relationship Id="rId27" Type="http://schemas.openxmlformats.org/officeDocument/2006/relationships/oleObject" Target="../embeddings/oleObject68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4.wmf"/><Relationship Id="rId5" Type="http://schemas.openxmlformats.org/officeDocument/2006/relationships/oleObject" Target="../embeddings/oleObject70.bin"/><Relationship Id="rId4" Type="http://schemas.openxmlformats.org/officeDocument/2006/relationships/image" Target="../media/image73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13" Type="http://schemas.openxmlformats.org/officeDocument/2006/relationships/oleObject" Target="../embeddings/oleObject76.bin"/><Relationship Id="rId18" Type="http://schemas.openxmlformats.org/officeDocument/2006/relationships/image" Target="../media/image82.wmf"/><Relationship Id="rId26" Type="http://schemas.openxmlformats.org/officeDocument/2006/relationships/image" Target="../media/image86.wmf"/><Relationship Id="rId3" Type="http://schemas.openxmlformats.org/officeDocument/2006/relationships/oleObject" Target="../embeddings/oleObject71.bin"/><Relationship Id="rId21" Type="http://schemas.openxmlformats.org/officeDocument/2006/relationships/oleObject" Target="../embeddings/oleObject80.bin"/><Relationship Id="rId7" Type="http://schemas.openxmlformats.org/officeDocument/2006/relationships/oleObject" Target="../embeddings/oleObject73.bin"/><Relationship Id="rId12" Type="http://schemas.openxmlformats.org/officeDocument/2006/relationships/image" Target="../media/image79.wmf"/><Relationship Id="rId17" Type="http://schemas.openxmlformats.org/officeDocument/2006/relationships/oleObject" Target="../embeddings/oleObject78.bin"/><Relationship Id="rId25" Type="http://schemas.openxmlformats.org/officeDocument/2006/relationships/oleObject" Target="../embeddings/oleObject8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1.wmf"/><Relationship Id="rId20" Type="http://schemas.openxmlformats.org/officeDocument/2006/relationships/image" Target="../media/image83.w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6.wmf"/><Relationship Id="rId11" Type="http://schemas.openxmlformats.org/officeDocument/2006/relationships/oleObject" Target="../embeddings/oleObject75.bin"/><Relationship Id="rId24" Type="http://schemas.openxmlformats.org/officeDocument/2006/relationships/image" Target="../media/image85.wmf"/><Relationship Id="rId5" Type="http://schemas.openxmlformats.org/officeDocument/2006/relationships/oleObject" Target="../embeddings/oleObject72.bin"/><Relationship Id="rId15" Type="http://schemas.openxmlformats.org/officeDocument/2006/relationships/oleObject" Target="../embeddings/oleObject77.bin"/><Relationship Id="rId23" Type="http://schemas.openxmlformats.org/officeDocument/2006/relationships/oleObject" Target="../embeddings/oleObject81.bin"/><Relationship Id="rId10" Type="http://schemas.openxmlformats.org/officeDocument/2006/relationships/image" Target="../media/image78.wmf"/><Relationship Id="rId19" Type="http://schemas.openxmlformats.org/officeDocument/2006/relationships/oleObject" Target="../embeddings/oleObject79.bin"/><Relationship Id="rId4" Type="http://schemas.openxmlformats.org/officeDocument/2006/relationships/image" Target="../media/image75.wmf"/><Relationship Id="rId9" Type="http://schemas.openxmlformats.org/officeDocument/2006/relationships/oleObject" Target="../embeddings/oleObject74.bin"/><Relationship Id="rId14" Type="http://schemas.openxmlformats.org/officeDocument/2006/relationships/image" Target="../media/image80.wmf"/><Relationship Id="rId22" Type="http://schemas.openxmlformats.org/officeDocument/2006/relationships/image" Target="../media/image84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13" Type="http://schemas.openxmlformats.org/officeDocument/2006/relationships/oleObject" Target="../embeddings/oleObject88.bin"/><Relationship Id="rId18" Type="http://schemas.openxmlformats.org/officeDocument/2006/relationships/image" Target="../media/image95.wmf"/><Relationship Id="rId3" Type="http://schemas.openxmlformats.org/officeDocument/2006/relationships/oleObject" Target="../embeddings/oleObject83.bin"/><Relationship Id="rId7" Type="http://schemas.openxmlformats.org/officeDocument/2006/relationships/oleObject" Target="../embeddings/oleObject85.bin"/><Relationship Id="rId12" Type="http://schemas.openxmlformats.org/officeDocument/2006/relationships/image" Target="../media/image92.wmf"/><Relationship Id="rId17" Type="http://schemas.openxmlformats.org/officeDocument/2006/relationships/oleObject" Target="../embeddings/oleObject9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4.wmf"/><Relationship Id="rId1" Type="http://schemas.openxmlformats.org/officeDocument/2006/relationships/vmlDrawing" Target="../drawings/vmlDrawing19.vml"/><Relationship Id="rId6" Type="http://schemas.openxmlformats.org/officeDocument/2006/relationships/image" Target="../media/image89.wmf"/><Relationship Id="rId11" Type="http://schemas.openxmlformats.org/officeDocument/2006/relationships/oleObject" Target="../embeddings/oleObject87.bin"/><Relationship Id="rId5" Type="http://schemas.openxmlformats.org/officeDocument/2006/relationships/oleObject" Target="../embeddings/oleObject84.bin"/><Relationship Id="rId15" Type="http://schemas.openxmlformats.org/officeDocument/2006/relationships/oleObject" Target="../embeddings/oleObject89.bin"/><Relationship Id="rId10" Type="http://schemas.openxmlformats.org/officeDocument/2006/relationships/image" Target="../media/image91.wmf"/><Relationship Id="rId4" Type="http://schemas.openxmlformats.org/officeDocument/2006/relationships/image" Target="../media/image88.wmf"/><Relationship Id="rId9" Type="http://schemas.openxmlformats.org/officeDocument/2006/relationships/oleObject" Target="../embeddings/oleObject86.bin"/><Relationship Id="rId14" Type="http://schemas.openxmlformats.org/officeDocument/2006/relationships/image" Target="../media/image93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wmf"/><Relationship Id="rId3" Type="http://schemas.openxmlformats.org/officeDocument/2006/relationships/oleObject" Target="../embeddings/oleObject91.bin"/><Relationship Id="rId7" Type="http://schemas.openxmlformats.org/officeDocument/2006/relationships/oleObject" Target="../embeddings/oleObject9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97.wmf"/><Relationship Id="rId11" Type="http://schemas.openxmlformats.org/officeDocument/2006/relationships/image" Target="../media/image100.png"/><Relationship Id="rId5" Type="http://schemas.openxmlformats.org/officeDocument/2006/relationships/oleObject" Target="../embeddings/oleObject92.bin"/><Relationship Id="rId10" Type="http://schemas.openxmlformats.org/officeDocument/2006/relationships/image" Target="../media/image99.wmf"/><Relationship Id="rId4" Type="http://schemas.openxmlformats.org/officeDocument/2006/relationships/image" Target="../media/image96.wmf"/><Relationship Id="rId9" Type="http://schemas.openxmlformats.org/officeDocument/2006/relationships/oleObject" Target="../embeddings/oleObject94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9.PN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285720" y="2357430"/>
            <a:ext cx="6643734" cy="2958537"/>
            <a:chOff x="1115616" y="2146448"/>
            <a:chExt cx="7165477" cy="335792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165477" cy="11527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87089" y="5085184"/>
              <a:ext cx="5084703" cy="4191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577950" y="2342041"/>
            <a:ext cx="64391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0033CC"/>
                </a:solidFill>
              </a:rPr>
              <a:t>на тему: «Логарифми та їх властивості» </a:t>
            </a:r>
            <a:endParaRPr lang="ru-RU" sz="2800" b="1" dirty="0">
              <a:solidFill>
                <a:srgbClr val="0033C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04664"/>
            <a:ext cx="56521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0033CC"/>
                </a:solidFill>
                <a:latin typeface="Monotype Corsiva" pitchFamily="66" charset="0"/>
              </a:rPr>
              <a:t>Презентація відкритого </a:t>
            </a:r>
            <a:r>
              <a:rPr lang="uk-UA" sz="3200" b="1" dirty="0">
                <a:solidFill>
                  <a:srgbClr val="0033CC"/>
                </a:solidFill>
                <a:latin typeface="Monotype Corsiva" pitchFamily="66" charset="0"/>
              </a:rPr>
              <a:t>заняття з дисципліни “Математика”</a:t>
            </a:r>
            <a:endParaRPr lang="ru-RU" sz="3200" b="1" dirty="0">
              <a:solidFill>
                <a:srgbClr val="0033CC"/>
              </a:solidFill>
              <a:latin typeface="Monotype Corsiva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91199" y="4792747"/>
            <a:ext cx="321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0033CC"/>
                </a:solidFill>
              </a:rPr>
              <a:t>Підготовлено викладачем-методистом Дзержинського гірничого технікуму</a:t>
            </a:r>
          </a:p>
          <a:p>
            <a:r>
              <a:rPr lang="uk-UA" b="1" dirty="0" smtClean="0">
                <a:solidFill>
                  <a:srgbClr val="0033CC"/>
                </a:solidFill>
              </a:rPr>
              <a:t>Козловою Г.В.</a:t>
            </a:r>
            <a:endParaRPr lang="ru-RU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1" y="357166"/>
            <a:ext cx="6891688" cy="376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140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40546" y="328259"/>
            <a:ext cx="63368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rgbClr val="0033CC"/>
                </a:solidFill>
              </a:rPr>
              <a:t>Основна логарифмічна тотожність</a:t>
            </a:r>
            <a:endParaRPr lang="ru-RU" sz="3200" dirty="0">
              <a:solidFill>
                <a:srgbClr val="0033C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9176" y="913034"/>
            <a:ext cx="72851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Оскільки логарифм числа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з основою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є розв'язком рівняння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2400" i="1" baseline="30000" dirty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то маємо рівність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2532813" y="1759455"/>
            <a:ext cx="2952328" cy="1368152"/>
            <a:chOff x="3059832" y="3068960"/>
            <a:chExt cx="2952328" cy="1368152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auto">
            <a:xfrm>
              <a:off x="3059832" y="3068960"/>
              <a:ext cx="2952328" cy="136815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aphicFrame>
          <p:nvGraphicFramePr>
            <p:cNvPr id="7" name="Объект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8865128"/>
                </p:ext>
              </p:extLst>
            </p:nvPr>
          </p:nvGraphicFramePr>
          <p:xfrm>
            <a:off x="3113276" y="3068960"/>
            <a:ext cx="2893179" cy="10801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35" name="Формула" r:id="rId3" imgW="596900" imgH="228600" progId="Equation.3">
                    <p:embed/>
                  </p:oleObj>
                </mc:Choice>
                <mc:Fallback>
                  <p:oleObj name="Формула" r:id="rId3" imgW="596900" imgH="2286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13276" y="3068960"/>
                          <a:ext cx="2893179" cy="108012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3281978"/>
              </p:ext>
            </p:extLst>
          </p:nvPr>
        </p:nvGraphicFramePr>
        <p:xfrm>
          <a:off x="285721" y="3506331"/>
          <a:ext cx="3025452" cy="732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6" name="Формула" r:id="rId5" imgW="1054080" imgH="253800" progId="Equation.3">
                  <p:embed/>
                </p:oleObj>
              </mc:Choice>
              <mc:Fallback>
                <p:oleObj name="Формула" r:id="rId5" imgW="1054080" imgH="253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1" y="3506331"/>
                        <a:ext cx="3025452" cy="7323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228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76876" y="3127607"/>
            <a:ext cx="14334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Приклад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9182470"/>
              </p:ext>
            </p:extLst>
          </p:nvPr>
        </p:nvGraphicFramePr>
        <p:xfrm>
          <a:off x="276876" y="4221088"/>
          <a:ext cx="2835134" cy="732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7" name="Формула" r:id="rId7" imgW="977760" imgH="253800" progId="Equation.3">
                  <p:embed/>
                </p:oleObj>
              </mc:Choice>
              <mc:Fallback>
                <p:oleObj name="Формула" r:id="rId7" imgW="977760" imgH="2538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876" y="4221088"/>
                        <a:ext cx="2835134" cy="7328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2801057"/>
              </p:ext>
            </p:extLst>
          </p:nvPr>
        </p:nvGraphicFramePr>
        <p:xfrm>
          <a:off x="246063" y="4941888"/>
          <a:ext cx="5564187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8" name="Формула" r:id="rId9" imgW="2273040" imgH="444240" progId="Equation.3">
                  <p:embed/>
                </p:oleObj>
              </mc:Choice>
              <mc:Fallback>
                <p:oleObj name="Формула" r:id="rId9" imgW="2273040" imgH="44424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063" y="4941888"/>
                        <a:ext cx="5564187" cy="1079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850106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Властивості </a:t>
            </a:r>
            <a:r>
              <a:rPr lang="uk-UA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логарифмів</a:t>
            </a:r>
            <a:endParaRPr lang="ru-RU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5"/>
            <a:ext cx="5698976" cy="576064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При довільному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&gt; 0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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1,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1281113" y="1700213"/>
            <a:ext cx="4257474" cy="649312"/>
            <a:chOff x="1281113" y="1700213"/>
            <a:chExt cx="4257474" cy="649312"/>
          </a:xfrm>
        </p:grpSpPr>
        <p:graphicFrame>
          <p:nvGraphicFramePr>
            <p:cNvPr id="7" name="Объект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3842742"/>
                </p:ext>
              </p:extLst>
            </p:nvPr>
          </p:nvGraphicFramePr>
          <p:xfrm>
            <a:off x="1281113" y="1700213"/>
            <a:ext cx="1968500" cy="647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59" name="Формула" r:id="rId3" imgW="723600" imgH="241200" progId="Equation.3">
                    <p:embed/>
                  </p:oleObj>
                </mc:Choice>
                <mc:Fallback>
                  <p:oleObj name="Формула" r:id="rId3" imgW="723600" imgH="2412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1113" y="1700213"/>
                          <a:ext cx="1968500" cy="6477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Объект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5710258"/>
                </p:ext>
              </p:extLst>
            </p:nvPr>
          </p:nvGraphicFramePr>
          <p:xfrm>
            <a:off x="3605412" y="1700808"/>
            <a:ext cx="1933175" cy="6487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60" name="Формула" r:id="rId5" imgW="711000" imgH="241200" progId="Equation.3">
                    <p:embed/>
                  </p:oleObj>
                </mc:Choice>
                <mc:Fallback>
                  <p:oleObj name="Формула" r:id="rId5" imgW="711000" imgH="2412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5412" y="1700808"/>
                          <a:ext cx="1933175" cy="64871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Прямоугольник 10"/>
          <p:cNvSpPr/>
          <p:nvPr/>
        </p:nvSpPr>
        <p:spPr>
          <a:xfrm>
            <a:off x="107504" y="2276872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Ці рівності випливають із співвідношень: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2400" baseline="30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24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= 1.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2924944"/>
            <a:ext cx="5431743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Наприклад,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 0,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оскільки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uk-UA" sz="24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1;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    х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= 5</a:t>
            </a:r>
            <a:r>
              <a:rPr lang="uk-UA" sz="24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,</a:t>
            </a: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= 1.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оскільки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uk-UA" sz="2400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9.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2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25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1578" y="908720"/>
            <a:ext cx="7427168" cy="93610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2) Логарифм 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добутку двох або кількох чисел дорівнює сумі логарифмів співмножників: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706090"/>
          </a:xfrm>
        </p:spPr>
        <p:txBody>
          <a:bodyPr>
            <a:normAutofit fontScale="90000"/>
          </a:bodyPr>
          <a:lstStyle/>
          <a:p>
            <a:r>
              <a:rPr lang="uk-UA" sz="49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Властивості</a:t>
            </a:r>
            <a:r>
              <a:rPr lang="uk-UA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логарифмів</a:t>
            </a:r>
            <a:endParaRPr lang="ru-RU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9498681"/>
              </p:ext>
            </p:extLst>
          </p:nvPr>
        </p:nvGraphicFramePr>
        <p:xfrm>
          <a:off x="1403648" y="1700808"/>
          <a:ext cx="5530214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5" name="Формула" r:id="rId3" imgW="1828800" imgH="241300" progId="Equation.3">
                  <p:embed/>
                </p:oleObj>
              </mc:Choice>
              <mc:Fallback>
                <p:oleObj name="Формула" r:id="rId3" imgW="1828800" imgH="2413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1700808"/>
                        <a:ext cx="5530214" cy="7200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67328" y="2276872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ym typeface="Wingdings 2"/>
              </a:rPr>
              <a:t>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Нехай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– додатні числа.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основною логарифмічною тотожністю маємо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0838498"/>
              </p:ext>
            </p:extLst>
          </p:nvPr>
        </p:nvGraphicFramePr>
        <p:xfrm>
          <a:off x="1043608" y="2948851"/>
          <a:ext cx="2028825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6" name="Формула" r:id="rId5" imgW="812520" imgH="330120" progId="Equation.3">
                  <p:embed/>
                </p:oleObj>
              </mc:Choice>
              <mc:Fallback>
                <p:oleObj name="Формула" r:id="rId5" imgW="812520" imgH="33012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2948851"/>
                        <a:ext cx="2028825" cy="8239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6658927"/>
              </p:ext>
            </p:extLst>
          </p:nvPr>
        </p:nvGraphicFramePr>
        <p:xfrm>
          <a:off x="3384842" y="2996952"/>
          <a:ext cx="1620180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7" name="Формула" r:id="rId7" imgW="761669" imgH="304668" progId="Equation.3">
                  <p:embed/>
                </p:oleObj>
              </mc:Choice>
              <mc:Fallback>
                <p:oleObj name="Формула" r:id="rId7" imgW="761669" imgH="304668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4842" y="2996952"/>
                        <a:ext cx="1620180" cy="6480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304506" y="3573016"/>
            <a:ext cx="5273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Перемноживши ці рівності, дістанемо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4836591"/>
              </p:ext>
            </p:extLst>
          </p:nvPr>
        </p:nvGraphicFramePr>
        <p:xfrm>
          <a:off x="304506" y="4978925"/>
          <a:ext cx="2689881" cy="68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8" name="Формула" r:id="rId9" imgW="837836" imgH="215806" progId="Equation.3">
                  <p:embed/>
                </p:oleObj>
              </mc:Choice>
              <mc:Fallback>
                <p:oleObj name="Формула" r:id="rId9" imgW="837836" imgH="215806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506" y="4978925"/>
                        <a:ext cx="2689881" cy="689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5320161"/>
              </p:ext>
            </p:extLst>
          </p:nvPr>
        </p:nvGraphicFramePr>
        <p:xfrm>
          <a:off x="899592" y="4021905"/>
          <a:ext cx="5787974" cy="612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9" name="Формула" r:id="rId11" imgW="1968500" imgH="215900" progId="Equation.3">
                  <p:embed/>
                </p:oleObj>
              </mc:Choice>
              <mc:Fallback>
                <p:oleObj name="Формула" r:id="rId11" imgW="1968500" imgH="2159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4021905"/>
                        <a:ext cx="5787974" cy="6128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239927" y="4581128"/>
            <a:ext cx="20609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з іншого боку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1279664"/>
              </p:ext>
            </p:extLst>
          </p:nvPr>
        </p:nvGraphicFramePr>
        <p:xfrm>
          <a:off x="3478129" y="4932930"/>
          <a:ext cx="390842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40" name="Формула" r:id="rId13" imgW="1180800" imgH="215640" progId="Equation.3">
                  <p:embed/>
                </p:oleObj>
              </mc:Choice>
              <mc:Fallback>
                <p:oleObj name="Формула" r:id="rId13" imgW="1180800" imgH="21564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8129" y="4932930"/>
                        <a:ext cx="3908425" cy="723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2909406" y="5042793"/>
            <a:ext cx="4437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95536" y="5627568"/>
            <a:ext cx="4437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4" name="Объе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621913"/>
              </p:ext>
            </p:extLst>
          </p:nvPr>
        </p:nvGraphicFramePr>
        <p:xfrm>
          <a:off x="902406" y="5668918"/>
          <a:ext cx="4457748" cy="580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41" name="Формула" r:id="rId15" imgW="1828800" imgH="241300" progId="Equation.3">
                  <p:embed/>
                </p:oleObj>
              </mc:Choice>
              <mc:Fallback>
                <p:oleObj name="Формула" r:id="rId15" imgW="1828800" imgH="2413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2406" y="5668918"/>
                        <a:ext cx="4457748" cy="5804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3274374" y="6212343"/>
            <a:ext cx="37630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що і треба було довести.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 2"/>
              </a:rPr>
              <a:t>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00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2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2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2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2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250" tmFilter="0,0; .5, 1; 1, 1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8" grpId="0"/>
      <p:bldP spid="13" grpId="0"/>
      <p:bldP spid="18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5120" cy="778098"/>
          </a:xfrm>
        </p:spPr>
        <p:txBody>
          <a:bodyPr/>
          <a:lstStyle/>
          <a:p>
            <a:r>
              <a:rPr lang="uk-UA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Властивості логарифмів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516" y="2454936"/>
            <a:ext cx="7560840" cy="16847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ln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15 =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ln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(3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5) =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ln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3 +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ln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5;</a:t>
            </a:r>
          </a:p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7485928"/>
              </p:ext>
            </p:extLst>
          </p:nvPr>
        </p:nvGraphicFramePr>
        <p:xfrm>
          <a:off x="1259632" y="908720"/>
          <a:ext cx="553085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6" name="Формула" r:id="rId3" imgW="1828800" imgH="241300" progId="Equation.3">
                  <p:embed/>
                </p:oleObj>
              </mc:Choice>
              <mc:Fallback>
                <p:oleObj name="Формула" r:id="rId3" imgW="1828800" imgH="241300" progId="Equation.3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908720"/>
                        <a:ext cx="5530850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23528" y="4149080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2) lg20 + lg5 =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(20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5) = lg100 = 2.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98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778098"/>
          </a:xfrm>
        </p:spPr>
        <p:txBody>
          <a:bodyPr/>
          <a:lstStyle/>
          <a:p>
            <a:r>
              <a:rPr lang="uk-UA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Властивості логарифмів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7272808" cy="1108720"/>
          </a:xfrm>
        </p:spPr>
        <p:txBody>
          <a:bodyPr>
            <a:normAutofit fontScale="92500"/>
          </a:bodyPr>
          <a:lstStyle/>
          <a:p>
            <a:pPr marL="0" lvl="0" indent="0" algn="ctr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3) Логарифм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частки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дорівнює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різниці логарифмів чисельника і знаменника: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5094219"/>
              </p:ext>
            </p:extLst>
          </p:nvPr>
        </p:nvGraphicFramePr>
        <p:xfrm>
          <a:off x="2113080" y="1916832"/>
          <a:ext cx="3864429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6" name="Формула" r:id="rId3" imgW="1752600" imgH="457200" progId="Equation.3">
                  <p:embed/>
                </p:oleObj>
              </mc:Choice>
              <mc:Fallback>
                <p:oleObj name="Формула" r:id="rId3" imgW="1752600" imgH="457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3080" y="1916832"/>
                        <a:ext cx="3864429" cy="1008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7654683"/>
              </p:ext>
            </p:extLst>
          </p:nvPr>
        </p:nvGraphicFramePr>
        <p:xfrm>
          <a:off x="1022652" y="2852936"/>
          <a:ext cx="5580646" cy="132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7" name="Формула" r:id="rId5" imgW="1955520" imgH="469800" progId="Equation.3">
                  <p:embed/>
                </p:oleObj>
              </mc:Choice>
              <mc:Fallback>
                <p:oleObj name="Формула" r:id="rId5" imgW="1955520" imgH="469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2652" y="2852936"/>
                        <a:ext cx="5580646" cy="13208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23528" y="3410194"/>
            <a:ext cx="474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ym typeface="Wingdings 2"/>
              </a:rPr>
              <a:t>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300535" y="3939407"/>
            <a:ext cx="7200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>
                <a:sym typeface="Symbol"/>
              </a:rPr>
              <a:t></a:t>
            </a:r>
            <a:endParaRPr lang="ru-RU" sz="4400" b="1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0359853"/>
              </p:ext>
            </p:extLst>
          </p:nvPr>
        </p:nvGraphicFramePr>
        <p:xfrm>
          <a:off x="1691680" y="4308136"/>
          <a:ext cx="3624074" cy="997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8" name="Формула" r:id="rId7" imgW="1143000" imgH="317160" progId="Equation.3">
                  <p:embed/>
                </p:oleObj>
              </mc:Choice>
              <mc:Fallback>
                <p:oleObj name="Формула" r:id="rId7" imgW="1143000" imgH="3171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4308136"/>
                        <a:ext cx="3624074" cy="9976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9879230"/>
              </p:ext>
            </p:extLst>
          </p:nvPr>
        </p:nvGraphicFramePr>
        <p:xfrm>
          <a:off x="1639027" y="5508683"/>
          <a:ext cx="4812535" cy="1248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9" name="Формула" r:id="rId9" imgW="1765300" imgH="457200" progId="Equation.3">
                  <p:embed/>
                </p:oleObj>
              </mc:Choice>
              <mc:Fallback>
                <p:oleObj name="Формула" r:id="rId9" imgW="1765300" imgH="457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9027" y="5508683"/>
                        <a:ext cx="4812535" cy="12486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Прямоугольник 13"/>
          <p:cNvSpPr/>
          <p:nvPr/>
        </p:nvSpPr>
        <p:spPr>
          <a:xfrm rot="5400000">
            <a:off x="3300535" y="5133218"/>
            <a:ext cx="7200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>
                <a:sym typeface="Symbol"/>
              </a:rPr>
              <a:t></a:t>
            </a:r>
            <a:endParaRPr lang="ru-RU" sz="4400" b="1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971600" y="3871859"/>
            <a:ext cx="108012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860032" y="3871859"/>
            <a:ext cx="165618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3923928" y="6309320"/>
            <a:ext cx="388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що і треба було довести.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 2"/>
              </a:rPr>
              <a:t>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81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  <p:bldP spid="14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685110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Властивості логарифмів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9554801"/>
              </p:ext>
            </p:extLst>
          </p:nvPr>
        </p:nvGraphicFramePr>
        <p:xfrm>
          <a:off x="1979712" y="980728"/>
          <a:ext cx="3863975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5" name="Формула" r:id="rId3" imgW="1752600" imgH="457200" progId="Equation.3">
                  <p:embed/>
                </p:oleObj>
              </mc:Choice>
              <mc:Fallback>
                <p:oleObj name="Формула" r:id="rId3" imgW="1752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980728"/>
                        <a:ext cx="3863975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915816" y="2645459"/>
            <a:ext cx="19920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Наприклад,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8165584"/>
              </p:ext>
            </p:extLst>
          </p:nvPr>
        </p:nvGraphicFramePr>
        <p:xfrm>
          <a:off x="179512" y="3284984"/>
          <a:ext cx="6696744" cy="1165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6" name="Формула" r:id="rId5" imgW="2628720" imgH="457200" progId="Equation.3">
                  <p:embed/>
                </p:oleObj>
              </mc:Choice>
              <mc:Fallback>
                <p:oleObj name="Формула" r:id="rId5" imgW="26287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3284984"/>
                        <a:ext cx="6696744" cy="11658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3645617"/>
              </p:ext>
            </p:extLst>
          </p:nvPr>
        </p:nvGraphicFramePr>
        <p:xfrm>
          <a:off x="179512" y="4293096"/>
          <a:ext cx="7806575" cy="1079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7" name="Формула" r:id="rId7" imgW="3301920" imgH="457200" progId="Equation.3">
                  <p:embed/>
                </p:oleObj>
              </mc:Choice>
              <mc:Fallback>
                <p:oleObj name="Формула" r:id="rId7" imgW="33019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4293096"/>
                        <a:ext cx="7806575" cy="10798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628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7715200" cy="1080120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4) Логарифм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степеня дорівнює добутку показника степеня на логарифм основи: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850106"/>
          </a:xfrm>
        </p:spPr>
        <p:txBody>
          <a:bodyPr/>
          <a:lstStyle/>
          <a:p>
            <a:r>
              <a:rPr lang="uk-UA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Властивості логарифмів</a:t>
            </a:r>
            <a:endParaRPr lang="ru-RU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1327419"/>
              </p:ext>
            </p:extLst>
          </p:nvPr>
        </p:nvGraphicFramePr>
        <p:xfrm>
          <a:off x="2051720" y="2420888"/>
          <a:ext cx="3733748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8" name="Формула" r:id="rId3" imgW="1333500" imgH="254000" progId="Equation.3">
                  <p:embed/>
                </p:oleObj>
              </mc:Choice>
              <mc:Fallback>
                <p:oleObj name="Формула" r:id="rId3" imgW="1333500" imgH="2540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2420888"/>
                        <a:ext cx="3733748" cy="7200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51520" y="3244333"/>
            <a:ext cx="474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ym typeface="Wingdings 2"/>
              </a:rPr>
              <a:t></a:t>
            </a:r>
            <a:endParaRPr lang="ru-RU" sz="2400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8025691"/>
              </p:ext>
            </p:extLst>
          </p:nvPr>
        </p:nvGraphicFramePr>
        <p:xfrm>
          <a:off x="958850" y="3155950"/>
          <a:ext cx="6521072" cy="921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9" name="Формула" r:id="rId5" imgW="1993680" imgH="279360" progId="Equation.3">
                  <p:embed/>
                </p:oleObj>
              </mc:Choice>
              <mc:Fallback>
                <p:oleObj name="Формула" r:id="rId5" imgW="1993680" imgH="2793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8850" y="3155950"/>
                        <a:ext cx="6521072" cy="9211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5559844"/>
              </p:ext>
            </p:extLst>
          </p:nvPr>
        </p:nvGraphicFramePr>
        <p:xfrm>
          <a:off x="1979712" y="4103064"/>
          <a:ext cx="3816424" cy="956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0" name="Формула" r:id="rId7" imgW="977760" imgH="241200" progId="Equation.3">
                  <p:embed/>
                </p:oleObj>
              </mc:Choice>
              <mc:Fallback>
                <p:oleObj name="Формула" r:id="rId7" imgW="97776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4103064"/>
                        <a:ext cx="3816424" cy="9561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7975611"/>
              </p:ext>
            </p:extLst>
          </p:nvPr>
        </p:nvGraphicFramePr>
        <p:xfrm>
          <a:off x="1431671" y="5229200"/>
          <a:ext cx="5227247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1" name="Формула" r:id="rId9" imgW="1333500" imgH="254000" progId="Equation.3">
                  <p:embed/>
                </p:oleObj>
              </mc:Choice>
              <mc:Fallback>
                <p:oleObj name="Формула" r:id="rId9" imgW="1333500" imgH="2540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1671" y="5229200"/>
                        <a:ext cx="5227247" cy="1008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Прямоугольник 13"/>
          <p:cNvSpPr/>
          <p:nvPr/>
        </p:nvSpPr>
        <p:spPr>
          <a:xfrm rot="5400000">
            <a:off x="3557792" y="3867144"/>
            <a:ext cx="7200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>
                <a:sym typeface="Symbol"/>
              </a:rPr>
              <a:t></a:t>
            </a:r>
            <a:endParaRPr lang="ru-RU" sz="4000" b="1" dirty="0"/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3564991" y="4844481"/>
            <a:ext cx="7200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>
                <a:sym typeface="Symbol"/>
              </a:rPr>
              <a:t></a:t>
            </a:r>
            <a:endParaRPr lang="ru-RU" sz="4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923928" y="6309320"/>
            <a:ext cx="388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що і треба було довести.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 2"/>
              </a:rPr>
              <a:t>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971600" y="3871859"/>
            <a:ext cx="108012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084168" y="3871859"/>
            <a:ext cx="108012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268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850106"/>
          </a:xfrm>
        </p:spPr>
        <p:txBody>
          <a:bodyPr/>
          <a:lstStyle/>
          <a:p>
            <a:r>
              <a:rPr lang="uk-UA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Властивості логарифмів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03290" y="2377717"/>
            <a:ext cx="19920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Наприклад,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7833278"/>
              </p:ext>
            </p:extLst>
          </p:nvPr>
        </p:nvGraphicFramePr>
        <p:xfrm>
          <a:off x="395536" y="3107124"/>
          <a:ext cx="6357212" cy="576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4" name="Формула" r:id="rId3" imgW="2831760" imgH="253800" progId="Equation.3">
                  <p:embed/>
                </p:oleObj>
              </mc:Choice>
              <mc:Fallback>
                <p:oleObj name="Формула" r:id="rId3" imgW="2831760" imgH="2538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3107124"/>
                        <a:ext cx="6357212" cy="5766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0566528"/>
              </p:ext>
            </p:extLst>
          </p:nvPr>
        </p:nvGraphicFramePr>
        <p:xfrm>
          <a:off x="2044926" y="1196752"/>
          <a:ext cx="37338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5" name="Формула" r:id="rId5" imgW="1333500" imgH="254000" progId="Equation.3">
                  <p:embed/>
                </p:oleObj>
              </mc:Choice>
              <mc:Fallback>
                <p:oleObj name="Формула" r:id="rId5" imgW="1333500" imgH="254000" progId="Equation.3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4926" y="1196752"/>
                        <a:ext cx="3733800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1381665"/>
              </p:ext>
            </p:extLst>
          </p:nvPr>
        </p:nvGraphicFramePr>
        <p:xfrm>
          <a:off x="323528" y="3717032"/>
          <a:ext cx="4146331" cy="100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6" name="Формула" r:id="rId7" imgW="1879560" imgH="457200" progId="Equation.3">
                  <p:embed/>
                </p:oleObj>
              </mc:Choice>
              <mc:Fallback>
                <p:oleObj name="Формула" r:id="rId7" imgW="1879560" imgH="45720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3717032"/>
                        <a:ext cx="4146331" cy="10015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657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83152" cy="922114"/>
          </a:xfrm>
        </p:spPr>
        <p:txBody>
          <a:bodyPr/>
          <a:lstStyle/>
          <a:p>
            <a:r>
              <a:rPr lang="uk-UA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Властивості логарифмів</a:t>
            </a:r>
            <a:endParaRPr lang="ru-RU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1240910" y="1143695"/>
            <a:ext cx="5833918" cy="466061"/>
            <a:chOff x="1240910" y="1143695"/>
            <a:chExt cx="5833918" cy="46606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240910" y="1143695"/>
              <a:ext cx="453476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uk-UA" sz="2400" b="1" dirty="0">
                  <a:latin typeface="Times New Roman" pitchFamily="18" charset="0"/>
                  <a:cs typeface="Times New Roman" pitchFamily="18" charset="0"/>
                </a:rPr>
                <a:t>Для довільних додатних </a:t>
              </a:r>
              <a:r>
                <a:rPr lang="en-US" sz="2400" b="1" i="1" dirty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ru-RU" sz="2400" b="1" i="1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b="1" i="1" dirty="0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ru-RU" sz="2400" b="1" i="1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b="1" i="1" dirty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ru-RU" sz="2400" b="1" i="1" dirty="0"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graphicFrame>
          <p:nvGraphicFramePr>
            <p:cNvPr id="10" name="Объект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62164880"/>
                </p:ext>
              </p:extLst>
            </p:nvPr>
          </p:nvGraphicFramePr>
          <p:xfrm>
            <a:off x="5652120" y="1217285"/>
            <a:ext cx="1422708" cy="3924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711" name="Формула" r:id="rId3" imgW="825500" imgH="228600" progId="Equation.3">
                    <p:embed/>
                  </p:oleObj>
                </mc:Choice>
                <mc:Fallback>
                  <p:oleObj name="Формула" r:id="rId3" imgW="825500" imgH="2286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52120" y="1217285"/>
                          <a:ext cx="1422708" cy="39247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Прямоугольник 10"/>
          <p:cNvSpPr/>
          <p:nvPr/>
        </p:nvSpPr>
        <p:spPr>
          <a:xfrm>
            <a:off x="2428174" y="1609756"/>
            <a:ext cx="36623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справджується формула: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253886"/>
              </p:ext>
            </p:extLst>
          </p:nvPr>
        </p:nvGraphicFramePr>
        <p:xfrm>
          <a:off x="2845021" y="2071421"/>
          <a:ext cx="2679370" cy="115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12" name="Формула" r:id="rId5" imgW="1168400" imgH="508000" progId="Equation.3">
                  <p:embed/>
                </p:oleObj>
              </mc:Choice>
              <mc:Fallback>
                <p:oleObj name="Формула" r:id="rId5" imgW="1168400" imgH="5080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5021" y="2071421"/>
                        <a:ext cx="2679370" cy="1154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696621" y="3244332"/>
            <a:ext cx="49761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(формула переходу до іншої основи)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8362109"/>
              </p:ext>
            </p:extLst>
          </p:nvPr>
        </p:nvGraphicFramePr>
        <p:xfrm>
          <a:off x="1270000" y="3856038"/>
          <a:ext cx="5160963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13" name="Формула" r:id="rId7" imgW="2679480" imgH="457200" progId="Equation.3">
                  <p:embed/>
                </p:oleObj>
              </mc:Choice>
              <mc:Fallback>
                <p:oleObj name="Формула" r:id="rId7" imgW="2679480" imgH="4572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0" y="3856038"/>
                        <a:ext cx="5160963" cy="8810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241606" y="4005064"/>
            <a:ext cx="474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 2"/>
              </a:rPr>
              <a:t>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216807" y="4023844"/>
            <a:ext cx="474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 2"/>
              </a:rPr>
              <a:t>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771800" y="4811960"/>
            <a:ext cx="21453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Наслідок.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697935" y="5396735"/>
            <a:ext cx="5392388" cy="461665"/>
            <a:chOff x="1347510" y="1143695"/>
            <a:chExt cx="5392388" cy="461665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1347510" y="1143695"/>
              <a:ext cx="432156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uk-UA" sz="2400" b="1" dirty="0">
                  <a:latin typeface="Times New Roman" pitchFamily="18" charset="0"/>
                  <a:cs typeface="Times New Roman" pitchFamily="18" charset="0"/>
                </a:rPr>
                <a:t>Для довільних додатних </a:t>
              </a:r>
              <a:r>
                <a:rPr lang="en-US" sz="2400" b="1" i="1" dirty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ru-RU" sz="2400" b="1" i="1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b="1" i="1" dirty="0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ru-RU" sz="2400" b="1" i="1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6" name="Объект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79045437"/>
                </p:ext>
              </p:extLst>
            </p:nvPr>
          </p:nvGraphicFramePr>
          <p:xfrm>
            <a:off x="5514348" y="1256110"/>
            <a:ext cx="1225550" cy="349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714" name="Формула" r:id="rId9" imgW="711000" imgH="203040" progId="Equation.3">
                    <p:embed/>
                  </p:oleObj>
                </mc:Choice>
                <mc:Fallback>
                  <p:oleObj name="Формула" r:id="rId9" imgW="71100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14348" y="1256110"/>
                          <a:ext cx="1225550" cy="34925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Прямоугольник 26"/>
          <p:cNvSpPr/>
          <p:nvPr/>
        </p:nvSpPr>
        <p:spPr>
          <a:xfrm>
            <a:off x="395536" y="5877640"/>
            <a:ext cx="36623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справджується формула: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9" name="Объект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252540"/>
              </p:ext>
            </p:extLst>
          </p:nvPr>
        </p:nvGraphicFramePr>
        <p:xfrm>
          <a:off x="4035095" y="5703858"/>
          <a:ext cx="2182016" cy="969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15" name="Формула" r:id="rId11" imgW="1117115" imgH="495085" progId="Equation.3">
                  <p:embed/>
                </p:oleObj>
              </mc:Choice>
              <mc:Fallback>
                <p:oleObj name="Формула" r:id="rId11" imgW="1117115" imgH="495085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5095" y="5703858"/>
                        <a:ext cx="2182016" cy="9697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260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21" grpId="0"/>
      <p:bldP spid="23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58290">
            <a:off x="-161004" y="1437225"/>
            <a:ext cx="3349140" cy="866025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55776" y="260648"/>
            <a:ext cx="3610744" cy="3154362"/>
          </a:xfrm>
        </p:spPr>
        <p:txBody>
          <a:bodyPr>
            <a:normAutofit fontScale="90000"/>
          </a:bodyPr>
          <a:lstStyle/>
          <a:p>
            <a:r>
              <a:rPr lang="uk-UA" sz="2800" b="1" dirty="0" err="1" smtClean="0">
                <a:solidFill>
                  <a:srgbClr val="0033CC"/>
                </a:solidFill>
                <a:latin typeface="Monotype Corsiva" pitchFamily="66" charset="0"/>
                <a:cs typeface="Times New Roman" pitchFamily="18" charset="0"/>
              </a:rPr>
              <a:t>Как</a:t>
            </a:r>
            <a:r>
              <a:rPr lang="uk-UA" sz="2800" b="1" dirty="0" smtClean="0">
                <a:solidFill>
                  <a:srgbClr val="0033CC"/>
                </a:solidFill>
                <a:latin typeface="Monotype Corsiva" pitchFamily="66" charset="0"/>
                <a:cs typeface="Times New Roman" pitchFamily="18" charset="0"/>
              </a:rPr>
              <a:t> не </a:t>
            </a:r>
            <a:r>
              <a:rPr lang="uk-UA" sz="2800" b="1" dirty="0" err="1" smtClean="0">
                <a:solidFill>
                  <a:srgbClr val="0033CC"/>
                </a:solidFill>
                <a:latin typeface="Monotype Corsiva" pitchFamily="66" charset="0"/>
                <a:cs typeface="Times New Roman" pitchFamily="18" charset="0"/>
              </a:rPr>
              <a:t>правы</a:t>
            </a:r>
            <a:r>
              <a:rPr lang="uk-UA" sz="2800" b="1" dirty="0" smtClean="0">
                <a:solidFill>
                  <a:srgbClr val="0033CC"/>
                </a:solidFill>
                <a:latin typeface="Monotype Corsiva" pitchFamily="66" charset="0"/>
                <a:cs typeface="Times New Roman" pitchFamily="18" charset="0"/>
              </a:rPr>
              <a:t> те </a:t>
            </a:r>
            <a:r>
              <a:rPr lang="uk-UA" sz="2800" b="1" dirty="0" err="1" smtClean="0">
                <a:solidFill>
                  <a:srgbClr val="0033CC"/>
                </a:solidFill>
                <a:latin typeface="Monotype Corsiva" pitchFamily="66" charset="0"/>
                <a:cs typeface="Times New Roman" pitchFamily="18" charset="0"/>
              </a:rPr>
              <a:t>друзья</a:t>
            </a:r>
            <a:r>
              <a:rPr lang="uk-UA" sz="2800" b="1" dirty="0" smtClean="0">
                <a:solidFill>
                  <a:srgbClr val="0033CC"/>
                </a:solidFill>
                <a:latin typeface="Monotype Corsiva" pitchFamily="66" charset="0"/>
                <a:cs typeface="Times New Roman" pitchFamily="18" charset="0"/>
              </a:rPr>
              <a:t>, </a:t>
            </a:r>
            <a:br>
              <a:rPr lang="uk-UA" sz="2800" b="1" dirty="0" smtClean="0">
                <a:solidFill>
                  <a:srgbClr val="0033CC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uk-UA" sz="2800" b="1" dirty="0" err="1" smtClean="0">
                <a:solidFill>
                  <a:srgbClr val="0033CC"/>
                </a:solidFill>
                <a:latin typeface="Monotype Corsiva" pitchFamily="66" charset="0"/>
                <a:cs typeface="Times New Roman" pitchFamily="18" charset="0"/>
              </a:rPr>
              <a:t>что</a:t>
            </a:r>
            <a:r>
              <a:rPr lang="uk-UA" sz="2800" b="1" dirty="0" smtClean="0">
                <a:solidFill>
                  <a:srgbClr val="0033CC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uk-UA" sz="2800" b="1" dirty="0" err="1" smtClean="0">
                <a:solidFill>
                  <a:srgbClr val="0033CC"/>
                </a:solidFill>
                <a:latin typeface="Monotype Corsiva" pitchFamily="66" charset="0"/>
                <a:cs typeface="Times New Roman" pitchFamily="18" charset="0"/>
              </a:rPr>
              <a:t>утверждают</a:t>
            </a:r>
            <a:r>
              <a:rPr lang="uk-UA" sz="2800" b="1" dirty="0" smtClean="0">
                <a:solidFill>
                  <a:srgbClr val="0033CC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uk-UA" sz="2800" b="1" dirty="0" err="1" smtClean="0">
                <a:solidFill>
                  <a:srgbClr val="0033CC"/>
                </a:solidFill>
                <a:latin typeface="Monotype Corsiva" pitchFamily="66" charset="0"/>
                <a:cs typeface="Times New Roman" pitchFamily="18" charset="0"/>
              </a:rPr>
              <a:t>смело</a:t>
            </a:r>
            <a:r>
              <a:rPr lang="uk-UA" sz="2800" b="1" dirty="0" smtClean="0">
                <a:solidFill>
                  <a:srgbClr val="0033CC"/>
                </a:solidFill>
                <a:latin typeface="Monotype Corsiva" pitchFamily="66" charset="0"/>
                <a:cs typeface="Times New Roman" pitchFamily="18" charset="0"/>
              </a:rPr>
              <a:t>: </a:t>
            </a:r>
            <a:br>
              <a:rPr lang="uk-UA" sz="2800" b="1" dirty="0" smtClean="0">
                <a:solidFill>
                  <a:srgbClr val="0033CC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uk-UA" sz="2800" b="1" dirty="0" err="1" smtClean="0">
                <a:solidFill>
                  <a:srgbClr val="0033CC"/>
                </a:solidFill>
                <a:latin typeface="Monotype Corsiva" pitchFamily="66" charset="0"/>
                <a:cs typeface="Times New Roman" pitchFamily="18" charset="0"/>
              </a:rPr>
              <a:t>логарифмы</a:t>
            </a:r>
            <a:r>
              <a:rPr lang="uk-UA" sz="2800" b="1" dirty="0" smtClean="0">
                <a:solidFill>
                  <a:srgbClr val="0033CC"/>
                </a:solidFill>
                <a:latin typeface="Monotype Corsiva" pitchFamily="66" charset="0"/>
                <a:cs typeface="Times New Roman" pitchFamily="18" charset="0"/>
              </a:rPr>
              <a:t> – </a:t>
            </a:r>
            <a:r>
              <a:rPr lang="uk-UA" sz="2800" b="1" dirty="0" err="1" smtClean="0">
                <a:solidFill>
                  <a:srgbClr val="0033CC"/>
                </a:solidFill>
                <a:latin typeface="Monotype Corsiva" pitchFamily="66" charset="0"/>
                <a:cs typeface="Times New Roman" pitchFamily="18" charset="0"/>
              </a:rPr>
              <a:t>ерунда</a:t>
            </a:r>
            <a:r>
              <a:rPr lang="uk-UA" sz="2800" b="1" dirty="0" smtClean="0">
                <a:solidFill>
                  <a:srgbClr val="0033CC"/>
                </a:solidFill>
                <a:latin typeface="Monotype Corsiva" pitchFamily="66" charset="0"/>
                <a:cs typeface="Times New Roman" pitchFamily="18" charset="0"/>
              </a:rPr>
              <a:t>, </a:t>
            </a:r>
            <a:br>
              <a:rPr lang="uk-UA" sz="2800" b="1" dirty="0" smtClean="0">
                <a:solidFill>
                  <a:srgbClr val="0033CC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uk-UA" sz="2800" b="1" dirty="0" smtClean="0">
                <a:solidFill>
                  <a:srgbClr val="0033CC"/>
                </a:solidFill>
                <a:latin typeface="Monotype Corsiva" pitchFamily="66" charset="0"/>
                <a:cs typeface="Times New Roman" pitchFamily="18" charset="0"/>
              </a:rPr>
              <a:t>не </a:t>
            </a:r>
            <a:r>
              <a:rPr lang="uk-UA" sz="2800" b="1" dirty="0" err="1" smtClean="0">
                <a:solidFill>
                  <a:srgbClr val="0033CC"/>
                </a:solidFill>
                <a:latin typeface="Monotype Corsiva" pitchFamily="66" charset="0"/>
                <a:cs typeface="Times New Roman" pitchFamily="18" charset="0"/>
              </a:rPr>
              <a:t>нужны</a:t>
            </a:r>
            <a:r>
              <a:rPr lang="uk-UA" sz="2800" b="1" dirty="0" smtClean="0">
                <a:solidFill>
                  <a:srgbClr val="0033CC"/>
                </a:solidFill>
                <a:latin typeface="Monotype Corsiva" pitchFamily="66" charset="0"/>
                <a:cs typeface="Times New Roman" pitchFamily="18" charset="0"/>
              </a:rPr>
              <a:t> для </a:t>
            </a:r>
            <a:r>
              <a:rPr lang="uk-UA" sz="2800" b="1" dirty="0" err="1" smtClean="0">
                <a:solidFill>
                  <a:srgbClr val="0033CC"/>
                </a:solidFill>
                <a:latin typeface="Monotype Corsiva" pitchFamily="66" charset="0"/>
                <a:cs typeface="Times New Roman" pitchFamily="18" charset="0"/>
              </a:rPr>
              <a:t>дела</a:t>
            </a:r>
            <a:r>
              <a:rPr lang="uk-UA" sz="2800" b="1" dirty="0" smtClean="0">
                <a:solidFill>
                  <a:srgbClr val="0033CC"/>
                </a:solidFill>
                <a:latin typeface="Monotype Corsiva" pitchFamily="66" charset="0"/>
                <a:cs typeface="Times New Roman" pitchFamily="18" charset="0"/>
              </a:rPr>
              <a:t>.</a:t>
            </a:r>
            <a:br>
              <a:rPr lang="uk-UA" sz="2800" b="1" dirty="0" smtClean="0">
                <a:solidFill>
                  <a:srgbClr val="0033CC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uk-UA" sz="2800" b="1" dirty="0" err="1" smtClean="0">
                <a:solidFill>
                  <a:srgbClr val="0033CC"/>
                </a:solidFill>
                <a:latin typeface="Monotype Corsiva" pitchFamily="66" charset="0"/>
                <a:cs typeface="Times New Roman" pitchFamily="18" charset="0"/>
              </a:rPr>
              <a:t>Логарифмы</a:t>
            </a:r>
            <a:r>
              <a:rPr lang="uk-UA" sz="2800" b="1" dirty="0" smtClean="0">
                <a:solidFill>
                  <a:srgbClr val="0033CC"/>
                </a:solidFill>
                <a:latin typeface="Monotype Corsiva" pitchFamily="66" charset="0"/>
                <a:cs typeface="Times New Roman" pitchFamily="18" charset="0"/>
              </a:rPr>
              <a:t> – </a:t>
            </a:r>
            <a:r>
              <a:rPr lang="uk-UA" sz="2800" b="1" dirty="0" err="1" smtClean="0">
                <a:solidFill>
                  <a:srgbClr val="0033CC"/>
                </a:solidFill>
                <a:latin typeface="Monotype Corsiva" pitchFamily="66" charset="0"/>
                <a:cs typeface="Times New Roman" pitchFamily="18" charset="0"/>
              </a:rPr>
              <a:t>это</a:t>
            </a:r>
            <a:r>
              <a:rPr lang="uk-UA" sz="2800" b="1" dirty="0" smtClean="0">
                <a:solidFill>
                  <a:srgbClr val="0033CC"/>
                </a:solidFill>
                <a:latin typeface="Monotype Corsiva" pitchFamily="66" charset="0"/>
                <a:cs typeface="Times New Roman" pitchFamily="18" charset="0"/>
              </a:rPr>
              <a:t> всё:</a:t>
            </a:r>
            <a:br>
              <a:rPr lang="uk-UA" sz="2800" b="1" dirty="0" smtClean="0">
                <a:solidFill>
                  <a:srgbClr val="0033CC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uk-UA" sz="2800" b="1" dirty="0" err="1" smtClean="0">
                <a:solidFill>
                  <a:srgbClr val="0033CC"/>
                </a:solidFill>
                <a:latin typeface="Monotype Corsiva" pitchFamily="66" charset="0"/>
                <a:cs typeface="Times New Roman" pitchFamily="18" charset="0"/>
              </a:rPr>
              <a:t>музыка</a:t>
            </a:r>
            <a:r>
              <a:rPr lang="uk-UA" sz="2800" b="1" dirty="0" smtClean="0">
                <a:solidFill>
                  <a:srgbClr val="0033CC"/>
                </a:solidFill>
                <a:latin typeface="Monotype Corsiva" pitchFamily="66" charset="0"/>
                <a:cs typeface="Times New Roman" pitchFamily="18" charset="0"/>
              </a:rPr>
              <a:t> и звуки, </a:t>
            </a:r>
            <a:br>
              <a:rPr lang="uk-UA" sz="2800" b="1" dirty="0" smtClean="0">
                <a:solidFill>
                  <a:srgbClr val="0033CC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uk-UA" sz="2800" b="1" dirty="0" smtClean="0">
                <a:solidFill>
                  <a:srgbClr val="0033CC"/>
                </a:solidFill>
                <a:latin typeface="Monotype Corsiva" pitchFamily="66" charset="0"/>
                <a:cs typeface="Times New Roman" pitchFamily="18" charset="0"/>
              </a:rPr>
              <a:t>и без них </a:t>
            </a:r>
            <a:r>
              <a:rPr lang="uk-UA" sz="2800" b="1" dirty="0" err="1" smtClean="0">
                <a:solidFill>
                  <a:srgbClr val="0033CC"/>
                </a:solidFill>
                <a:latin typeface="Monotype Corsiva" pitchFamily="66" charset="0"/>
                <a:cs typeface="Times New Roman" pitchFamily="18" charset="0"/>
              </a:rPr>
              <a:t>никак</a:t>
            </a:r>
            <a:r>
              <a:rPr lang="uk-UA" sz="2800" b="1" dirty="0" smtClean="0">
                <a:solidFill>
                  <a:srgbClr val="0033CC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uk-UA" sz="2800" b="1" dirty="0" err="1" smtClean="0">
                <a:solidFill>
                  <a:srgbClr val="0033CC"/>
                </a:solidFill>
                <a:latin typeface="Monotype Corsiva" pitchFamily="66" charset="0"/>
                <a:cs typeface="Times New Roman" pitchFamily="18" charset="0"/>
              </a:rPr>
              <a:t>нельзя</a:t>
            </a:r>
            <a:r>
              <a:rPr lang="uk-UA" sz="2800" b="1" dirty="0" smtClean="0">
                <a:solidFill>
                  <a:srgbClr val="0033CC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br>
              <a:rPr lang="uk-UA" sz="2800" b="1" dirty="0" smtClean="0">
                <a:solidFill>
                  <a:srgbClr val="0033CC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uk-UA" sz="2800" b="1" dirty="0" err="1" smtClean="0">
                <a:solidFill>
                  <a:srgbClr val="0033CC"/>
                </a:solidFill>
                <a:latin typeface="Monotype Corsiva" pitchFamily="66" charset="0"/>
                <a:cs typeface="Times New Roman" pitchFamily="18" charset="0"/>
              </a:rPr>
              <a:t>обойтись</a:t>
            </a:r>
            <a:r>
              <a:rPr lang="uk-UA" sz="2800" b="1" dirty="0" smtClean="0">
                <a:solidFill>
                  <a:srgbClr val="0033CC"/>
                </a:solidFill>
                <a:latin typeface="Monotype Corsiva" pitchFamily="66" charset="0"/>
                <a:cs typeface="Times New Roman" pitchFamily="18" charset="0"/>
              </a:rPr>
              <a:t> в </a:t>
            </a:r>
            <a:r>
              <a:rPr lang="uk-UA" sz="2800" b="1" dirty="0" err="1" smtClean="0">
                <a:solidFill>
                  <a:srgbClr val="0033CC"/>
                </a:solidFill>
                <a:latin typeface="Monotype Corsiva" pitchFamily="66" charset="0"/>
                <a:cs typeface="Times New Roman" pitchFamily="18" charset="0"/>
              </a:rPr>
              <a:t>науке</a:t>
            </a:r>
            <a:r>
              <a:rPr lang="uk-UA" sz="2800" b="1" dirty="0" smtClean="0">
                <a:solidFill>
                  <a:srgbClr val="0033CC"/>
                </a:solidFill>
                <a:latin typeface="Monotype Corsiva" pitchFamily="66" charset="0"/>
                <a:cs typeface="Times New Roman" pitchFamily="18" charset="0"/>
              </a:rPr>
              <a:t>.</a:t>
            </a:r>
            <a:endParaRPr lang="ru-RU" sz="2800" b="1" dirty="0">
              <a:solidFill>
                <a:srgbClr val="0033CC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3356992"/>
            <a:ext cx="7632848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Ф</a:t>
            </a:r>
            <a:r>
              <a:rPr lang="uk-UA" sz="2800" b="1" dirty="0" err="1" smtClean="0"/>
              <a:t>ізика</a:t>
            </a:r>
            <a:r>
              <a:rPr lang="uk-UA" sz="2800" b="1" dirty="0" smtClean="0"/>
              <a:t> -  </a:t>
            </a:r>
            <a:r>
              <a:rPr lang="ru-RU" sz="2800" b="1" dirty="0" err="1" smtClean="0"/>
              <a:t>інтенсивність</a:t>
            </a:r>
            <a:r>
              <a:rPr lang="ru-RU" sz="2800" b="1" dirty="0" smtClean="0"/>
              <a:t> звуку (</a:t>
            </a:r>
            <a:r>
              <a:rPr lang="ru-RU" sz="2800" b="1" dirty="0" err="1" smtClean="0"/>
              <a:t>децибели</a:t>
            </a:r>
            <a:r>
              <a:rPr lang="ru-RU" sz="2800" b="1" dirty="0" smtClean="0"/>
              <a:t>).</a:t>
            </a:r>
          </a:p>
          <a:p>
            <a:r>
              <a:rPr lang="uk-UA" sz="2800" b="1" dirty="0" smtClean="0"/>
              <a:t>Астрономія – шкала яскравості зірок.</a:t>
            </a:r>
          </a:p>
          <a:p>
            <a:r>
              <a:rPr lang="uk-UA" sz="2800" b="1" dirty="0" smtClean="0"/>
              <a:t>Хімія – </a:t>
            </a:r>
            <a:r>
              <a:rPr lang="uk-UA" sz="2800" b="1" dirty="0"/>
              <a:t>активність </a:t>
            </a:r>
            <a:r>
              <a:rPr lang="uk-UA" sz="2800" b="1" dirty="0" smtClean="0"/>
              <a:t>водневих іонів.</a:t>
            </a:r>
          </a:p>
          <a:p>
            <a:r>
              <a:rPr lang="uk-UA" sz="2800" b="1" dirty="0" smtClean="0"/>
              <a:t>Сейсмологія – шкала Ріхтера.</a:t>
            </a:r>
          </a:p>
          <a:p>
            <a:r>
              <a:rPr lang="uk-UA" sz="2800" b="1" dirty="0" smtClean="0"/>
              <a:t>Теорія музики – </a:t>
            </a:r>
            <a:r>
              <a:rPr lang="ru-RU" sz="2800" b="1" dirty="0" err="1"/>
              <a:t>нотна</a:t>
            </a:r>
            <a:r>
              <a:rPr lang="ru-RU" sz="2800" b="1" dirty="0"/>
              <a:t> </a:t>
            </a:r>
            <a:r>
              <a:rPr lang="ru-RU" sz="2800" b="1" dirty="0" smtClean="0"/>
              <a:t>шкала </a:t>
            </a:r>
            <a:r>
              <a:rPr lang="ru-RU" sz="2800" b="1" dirty="0"/>
              <a:t>по </a:t>
            </a:r>
            <a:r>
              <a:rPr lang="ru-RU" sz="2800" b="1" dirty="0" err="1"/>
              <a:t>відношенню</a:t>
            </a:r>
            <a:r>
              <a:rPr lang="ru-RU" sz="2800" b="1" dirty="0"/>
              <a:t> до частот </a:t>
            </a:r>
            <a:r>
              <a:rPr lang="ru-RU" sz="2800" b="1" dirty="0" err="1"/>
              <a:t>нотних</a:t>
            </a:r>
            <a:r>
              <a:rPr lang="ru-RU" sz="2800" b="1" dirty="0"/>
              <a:t> </a:t>
            </a:r>
            <a:r>
              <a:rPr lang="ru-RU" sz="2800" b="1" dirty="0" err="1" smtClean="0"/>
              <a:t>звуків</a:t>
            </a:r>
            <a:r>
              <a:rPr lang="ru-RU" sz="2800" b="1" dirty="0" smtClean="0"/>
              <a:t>.</a:t>
            </a:r>
          </a:p>
          <a:p>
            <a:r>
              <a:rPr lang="uk-UA" sz="2800" b="1" dirty="0" smtClean="0"/>
              <a:t>Історія – логарифмічна шкала часу.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401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1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562074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solidFill>
                  <a:srgbClr val="0033CC"/>
                </a:solidFill>
              </a:rPr>
              <a:t>Перевірка домашнього завдання</a:t>
            </a:r>
            <a:endParaRPr lang="ru-RU" sz="3600" b="1" dirty="0">
              <a:solidFill>
                <a:srgbClr val="0033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08720"/>
            <a:ext cx="7128792" cy="50405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sz="3700" b="1" dirty="0" smtClean="0"/>
              <a:t>Поясніть правильну відповідь наступних завдань: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23528" y="35010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rgbClr val="0033CC"/>
              </a:solidFill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6840760" cy="5328592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2051719" y="1844824"/>
            <a:ext cx="540000" cy="5039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583728" y="2997008"/>
            <a:ext cx="540000" cy="50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051720" y="4221144"/>
            <a:ext cx="540000" cy="50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144479" y="5373272"/>
            <a:ext cx="540000" cy="50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87584" y="6165360"/>
            <a:ext cx="540000" cy="50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4126050"/>
              </p:ext>
            </p:extLst>
          </p:nvPr>
        </p:nvGraphicFramePr>
        <p:xfrm>
          <a:off x="6876256" y="332656"/>
          <a:ext cx="2019812" cy="227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9" name="Формула" r:id="rId4" imgW="1117600" imgH="1257300" progId="Equation.3">
                  <p:embed/>
                </p:oleObj>
              </mc:Choice>
              <mc:Fallback>
                <p:oleObj name="Формула" r:id="rId4" imgW="1117600" imgH="12573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6256" y="332656"/>
                        <a:ext cx="2019812" cy="2278762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0147871"/>
              </p:ext>
            </p:extLst>
          </p:nvPr>
        </p:nvGraphicFramePr>
        <p:xfrm>
          <a:off x="6876256" y="188640"/>
          <a:ext cx="2026187" cy="2649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0" name="Формула" r:id="rId6" imgW="1117600" imgH="1460500" progId="Equation.3">
                  <p:embed/>
                </p:oleObj>
              </mc:Choice>
              <mc:Fallback>
                <p:oleObj name="Формула" r:id="rId6" imgW="1117600" imgH="14605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6256" y="188640"/>
                        <a:ext cx="2026187" cy="2649629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77152"/>
              </p:ext>
            </p:extLst>
          </p:nvPr>
        </p:nvGraphicFramePr>
        <p:xfrm>
          <a:off x="6876256" y="260648"/>
          <a:ext cx="1975916" cy="2623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1" name="Формула" r:id="rId8" imgW="1130300" imgH="1257300" progId="Equation.3">
                  <p:embed/>
                </p:oleObj>
              </mc:Choice>
              <mc:Fallback>
                <p:oleObj name="Формула" r:id="rId8" imgW="1130300" imgH="1257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6256" y="260648"/>
                        <a:ext cx="1975916" cy="2623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214078"/>
              </p:ext>
            </p:extLst>
          </p:nvPr>
        </p:nvGraphicFramePr>
        <p:xfrm>
          <a:off x="6804248" y="116632"/>
          <a:ext cx="2203450" cy="296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2" name="Формула" r:id="rId10" imgW="990360" imgH="1892160" progId="Equation.3">
                  <p:embed/>
                </p:oleObj>
              </mc:Choice>
              <mc:Fallback>
                <p:oleObj name="Формула" r:id="rId10" imgW="990360" imgH="189216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116632"/>
                        <a:ext cx="2203450" cy="2962275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9425276"/>
              </p:ext>
            </p:extLst>
          </p:nvPr>
        </p:nvGraphicFramePr>
        <p:xfrm>
          <a:off x="6804248" y="0"/>
          <a:ext cx="2160240" cy="3033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3" name="Формула" r:id="rId12" imgW="1180800" imgH="1879560" progId="Equation.3">
                  <p:embed/>
                </p:oleObj>
              </mc:Choice>
              <mc:Fallback>
                <p:oleObj name="Формула" r:id="rId12" imgW="1180800" imgH="187956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0"/>
                        <a:ext cx="2160240" cy="303323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60648"/>
            <a:ext cx="4535728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19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128792" cy="634082"/>
          </a:xfrm>
        </p:spPr>
        <p:txBody>
          <a:bodyPr>
            <a:noAutofit/>
          </a:bodyPr>
          <a:lstStyle/>
          <a:p>
            <a:r>
              <a:rPr lang="uk-UA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Закріплення отриманих знань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52736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Вправа 1. Усно. Яка з наведених рівностей неправильна?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242675" y="1883733"/>
            <a:ext cx="6997620" cy="1617275"/>
            <a:chOff x="242675" y="1883733"/>
            <a:chExt cx="6997620" cy="1617275"/>
          </a:xfrm>
        </p:grpSpPr>
        <p:graphicFrame>
          <p:nvGraphicFramePr>
            <p:cNvPr id="5" name="Объект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73702644"/>
                </p:ext>
              </p:extLst>
            </p:nvPr>
          </p:nvGraphicFramePr>
          <p:xfrm>
            <a:off x="242675" y="1883733"/>
            <a:ext cx="3386472" cy="7525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07" name="Формула" r:id="rId3" imgW="1066680" imgH="241200" progId="Equation.3">
                    <p:embed/>
                  </p:oleObj>
                </mc:Choice>
                <mc:Fallback>
                  <p:oleObj name="Формула" r:id="rId3" imgW="1066680" imgH="2412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675" y="1883733"/>
                          <a:ext cx="3386472" cy="75254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Объект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12755580"/>
                </p:ext>
              </p:extLst>
            </p:nvPr>
          </p:nvGraphicFramePr>
          <p:xfrm>
            <a:off x="3995936" y="1896542"/>
            <a:ext cx="3201477" cy="6480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08" name="Формула" r:id="rId5" imgW="1180800" imgH="241200" progId="Equation.3">
                    <p:embed/>
                  </p:oleObj>
                </mc:Choice>
                <mc:Fallback>
                  <p:oleObj name="Формула" r:id="rId5" imgW="1180800" imgH="2412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95936" y="1896542"/>
                          <a:ext cx="3201477" cy="64807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Объект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59261793"/>
                </p:ext>
              </p:extLst>
            </p:nvPr>
          </p:nvGraphicFramePr>
          <p:xfrm>
            <a:off x="251520" y="2636912"/>
            <a:ext cx="3302767" cy="7200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09" name="Формула" r:id="rId7" imgW="1091880" imgH="241200" progId="Equation.3">
                    <p:embed/>
                  </p:oleObj>
                </mc:Choice>
                <mc:Fallback>
                  <p:oleObj name="Формула" r:id="rId7" imgW="1091880" imgH="2412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520" y="2636912"/>
                          <a:ext cx="3302767" cy="72008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Объект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55374288"/>
                </p:ext>
              </p:extLst>
            </p:nvPr>
          </p:nvGraphicFramePr>
          <p:xfrm>
            <a:off x="3995936" y="2348880"/>
            <a:ext cx="3244359" cy="11521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10" name="Формула" r:id="rId9" imgW="1282680" imgH="457200" progId="Equation.3">
                    <p:embed/>
                  </p:oleObj>
                </mc:Choice>
                <mc:Fallback>
                  <p:oleObj name="Формула" r:id="rId9" imgW="1282680" imgH="457200" progId="Equation.3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95936" y="2348880"/>
                          <a:ext cx="3244359" cy="115212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1628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3573016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Вправа 2. Усно. Який із наведених виразів не має змісту?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395535" y="4509120"/>
            <a:ext cx="5979067" cy="1296144"/>
            <a:chOff x="395535" y="4509120"/>
            <a:chExt cx="5979067" cy="1296144"/>
          </a:xfrm>
        </p:grpSpPr>
        <p:graphicFrame>
          <p:nvGraphicFramePr>
            <p:cNvPr id="16" name="Объект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85211889"/>
                </p:ext>
              </p:extLst>
            </p:nvPr>
          </p:nvGraphicFramePr>
          <p:xfrm>
            <a:off x="467543" y="4509120"/>
            <a:ext cx="2803511" cy="7200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11" name="Формула" r:id="rId11" imgW="927000" imgH="241200" progId="Equation.3">
                    <p:embed/>
                  </p:oleObj>
                </mc:Choice>
                <mc:Fallback>
                  <p:oleObj name="Формула" r:id="rId11" imgW="927000" imgH="241200" progId="Equation.3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7543" y="4509120"/>
                          <a:ext cx="2803511" cy="72008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Объект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39707909"/>
                </p:ext>
              </p:extLst>
            </p:nvPr>
          </p:nvGraphicFramePr>
          <p:xfrm>
            <a:off x="3815916" y="4509120"/>
            <a:ext cx="2558686" cy="7200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12" name="Формула" r:id="rId13" imgW="850680" imgH="241200" progId="Equation.3">
                    <p:embed/>
                  </p:oleObj>
                </mc:Choice>
                <mc:Fallback>
                  <p:oleObj name="Формула" r:id="rId13" imgW="850680" imgH="241200" progId="Equation.3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5916" y="4509120"/>
                          <a:ext cx="2558686" cy="72008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Объект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74203452"/>
                </p:ext>
              </p:extLst>
            </p:nvPr>
          </p:nvGraphicFramePr>
          <p:xfrm>
            <a:off x="395535" y="5157192"/>
            <a:ext cx="2799671" cy="6480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13" name="Формула" r:id="rId15" imgW="1028520" imgH="241200" progId="Equation.3">
                    <p:embed/>
                  </p:oleObj>
                </mc:Choice>
                <mc:Fallback>
                  <p:oleObj name="Формула" r:id="rId15" imgW="1028520" imgH="241200" progId="Equation.3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535" y="5157192"/>
                          <a:ext cx="2799671" cy="64807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Объект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54220739"/>
                </p:ext>
              </p:extLst>
            </p:nvPr>
          </p:nvGraphicFramePr>
          <p:xfrm>
            <a:off x="3831657" y="5085184"/>
            <a:ext cx="2217737" cy="674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14" name="Формула" r:id="rId17" imgW="787320" imgH="241200" progId="Equation.3">
                    <p:embed/>
                  </p:oleObj>
                </mc:Choice>
                <mc:Fallback>
                  <p:oleObj name="Формула" r:id="rId17" imgW="787320" imgH="241200" progId="Equation.3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31657" y="5085184"/>
                          <a:ext cx="2217737" cy="67468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Rectangle 26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251520" y="2708920"/>
            <a:ext cx="540000" cy="5039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23528" y="5157192"/>
            <a:ext cx="540000" cy="5039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62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5" grpId="0"/>
      <p:bldP spid="20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8" name="Группа 27"/>
          <p:cNvGrpSpPr/>
          <p:nvPr/>
        </p:nvGrpSpPr>
        <p:grpSpPr>
          <a:xfrm>
            <a:off x="323528" y="260648"/>
            <a:ext cx="6307925" cy="830997"/>
            <a:chOff x="323528" y="260648"/>
            <a:chExt cx="6307925" cy="830997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323528" y="260648"/>
              <a:ext cx="4925323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2400" b="1" dirty="0">
                  <a:latin typeface="Times New Roman" pitchFamily="18" charset="0"/>
                  <a:cs typeface="Times New Roman" pitchFamily="18" charset="0"/>
                </a:rPr>
                <a:t>Вправа 3.  </a:t>
              </a:r>
              <a:endParaRPr lang="uk-UA" sz="24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uk-UA" sz="2400" b="1" dirty="0" smtClean="0">
                  <a:latin typeface="Times New Roman" pitchFamily="18" charset="0"/>
                  <a:cs typeface="Times New Roman" pitchFamily="18" charset="0"/>
                </a:rPr>
                <a:t>Знайдіть </a:t>
              </a:r>
              <a:r>
                <a:rPr lang="uk-UA" sz="2400" b="1" dirty="0">
                  <a:latin typeface="Times New Roman" pitchFamily="18" charset="0"/>
                  <a:cs typeface="Times New Roman" pitchFamily="18" charset="0"/>
                </a:rPr>
                <a:t>логарифми </a:t>
              </a:r>
              <a:r>
                <a:rPr lang="uk-UA" sz="2400" b="1" dirty="0" smtClean="0">
                  <a:latin typeface="Times New Roman" pitchFamily="18" charset="0"/>
                  <a:cs typeface="Times New Roman" pitchFamily="18" charset="0"/>
                </a:rPr>
                <a:t>чисел, якщо 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6" name="Объект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12305140"/>
                </p:ext>
              </p:extLst>
            </p:nvPr>
          </p:nvGraphicFramePr>
          <p:xfrm>
            <a:off x="5148064" y="676762"/>
            <a:ext cx="1483389" cy="3943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187" name="Формула" r:id="rId3" imgW="748975" imgH="203112" progId="Equation.3">
                    <p:embed/>
                  </p:oleObj>
                </mc:Choice>
                <mc:Fallback>
                  <p:oleObj name="Формула" r:id="rId3" imgW="748975" imgH="203112" progId="Equation.3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48064" y="676762"/>
                          <a:ext cx="1483389" cy="39431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>
            <a:off x="332639" y="1066800"/>
            <a:ext cx="4502886" cy="1344194"/>
            <a:chOff x="332639" y="1066800"/>
            <a:chExt cx="4502886" cy="1344194"/>
          </a:xfrm>
        </p:grpSpPr>
        <p:graphicFrame>
          <p:nvGraphicFramePr>
            <p:cNvPr id="8" name="Объект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86395284"/>
                </p:ext>
              </p:extLst>
            </p:nvPr>
          </p:nvGraphicFramePr>
          <p:xfrm>
            <a:off x="376238" y="1092200"/>
            <a:ext cx="1406525" cy="485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188" name="Формула" r:id="rId5" imgW="685800" imgH="241200" progId="Equation.3">
                    <p:embed/>
                  </p:oleObj>
                </mc:Choice>
                <mc:Fallback>
                  <p:oleObj name="Формула" r:id="rId5" imgW="685800" imgH="2412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6238" y="1092200"/>
                          <a:ext cx="1406525" cy="48577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Объект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82535594"/>
                </p:ext>
              </p:extLst>
            </p:nvPr>
          </p:nvGraphicFramePr>
          <p:xfrm>
            <a:off x="1917700" y="1092200"/>
            <a:ext cx="131445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189" name="Формула" r:id="rId7" imgW="787320" imgH="253800" progId="Equation.3">
                    <p:embed/>
                  </p:oleObj>
                </mc:Choice>
                <mc:Fallback>
                  <p:oleObj name="Формула" r:id="rId7" imgW="787320" imgH="2538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17700" y="1092200"/>
                          <a:ext cx="1314450" cy="4318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Объект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39430212"/>
                </p:ext>
              </p:extLst>
            </p:nvPr>
          </p:nvGraphicFramePr>
          <p:xfrm>
            <a:off x="3227388" y="1066800"/>
            <a:ext cx="1608137" cy="504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190" name="Формула" r:id="rId9" imgW="825480" imgH="253800" progId="Equation.3">
                    <p:embed/>
                  </p:oleObj>
                </mc:Choice>
                <mc:Fallback>
                  <p:oleObj name="Формула" r:id="rId9" imgW="825480" imgH="25380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27388" y="1066800"/>
                          <a:ext cx="1608137" cy="50482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Объект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67997712"/>
                </p:ext>
              </p:extLst>
            </p:nvPr>
          </p:nvGraphicFramePr>
          <p:xfrm>
            <a:off x="332639" y="1693689"/>
            <a:ext cx="1563687" cy="511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191" name="Формула" r:id="rId11" imgW="863280" imgH="279360" progId="Equation.3">
                    <p:embed/>
                  </p:oleObj>
                </mc:Choice>
                <mc:Fallback>
                  <p:oleObj name="Формула" r:id="rId11" imgW="863280" imgH="27936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2639" y="1693689"/>
                          <a:ext cx="1563687" cy="51117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Объект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30531886"/>
                </p:ext>
              </p:extLst>
            </p:nvPr>
          </p:nvGraphicFramePr>
          <p:xfrm>
            <a:off x="1979712" y="1584940"/>
            <a:ext cx="1368152" cy="8260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192" name="Формула" r:id="rId13" imgW="761760" imgH="457200" progId="Equation.3">
                    <p:embed/>
                  </p:oleObj>
                </mc:Choice>
                <mc:Fallback>
                  <p:oleObj name="Формула" r:id="rId13" imgW="761760" imgH="45720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9712" y="1584940"/>
                          <a:ext cx="1368152" cy="82605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Объект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36845772"/>
                </p:ext>
              </p:extLst>
            </p:nvPr>
          </p:nvGraphicFramePr>
          <p:xfrm>
            <a:off x="3327616" y="1628800"/>
            <a:ext cx="1316755" cy="7363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193" name="Формула" r:id="rId15" imgW="812520" imgH="457200" progId="Equation.3">
                    <p:embed/>
                  </p:oleObj>
                </mc:Choice>
                <mc:Fallback>
                  <p:oleObj name="Формула" r:id="rId15" imgW="812520" imgH="457200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27616" y="1628800"/>
                          <a:ext cx="1316755" cy="73635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3046170"/>
              </p:ext>
            </p:extLst>
          </p:nvPr>
        </p:nvGraphicFramePr>
        <p:xfrm>
          <a:off x="395536" y="2708920"/>
          <a:ext cx="4928548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94" name="Формула" r:id="rId17" imgW="2197100" imgH="254000" progId="Equation.3">
                  <p:embed/>
                </p:oleObj>
              </mc:Choice>
              <mc:Fallback>
                <p:oleObj name="Формула" r:id="rId17" imgW="2197100" imgH="2540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708920"/>
                        <a:ext cx="4928548" cy="5760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3143392" y="2204864"/>
            <a:ext cx="16852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Розв’язок.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517295"/>
              </p:ext>
            </p:extLst>
          </p:nvPr>
        </p:nvGraphicFramePr>
        <p:xfrm>
          <a:off x="351928" y="3212976"/>
          <a:ext cx="5214937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95" name="Формула" r:id="rId19" imgW="2323800" imgH="253800" progId="Equation.3">
                  <p:embed/>
                </p:oleObj>
              </mc:Choice>
              <mc:Fallback>
                <p:oleObj name="Формула" r:id="rId19" imgW="2323800" imgH="253800" progId="Equation.3">
                  <p:embed/>
                  <p:pic>
                    <p:nvPicPr>
                      <p:cNvPr id="0" name="Объект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928" y="3212976"/>
                        <a:ext cx="5214937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Объ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6433736"/>
              </p:ext>
            </p:extLst>
          </p:nvPr>
        </p:nvGraphicFramePr>
        <p:xfrm>
          <a:off x="338138" y="3789363"/>
          <a:ext cx="5186362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96" name="Формула" r:id="rId21" imgW="2311200" imgH="253800" progId="Equation.3">
                  <p:embed/>
                </p:oleObj>
              </mc:Choice>
              <mc:Fallback>
                <p:oleObj name="Формула" r:id="rId21" imgW="2311200" imgH="253800" progId="Equation.3">
                  <p:embed/>
                  <p:pic>
                    <p:nvPicPr>
                      <p:cNvPr id="0" name="Объект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3789363"/>
                        <a:ext cx="5186362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Объе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0389585"/>
              </p:ext>
            </p:extLst>
          </p:nvPr>
        </p:nvGraphicFramePr>
        <p:xfrm>
          <a:off x="323528" y="4221088"/>
          <a:ext cx="7069138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97" name="Формула" r:id="rId23" imgW="3149280" imgH="444240" progId="Equation.3">
                  <p:embed/>
                </p:oleObj>
              </mc:Choice>
              <mc:Fallback>
                <p:oleObj name="Формула" r:id="rId23" imgW="3149280" imgH="444240" progId="Equation.3">
                  <p:embed/>
                  <p:pic>
                    <p:nvPicPr>
                      <p:cNvPr id="0" name="Объект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4221088"/>
                        <a:ext cx="7069138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Объект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939041"/>
              </p:ext>
            </p:extLst>
          </p:nvPr>
        </p:nvGraphicFramePr>
        <p:xfrm>
          <a:off x="323528" y="4941168"/>
          <a:ext cx="6097588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98" name="Формула" r:id="rId25" imgW="2717640" imgH="457200" progId="Equation.3">
                  <p:embed/>
                </p:oleObj>
              </mc:Choice>
              <mc:Fallback>
                <p:oleObj name="Формула" r:id="rId25" imgW="2717640" imgH="457200" progId="Equation.3">
                  <p:embed/>
                  <p:pic>
                    <p:nvPicPr>
                      <p:cNvPr id="0" name="Объект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4941168"/>
                        <a:ext cx="6097588" cy="1036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Объект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3772478"/>
              </p:ext>
            </p:extLst>
          </p:nvPr>
        </p:nvGraphicFramePr>
        <p:xfrm>
          <a:off x="323528" y="5820713"/>
          <a:ext cx="6296025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99" name="Формула" r:id="rId27" imgW="2806560" imgH="457200" progId="Equation.3">
                  <p:embed/>
                </p:oleObj>
              </mc:Choice>
              <mc:Fallback>
                <p:oleObj name="Формула" r:id="rId27" imgW="2806560" imgH="457200" progId="Equation.3">
                  <p:embed/>
                  <p:pic>
                    <p:nvPicPr>
                      <p:cNvPr id="0" name="Объект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5820713"/>
                        <a:ext cx="6296025" cy="1036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203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32656"/>
            <a:ext cx="2829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Вправа 4. Виразіть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9047" y="794321"/>
            <a:ext cx="33790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lg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12 через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lg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3 та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lg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4;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61566" y="1250940"/>
            <a:ext cx="3293963" cy="664694"/>
            <a:chOff x="395536" y="1252138"/>
            <a:chExt cx="3293963" cy="734630"/>
          </a:xfrm>
        </p:grpSpPr>
        <p:graphicFrame>
          <p:nvGraphicFramePr>
            <p:cNvPr id="7" name="Объект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8923715"/>
                </p:ext>
              </p:extLst>
            </p:nvPr>
          </p:nvGraphicFramePr>
          <p:xfrm>
            <a:off x="395536" y="1252138"/>
            <a:ext cx="948897" cy="7346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44" name="Формула" r:id="rId3" imgW="583920" imgH="457200" progId="Equation.3">
                    <p:embed/>
                  </p:oleObj>
                </mc:Choice>
                <mc:Fallback>
                  <p:oleObj name="Формула" r:id="rId3" imgW="583920" imgH="457200" progId="Equation.3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536" y="1252138"/>
                          <a:ext cx="948897" cy="73463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1344433" y="1340768"/>
              <a:ext cx="234506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uk-UA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через </a:t>
              </a:r>
              <a:r>
                <a:rPr kumimoji="0" lang="en-US" sz="2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lg</a:t>
              </a:r>
              <a:r>
                <a:rPr kumimoji="0" lang="uk-UA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7</a:t>
              </a:r>
              <a:r>
                <a:rPr kumimoji="0" lang="uk-UA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т</a:t>
              </a:r>
              <a:r>
                <a:rPr kumimoji="0" lang="uk-UA" sz="2400" b="0" i="0" u="none" strike="noStrike" cap="none" normalizeH="0" baseline="0" dirty="0" smtClean="0" bmk="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а </a:t>
              </a:r>
              <a:r>
                <a:rPr kumimoji="0" lang="en-US" sz="2400" b="0" i="0" u="none" strike="noStrike" cap="none" normalizeH="0" baseline="0" dirty="0" err="1" smtClean="0" bmk="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lg</a:t>
              </a:r>
              <a:r>
                <a:rPr kumimoji="0" lang="uk-UA" sz="2400" b="0" i="0" u="none" strike="noStrike" cap="none" normalizeH="0" baseline="0" dirty="0" smtClean="0" bmk="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8</a:t>
              </a:r>
              <a:r>
                <a:rPr kumimoji="0" lang="uk-UA" sz="2400" b="0" i="0" u="none" strike="noStrike" cap="none" normalizeH="0" baseline="0" dirty="0" smtClean="0" bmk="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; </a:t>
              </a:r>
              <a:endPara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2987824" y="2389375"/>
            <a:ext cx="16852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Розв’язок.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2851040"/>
            <a:ext cx="6299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lg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lg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(3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 4) =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lg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3 +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1844769"/>
              </p:ext>
            </p:extLst>
          </p:nvPr>
        </p:nvGraphicFramePr>
        <p:xfrm>
          <a:off x="217717" y="3438580"/>
          <a:ext cx="3007440" cy="94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5" name="Формула" r:id="rId5" imgW="1447560" imgH="457200" progId="Equation.3">
                  <p:embed/>
                </p:oleObj>
              </mc:Choice>
              <mc:Fallback>
                <p:oleObj name="Формула" r:id="rId5" imgW="1447560" imgH="457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717" y="3438580"/>
                        <a:ext cx="3007440" cy="9404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79512" y="4293096"/>
            <a:ext cx="33233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lg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8 =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lg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32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=3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lg2.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617" y="1927910"/>
            <a:ext cx="2318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2400" dirty="0" bmk="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 </a:t>
            </a:r>
            <a:r>
              <a:rPr lang="en-US" sz="2400" dirty="0" err="1" bmk="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lg</a:t>
            </a:r>
            <a:r>
              <a:rPr lang="uk-UA" sz="2400" dirty="0" bmk="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</a:t>
            </a:r>
            <a:r>
              <a:rPr lang="uk-UA" sz="2400" dirty="0" bmk="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через</a:t>
            </a:r>
            <a:r>
              <a:rPr lang="uk-UA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lg</a:t>
            </a:r>
            <a:r>
              <a:rPr lang="uk-UA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uk-UA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77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1" grpId="0"/>
      <p:bldP spid="12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332656"/>
            <a:ext cx="5375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Вправа 5. Знайдіть значення виразів.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6521816"/>
              </p:ext>
            </p:extLst>
          </p:nvPr>
        </p:nvGraphicFramePr>
        <p:xfrm>
          <a:off x="395536" y="828967"/>
          <a:ext cx="1759960" cy="595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09" name="Формула" r:id="rId3" imgW="812520" imgH="279360" progId="Equation.3">
                  <p:embed/>
                </p:oleObj>
              </mc:Choice>
              <mc:Fallback>
                <p:oleObj name="Формула" r:id="rId3" imgW="812520" imgH="27936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828967"/>
                        <a:ext cx="1759960" cy="5957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0692439"/>
              </p:ext>
            </p:extLst>
          </p:nvPr>
        </p:nvGraphicFramePr>
        <p:xfrm>
          <a:off x="367787" y="824096"/>
          <a:ext cx="2517775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0" name="Формула" r:id="rId5" imgW="1143000" imgH="279360" progId="Equation.3">
                  <p:embed/>
                </p:oleObj>
              </mc:Choice>
              <mc:Fallback>
                <p:oleObj name="Формула" r:id="rId5" imgW="1143000" imgH="2793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787" y="824096"/>
                        <a:ext cx="2517775" cy="6048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23528" y="1418689"/>
            <a:ext cx="23439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lg25 +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lg4 =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0939" y="1425370"/>
            <a:ext cx="46618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lg25 +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lg4=lg25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4=lg100=2;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4633490"/>
              </p:ext>
            </p:extLst>
          </p:nvPr>
        </p:nvGraphicFramePr>
        <p:xfrm>
          <a:off x="350939" y="2276872"/>
          <a:ext cx="5678487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1" name="Формула" r:id="rId7" imgW="3136680" imgH="241200" progId="Equation.3">
                  <p:embed/>
                </p:oleObj>
              </mc:Choice>
              <mc:Fallback>
                <p:oleObj name="Формула" r:id="rId7" imgW="3136680" imgH="241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939" y="2276872"/>
                        <a:ext cx="5678487" cy="433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6430023"/>
              </p:ext>
            </p:extLst>
          </p:nvPr>
        </p:nvGraphicFramePr>
        <p:xfrm>
          <a:off x="313102" y="2204864"/>
          <a:ext cx="2919413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2" name="Формула" r:id="rId9" imgW="1384200" imgH="241200" progId="Equation.3">
                  <p:embed/>
                </p:oleObj>
              </mc:Choice>
              <mc:Fallback>
                <p:oleObj name="Формула" r:id="rId9" imgW="1384200" imgH="2412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02" y="2204864"/>
                        <a:ext cx="2919413" cy="5032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586644"/>
              </p:ext>
            </p:extLst>
          </p:nvPr>
        </p:nvGraphicFramePr>
        <p:xfrm>
          <a:off x="348324" y="2996952"/>
          <a:ext cx="2653850" cy="432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3" name="Формула" r:id="rId11" imgW="1460160" imgH="241200" progId="Equation.3">
                  <p:embed/>
                </p:oleObj>
              </mc:Choice>
              <mc:Fallback>
                <p:oleObj name="Формула" r:id="rId11" imgW="1460160" imgH="2412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324" y="2996952"/>
                        <a:ext cx="2653850" cy="4326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8445263"/>
              </p:ext>
            </p:extLst>
          </p:nvPr>
        </p:nvGraphicFramePr>
        <p:xfrm>
          <a:off x="323528" y="2852936"/>
          <a:ext cx="4824203" cy="752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4" name="Формула" r:id="rId13" imgW="2819160" imgH="444240" progId="Equation.3">
                  <p:embed/>
                </p:oleObj>
              </mc:Choice>
              <mc:Fallback>
                <p:oleObj name="Формула" r:id="rId13" imgW="2819160" imgH="44424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2852936"/>
                        <a:ext cx="4824203" cy="7524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9243276"/>
              </p:ext>
            </p:extLst>
          </p:nvPr>
        </p:nvGraphicFramePr>
        <p:xfrm>
          <a:off x="311802" y="4691497"/>
          <a:ext cx="1656224" cy="930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5" name="Формула" r:id="rId15" imgW="876240" imgH="495000" progId="Equation.3">
                  <p:embed/>
                </p:oleObj>
              </mc:Choice>
              <mc:Fallback>
                <p:oleObj name="Формула" r:id="rId15" imgW="876240" imgH="4950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802" y="4691497"/>
                        <a:ext cx="1656224" cy="9301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8" name="Группа 27"/>
          <p:cNvGrpSpPr/>
          <p:nvPr/>
        </p:nvGrpSpPr>
        <p:grpSpPr>
          <a:xfrm>
            <a:off x="332989" y="4735558"/>
            <a:ext cx="4697753" cy="864517"/>
            <a:chOff x="4346254" y="5714113"/>
            <a:chExt cx="4697753" cy="864517"/>
          </a:xfrm>
        </p:grpSpPr>
        <p:graphicFrame>
          <p:nvGraphicFramePr>
            <p:cNvPr id="24" name="Объект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92919100"/>
                </p:ext>
              </p:extLst>
            </p:nvPr>
          </p:nvGraphicFramePr>
          <p:xfrm>
            <a:off x="4346254" y="5714113"/>
            <a:ext cx="4697753" cy="8645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016" name="Формула" r:id="rId17" imgW="2743200" imgH="507960" progId="Equation.3">
                    <p:embed/>
                  </p:oleObj>
                </mc:Choice>
                <mc:Fallback>
                  <p:oleObj name="Формула" r:id="rId17" imgW="2743200" imgH="507960" progId="Equation.3">
                    <p:embed/>
                    <p:pic>
                      <p:nvPicPr>
                        <p:cNvPr id="0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46254" y="5714113"/>
                          <a:ext cx="4697753" cy="86451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7133920" y="5778504"/>
              <a:ext cx="720080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flipV="1">
              <a:off x="7102612" y="6206912"/>
              <a:ext cx="720080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4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" name="Rectangle 50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2" name="Объект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3642783"/>
              </p:ext>
            </p:extLst>
          </p:nvPr>
        </p:nvGraphicFramePr>
        <p:xfrm>
          <a:off x="350939" y="5635036"/>
          <a:ext cx="1368078" cy="772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7" name="Формула" r:id="rId19" imgW="876240" imgH="495000" progId="Equation.3">
                  <p:embed/>
                </p:oleObj>
              </mc:Choice>
              <mc:Fallback>
                <p:oleObj name="Формула" r:id="rId19" imgW="876240" imgH="495000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939" y="5635036"/>
                        <a:ext cx="1368078" cy="7725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" name="Группа 24"/>
          <p:cNvGrpSpPr/>
          <p:nvPr/>
        </p:nvGrpSpPr>
        <p:grpSpPr>
          <a:xfrm>
            <a:off x="323528" y="5598220"/>
            <a:ext cx="4062252" cy="863500"/>
            <a:chOff x="361106" y="4653136"/>
            <a:chExt cx="4062252" cy="863500"/>
          </a:xfrm>
        </p:grpSpPr>
        <p:graphicFrame>
          <p:nvGraphicFramePr>
            <p:cNvPr id="30" name="Объект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33020975"/>
                </p:ext>
              </p:extLst>
            </p:nvPr>
          </p:nvGraphicFramePr>
          <p:xfrm>
            <a:off x="361106" y="4653136"/>
            <a:ext cx="4062252" cy="863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018" name="Формула" r:id="rId21" imgW="2387520" imgH="507960" progId="Equation.3">
                    <p:embed/>
                  </p:oleObj>
                </mc:Choice>
                <mc:Fallback>
                  <p:oleObj name="Формула" r:id="rId21" imgW="2387520" imgH="507960" progId="Equation.3">
                    <p:embed/>
                    <p:pic>
                      <p:nvPicPr>
                        <p:cNvPr id="0" name="Object 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1106" y="4653136"/>
                          <a:ext cx="4062252" cy="8635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" name="Прямая соединительная линия 2"/>
            <p:cNvCxnSpPr/>
            <p:nvPr/>
          </p:nvCxnSpPr>
          <p:spPr>
            <a:xfrm flipV="1">
              <a:off x="3275856" y="4725144"/>
              <a:ext cx="648072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flipV="1">
              <a:off x="3158233" y="5165576"/>
              <a:ext cx="648072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26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4" name="Объект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5579883"/>
              </p:ext>
            </p:extLst>
          </p:nvPr>
        </p:nvGraphicFramePr>
        <p:xfrm>
          <a:off x="323528" y="3573016"/>
          <a:ext cx="3445199" cy="841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9" name="Формула" r:id="rId23" imgW="1828800" imgH="444240" progId="Equation.3">
                  <p:embed/>
                </p:oleObj>
              </mc:Choice>
              <mc:Fallback>
                <p:oleObj name="Формула" r:id="rId23" imgW="1828800" imgH="444240" progId="Equation.3">
                  <p:embed/>
                  <p:pic>
                    <p:nvPicPr>
                      <p:cNvPr id="0" name="Object 2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3573016"/>
                        <a:ext cx="3445199" cy="8411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Объект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886133"/>
              </p:ext>
            </p:extLst>
          </p:nvPr>
        </p:nvGraphicFramePr>
        <p:xfrm>
          <a:off x="152400" y="3429000"/>
          <a:ext cx="7803976" cy="1021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20" name="Формула" r:id="rId25" imgW="4597200" imgH="596880" progId="Equation.3">
                  <p:embed/>
                </p:oleObj>
              </mc:Choice>
              <mc:Fallback>
                <p:oleObj name="Формула" r:id="rId25" imgW="4597200" imgH="596880" progId="Equation.3">
                  <p:embed/>
                  <p:pic>
                    <p:nvPicPr>
                      <p:cNvPr id="0" name="Объект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429000"/>
                        <a:ext cx="7803976" cy="10214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425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490066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Робота в парі</a:t>
            </a:r>
            <a:endParaRPr lang="ru-RU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39" y="764704"/>
            <a:ext cx="6408711" cy="440194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9082" y="5229200"/>
            <a:ext cx="74168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Критерії оцінювання</a:t>
            </a:r>
            <a:endParaRPr lang="ru-RU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Кожне завдання оцінюється 1 балом. </a:t>
            </a: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Якщо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ви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набираєте 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1 - 4 бали, то рівень засвоєння низький, </a:t>
            </a:r>
          </a:p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5-6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– середній,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7-9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– достатній,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10-12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– високий.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7468"/>
            <a:ext cx="6779096" cy="63408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Розв'язок завдань</a:t>
            </a:r>
            <a:endParaRPr lang="ru-RU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707189"/>
            <a:ext cx="51627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1. Перевірте правильність рівності: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0878212"/>
              </p:ext>
            </p:extLst>
          </p:nvPr>
        </p:nvGraphicFramePr>
        <p:xfrm>
          <a:off x="251520" y="1052736"/>
          <a:ext cx="4447180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5" name="Формула" r:id="rId3" imgW="2222280" imgH="253800" progId="Equation.3">
                  <p:embed/>
                </p:oleObj>
              </mc:Choice>
              <mc:Fallback>
                <p:oleObj name="Формула" r:id="rId3" imgW="2222280" imgH="2538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052736"/>
                        <a:ext cx="4447180" cy="5040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9555119"/>
              </p:ext>
            </p:extLst>
          </p:nvPr>
        </p:nvGraphicFramePr>
        <p:xfrm>
          <a:off x="248440" y="1340768"/>
          <a:ext cx="4298256" cy="846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6" name="Формула" r:id="rId5" imgW="2273040" imgH="444240" progId="Equation.3">
                  <p:embed/>
                </p:oleObj>
              </mc:Choice>
              <mc:Fallback>
                <p:oleObj name="Формула" r:id="rId5" imgW="2273040" imgH="4442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0" y="1340768"/>
                        <a:ext cx="4298256" cy="8464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6081084"/>
              </p:ext>
            </p:extLst>
          </p:nvPr>
        </p:nvGraphicFramePr>
        <p:xfrm>
          <a:off x="244954" y="1988840"/>
          <a:ext cx="4321349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7" name="Формула" r:id="rId7" imgW="2425680" imgH="520560" progId="Equation.3">
                  <p:embed/>
                </p:oleObj>
              </mc:Choice>
              <mc:Fallback>
                <p:oleObj name="Формула" r:id="rId7" imgW="2425680" imgH="52056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954" y="1988840"/>
                        <a:ext cx="4321349" cy="9361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267744" y="2852936"/>
            <a:ext cx="21125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2. Обчисліть: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0540657"/>
              </p:ext>
            </p:extLst>
          </p:nvPr>
        </p:nvGraphicFramePr>
        <p:xfrm>
          <a:off x="251520" y="3298810"/>
          <a:ext cx="3853669" cy="521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8" name="Формула" r:id="rId9" imgW="1841400" imgH="253800" progId="Equation.3">
                  <p:embed/>
                </p:oleObj>
              </mc:Choice>
              <mc:Fallback>
                <p:oleObj name="Формула" r:id="rId9" imgW="1841400" imgH="2538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3298810"/>
                        <a:ext cx="3853669" cy="5217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9765401"/>
              </p:ext>
            </p:extLst>
          </p:nvPr>
        </p:nvGraphicFramePr>
        <p:xfrm>
          <a:off x="179512" y="3717032"/>
          <a:ext cx="3748695" cy="911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9" name="Формула" r:id="rId11" imgW="1879560" imgH="457200" progId="Equation.3">
                  <p:embed/>
                </p:oleObj>
              </mc:Choice>
              <mc:Fallback>
                <p:oleObj name="Формула" r:id="rId11" imgW="1879560" imgH="4572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3717032"/>
                        <a:ext cx="3748695" cy="9118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52605"/>
              </p:ext>
            </p:extLst>
          </p:nvPr>
        </p:nvGraphicFramePr>
        <p:xfrm>
          <a:off x="179512" y="4509120"/>
          <a:ext cx="5711589" cy="4378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0" name="Формула" r:id="rId13" imgW="3136680" imgH="241200" progId="Equation.3">
                  <p:embed/>
                </p:oleObj>
              </mc:Choice>
              <mc:Fallback>
                <p:oleObj name="Формула" r:id="rId13" imgW="3136680" imgH="2412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4509120"/>
                        <a:ext cx="5711589" cy="4378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2140108"/>
              </p:ext>
            </p:extLst>
          </p:nvPr>
        </p:nvGraphicFramePr>
        <p:xfrm>
          <a:off x="179512" y="4869160"/>
          <a:ext cx="4688265" cy="755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1" name="Формула" r:id="rId15" imgW="2806560" imgH="457200" progId="Equation.3">
                  <p:embed/>
                </p:oleObj>
              </mc:Choice>
              <mc:Fallback>
                <p:oleObj name="Формула" r:id="rId15" imgW="2806560" imgH="4572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4869160"/>
                        <a:ext cx="4688265" cy="7552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9437828"/>
              </p:ext>
            </p:extLst>
          </p:nvPr>
        </p:nvGraphicFramePr>
        <p:xfrm>
          <a:off x="179512" y="5445224"/>
          <a:ext cx="4824536" cy="1142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2" name="Формула" r:id="rId17" imgW="2869920" imgH="685800" progId="Equation.3">
                  <p:embed/>
                </p:oleObj>
              </mc:Choice>
              <mc:Fallback>
                <p:oleObj name="Формула" r:id="rId17" imgW="2869920" imgH="6858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5445224"/>
                        <a:ext cx="4824536" cy="11420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390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3. Користуючись основною логарифмічною тотожністю, спростіть вираз: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2435964"/>
              </p:ext>
            </p:extLst>
          </p:nvPr>
        </p:nvGraphicFramePr>
        <p:xfrm>
          <a:off x="395536" y="969277"/>
          <a:ext cx="1800200" cy="532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70" name="Формула" r:id="rId3" imgW="863280" imgH="253800" progId="Equation.3">
                  <p:embed/>
                </p:oleObj>
              </mc:Choice>
              <mc:Fallback>
                <p:oleObj name="Формула" r:id="rId3" imgW="863280" imgH="2538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969277"/>
                        <a:ext cx="1800200" cy="5321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9636262"/>
              </p:ext>
            </p:extLst>
          </p:nvPr>
        </p:nvGraphicFramePr>
        <p:xfrm>
          <a:off x="323528" y="1390415"/>
          <a:ext cx="2376264" cy="97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71" name="Формула" r:id="rId5" imgW="1104840" imgH="457200" progId="Equation.3">
                  <p:embed/>
                </p:oleObj>
              </mc:Choice>
              <mc:Fallback>
                <p:oleObj name="Формула" r:id="rId5" imgW="1104840" imgH="457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390415"/>
                        <a:ext cx="2376264" cy="9776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3400763"/>
              </p:ext>
            </p:extLst>
          </p:nvPr>
        </p:nvGraphicFramePr>
        <p:xfrm>
          <a:off x="323528" y="2204864"/>
          <a:ext cx="5056068" cy="594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72" name="Формула" r:id="rId7" imgW="2184120" imgH="253800" progId="Equation.3">
                  <p:embed/>
                </p:oleObj>
              </mc:Choice>
              <mc:Fallback>
                <p:oleObj name="Формула" r:id="rId7" imgW="2184120" imgH="253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2204864"/>
                        <a:ext cx="5056068" cy="5946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760725"/>
              </p:ext>
            </p:extLst>
          </p:nvPr>
        </p:nvGraphicFramePr>
        <p:xfrm>
          <a:off x="251520" y="2852936"/>
          <a:ext cx="5462964" cy="648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73" name="Формула" r:id="rId9" imgW="2120760" imgH="253800" progId="Equation.3">
                  <p:embed/>
                </p:oleObj>
              </mc:Choice>
              <mc:Fallback>
                <p:oleObj name="Формула" r:id="rId9" imgW="2120760" imgH="253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852936"/>
                        <a:ext cx="5462964" cy="6486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97" name="Picture 9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01" y="332656"/>
            <a:ext cx="7553128" cy="500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29082" y="5229200"/>
            <a:ext cx="74168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Критерії оцінювання</a:t>
            </a:r>
            <a:endParaRPr lang="ru-RU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Кожне завдання оцінюється 1 балом. </a:t>
            </a: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Якщо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ви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набираєте 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1 - 4 бали, то рівень засвоєння низький, </a:t>
            </a:r>
          </a:p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5-6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– середній,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7-9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– достатній,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10-12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– високий.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74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994122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Повідомлення домашнього завдання. </a:t>
            </a:r>
            <a:endParaRPr lang="ru-RU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9"/>
            <a:ext cx="7848872" cy="1368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вивчити ОК,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5]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Гл.5, § 21, п.4, п.5,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виконати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вправи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5.12, 5.13 (5-8), 5.14 (3-6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) с.207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24944"/>
            <a:ext cx="725649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24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Систематизація отриманих знань та вмінь</a:t>
            </a:r>
            <a:endParaRPr lang="ru-RU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2136339"/>
            <a:ext cx="66967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чином, після сьогоднішнього заняття ми повинні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знати:</a:t>
            </a:r>
            <a:endParaRPr lang="ru-RU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означення логарифма та його запис;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основну логарифмічну тотожність;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властивості логарифмів;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уміти:</a:t>
            </a:r>
            <a:endParaRPr lang="ru-RU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застосовувати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отримані знання до розв’язання вправ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75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200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85720" y="274638"/>
            <a:ext cx="6950576" cy="11381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uk-UA" sz="2800" b="1" dirty="0" smtClean="0">
              <a:solidFill>
                <a:srgbClr val="0033CC"/>
              </a:solidFill>
            </a:endParaRPr>
          </a:p>
          <a:p>
            <a:pPr algn="l"/>
            <a:r>
              <a:rPr lang="uk-UA" sz="2800" b="1" dirty="0" err="1" smtClean="0">
                <a:solidFill>
                  <a:srgbClr val="0033CC"/>
                </a:solidFill>
              </a:rPr>
              <a:t>Розв</a:t>
            </a:r>
            <a:r>
              <a:rPr lang="en-US" sz="2800" b="1" dirty="0" smtClean="0">
                <a:solidFill>
                  <a:srgbClr val="0033CC"/>
                </a:solidFill>
              </a:rPr>
              <a:t>’</a:t>
            </a:r>
            <a:r>
              <a:rPr lang="uk-UA" sz="2800" b="1" dirty="0" err="1" smtClean="0">
                <a:solidFill>
                  <a:srgbClr val="0033CC"/>
                </a:solidFill>
              </a:rPr>
              <a:t>яжіть</a:t>
            </a:r>
            <a:r>
              <a:rPr lang="uk-UA" sz="2800" b="1" dirty="0" smtClean="0">
                <a:solidFill>
                  <a:srgbClr val="0033CC"/>
                </a:solidFill>
              </a:rPr>
              <a:t> рівняння</a:t>
            </a:r>
          </a:p>
          <a:p>
            <a:endParaRPr lang="ru-RU" sz="2800" b="1" dirty="0">
              <a:solidFill>
                <a:srgbClr val="0033CC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68417" y="1700808"/>
            <a:ext cx="6950576" cy="381642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itchFamily="34" charset="0"/>
              <a:buChar char="•"/>
            </a:pPr>
            <a:r>
              <a:rPr lang="uk-UA" sz="2800" b="1" dirty="0" smtClean="0">
                <a:solidFill>
                  <a:srgbClr val="0033CC"/>
                </a:solidFill>
              </a:rPr>
              <a:t>Який вид має рівняння?</a:t>
            </a:r>
          </a:p>
          <a:p>
            <a:pPr marL="457200" lvl="0" indent="-457200" algn="l">
              <a:buFont typeface="Arial" pitchFamily="34" charset="0"/>
              <a:buChar char="•"/>
            </a:pPr>
            <a:r>
              <a:rPr lang="uk-UA" sz="2800" b="1" dirty="0">
                <a:solidFill>
                  <a:srgbClr val="0033CC"/>
                </a:solidFill>
              </a:rPr>
              <a:t>Чи можна його розв’язати за загальною схемою? Чому?</a:t>
            </a:r>
            <a:endParaRPr lang="ru-RU" sz="2800" b="1" dirty="0">
              <a:solidFill>
                <a:srgbClr val="0033CC"/>
              </a:solidFill>
            </a:endParaRPr>
          </a:p>
          <a:p>
            <a:pPr marL="457200" lvl="0" indent="-457200" algn="l">
              <a:buFont typeface="Arial" pitchFamily="34" charset="0"/>
              <a:buChar char="•"/>
            </a:pPr>
            <a:r>
              <a:rPr lang="uk-UA" sz="2800" b="1" dirty="0">
                <a:solidFill>
                  <a:srgbClr val="0033CC"/>
                </a:solidFill>
              </a:rPr>
              <a:t>Чи має рівняння корені? Як це аргументувати?</a:t>
            </a:r>
            <a:endParaRPr lang="ru-RU" sz="2800" b="1" dirty="0">
              <a:solidFill>
                <a:srgbClr val="0033CC"/>
              </a:solidFill>
            </a:endParaRPr>
          </a:p>
          <a:p>
            <a:pPr marL="457200" lvl="0" indent="-457200" algn="l">
              <a:buFont typeface="Arial" pitchFamily="34" charset="0"/>
              <a:buChar char="•"/>
            </a:pPr>
            <a:r>
              <a:rPr lang="uk-UA" sz="2800" b="1" dirty="0">
                <a:solidFill>
                  <a:srgbClr val="0033CC"/>
                </a:solidFill>
              </a:rPr>
              <a:t>Яким наближеним способом можна розв’язати це рівняння?</a:t>
            </a:r>
            <a:endParaRPr lang="ru-RU" sz="2800" b="1" dirty="0">
              <a:solidFill>
                <a:srgbClr val="0033CC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uk-UA" sz="2800" b="1" dirty="0" smtClean="0">
              <a:solidFill>
                <a:srgbClr val="0033CC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uk-UA" sz="2800" b="1" dirty="0" smtClean="0">
              <a:solidFill>
                <a:srgbClr val="0033CC"/>
              </a:solidFill>
            </a:endParaRPr>
          </a:p>
          <a:p>
            <a:endParaRPr lang="ru-RU" sz="2800" b="1" dirty="0">
              <a:solidFill>
                <a:srgbClr val="0033C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99892" y="489446"/>
            <a:ext cx="19442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33CC"/>
                </a:solidFill>
              </a:rPr>
              <a:t>2</a:t>
            </a:r>
            <a:r>
              <a:rPr lang="ru-RU" sz="5400" b="1" i="1" baseline="30000" dirty="0">
                <a:solidFill>
                  <a:srgbClr val="0033CC"/>
                </a:solidFill>
              </a:rPr>
              <a:t>х </a:t>
            </a:r>
            <a:r>
              <a:rPr lang="ru-RU" sz="5400" b="1" dirty="0">
                <a:solidFill>
                  <a:srgbClr val="0033CC"/>
                </a:solidFill>
              </a:rPr>
              <a:t>= 7</a:t>
            </a:r>
          </a:p>
        </p:txBody>
      </p:sp>
    </p:spTree>
    <p:extLst>
      <p:ext uri="{BB962C8B-B14F-4D97-AF65-F5344CB8AC3E}">
        <p14:creationId xmlns:p14="http://schemas.microsoft.com/office/powerpoint/2010/main" val="338145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35"/>
            <a:ext cx="9036496" cy="6833065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5256584" cy="1584176"/>
          </a:xfrm>
        </p:spPr>
        <p:txBody>
          <a:bodyPr>
            <a:noAutofit/>
          </a:bodyPr>
          <a:lstStyle/>
          <a:p>
            <a:r>
              <a:rPr lang="uk-UA" sz="6600" b="1" dirty="0" smtClean="0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Дякую за заняття</a:t>
            </a:r>
            <a:endParaRPr lang="ru-RU" sz="6600" b="1" dirty="0">
              <a:solidFill>
                <a:schemeClr val="bg1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46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918550"/>
            <a:ext cx="3130465" cy="1098121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18550"/>
            <a:ext cx="2301702" cy="915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75" y="2435827"/>
            <a:ext cx="2880320" cy="333036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75" y="2328193"/>
            <a:ext cx="2872827" cy="3545639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683568" y="3068960"/>
            <a:ext cx="2592288" cy="0"/>
          </a:xfrm>
          <a:prstGeom prst="line">
            <a:avLst/>
          </a:prstGeom>
          <a:ln w="25400" cmpd="sng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411760" y="3068960"/>
            <a:ext cx="0" cy="2357861"/>
          </a:xfrm>
          <a:prstGeom prst="line">
            <a:avLst/>
          </a:prstGeom>
          <a:ln w="25400" cmpd="sng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2643952" y="2780928"/>
            <a:ext cx="631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>
                <a:solidFill>
                  <a:srgbClr val="007A37"/>
                </a:solidFill>
              </a:rPr>
              <a:t>у</a:t>
            </a:r>
            <a:r>
              <a:rPr lang="uk-UA" b="1" dirty="0">
                <a:solidFill>
                  <a:srgbClr val="007A37"/>
                </a:solidFill>
              </a:rPr>
              <a:t> = </a:t>
            </a:r>
            <a:r>
              <a:rPr lang="uk-UA" b="1" dirty="0" smtClean="0">
                <a:solidFill>
                  <a:srgbClr val="007A37"/>
                </a:solidFill>
              </a:rPr>
              <a:t>7</a:t>
            </a:r>
            <a:endParaRPr lang="ru-RU" dirty="0">
              <a:solidFill>
                <a:srgbClr val="007A37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79712" y="5399569"/>
            <a:ext cx="478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rgbClr val="00B050"/>
                </a:solidFill>
              </a:rPr>
              <a:t>2,8</a:t>
            </a:r>
            <a:endParaRPr lang="ru-RU" dirty="0">
              <a:solidFill>
                <a:srgbClr val="00B050"/>
              </a:solidFill>
            </a:endParaRPr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2815582"/>
              </p:ext>
            </p:extLst>
          </p:nvPr>
        </p:nvGraphicFramePr>
        <p:xfrm>
          <a:off x="4495831" y="2672878"/>
          <a:ext cx="169862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" name="Формула" r:id="rId7" imgW="431613" imgH="203112" progId="Equation.3">
                  <p:embed/>
                </p:oleObj>
              </mc:Choice>
              <mc:Fallback>
                <p:oleObj name="Формула" r:id="rId7" imgW="431613" imgH="203112" progId="Equation.3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31" y="2672878"/>
                        <a:ext cx="1698625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4627954" y="3451271"/>
            <a:ext cx="14343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sz="3200" b="1" dirty="0"/>
              <a:t> </a:t>
            </a:r>
            <a:r>
              <a:rPr lang="uk-UA" sz="3200" b="1" dirty="0" smtClean="0">
                <a:sym typeface="Symbol"/>
              </a:rPr>
              <a:t></a:t>
            </a:r>
            <a:r>
              <a:rPr lang="uk-UA" sz="3200" b="1" dirty="0" smtClean="0"/>
              <a:t> 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2,8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20409" y="2328193"/>
            <a:ext cx="3949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/>
              <a:t>Отримуємо, що розв’язком рівняння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8485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705178"/>
            <a:ext cx="684076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Тема нашого заняття </a:t>
            </a:r>
            <a:br>
              <a:rPr lang="uk-UA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400" b="1" dirty="0" smtClean="0">
                <a:latin typeface="Times New Roman" pitchFamily="18" charset="0"/>
                <a:cs typeface="Times New Roman" pitchFamily="18" charset="0"/>
              </a:rPr>
              <a:t>«Логарифм та його властивості»</a:t>
            </a:r>
          </a:p>
          <a:p>
            <a:endParaRPr lang="ru-RU" sz="3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800" dirty="0" smtClean="0"/>
              <a:t>Логарифми важливі як зручний засіб при дослідженні </a:t>
            </a:r>
            <a:r>
              <a:rPr lang="uk-UA" sz="2800" dirty="0" err="1" smtClean="0"/>
              <a:t>показникових</a:t>
            </a:r>
            <a:r>
              <a:rPr lang="uk-UA" sz="2800" dirty="0" smtClean="0"/>
              <a:t> функцій і розв'язуванні пов'язаних з ними задач. </a:t>
            </a:r>
          </a:p>
          <a:p>
            <a:pPr algn="just"/>
            <a:endParaRPr lang="uk-UA" sz="2800" dirty="0" smtClean="0"/>
          </a:p>
          <a:p>
            <a:pPr algn="just"/>
            <a:r>
              <a:rPr lang="uk-UA" sz="2800" dirty="0" smtClean="0"/>
              <a:t>На цьому занятті ми познайомимось з поняттям логарифма, його властивостями, основною логарифмічною тотожністю, будемо вчитися виконувати дії з логарифмами. 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151728"/>
            <a:ext cx="77048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Таким чином, необхідно вивчити дію, яка дозволяє за поданим значенням степеня додатного числа, що не дорівнює 1, знаходити показник цього степеня. </a:t>
            </a:r>
          </a:p>
        </p:txBody>
      </p:sp>
    </p:spTree>
    <p:extLst>
      <p:ext uri="{BB962C8B-B14F-4D97-AF65-F5344CB8AC3E}">
        <p14:creationId xmlns:p14="http://schemas.microsoft.com/office/powerpoint/2010/main" val="197120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77929"/>
            <a:ext cx="6717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 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творчого проекту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 «Практичне застосування логарифмічної та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показникової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функцій в різних галузях природознавства і математики»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пр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46276"/>
            <a:ext cx="6557251" cy="4912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158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2805" y="404664"/>
            <a:ext cx="656349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i="1" dirty="0"/>
              <a:t>Логарифмом числа </a:t>
            </a:r>
            <a:r>
              <a:rPr lang="en-US" sz="3600" b="1" i="1" dirty="0">
                <a:solidFill>
                  <a:srgbClr val="0033CC"/>
                </a:solidFill>
              </a:rPr>
              <a:t>b</a:t>
            </a:r>
            <a:r>
              <a:rPr lang="ru-RU" sz="3600" b="1" i="1" dirty="0">
                <a:solidFill>
                  <a:srgbClr val="0033CC"/>
                </a:solidFill>
              </a:rPr>
              <a:t> </a:t>
            </a:r>
            <a:r>
              <a:rPr lang="ru-RU" sz="3600" i="1" dirty="0"/>
              <a:t>&gt; </a:t>
            </a:r>
            <a:r>
              <a:rPr lang="ru-RU" sz="3600" dirty="0"/>
              <a:t>0 </a:t>
            </a:r>
            <a:r>
              <a:rPr lang="uk-UA" sz="3600" i="1" dirty="0"/>
              <a:t>з основою </a:t>
            </a:r>
            <a:r>
              <a:rPr lang="uk-UA" sz="3600" b="1" i="1" dirty="0">
                <a:solidFill>
                  <a:srgbClr val="FF0000"/>
                </a:solidFill>
              </a:rPr>
              <a:t>а</a:t>
            </a:r>
            <a:r>
              <a:rPr lang="uk-UA" sz="3600" i="1" dirty="0"/>
              <a:t>, де а </a:t>
            </a:r>
            <a:r>
              <a:rPr lang="ru-RU" sz="3600" i="1" dirty="0"/>
              <a:t>&gt; 0, </a:t>
            </a:r>
            <a:r>
              <a:rPr lang="uk-UA" sz="3600" i="1" dirty="0"/>
              <a:t>а </a:t>
            </a:r>
            <a:r>
              <a:rPr lang="uk-UA" sz="3600" i="1" dirty="0">
                <a:sym typeface="Symbol"/>
              </a:rPr>
              <a:t></a:t>
            </a:r>
            <a:r>
              <a:rPr lang="uk-UA" sz="3600" i="1" dirty="0"/>
              <a:t> </a:t>
            </a:r>
            <a:r>
              <a:rPr lang="ru-RU" sz="3600" dirty="0"/>
              <a:t>1, </a:t>
            </a:r>
            <a:r>
              <a:rPr lang="uk-UA" sz="3600" i="1" dirty="0"/>
              <a:t>називається таке число </a:t>
            </a:r>
            <a:r>
              <a:rPr lang="uk-UA" sz="3600" b="1" i="1" dirty="0">
                <a:solidFill>
                  <a:srgbClr val="007A37"/>
                </a:solidFill>
              </a:rPr>
              <a:t>с</a:t>
            </a:r>
            <a:r>
              <a:rPr lang="uk-UA" sz="3600" i="1" dirty="0"/>
              <a:t>, що </a:t>
            </a:r>
            <a:r>
              <a:rPr lang="uk-UA" sz="3600" i="1" dirty="0" smtClean="0"/>
              <a:t> </a:t>
            </a:r>
            <a:r>
              <a:rPr lang="uk-UA" sz="4800" i="1" dirty="0" smtClean="0">
                <a:solidFill>
                  <a:srgbClr val="FF0000"/>
                </a:solidFill>
              </a:rPr>
              <a:t>а</a:t>
            </a:r>
            <a:r>
              <a:rPr lang="uk-UA" sz="4800" i="1" baseline="30000" dirty="0" smtClean="0">
                <a:solidFill>
                  <a:srgbClr val="007A37"/>
                </a:solidFill>
              </a:rPr>
              <a:t>с</a:t>
            </a:r>
            <a:r>
              <a:rPr lang="uk-UA" sz="4800" i="1" dirty="0" smtClean="0"/>
              <a:t> </a:t>
            </a:r>
            <a:r>
              <a:rPr lang="ru-RU" sz="4800" dirty="0"/>
              <a:t>= </a:t>
            </a:r>
            <a:r>
              <a:rPr lang="en-US" sz="4800" i="1" dirty="0">
                <a:solidFill>
                  <a:srgbClr val="0033CC"/>
                </a:solidFill>
              </a:rPr>
              <a:t>b</a:t>
            </a:r>
            <a:r>
              <a:rPr lang="ru-RU" sz="3600" i="1" dirty="0"/>
              <a:t>.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967335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Іншими словами</a:t>
            </a:r>
            <a:r>
              <a:rPr lang="uk-UA" dirty="0"/>
              <a:t>, </a:t>
            </a:r>
            <a:r>
              <a:rPr lang="uk-UA" sz="2400" b="1" i="1" dirty="0"/>
              <a:t>логарифм числа </a:t>
            </a:r>
            <a:r>
              <a:rPr lang="en-US" sz="2400" b="1" i="1" dirty="0">
                <a:solidFill>
                  <a:srgbClr val="0033CC"/>
                </a:solidFill>
              </a:rPr>
              <a:t>b</a:t>
            </a:r>
            <a:r>
              <a:rPr lang="en-US" sz="2400" b="1" i="1" dirty="0"/>
              <a:t> </a:t>
            </a:r>
            <a:r>
              <a:rPr lang="uk-UA" sz="2400" b="1" i="1" dirty="0" smtClean="0"/>
              <a:t>за </a:t>
            </a:r>
            <a:r>
              <a:rPr lang="uk-UA" sz="2400" b="1" i="1" dirty="0"/>
              <a:t>основою </a:t>
            </a:r>
            <a:r>
              <a:rPr lang="uk-UA" sz="2400" b="1" i="1" dirty="0">
                <a:solidFill>
                  <a:srgbClr val="FF0000"/>
                </a:solidFill>
              </a:rPr>
              <a:t>а</a:t>
            </a:r>
            <a:r>
              <a:rPr lang="uk-UA" sz="2400" b="1" i="1" dirty="0"/>
              <a:t> </a:t>
            </a:r>
            <a:r>
              <a:rPr lang="ru-RU" sz="2400" b="1" dirty="0"/>
              <a:t>— </a:t>
            </a:r>
            <a:r>
              <a:rPr lang="uk-UA" sz="2400" b="1" i="1" dirty="0"/>
              <a:t>це показник, до якого треба піднести </a:t>
            </a:r>
            <a:r>
              <a:rPr lang="uk-UA" sz="2400" b="1" i="1" dirty="0">
                <a:solidFill>
                  <a:srgbClr val="FF0000"/>
                </a:solidFill>
              </a:rPr>
              <a:t>а</a:t>
            </a:r>
            <a:r>
              <a:rPr lang="uk-UA" sz="2400" b="1" i="1" dirty="0"/>
              <a:t>, щоб дістати </a:t>
            </a:r>
            <a:r>
              <a:rPr lang="en-US" sz="2400" b="1" i="1" dirty="0">
                <a:solidFill>
                  <a:srgbClr val="0033CC"/>
                </a:solidFill>
              </a:rPr>
              <a:t>b</a:t>
            </a:r>
            <a:r>
              <a:rPr lang="uk-UA" sz="2400" b="1" i="1" dirty="0"/>
              <a:t>.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08553" y="3798332"/>
            <a:ext cx="51430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dirty="0"/>
              <a:t>Символічно записують </a:t>
            </a:r>
            <a:r>
              <a:rPr lang="ru-RU" sz="2800" dirty="0">
                <a:solidFill>
                  <a:srgbClr val="007A37"/>
                </a:solidFill>
              </a:rPr>
              <a:t>с</a:t>
            </a:r>
            <a:r>
              <a:rPr lang="ru-RU" sz="2800" dirty="0"/>
              <a:t> = </a:t>
            </a:r>
            <a:r>
              <a:rPr lang="en-US" sz="2800" i="1" dirty="0"/>
              <a:t>log</a:t>
            </a:r>
            <a:r>
              <a:rPr lang="uk-UA" sz="2800" i="1" baseline="-25000" dirty="0">
                <a:solidFill>
                  <a:srgbClr val="FF0000"/>
                </a:solidFill>
              </a:rPr>
              <a:t>а</a:t>
            </a:r>
            <a:r>
              <a:rPr lang="uk-UA" sz="2800" dirty="0"/>
              <a:t> </a:t>
            </a:r>
            <a:r>
              <a:rPr lang="en-US" sz="2800" i="1" dirty="0">
                <a:solidFill>
                  <a:srgbClr val="0033CC"/>
                </a:solidFill>
              </a:rPr>
              <a:t>b</a:t>
            </a:r>
            <a:r>
              <a:rPr lang="ru-RU" sz="2800" i="1" dirty="0"/>
              <a:t>.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2680" y="4349203"/>
            <a:ext cx="72436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Таким </a:t>
            </a:r>
            <a:r>
              <a:rPr lang="uk-UA" sz="2400" b="1" dirty="0"/>
              <a:t>чином, розв’язком </a:t>
            </a:r>
            <a:r>
              <a:rPr lang="uk-UA" sz="2400" b="1" dirty="0" smtClean="0"/>
              <a:t>рівняння    </a:t>
            </a:r>
            <a:endParaRPr lang="ru-RU" sz="2400" b="1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7996823"/>
              </p:ext>
            </p:extLst>
          </p:nvPr>
        </p:nvGraphicFramePr>
        <p:xfrm>
          <a:off x="5148064" y="4315867"/>
          <a:ext cx="1152128" cy="528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" name="Формула" r:id="rId3" imgW="469800" imgH="215640" progId="Equation.3">
                  <p:embed/>
                </p:oleObj>
              </mc:Choice>
              <mc:Fallback>
                <p:oleObj name="Формула" r:id="rId3" imgW="469800" imgH="215640" progId="Equation.3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4315867"/>
                        <a:ext cx="1152128" cy="5283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67544" y="4847543"/>
            <a:ext cx="12346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/>
              <a:t>є число 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25289" y="4785988"/>
            <a:ext cx="15841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uk-UA" sz="2800" dirty="0"/>
              <a:t> = </a:t>
            </a:r>
            <a:r>
              <a:rPr lang="en-US" sz="2800" i="1" dirty="0"/>
              <a:t>log</a:t>
            </a:r>
            <a:r>
              <a:rPr lang="ru-RU" sz="2800" b="1" i="1" baseline="-25000" dirty="0" smtClean="0">
                <a:solidFill>
                  <a:srgbClr val="FF0000"/>
                </a:solidFill>
              </a:rPr>
              <a:t>2</a:t>
            </a:r>
            <a:r>
              <a:rPr lang="ru-RU" sz="2800" b="1" i="1" dirty="0" smtClean="0">
                <a:solidFill>
                  <a:srgbClr val="0033CC"/>
                </a:solidFill>
              </a:rPr>
              <a:t>7</a:t>
            </a:r>
            <a:endParaRPr lang="ru-RU" sz="2800" dirty="0">
              <a:solidFill>
                <a:srgbClr val="0033CC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5962" y="5309208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0033CC"/>
                </a:solidFill>
              </a:rPr>
              <a:t>Можна сказати, що формули </a:t>
            </a:r>
            <a:r>
              <a:rPr lang="uk-UA" sz="2400" b="1" i="1" dirty="0">
                <a:solidFill>
                  <a:srgbClr val="FF0000"/>
                </a:solidFill>
              </a:rPr>
              <a:t>а</a:t>
            </a:r>
            <a:r>
              <a:rPr lang="uk-UA" sz="2400" b="1" i="1" baseline="30000" dirty="0">
                <a:solidFill>
                  <a:srgbClr val="007A37"/>
                </a:solidFill>
              </a:rPr>
              <a:t>с</a:t>
            </a:r>
            <a:r>
              <a:rPr lang="uk-UA" sz="2400" b="1" i="1" dirty="0">
                <a:solidFill>
                  <a:srgbClr val="0033CC"/>
                </a:solidFill>
              </a:rPr>
              <a:t> </a:t>
            </a:r>
            <a:r>
              <a:rPr lang="ru-RU" sz="2400" b="1" dirty="0">
                <a:solidFill>
                  <a:srgbClr val="0033CC"/>
                </a:solidFill>
              </a:rPr>
              <a:t>= </a:t>
            </a:r>
            <a:r>
              <a:rPr lang="en-US" sz="2400" b="1" i="1" dirty="0">
                <a:solidFill>
                  <a:srgbClr val="0033CC"/>
                </a:solidFill>
              </a:rPr>
              <a:t>b</a:t>
            </a:r>
            <a:r>
              <a:rPr lang="uk-UA" sz="2400" b="1" dirty="0">
                <a:solidFill>
                  <a:srgbClr val="0033CC"/>
                </a:solidFill>
              </a:rPr>
              <a:t> та </a:t>
            </a:r>
            <a:r>
              <a:rPr lang="ru-RU" sz="2400" b="1" dirty="0">
                <a:solidFill>
                  <a:srgbClr val="007A37"/>
                </a:solidFill>
              </a:rPr>
              <a:t>с</a:t>
            </a:r>
            <a:r>
              <a:rPr lang="ru-RU" sz="2400" b="1" dirty="0">
                <a:solidFill>
                  <a:srgbClr val="0033CC"/>
                </a:solidFill>
              </a:rPr>
              <a:t> = </a:t>
            </a:r>
            <a:r>
              <a:rPr lang="en-US" sz="2400" b="1" dirty="0">
                <a:solidFill>
                  <a:srgbClr val="0033CC"/>
                </a:solidFill>
              </a:rPr>
              <a:t>log</a:t>
            </a:r>
            <a:r>
              <a:rPr lang="uk-UA" sz="2400" b="1" i="1" baseline="-25000" dirty="0">
                <a:solidFill>
                  <a:srgbClr val="FF0000"/>
                </a:solidFill>
              </a:rPr>
              <a:t>а</a:t>
            </a:r>
            <a:r>
              <a:rPr lang="uk-UA" sz="2400" b="1" dirty="0">
                <a:solidFill>
                  <a:srgbClr val="0033CC"/>
                </a:solidFill>
              </a:rPr>
              <a:t> </a:t>
            </a:r>
            <a:r>
              <a:rPr lang="en-US" sz="2400" b="1" i="1" dirty="0">
                <a:solidFill>
                  <a:srgbClr val="0033CC"/>
                </a:solidFill>
              </a:rPr>
              <a:t>b</a:t>
            </a:r>
            <a:r>
              <a:rPr lang="uk-UA" sz="2400" b="1" dirty="0">
                <a:solidFill>
                  <a:srgbClr val="0033CC"/>
                </a:solidFill>
              </a:rPr>
              <a:t> є рівносильними, оскільки подають одну й ту саму залежність між числами </a:t>
            </a:r>
            <a:r>
              <a:rPr lang="uk-UA" sz="2400" b="1" i="1" dirty="0">
                <a:solidFill>
                  <a:srgbClr val="FF0000"/>
                </a:solidFill>
              </a:rPr>
              <a:t>а</a:t>
            </a:r>
            <a:r>
              <a:rPr lang="uk-UA" sz="2400" b="1" dirty="0">
                <a:solidFill>
                  <a:srgbClr val="0033CC"/>
                </a:solidFill>
              </a:rPr>
              <a:t>, </a:t>
            </a:r>
            <a:r>
              <a:rPr lang="en-US" sz="2400" b="1" i="1" dirty="0">
                <a:solidFill>
                  <a:srgbClr val="0033CC"/>
                </a:solidFill>
              </a:rPr>
              <a:t>b</a:t>
            </a:r>
            <a:r>
              <a:rPr lang="uk-UA" sz="2400" b="1" dirty="0">
                <a:solidFill>
                  <a:srgbClr val="0033CC"/>
                </a:solidFill>
              </a:rPr>
              <a:t> і </a:t>
            </a:r>
            <a:r>
              <a:rPr lang="uk-UA" sz="2400" b="1" i="1" dirty="0">
                <a:solidFill>
                  <a:srgbClr val="007A37"/>
                </a:solidFill>
              </a:rPr>
              <a:t>с</a:t>
            </a:r>
            <a:r>
              <a:rPr lang="uk-UA" sz="2400" b="1" dirty="0">
                <a:solidFill>
                  <a:srgbClr val="0033CC"/>
                </a:solidFill>
              </a:rPr>
              <a:t>.</a:t>
            </a:r>
            <a:endParaRPr lang="ru-RU" sz="24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87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7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259632" y="260648"/>
            <a:ext cx="5941536" cy="707886"/>
            <a:chOff x="395536" y="260648"/>
            <a:chExt cx="5941536" cy="707886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395536" y="260648"/>
              <a:ext cx="234711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dirty="0" smtClean="0">
                  <a:solidFill>
                    <a:srgbClr val="0033CC"/>
                  </a:solidFill>
                </a:rPr>
                <a:t>log</a:t>
              </a:r>
              <a:r>
                <a:rPr lang="uk-UA" sz="4000" b="1" i="1" baseline="-25000" dirty="0">
                  <a:solidFill>
                    <a:srgbClr val="FF0000"/>
                  </a:solidFill>
                </a:rPr>
                <a:t>а</a:t>
              </a:r>
              <a:r>
                <a:rPr lang="uk-UA" sz="4000" b="1" dirty="0">
                  <a:solidFill>
                    <a:srgbClr val="0033CC"/>
                  </a:solidFill>
                </a:rPr>
                <a:t> </a:t>
              </a:r>
              <a:r>
                <a:rPr lang="en-US" sz="4000" b="1" i="1" dirty="0" smtClean="0">
                  <a:solidFill>
                    <a:srgbClr val="0033CC"/>
                  </a:solidFill>
                </a:rPr>
                <a:t>b</a:t>
              </a:r>
              <a:r>
                <a:rPr lang="ru-RU" sz="4000" b="1" dirty="0">
                  <a:solidFill>
                    <a:srgbClr val="0033CC"/>
                  </a:solidFill>
                </a:rPr>
                <a:t> = </a:t>
              </a:r>
              <a:r>
                <a:rPr lang="ru-RU" sz="4000" b="1" dirty="0" smtClean="0">
                  <a:solidFill>
                    <a:srgbClr val="007A37"/>
                  </a:solidFill>
                </a:rPr>
                <a:t>с</a:t>
              </a:r>
              <a:r>
                <a:rPr lang="ru-RU" sz="4000" b="1" dirty="0" smtClean="0">
                  <a:solidFill>
                    <a:srgbClr val="0033CC"/>
                  </a:solidFill>
                </a:rPr>
                <a:t>,</a:t>
              </a:r>
              <a:r>
                <a:rPr lang="uk-UA" sz="4000" b="1" dirty="0" smtClean="0">
                  <a:solidFill>
                    <a:srgbClr val="0033CC"/>
                  </a:solidFill>
                </a:rPr>
                <a:t> </a:t>
              </a:r>
              <a:endParaRPr lang="ru-RU" sz="4000" dirty="0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2843808" y="260648"/>
              <a:ext cx="349326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4000" b="1" i="1" dirty="0" smtClean="0">
                  <a:solidFill>
                    <a:srgbClr val="0033CC"/>
                  </a:solidFill>
                </a:rPr>
                <a:t>оскільки</a:t>
              </a:r>
              <a:r>
                <a:rPr lang="uk-UA" sz="4000" b="1" i="1" dirty="0" smtClean="0">
                  <a:solidFill>
                    <a:srgbClr val="FF0000"/>
                  </a:solidFill>
                </a:rPr>
                <a:t> а</a:t>
              </a:r>
              <a:r>
                <a:rPr lang="uk-UA" sz="4000" b="1" i="1" baseline="30000" dirty="0" smtClean="0">
                  <a:solidFill>
                    <a:srgbClr val="007A37"/>
                  </a:solidFill>
                </a:rPr>
                <a:t>с</a:t>
              </a:r>
              <a:r>
                <a:rPr lang="uk-UA" sz="4000" b="1" i="1" dirty="0" smtClean="0">
                  <a:solidFill>
                    <a:srgbClr val="0033CC"/>
                  </a:solidFill>
                </a:rPr>
                <a:t> </a:t>
              </a:r>
              <a:r>
                <a:rPr lang="ru-RU" sz="4000" b="1" dirty="0">
                  <a:solidFill>
                    <a:srgbClr val="0033CC"/>
                  </a:solidFill>
                </a:rPr>
                <a:t>= </a:t>
              </a:r>
              <a:r>
                <a:rPr lang="en-US" sz="4000" b="1" i="1" dirty="0">
                  <a:solidFill>
                    <a:srgbClr val="0033CC"/>
                  </a:solidFill>
                </a:rPr>
                <a:t>b</a:t>
              </a:r>
              <a:r>
                <a:rPr lang="uk-UA" sz="4000" b="1" dirty="0">
                  <a:solidFill>
                    <a:srgbClr val="0033CC"/>
                  </a:solidFill>
                </a:rPr>
                <a:t> </a:t>
              </a:r>
              <a:endParaRPr lang="ru-RU" sz="4000" dirty="0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3203848" y="968534"/>
            <a:ext cx="15872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Приклад.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270676" y="1308237"/>
            <a:ext cx="6594574" cy="963613"/>
            <a:chOff x="270676" y="1308237"/>
            <a:chExt cx="6594574" cy="963613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270676" y="1541983"/>
              <a:ext cx="362471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2400" dirty="0">
                  <a:latin typeface="Times New Roman" pitchFamily="18" charset="0"/>
                  <a:cs typeface="Times New Roman" pitchFamily="18" charset="0"/>
                </a:rPr>
                <a:t>Знайти: 1)  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log</a:t>
              </a:r>
              <a:r>
                <a:rPr lang="uk-UA" sz="2400" baseline="-25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uk-UA" sz="2400" dirty="0">
                  <a:latin typeface="Times New Roman" pitchFamily="18" charset="0"/>
                  <a:cs typeface="Times New Roman" pitchFamily="18" charset="0"/>
                </a:rPr>
                <a:t>32;  2)  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log</a:t>
              </a:r>
              <a:r>
                <a:rPr lang="uk-UA" sz="2400" baseline="-25000" dirty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0" name="Объект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11000264"/>
                </p:ext>
              </p:extLst>
            </p:nvPr>
          </p:nvGraphicFramePr>
          <p:xfrm>
            <a:off x="3776248" y="1308237"/>
            <a:ext cx="441325" cy="963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1" name="Формула" r:id="rId3" imgW="203040" imgH="457200" progId="Equation.3">
                    <p:embed/>
                  </p:oleObj>
                </mc:Choice>
                <mc:Fallback>
                  <p:oleObj name="Формула" r:id="rId3" imgW="203040" imgH="4572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6248" y="1308237"/>
                          <a:ext cx="441325" cy="96361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Прямоугольник 13"/>
            <p:cNvSpPr/>
            <p:nvPr/>
          </p:nvSpPr>
          <p:spPr>
            <a:xfrm>
              <a:off x="4211960" y="1541982"/>
              <a:ext cx="265329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2400" dirty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3)  </a:t>
              </a:r>
              <a:r>
                <a:rPr lang="en-US" sz="2400" dirty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log</a:t>
              </a:r>
              <a:r>
                <a:rPr lang="uk-UA" sz="2400" baseline="-30000" dirty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4</a:t>
              </a:r>
              <a:r>
                <a:rPr lang="uk-UA" sz="2400" dirty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2; 4)  </a:t>
              </a:r>
              <a:r>
                <a:rPr lang="en-US" sz="2400" dirty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log</a:t>
              </a:r>
              <a:r>
                <a:rPr lang="uk-UA" sz="2400" baseline="-30000" dirty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10</a:t>
              </a:r>
              <a:r>
                <a:rPr lang="en-US" sz="2400" dirty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l</a:t>
              </a:r>
              <a:r>
                <a:rPr lang="uk-UA" sz="2400" dirty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.</a:t>
              </a:r>
              <a:endParaRPr lang="uk-UA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326494" y="2348880"/>
            <a:ext cx="61352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1) log</a:t>
            </a:r>
            <a:r>
              <a:rPr lang="en-US" sz="3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32 = 5,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i="1" dirty="0"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uk-UA" sz="3600" baseline="30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 = 32;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97537"/>
              </p:ext>
            </p:extLst>
          </p:nvPr>
        </p:nvGraphicFramePr>
        <p:xfrm>
          <a:off x="823913" y="3114675"/>
          <a:ext cx="4906962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2" name="Формула" r:id="rId5" imgW="2070000" imgH="393480" progId="Equation.3">
                  <p:embed/>
                </p:oleObj>
              </mc:Choice>
              <mc:Fallback>
                <p:oleObj name="Формула" r:id="rId5" imgW="2070000" imgH="3934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3" y="3114675"/>
                        <a:ext cx="4906962" cy="9255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2736432"/>
              </p:ext>
            </p:extLst>
          </p:nvPr>
        </p:nvGraphicFramePr>
        <p:xfrm>
          <a:off x="326493" y="4005064"/>
          <a:ext cx="6015927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3" name="Формула" r:id="rId7" imgW="2628720" imgH="444240" progId="Equation.3">
                  <p:embed/>
                </p:oleObj>
              </mc:Choice>
              <mc:Fallback>
                <p:oleObj name="Формула" r:id="rId7" imgW="2628720" imgH="44424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493" y="4005064"/>
                        <a:ext cx="6015927" cy="1008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0835032"/>
              </p:ext>
            </p:extLst>
          </p:nvPr>
        </p:nvGraphicFramePr>
        <p:xfrm>
          <a:off x="286343" y="5085184"/>
          <a:ext cx="5814087" cy="653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4" name="Формула" r:id="rId9" imgW="2234880" imgH="253800" progId="Equation.3">
                  <p:embed/>
                </p:oleObj>
              </mc:Choice>
              <mc:Fallback>
                <p:oleObj name="Формула" r:id="rId9" imgW="2234880" imgH="2538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343" y="5085184"/>
                        <a:ext cx="5814087" cy="6538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191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764" y="1700808"/>
            <a:ext cx="76645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Десятковий логарифм – це логарифм за основою 10. </a:t>
            </a:r>
            <a:endParaRPr lang="ru-RU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892339" y="2291154"/>
            <a:ext cx="4743206" cy="648072"/>
            <a:chOff x="323528" y="908719"/>
            <a:chExt cx="4634435" cy="648072"/>
          </a:xfrm>
        </p:grpSpPr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323528" y="1001923"/>
              <a:ext cx="201622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Позначення </a:t>
              </a:r>
              <a:endPara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4" name="Объект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91431741"/>
                </p:ext>
              </p:extLst>
            </p:nvPr>
          </p:nvGraphicFramePr>
          <p:xfrm>
            <a:off x="2339752" y="908719"/>
            <a:ext cx="2618211" cy="6480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92" name="Формула" r:id="rId3" imgW="965200" imgH="241300" progId="Equation.3">
                    <p:embed/>
                  </p:oleObj>
                </mc:Choice>
                <mc:Fallback>
                  <p:oleObj name="Формула" r:id="rId3" imgW="965200" imgH="241300" progId="Equation.3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39752" y="908719"/>
                          <a:ext cx="2618211" cy="64807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Прямоугольник 5"/>
          <p:cNvSpPr/>
          <p:nvPr/>
        </p:nvSpPr>
        <p:spPr>
          <a:xfrm>
            <a:off x="147763" y="3032430"/>
            <a:ext cx="60497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Наприклад,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lg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1000 = 3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, оскільки 10</a:t>
            </a:r>
            <a:r>
              <a:rPr lang="uk-UA" sz="24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= 1000.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47763" y="3589040"/>
            <a:ext cx="7991881" cy="948841"/>
            <a:chOff x="147764" y="2113402"/>
            <a:chExt cx="7808612" cy="948841"/>
          </a:xfrm>
        </p:grpSpPr>
        <p:graphicFrame>
          <p:nvGraphicFramePr>
            <p:cNvPr id="8" name="Объект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55299674"/>
                </p:ext>
              </p:extLst>
            </p:nvPr>
          </p:nvGraphicFramePr>
          <p:xfrm>
            <a:off x="3863847" y="2467052"/>
            <a:ext cx="1656185" cy="5951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93" name="Формула" r:id="rId5" imgW="609336" imgH="215806" progId="Equation.3">
                    <p:embed/>
                  </p:oleObj>
                </mc:Choice>
                <mc:Fallback>
                  <p:oleObj name="Формула" r:id="rId5" imgW="609336" imgH="215806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63847" y="2467052"/>
                          <a:ext cx="1656185" cy="59519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147764" y="2113402"/>
              <a:ext cx="7808612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4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Натуральний логарифм – це логарифм за основою </a:t>
              </a:r>
              <a:r>
                <a:rPr kumimoji="0" lang="uk-UA" sz="2400" b="1" i="1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е</a:t>
              </a:r>
              <a:r>
                <a:rPr kumimoji="0" lang="uk-UA" sz="24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(</a:t>
              </a:r>
              <a:r>
                <a:rPr kumimoji="0" lang="uk-UA" sz="24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е</a:t>
              </a:r>
              <a:r>
                <a:rPr kumimoji="0" lang="uk-UA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– ірраціональне число,                         )        </a:t>
              </a:r>
              <a:endPara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ectangle 7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9998194"/>
              </p:ext>
            </p:extLst>
          </p:nvPr>
        </p:nvGraphicFramePr>
        <p:xfrm>
          <a:off x="2583107" y="4509120"/>
          <a:ext cx="2793910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4" name="Формула" r:id="rId7" imgW="927100" imgH="241300" progId="Equation.3">
                  <p:embed/>
                </p:oleObj>
              </mc:Choice>
              <mc:Fallback>
                <p:oleObj name="Формула" r:id="rId7" imgW="927100" imgH="241300" progId="Equation.3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3107" y="4509120"/>
                        <a:ext cx="2793910" cy="7200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636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12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24406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3057</TotalTime>
  <Words>911</Words>
  <Application>Microsoft Office PowerPoint</Application>
  <PresentationFormat>Экран (4:3)</PresentationFormat>
  <Paragraphs>142</Paragraphs>
  <Slides>30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3" baseType="lpstr">
      <vt:lpstr>Тема Office</vt:lpstr>
      <vt:lpstr>Формула</vt:lpstr>
      <vt:lpstr>Microsoft Equation 3.0</vt:lpstr>
      <vt:lpstr>Презентация PowerPoint</vt:lpstr>
      <vt:lpstr>Перевірка домашнього завдання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Властивості логарифмів</vt:lpstr>
      <vt:lpstr>Властивості логарифмів</vt:lpstr>
      <vt:lpstr>Властивості логарифмів</vt:lpstr>
      <vt:lpstr>Властивості логарифмів</vt:lpstr>
      <vt:lpstr>Презентация PowerPoint</vt:lpstr>
      <vt:lpstr>Властивості логарифмів</vt:lpstr>
      <vt:lpstr>Властивості логарифмів</vt:lpstr>
      <vt:lpstr>Властивості логарифмів</vt:lpstr>
      <vt:lpstr>Как не правы те друзья,  что утверждают смело:  логарифмы – ерунда,  не нужны для дела. Логарифмы – это всё: музыка и звуки,  и без них никак нельзя  обойтись в науке.</vt:lpstr>
      <vt:lpstr>Презентация PowerPoint</vt:lpstr>
      <vt:lpstr>Закріплення отриманих знань</vt:lpstr>
      <vt:lpstr>Презентация PowerPoint</vt:lpstr>
      <vt:lpstr>Презентация PowerPoint</vt:lpstr>
      <vt:lpstr>Презентация PowerPoint</vt:lpstr>
      <vt:lpstr>Робота в парі</vt:lpstr>
      <vt:lpstr>Розв'язок завдань</vt:lpstr>
      <vt:lpstr>Презентация PowerPoint</vt:lpstr>
      <vt:lpstr>Повідомлення домашнього завдання. </vt:lpstr>
      <vt:lpstr>Систематизація отриманих знань та вмінь</vt:lpstr>
      <vt:lpstr>Дякую за заняття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136</cp:revision>
  <cp:lastPrinted>2014-10-20T11:42:41Z</cp:lastPrinted>
  <dcterms:created xsi:type="dcterms:W3CDTF">2014-07-09T08:33:20Z</dcterms:created>
  <dcterms:modified xsi:type="dcterms:W3CDTF">2014-12-03T20:45:47Z</dcterms:modified>
</cp:coreProperties>
</file>