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64" r:id="rId2"/>
    <p:sldId id="286" r:id="rId3"/>
    <p:sldId id="283" r:id="rId4"/>
    <p:sldId id="284" r:id="rId5"/>
    <p:sldId id="285" r:id="rId6"/>
    <p:sldId id="271" r:id="rId7"/>
    <p:sldId id="272" r:id="rId8"/>
    <p:sldId id="279" r:id="rId9"/>
    <p:sldId id="274" r:id="rId10"/>
    <p:sldId id="262" r:id="rId11"/>
    <p:sldId id="261" r:id="rId12"/>
    <p:sldId id="269" r:id="rId13"/>
    <p:sldId id="275" r:id="rId14"/>
    <p:sldId id="277" r:id="rId15"/>
    <p:sldId id="273" r:id="rId16"/>
    <p:sldId id="278" r:id="rId17"/>
    <p:sldId id="259" r:id="rId18"/>
    <p:sldId id="287" r:id="rId19"/>
    <p:sldId id="288" r:id="rId20"/>
    <p:sldId id="292" r:id="rId21"/>
    <p:sldId id="293" r:id="rId22"/>
    <p:sldId id="294" r:id="rId23"/>
    <p:sldId id="266" r:id="rId24"/>
    <p:sldId id="291" r:id="rId25"/>
    <p:sldId id="257" r:id="rId26"/>
    <p:sldId id="258" r:id="rId27"/>
    <p:sldId id="263" r:id="rId28"/>
    <p:sldId id="295" r:id="rId29"/>
    <p:sldId id="296" r:id="rId30"/>
    <p:sldId id="297" r:id="rId31"/>
    <p:sldId id="298" r:id="rId32"/>
    <p:sldId id="299" r:id="rId33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D109"/>
    <a:srgbClr val="3C5C18"/>
    <a:srgbClr val="5A8B25"/>
    <a:srgbClr val="000000"/>
    <a:srgbClr val="FFFF00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A89570-4CFF-421F-B65C-67B15E34613C}" type="doc">
      <dgm:prSet loTypeId="urn:microsoft.com/office/officeart/2005/8/layout/vList4#1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000962F3-368A-49AD-A60F-834EC80C0C57}">
      <dgm:prSet phldrT="[Текст]" custT="1"/>
      <dgm:spPr>
        <a:gradFill flip="none" rotWithShape="1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10800000" scaled="1"/>
          <a:tileRect/>
        </a:gradFill>
      </dgm:spPr>
      <dgm:t>
        <a:bodyPr/>
        <a:lstStyle/>
        <a:p>
          <a:r>
            <a:rPr lang="uk-UA" sz="5400" dirty="0" smtClean="0"/>
            <a:t>Геометрія 8</a:t>
          </a:r>
          <a:endParaRPr lang="ru-RU" sz="5400" dirty="0"/>
        </a:p>
      </dgm:t>
    </dgm:pt>
    <dgm:pt modelId="{7E8E2C9E-006B-47DB-A595-26983426564B}" type="parTrans" cxnId="{AD0CAFE9-56F5-44ED-9405-D1053C24320D}">
      <dgm:prSet/>
      <dgm:spPr/>
      <dgm:t>
        <a:bodyPr/>
        <a:lstStyle/>
        <a:p>
          <a:endParaRPr lang="ru-RU"/>
        </a:p>
      </dgm:t>
    </dgm:pt>
    <dgm:pt modelId="{92003993-4E0C-401D-B885-D9389E110983}" type="sibTrans" cxnId="{AD0CAFE9-56F5-44ED-9405-D1053C24320D}">
      <dgm:prSet/>
      <dgm:spPr/>
      <dgm:t>
        <a:bodyPr/>
        <a:lstStyle/>
        <a:p>
          <a:endParaRPr lang="ru-RU"/>
        </a:p>
      </dgm:t>
    </dgm:pt>
    <dgm:pt modelId="{F8D62833-4D74-4345-BFA5-20CCBBBCF495}" type="pres">
      <dgm:prSet presAssocID="{05A89570-4CFF-421F-B65C-67B15E34613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2CAE52-C8DA-4458-88EC-251719613C5C}" type="pres">
      <dgm:prSet presAssocID="{000962F3-368A-49AD-A60F-834EC80C0C57}" presName="comp" presStyleCnt="0"/>
      <dgm:spPr/>
    </dgm:pt>
    <dgm:pt modelId="{ACA43B92-899C-458B-8E6B-BB1EFDB4DEF3}" type="pres">
      <dgm:prSet presAssocID="{000962F3-368A-49AD-A60F-834EC80C0C57}" presName="box" presStyleLbl="node1" presStyleIdx="0" presStyleCnt="1" custLinFactNeighborX="-7357" custLinFactNeighborY="-51486"/>
      <dgm:spPr/>
      <dgm:t>
        <a:bodyPr/>
        <a:lstStyle/>
        <a:p>
          <a:endParaRPr lang="ru-RU"/>
        </a:p>
      </dgm:t>
    </dgm:pt>
    <dgm:pt modelId="{FD7EE499-2A50-4D3A-AE8B-E2F124D12709}" type="pres">
      <dgm:prSet presAssocID="{000962F3-368A-49AD-A60F-834EC80C0C57}" presName="img" presStyleLbl="fgImgPlace1" presStyleIdx="0" presStyleCnt="1"/>
      <dgm:spPr/>
    </dgm:pt>
    <dgm:pt modelId="{3FA846F8-FFD4-4D01-9280-C4674C475F20}" type="pres">
      <dgm:prSet presAssocID="{000962F3-368A-49AD-A60F-834EC80C0C57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91EECA-A5D8-4312-B483-B192C6D30218}" type="presOf" srcId="{000962F3-368A-49AD-A60F-834EC80C0C57}" destId="{3FA846F8-FFD4-4D01-9280-C4674C475F20}" srcOrd="1" destOrd="0" presId="urn:microsoft.com/office/officeart/2005/8/layout/vList4#1"/>
    <dgm:cxn modelId="{137414EC-CBA6-4CA5-A208-A797654CDDED}" type="presOf" srcId="{000962F3-368A-49AD-A60F-834EC80C0C57}" destId="{ACA43B92-899C-458B-8E6B-BB1EFDB4DEF3}" srcOrd="0" destOrd="0" presId="urn:microsoft.com/office/officeart/2005/8/layout/vList4#1"/>
    <dgm:cxn modelId="{AD0CAFE9-56F5-44ED-9405-D1053C24320D}" srcId="{05A89570-4CFF-421F-B65C-67B15E34613C}" destId="{000962F3-368A-49AD-A60F-834EC80C0C57}" srcOrd="0" destOrd="0" parTransId="{7E8E2C9E-006B-47DB-A595-26983426564B}" sibTransId="{92003993-4E0C-401D-B885-D9389E110983}"/>
    <dgm:cxn modelId="{3C0E057B-11E0-4249-BEA6-8FED9E1D0101}" type="presOf" srcId="{05A89570-4CFF-421F-B65C-67B15E34613C}" destId="{F8D62833-4D74-4345-BFA5-20CCBBBCF495}" srcOrd="0" destOrd="0" presId="urn:microsoft.com/office/officeart/2005/8/layout/vList4#1"/>
    <dgm:cxn modelId="{31F73B65-A751-410D-9F84-5F2ED78C33DF}" type="presParOf" srcId="{F8D62833-4D74-4345-BFA5-20CCBBBCF495}" destId="{182CAE52-C8DA-4458-88EC-251719613C5C}" srcOrd="0" destOrd="0" presId="urn:microsoft.com/office/officeart/2005/8/layout/vList4#1"/>
    <dgm:cxn modelId="{1353B7F3-08DE-43CE-B3E1-C47684029CE2}" type="presParOf" srcId="{182CAE52-C8DA-4458-88EC-251719613C5C}" destId="{ACA43B92-899C-458B-8E6B-BB1EFDB4DEF3}" srcOrd="0" destOrd="0" presId="urn:microsoft.com/office/officeart/2005/8/layout/vList4#1"/>
    <dgm:cxn modelId="{86991217-75EA-479E-B666-229101500342}" type="presParOf" srcId="{182CAE52-C8DA-4458-88EC-251719613C5C}" destId="{FD7EE499-2A50-4D3A-AE8B-E2F124D12709}" srcOrd="1" destOrd="0" presId="urn:microsoft.com/office/officeart/2005/8/layout/vList4#1"/>
    <dgm:cxn modelId="{2EF7D068-7ACC-46EB-A752-3691CB57D9AC}" type="presParOf" srcId="{182CAE52-C8DA-4458-88EC-251719613C5C}" destId="{3FA846F8-FFD4-4D01-9280-C4674C475F2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A89570-4CFF-421F-B65C-67B15E34613C}" type="doc">
      <dgm:prSet loTypeId="urn:microsoft.com/office/officeart/2005/8/layout/vList4#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000962F3-368A-49AD-A60F-834EC80C0C57}">
      <dgm:prSet phldrT="[Текст]" custT="1"/>
      <dgm:spPr>
        <a:gradFill flip="none" rotWithShape="1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10800000" scaled="1"/>
          <a:tileRect/>
        </a:gradFill>
      </dgm:spPr>
      <dgm:t>
        <a:bodyPr/>
        <a:lstStyle/>
        <a:p>
          <a:pPr algn="ctr"/>
          <a:endParaRPr lang="ru-RU" sz="4000" dirty="0"/>
        </a:p>
      </dgm:t>
    </dgm:pt>
    <dgm:pt modelId="{7E8E2C9E-006B-47DB-A595-26983426564B}" type="parTrans" cxnId="{AD0CAFE9-56F5-44ED-9405-D1053C24320D}">
      <dgm:prSet/>
      <dgm:spPr/>
      <dgm:t>
        <a:bodyPr/>
        <a:lstStyle/>
        <a:p>
          <a:endParaRPr lang="ru-RU"/>
        </a:p>
      </dgm:t>
    </dgm:pt>
    <dgm:pt modelId="{92003993-4E0C-401D-B885-D9389E110983}" type="sibTrans" cxnId="{AD0CAFE9-56F5-44ED-9405-D1053C24320D}">
      <dgm:prSet/>
      <dgm:spPr/>
      <dgm:t>
        <a:bodyPr/>
        <a:lstStyle/>
        <a:p>
          <a:endParaRPr lang="ru-RU"/>
        </a:p>
      </dgm:t>
    </dgm:pt>
    <dgm:pt modelId="{F8D62833-4D74-4345-BFA5-20CCBBBCF495}" type="pres">
      <dgm:prSet presAssocID="{05A89570-4CFF-421F-B65C-67B15E34613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2CAE52-C8DA-4458-88EC-251719613C5C}" type="pres">
      <dgm:prSet presAssocID="{000962F3-368A-49AD-A60F-834EC80C0C57}" presName="comp" presStyleCnt="0"/>
      <dgm:spPr/>
    </dgm:pt>
    <dgm:pt modelId="{ACA43B92-899C-458B-8E6B-BB1EFDB4DEF3}" type="pres">
      <dgm:prSet presAssocID="{000962F3-368A-49AD-A60F-834EC80C0C57}" presName="box" presStyleLbl="node1" presStyleIdx="0" presStyleCnt="1" custLinFactNeighborX="-7357" custLinFactNeighborY="-51486"/>
      <dgm:spPr/>
      <dgm:t>
        <a:bodyPr/>
        <a:lstStyle/>
        <a:p>
          <a:endParaRPr lang="ru-RU"/>
        </a:p>
      </dgm:t>
    </dgm:pt>
    <dgm:pt modelId="{FD7EE499-2A50-4D3A-AE8B-E2F124D12709}" type="pres">
      <dgm:prSet presAssocID="{000962F3-368A-49AD-A60F-834EC80C0C57}" presName="img" presStyleLbl="fgImgPlace1" presStyleIdx="0" presStyleCnt="1"/>
      <dgm:spPr/>
    </dgm:pt>
    <dgm:pt modelId="{3FA846F8-FFD4-4D01-9280-C4674C475F20}" type="pres">
      <dgm:prSet presAssocID="{000962F3-368A-49AD-A60F-834EC80C0C57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AA2E55-6DE6-4803-BCBA-F058FF24E0C3}" type="presOf" srcId="{000962F3-368A-49AD-A60F-834EC80C0C57}" destId="{3FA846F8-FFD4-4D01-9280-C4674C475F20}" srcOrd="1" destOrd="0" presId="urn:microsoft.com/office/officeart/2005/8/layout/vList4#2"/>
    <dgm:cxn modelId="{AD0CAFE9-56F5-44ED-9405-D1053C24320D}" srcId="{05A89570-4CFF-421F-B65C-67B15E34613C}" destId="{000962F3-368A-49AD-A60F-834EC80C0C57}" srcOrd="0" destOrd="0" parTransId="{7E8E2C9E-006B-47DB-A595-26983426564B}" sibTransId="{92003993-4E0C-401D-B885-D9389E110983}"/>
    <dgm:cxn modelId="{529016E1-1BA1-49F9-8BB3-0B64454AD3DE}" type="presOf" srcId="{000962F3-368A-49AD-A60F-834EC80C0C57}" destId="{ACA43B92-899C-458B-8E6B-BB1EFDB4DEF3}" srcOrd="0" destOrd="0" presId="urn:microsoft.com/office/officeart/2005/8/layout/vList4#2"/>
    <dgm:cxn modelId="{E2A56883-11A4-4288-A3DF-8A03081BA7DD}" type="presOf" srcId="{05A89570-4CFF-421F-B65C-67B15E34613C}" destId="{F8D62833-4D74-4345-BFA5-20CCBBBCF495}" srcOrd="0" destOrd="0" presId="urn:microsoft.com/office/officeart/2005/8/layout/vList4#2"/>
    <dgm:cxn modelId="{0AE8C0AE-C0C6-49C3-B146-06DA2EB54C92}" type="presParOf" srcId="{F8D62833-4D74-4345-BFA5-20CCBBBCF495}" destId="{182CAE52-C8DA-4458-88EC-251719613C5C}" srcOrd="0" destOrd="0" presId="urn:microsoft.com/office/officeart/2005/8/layout/vList4#2"/>
    <dgm:cxn modelId="{04EF3ADF-21EA-448D-986C-5279B6138FF5}" type="presParOf" srcId="{182CAE52-C8DA-4458-88EC-251719613C5C}" destId="{ACA43B92-899C-458B-8E6B-BB1EFDB4DEF3}" srcOrd="0" destOrd="0" presId="urn:microsoft.com/office/officeart/2005/8/layout/vList4#2"/>
    <dgm:cxn modelId="{A31B27C4-3170-4385-9318-A4A07C0FC015}" type="presParOf" srcId="{182CAE52-C8DA-4458-88EC-251719613C5C}" destId="{FD7EE499-2A50-4D3A-AE8B-E2F124D12709}" srcOrd="1" destOrd="0" presId="urn:microsoft.com/office/officeart/2005/8/layout/vList4#2"/>
    <dgm:cxn modelId="{21ECA944-9D8B-4D15-AAA1-4BCBF622BE37}" type="presParOf" srcId="{182CAE52-C8DA-4458-88EC-251719613C5C}" destId="{3FA846F8-FFD4-4D01-9280-C4674C475F20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A43B92-899C-458B-8E6B-BB1EFDB4DEF3}">
      <dsp:nvSpPr>
        <dsp:cNvPr id="0" name=""/>
        <dsp:cNvSpPr/>
      </dsp:nvSpPr>
      <dsp:spPr>
        <a:xfrm>
          <a:off x="0" y="0"/>
          <a:ext cx="7920880" cy="2224964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400" kern="1200" dirty="0" smtClean="0"/>
            <a:t>Геометрія 8</a:t>
          </a:r>
          <a:endParaRPr lang="ru-RU" sz="5400" kern="1200" dirty="0"/>
        </a:p>
      </dsp:txBody>
      <dsp:txXfrm>
        <a:off x="1806672" y="0"/>
        <a:ext cx="6114207" cy="2224964"/>
      </dsp:txXfrm>
    </dsp:sp>
    <dsp:sp modelId="{FD7EE499-2A50-4D3A-AE8B-E2F124D12709}">
      <dsp:nvSpPr>
        <dsp:cNvPr id="0" name=""/>
        <dsp:cNvSpPr/>
      </dsp:nvSpPr>
      <dsp:spPr>
        <a:xfrm>
          <a:off x="222496" y="222496"/>
          <a:ext cx="1584176" cy="1779971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A43B92-899C-458B-8E6B-BB1EFDB4DEF3}">
      <dsp:nvSpPr>
        <dsp:cNvPr id="0" name=""/>
        <dsp:cNvSpPr/>
      </dsp:nvSpPr>
      <dsp:spPr>
        <a:xfrm>
          <a:off x="0" y="0"/>
          <a:ext cx="7920880" cy="2224964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lin ang="108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kern="1200" dirty="0"/>
        </a:p>
      </dsp:txBody>
      <dsp:txXfrm>
        <a:off x="1806672" y="0"/>
        <a:ext cx="6114207" cy="2224964"/>
      </dsp:txXfrm>
    </dsp:sp>
    <dsp:sp modelId="{FD7EE499-2A50-4D3A-AE8B-E2F124D12709}">
      <dsp:nvSpPr>
        <dsp:cNvPr id="0" name=""/>
        <dsp:cNvSpPr/>
      </dsp:nvSpPr>
      <dsp:spPr>
        <a:xfrm>
          <a:off x="222496" y="222496"/>
          <a:ext cx="1584176" cy="1779971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B87D1-6222-4733-83DB-76C0D7A52B2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63083-606C-4E95-B7DB-A8C968927E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63083-606C-4E95-B7DB-A8C968927E7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microsoft.com/office/2007/relationships/hdphoto" Target="../media/hdphoto1.wdp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3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map1965.narod.ru/matematik_7.html" TargetMode="External"/><Relationship Id="rId2" Type="http://schemas.openxmlformats.org/officeDocument/2006/relationships/hyperlink" Target="http://volochinaviv1.ucoz.ru/index/cikava_matematika/0-2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volochinaviv1.ucoz.ru/index/domashni_zavdannja/0-53" TargetMode="External"/><Relationship Id="rId4" Type="http://schemas.openxmlformats.org/officeDocument/2006/relationships/hyperlink" Target="http://volochinaviv1.ucoz.ru/load/pozaklasni_zakhodi/cikafi_figuri_abo_quot_chudesa_quot_z_ploshhami/3-1-0-30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&#1055;&#1083;&#1086;&#1097;&#1072;" TargetMode="External"/><Relationship Id="rId2" Type="http://schemas.openxmlformats.org/officeDocument/2006/relationships/hyperlink" Target="http://school21.ivedu.ru/nashMO/nash_ushitela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2.xml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5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="" xmlns:p14="http://schemas.microsoft.com/office/powerpoint/2010/main" val="2828148098"/>
              </p:ext>
            </p:extLst>
          </p:nvPr>
        </p:nvGraphicFramePr>
        <p:xfrm>
          <a:off x="611561" y="3148252"/>
          <a:ext cx="7920880" cy="2224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311056" y="1124744"/>
            <a:ext cx="6573312" cy="194421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>
                <a:gd name="adj" fmla="val 47314"/>
              </a:avLst>
            </a:prstTxWarp>
            <a:spAutoFit/>
          </a:bodyPr>
          <a:lstStyle/>
          <a:p>
            <a:pPr algn="ctr"/>
            <a:r>
              <a:rPr lang="uk-UA" sz="5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Поняття площі многокутника</a:t>
            </a:r>
            <a:r>
              <a:rPr lang="en-US" sz="540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uk-UA" sz="5400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uk-UA" sz="5400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Основні властивості площ.</a:t>
            </a:r>
          </a:p>
          <a:p>
            <a:pPr algn="ctr"/>
            <a:r>
              <a:rPr lang="uk-UA" sz="540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</a:rPr>
              <a:t>Площа прямокутника</a:t>
            </a:r>
            <a:endParaRPr lang="ru-RU" sz="5400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7769" y="116632"/>
            <a:ext cx="7694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i="1" dirty="0" smtClean="0"/>
              <a:t>Спеціалізована школа № 7 ім. М.Т. Рильського м. Києва</a:t>
            </a:r>
            <a:endParaRPr lang="ru-RU" sz="2400" b="1" i="1" dirty="0"/>
          </a:p>
        </p:txBody>
      </p:sp>
      <p:pic>
        <p:nvPicPr>
          <p:cNvPr id="20" name="Picture 4" descr="H:\Documents and Settings\Aida\Рабочий стол\текстуры и фоны, клипарты\Scool_objekts\scool (46)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784" y="5959770"/>
            <a:ext cx="1694552" cy="8982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 descr="H:\Documents and Settings\Aida\Рабочий стол\текстуры и фоны, клипарты\Scool_objekts\scool (45).pn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626313"/>
            <a:ext cx="1291978" cy="125087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 descr="C:\Users\Home_PC\Desktop\1089.png"/>
          <p:cNvPicPr>
            <a:picLocks noChangeAspect="1" noChangeArrowheads="1"/>
          </p:cNvPicPr>
          <p:nvPr/>
        </p:nvPicPr>
        <p:blipFill rotWithShape="1">
          <a:blip r:embed="rId10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="" xmlns:a14="http://schemas.microsoft.com/office/drawing/2010/main">
                  <a14:imgLayer r:embed="rId11">
                    <a14:imgEffect>
                      <a14:artisticCement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7584" y="3429000"/>
            <a:ext cx="1556154" cy="165618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6302294" y="3302410"/>
            <a:ext cx="2086129" cy="1926790"/>
          </a:xfrm>
          <a:prstGeom prst="roundRect">
            <a:avLst>
              <a:gd name="adj" fmla="val 11634"/>
            </a:avLst>
          </a:prstGeom>
          <a:solidFill>
            <a:srgbClr val="92D050"/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2" name="Picture 11" descr="H:\Documents and Settings\Aida\Рабочий стол\МОИ шаблоны ЭКСПЕРИМЕНТы\index.2.gif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399300"/>
            <a:ext cx="2699792" cy="267979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2123728" y="6271965"/>
            <a:ext cx="4593469" cy="4616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uk-UA" sz="2400" b="1" i="1" dirty="0" smtClean="0"/>
              <a:t>2012 – 2013 навчальний рік</a:t>
            </a:r>
            <a:endParaRPr lang="ru-RU" sz="2400" b="1" i="1" dirty="0"/>
          </a:p>
        </p:txBody>
      </p:sp>
      <p:pic>
        <p:nvPicPr>
          <p:cNvPr id="19" name="Picture 2" descr="H:\Documents and Settings\Aida\Рабочий стол\текстуры и фоны, клипарты\Scool_objekts\scool (90).png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060" y="5183902"/>
            <a:ext cx="2728724" cy="969112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5773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6" grpId="0" animBg="1"/>
      <p:bldP spid="2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4624"/>
            <a:ext cx="8064500" cy="1071563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B00000"/>
                </a:solidFill>
              </a:rPr>
              <a:t>Залежність між одиницями площі</a:t>
            </a:r>
            <a:endParaRPr lang="ru-RU" dirty="0">
              <a:solidFill>
                <a:srgbClr val="B00000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499254" y="1355934"/>
            <a:ext cx="589454" cy="3851129"/>
            <a:chOff x="467544" y="2026142"/>
            <a:chExt cx="589454" cy="3851129"/>
          </a:xfrm>
        </p:grpSpPr>
        <p:sp>
          <p:nvSpPr>
            <p:cNvPr id="11" name="Полилиния 10"/>
            <p:cNvSpPr/>
            <p:nvPr/>
          </p:nvSpPr>
          <p:spPr>
            <a:xfrm>
              <a:off x="467544" y="2026142"/>
              <a:ext cx="589454" cy="1950772"/>
            </a:xfrm>
            <a:custGeom>
              <a:avLst/>
              <a:gdLst>
                <a:gd name="connsiteX0" fmla="*/ 0 w 589454"/>
                <a:gd name="connsiteY0" fmla="*/ 1950772 h 1950772"/>
                <a:gd name="connsiteX1" fmla="*/ 522515 w 589454"/>
                <a:gd name="connsiteY1" fmla="*/ 194544 h 1950772"/>
                <a:gd name="connsiteX2" fmla="*/ 566058 w 589454"/>
                <a:gd name="connsiteY2" fmla="*/ 121972 h 1950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9454" h="1950772">
                  <a:moveTo>
                    <a:pt x="0" y="1950772"/>
                  </a:moveTo>
                  <a:cubicBezTo>
                    <a:pt x="214086" y="1225058"/>
                    <a:pt x="428172" y="499344"/>
                    <a:pt x="522515" y="194544"/>
                  </a:cubicBezTo>
                  <a:cubicBezTo>
                    <a:pt x="616858" y="-110256"/>
                    <a:pt x="591458" y="5858"/>
                    <a:pt x="566058" y="121972"/>
                  </a:cubicBezTo>
                </a:path>
              </a:pathLst>
            </a:custGeom>
            <a:noFill/>
            <a:ln w="1079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056998" y="2026142"/>
              <a:ext cx="0" cy="3851129"/>
            </a:xfrm>
            <a:prstGeom prst="line">
              <a:avLst/>
            </a:prstGeom>
            <a:ln w="1079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4573489" y="1355934"/>
            <a:ext cx="2893710" cy="3851129"/>
            <a:chOff x="4918650" y="2026143"/>
            <a:chExt cx="2893710" cy="3851129"/>
          </a:xfrm>
        </p:grpSpPr>
        <p:sp>
          <p:nvSpPr>
            <p:cNvPr id="16" name="Полилиния 15"/>
            <p:cNvSpPr/>
            <p:nvPr/>
          </p:nvSpPr>
          <p:spPr>
            <a:xfrm>
              <a:off x="5831863" y="2026143"/>
              <a:ext cx="900377" cy="3851129"/>
            </a:xfrm>
            <a:custGeom>
              <a:avLst/>
              <a:gdLst>
                <a:gd name="connsiteX0" fmla="*/ 232 w 900377"/>
                <a:gd name="connsiteY0" fmla="*/ 1930414 h 4194645"/>
                <a:gd name="connsiteX1" fmla="*/ 435661 w 900377"/>
                <a:gd name="connsiteY1" fmla="*/ 14 h 4194645"/>
                <a:gd name="connsiteX2" fmla="*/ 900118 w 900377"/>
                <a:gd name="connsiteY2" fmla="*/ 1901386 h 4194645"/>
                <a:gd name="connsiteX3" fmla="*/ 493718 w 900377"/>
                <a:gd name="connsiteY3" fmla="*/ 4194643 h 4194645"/>
                <a:gd name="connsiteX4" fmla="*/ 232 w 900377"/>
                <a:gd name="connsiteY4" fmla="*/ 1930414 h 4194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0377" h="4194645">
                  <a:moveTo>
                    <a:pt x="232" y="1930414"/>
                  </a:moveTo>
                  <a:cubicBezTo>
                    <a:pt x="-9444" y="1231309"/>
                    <a:pt x="285680" y="4852"/>
                    <a:pt x="435661" y="14"/>
                  </a:cubicBezTo>
                  <a:cubicBezTo>
                    <a:pt x="585642" y="-4824"/>
                    <a:pt x="890442" y="1202281"/>
                    <a:pt x="900118" y="1901386"/>
                  </a:cubicBezTo>
                  <a:cubicBezTo>
                    <a:pt x="909794" y="2600491"/>
                    <a:pt x="646118" y="4197062"/>
                    <a:pt x="493718" y="4194643"/>
                  </a:cubicBezTo>
                  <a:cubicBezTo>
                    <a:pt x="341318" y="4192224"/>
                    <a:pt x="9908" y="2629519"/>
                    <a:pt x="232" y="1930414"/>
                  </a:cubicBezTo>
                  <a:close/>
                </a:path>
              </a:pathLst>
            </a:custGeom>
            <a:noFill/>
            <a:ln w="1079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4918650" y="2026143"/>
              <a:ext cx="589454" cy="3851129"/>
              <a:chOff x="4551090" y="2026143"/>
              <a:chExt cx="589454" cy="3851129"/>
            </a:xfrm>
          </p:grpSpPr>
          <p:sp>
            <p:nvSpPr>
              <p:cNvPr id="17" name="Полилиния 16"/>
              <p:cNvSpPr/>
              <p:nvPr/>
            </p:nvSpPr>
            <p:spPr>
              <a:xfrm>
                <a:off x="4551090" y="2026143"/>
                <a:ext cx="589454" cy="1950772"/>
              </a:xfrm>
              <a:custGeom>
                <a:avLst/>
                <a:gdLst>
                  <a:gd name="connsiteX0" fmla="*/ 0 w 589454"/>
                  <a:gd name="connsiteY0" fmla="*/ 1950772 h 1950772"/>
                  <a:gd name="connsiteX1" fmla="*/ 522515 w 589454"/>
                  <a:gd name="connsiteY1" fmla="*/ 194544 h 1950772"/>
                  <a:gd name="connsiteX2" fmla="*/ 566058 w 589454"/>
                  <a:gd name="connsiteY2" fmla="*/ 121972 h 1950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89454" h="1950772">
                    <a:moveTo>
                      <a:pt x="0" y="1950772"/>
                    </a:moveTo>
                    <a:cubicBezTo>
                      <a:pt x="214086" y="1225058"/>
                      <a:pt x="428172" y="499344"/>
                      <a:pt x="522515" y="194544"/>
                    </a:cubicBezTo>
                    <a:cubicBezTo>
                      <a:pt x="616858" y="-110256"/>
                      <a:pt x="591458" y="5858"/>
                      <a:pt x="566058" y="121972"/>
                    </a:cubicBezTo>
                  </a:path>
                </a:pathLst>
              </a:custGeom>
              <a:noFill/>
              <a:ln w="1079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5140544" y="2026143"/>
                <a:ext cx="0" cy="3851129"/>
              </a:xfrm>
              <a:prstGeom prst="line">
                <a:avLst/>
              </a:prstGeom>
              <a:ln w="1079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Полилиния 18"/>
            <p:cNvSpPr/>
            <p:nvPr/>
          </p:nvSpPr>
          <p:spPr>
            <a:xfrm>
              <a:off x="6911983" y="2026143"/>
              <a:ext cx="900377" cy="3851129"/>
            </a:xfrm>
            <a:custGeom>
              <a:avLst/>
              <a:gdLst>
                <a:gd name="connsiteX0" fmla="*/ 232 w 900377"/>
                <a:gd name="connsiteY0" fmla="*/ 1930414 h 4194645"/>
                <a:gd name="connsiteX1" fmla="*/ 435661 w 900377"/>
                <a:gd name="connsiteY1" fmla="*/ 14 h 4194645"/>
                <a:gd name="connsiteX2" fmla="*/ 900118 w 900377"/>
                <a:gd name="connsiteY2" fmla="*/ 1901386 h 4194645"/>
                <a:gd name="connsiteX3" fmla="*/ 493718 w 900377"/>
                <a:gd name="connsiteY3" fmla="*/ 4194643 h 4194645"/>
                <a:gd name="connsiteX4" fmla="*/ 232 w 900377"/>
                <a:gd name="connsiteY4" fmla="*/ 1930414 h 41946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0377" h="4194645">
                  <a:moveTo>
                    <a:pt x="232" y="1930414"/>
                  </a:moveTo>
                  <a:cubicBezTo>
                    <a:pt x="-9444" y="1231309"/>
                    <a:pt x="285680" y="4852"/>
                    <a:pt x="435661" y="14"/>
                  </a:cubicBezTo>
                  <a:cubicBezTo>
                    <a:pt x="585642" y="-4824"/>
                    <a:pt x="890442" y="1202281"/>
                    <a:pt x="900118" y="1901386"/>
                  </a:cubicBezTo>
                  <a:cubicBezTo>
                    <a:pt x="909794" y="2600491"/>
                    <a:pt x="646118" y="4197062"/>
                    <a:pt x="493718" y="4194643"/>
                  </a:cubicBezTo>
                  <a:cubicBezTo>
                    <a:pt x="341318" y="4192224"/>
                    <a:pt x="9908" y="2629519"/>
                    <a:pt x="232" y="1930414"/>
                  </a:cubicBezTo>
                  <a:close/>
                </a:path>
              </a:pathLst>
            </a:custGeom>
            <a:noFill/>
            <a:ln w="1079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251521" y="1794512"/>
            <a:ext cx="885937" cy="1368152"/>
            <a:chOff x="251521" y="1794512"/>
            <a:chExt cx="885937" cy="1368152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323528" y="1794512"/>
              <a:ext cx="720080" cy="720080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chemeClr val="bg1"/>
              </a:bgClr>
            </a:patt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5" name="Группа 24"/>
            <p:cNvGrpSpPr/>
            <p:nvPr/>
          </p:nvGrpSpPr>
          <p:grpSpPr>
            <a:xfrm>
              <a:off x="266535" y="1915942"/>
              <a:ext cx="870923" cy="477220"/>
              <a:chOff x="395536" y="2985972"/>
              <a:chExt cx="870923" cy="477220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395536" y="3001527"/>
                <a:ext cx="7569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400" b="1" dirty="0" smtClean="0">
                    <a:solidFill>
                      <a:schemeClr val="tx1">
                        <a:lumMod val="85000"/>
                        <a:lumOff val="15000"/>
                      </a:schemeClr>
                    </a:solidFill>
                  </a:rPr>
                  <a:t>1 см</a:t>
                </a:r>
                <a:endParaRPr lang="ru-RU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964773" y="2985972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b="1" dirty="0">
                    <a:solidFill>
                      <a:srgbClr val="002060"/>
                    </a:solidFill>
                  </a:rPr>
                  <a:t>2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323528" y="2700999"/>
              <a:ext cx="756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b="1" dirty="0" smtClean="0">
                  <a:solidFill>
                    <a:srgbClr val="002060"/>
                  </a:solidFill>
                </a:rPr>
                <a:t>1 см</a:t>
              </a:r>
              <a:endParaRPr lang="ru-RU" sz="2400" b="1" dirty="0">
                <a:solidFill>
                  <a:srgbClr val="002060"/>
                </a:solidFill>
              </a:endParaRPr>
            </a:p>
          </p:txBody>
        </p:sp>
        <p:sp>
          <p:nvSpPr>
            <p:cNvPr id="29" name="Левая фигурная скобка 28"/>
            <p:cNvSpPr/>
            <p:nvPr/>
          </p:nvSpPr>
          <p:spPr>
            <a:xfrm rot="16200000">
              <a:off x="562184" y="2275937"/>
              <a:ext cx="192603" cy="813930"/>
            </a:xfrm>
            <a:prstGeom prst="leftBrace">
              <a:avLst>
                <a:gd name="adj1" fmla="val 46519"/>
                <a:gd name="adj2" fmla="val 45225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2411760" y="836712"/>
            <a:ext cx="6400328" cy="850362"/>
            <a:chOff x="2411760" y="1434913"/>
            <a:chExt cx="6400328" cy="850362"/>
          </a:xfrm>
        </p:grpSpPr>
        <p:sp>
          <p:nvSpPr>
            <p:cNvPr id="38" name="Rectangle 5"/>
            <p:cNvSpPr txBox="1">
              <a:spLocks noChangeArrowheads="1"/>
            </p:cNvSpPr>
            <p:nvPr/>
          </p:nvSpPr>
          <p:spPr>
            <a:xfrm>
              <a:off x="2411760" y="1506481"/>
              <a:ext cx="194421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см    =   </a:t>
              </a:r>
            </a:p>
          </p:txBody>
        </p:sp>
        <p:sp>
          <p:nvSpPr>
            <p:cNvPr id="40" name="Rectangle 5"/>
            <p:cNvSpPr txBox="1">
              <a:spLocks noChangeArrowheads="1"/>
            </p:cNvSpPr>
            <p:nvPr/>
          </p:nvSpPr>
          <p:spPr>
            <a:xfrm>
              <a:off x="3182144" y="1434913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1" name="Rectangle 5"/>
            <p:cNvSpPr txBox="1">
              <a:spLocks noChangeArrowheads="1"/>
            </p:cNvSpPr>
            <p:nvPr/>
          </p:nvSpPr>
          <p:spPr>
            <a:xfrm>
              <a:off x="8460432" y="1485391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4" name="Rectangle 5"/>
            <p:cNvSpPr txBox="1">
              <a:spLocks noChangeArrowheads="1"/>
            </p:cNvSpPr>
            <p:nvPr/>
          </p:nvSpPr>
          <p:spPr>
            <a:xfrm>
              <a:off x="7485062" y="1506480"/>
              <a:ext cx="132702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мм</a:t>
              </a:r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2482279" y="1700974"/>
            <a:ext cx="6185793" cy="791481"/>
            <a:chOff x="2482279" y="2299175"/>
            <a:chExt cx="6185793" cy="791481"/>
          </a:xfrm>
        </p:grpSpPr>
        <p:sp>
          <p:nvSpPr>
            <p:cNvPr id="65" name="Rectangle 5"/>
            <p:cNvSpPr txBox="1">
              <a:spLocks noChangeArrowheads="1"/>
            </p:cNvSpPr>
            <p:nvPr/>
          </p:nvSpPr>
          <p:spPr>
            <a:xfrm>
              <a:off x="2482279" y="2311862"/>
              <a:ext cx="2161729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дм   =   </a:t>
              </a:r>
            </a:p>
          </p:txBody>
        </p:sp>
        <p:sp>
          <p:nvSpPr>
            <p:cNvPr id="66" name="Rectangle 5"/>
            <p:cNvSpPr txBox="1">
              <a:spLocks noChangeArrowheads="1"/>
            </p:cNvSpPr>
            <p:nvPr/>
          </p:nvSpPr>
          <p:spPr>
            <a:xfrm>
              <a:off x="3428256" y="2299175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7" name="Rectangle 5"/>
            <p:cNvSpPr txBox="1">
              <a:spLocks noChangeArrowheads="1"/>
            </p:cNvSpPr>
            <p:nvPr/>
          </p:nvSpPr>
          <p:spPr>
            <a:xfrm>
              <a:off x="8316416" y="2349487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8" name="Rectangle 5"/>
            <p:cNvSpPr txBox="1">
              <a:spLocks noChangeArrowheads="1"/>
            </p:cNvSpPr>
            <p:nvPr/>
          </p:nvSpPr>
          <p:spPr>
            <a:xfrm>
              <a:off x="7485062" y="2311861"/>
              <a:ext cx="111938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с</a:t>
              </a:r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</a:t>
              </a:r>
            </a:p>
          </p:txBody>
        </p:sp>
      </p:grpSp>
      <p:grpSp>
        <p:nvGrpSpPr>
          <p:cNvPr id="84" name="Группа 83"/>
          <p:cNvGrpSpPr/>
          <p:nvPr/>
        </p:nvGrpSpPr>
        <p:grpSpPr>
          <a:xfrm>
            <a:off x="2411760" y="2484052"/>
            <a:ext cx="6328320" cy="872499"/>
            <a:chOff x="2411760" y="3082253"/>
            <a:chExt cx="6328320" cy="872499"/>
          </a:xfrm>
        </p:grpSpPr>
        <p:sp>
          <p:nvSpPr>
            <p:cNvPr id="69" name="Rectangle 5"/>
            <p:cNvSpPr txBox="1">
              <a:spLocks noChangeArrowheads="1"/>
            </p:cNvSpPr>
            <p:nvPr/>
          </p:nvSpPr>
          <p:spPr>
            <a:xfrm>
              <a:off x="2411760" y="3175958"/>
              <a:ext cx="2089721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     =   </a:t>
              </a:r>
            </a:p>
          </p:txBody>
        </p:sp>
        <p:sp>
          <p:nvSpPr>
            <p:cNvPr id="70" name="Rectangle 5"/>
            <p:cNvSpPr txBox="1">
              <a:spLocks noChangeArrowheads="1"/>
            </p:cNvSpPr>
            <p:nvPr/>
          </p:nvSpPr>
          <p:spPr>
            <a:xfrm>
              <a:off x="3059832" y="3163271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1" name="Rectangle 5"/>
            <p:cNvSpPr txBox="1">
              <a:spLocks noChangeArrowheads="1"/>
            </p:cNvSpPr>
            <p:nvPr/>
          </p:nvSpPr>
          <p:spPr>
            <a:xfrm>
              <a:off x="8388424" y="3082253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2" name="Rectangle 5"/>
            <p:cNvSpPr txBox="1">
              <a:spLocks noChangeArrowheads="1"/>
            </p:cNvSpPr>
            <p:nvPr/>
          </p:nvSpPr>
          <p:spPr>
            <a:xfrm>
              <a:off x="7493446" y="3090656"/>
              <a:ext cx="1111002" cy="720521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д</a:t>
              </a:r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</a:t>
              </a:r>
            </a:p>
          </p:txBody>
        </p:sp>
      </p:grpSp>
      <p:grpSp>
        <p:nvGrpSpPr>
          <p:cNvPr id="85" name="Группа 84"/>
          <p:cNvGrpSpPr/>
          <p:nvPr/>
        </p:nvGrpSpPr>
        <p:grpSpPr>
          <a:xfrm>
            <a:off x="2555775" y="3276140"/>
            <a:ext cx="6048673" cy="872499"/>
            <a:chOff x="2555775" y="3874341"/>
            <a:chExt cx="6048673" cy="872499"/>
          </a:xfrm>
        </p:grpSpPr>
        <p:sp>
          <p:nvSpPr>
            <p:cNvPr id="73" name="Rectangle 5"/>
            <p:cNvSpPr txBox="1">
              <a:spLocks noChangeArrowheads="1"/>
            </p:cNvSpPr>
            <p:nvPr/>
          </p:nvSpPr>
          <p:spPr>
            <a:xfrm>
              <a:off x="2555775" y="3968047"/>
              <a:ext cx="1945705" cy="77879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uk-UA" sz="6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а</a:t>
              </a:r>
              <a:r>
                <a:rPr lang="uk-UA" sz="6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    =   </a:t>
              </a:r>
            </a:p>
          </p:txBody>
        </p:sp>
        <p:sp>
          <p:nvSpPr>
            <p:cNvPr id="75" name="Rectangle 5"/>
            <p:cNvSpPr txBox="1">
              <a:spLocks noChangeArrowheads="1"/>
            </p:cNvSpPr>
            <p:nvPr/>
          </p:nvSpPr>
          <p:spPr>
            <a:xfrm>
              <a:off x="8172400" y="3874341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6" name="Rectangle 5"/>
            <p:cNvSpPr txBox="1">
              <a:spLocks noChangeArrowheads="1"/>
            </p:cNvSpPr>
            <p:nvPr/>
          </p:nvSpPr>
          <p:spPr>
            <a:xfrm>
              <a:off x="7485062" y="3968045"/>
              <a:ext cx="111938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7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  <a:r>
                <a:rPr lang="uk-UA" sz="7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</a:t>
              </a:r>
            </a:p>
          </p:txBody>
        </p:sp>
      </p:grpSp>
      <p:grpSp>
        <p:nvGrpSpPr>
          <p:cNvPr id="86" name="Группа 85"/>
          <p:cNvGrpSpPr/>
          <p:nvPr/>
        </p:nvGrpSpPr>
        <p:grpSpPr>
          <a:xfrm>
            <a:off x="2619600" y="4057656"/>
            <a:ext cx="6200872" cy="797769"/>
            <a:chOff x="2619600" y="4655857"/>
            <a:chExt cx="6200872" cy="797769"/>
          </a:xfrm>
        </p:grpSpPr>
        <p:sp>
          <p:nvSpPr>
            <p:cNvPr id="77" name="Rectangle 5"/>
            <p:cNvSpPr txBox="1">
              <a:spLocks noChangeArrowheads="1"/>
            </p:cNvSpPr>
            <p:nvPr/>
          </p:nvSpPr>
          <p:spPr>
            <a:xfrm>
              <a:off x="2619600" y="4655857"/>
              <a:ext cx="245645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га    =   </a:t>
              </a:r>
            </a:p>
          </p:txBody>
        </p:sp>
        <p:sp>
          <p:nvSpPr>
            <p:cNvPr id="80" name="Rectangle 5"/>
            <p:cNvSpPr txBox="1">
              <a:spLocks noChangeArrowheads="1"/>
            </p:cNvSpPr>
            <p:nvPr/>
          </p:nvSpPr>
          <p:spPr>
            <a:xfrm>
              <a:off x="7701086" y="4674832"/>
              <a:ext cx="111938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а</a:t>
              </a:r>
              <a:endParaRPr lang="uk-UA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87" name="Группа 86"/>
          <p:cNvGrpSpPr/>
          <p:nvPr/>
        </p:nvGrpSpPr>
        <p:grpSpPr>
          <a:xfrm>
            <a:off x="2555776" y="4847630"/>
            <a:ext cx="6159946" cy="791481"/>
            <a:chOff x="2555776" y="5445831"/>
            <a:chExt cx="6159946" cy="791481"/>
          </a:xfrm>
        </p:grpSpPr>
        <p:sp>
          <p:nvSpPr>
            <p:cNvPr id="81" name="Rectangle 5"/>
            <p:cNvSpPr txBox="1">
              <a:spLocks noChangeArrowheads="1"/>
            </p:cNvSpPr>
            <p:nvPr/>
          </p:nvSpPr>
          <p:spPr>
            <a:xfrm>
              <a:off x="2555776" y="5458518"/>
              <a:ext cx="194421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к</a:t>
              </a:r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м   =   </a:t>
              </a:r>
            </a:p>
          </p:txBody>
        </p:sp>
        <p:sp>
          <p:nvSpPr>
            <p:cNvPr id="82" name="Rectangle 5"/>
            <p:cNvSpPr txBox="1">
              <a:spLocks noChangeArrowheads="1"/>
            </p:cNvSpPr>
            <p:nvPr/>
          </p:nvSpPr>
          <p:spPr>
            <a:xfrm>
              <a:off x="3428256" y="5445831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2</a:t>
              </a:r>
              <a:endParaRPr lang="ru-RU" sz="6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3" name="Rectangle 5"/>
            <p:cNvSpPr txBox="1">
              <a:spLocks noChangeArrowheads="1"/>
            </p:cNvSpPr>
            <p:nvPr/>
          </p:nvSpPr>
          <p:spPr>
            <a:xfrm>
              <a:off x="7596336" y="5458518"/>
              <a:ext cx="1119386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га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3533865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31640" y="1412776"/>
            <a:ext cx="7632848" cy="5256584"/>
          </a:xfrm>
        </p:spPr>
        <p:txBody>
          <a:bodyPr>
            <a:normAutofit/>
          </a:bodyPr>
          <a:lstStyle/>
          <a:p>
            <a:r>
              <a:rPr lang="uk-UA" dirty="0" smtClean="0"/>
              <a:t>Для вимірювання площі використовують одиничний квадрат.</a:t>
            </a:r>
          </a:p>
          <a:p>
            <a:r>
              <a:rPr lang="uk-UA" dirty="0" smtClean="0"/>
              <a:t>Одиничним називають квадрат, довжина сторони якого дорівнює одиниці довжини.</a:t>
            </a:r>
          </a:p>
          <a:p>
            <a:r>
              <a:rPr lang="uk-UA" dirty="0" smtClean="0"/>
              <a:t>Наприклад, 1 квадратний сантиметр -  це площа квадрата із стороною 1 см.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794512"/>
            <a:ext cx="720080" cy="720080"/>
          </a:xfrm>
          <a:prstGeom prst="rect">
            <a:avLst/>
          </a:prstGeom>
          <a:pattFill prst="dkUpDiag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266535" y="1915942"/>
            <a:ext cx="870923" cy="477220"/>
            <a:chOff x="395536" y="2985972"/>
            <a:chExt cx="870923" cy="477220"/>
          </a:xfrm>
        </p:grpSpPr>
        <p:sp>
          <p:nvSpPr>
            <p:cNvPr id="6" name="TextBox 5"/>
            <p:cNvSpPr txBox="1"/>
            <p:nvPr/>
          </p:nvSpPr>
          <p:spPr>
            <a:xfrm>
              <a:off x="395536" y="3001527"/>
              <a:ext cx="7569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1 см</a:t>
              </a:r>
              <a:endParaRPr lang="ru-RU" sz="2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64773" y="298597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b="1" dirty="0">
                  <a:solidFill>
                    <a:srgbClr val="002060"/>
                  </a:solidFill>
                </a:rPr>
                <a:t>2</a:t>
              </a:r>
              <a:endParaRPr lang="ru-RU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23528" y="2700999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1 см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562184" y="2275937"/>
            <a:ext cx="192603" cy="813930"/>
          </a:xfrm>
          <a:prstGeom prst="leftBrace">
            <a:avLst>
              <a:gd name="adj1" fmla="val 46519"/>
              <a:gd name="adj2" fmla="val 452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1" name="Group 87"/>
          <p:cNvGrpSpPr>
            <a:grpSpLocks/>
          </p:cNvGrpSpPr>
          <p:nvPr/>
        </p:nvGrpSpPr>
        <p:grpSpPr bwMode="auto">
          <a:xfrm rot="1180813" flipH="1">
            <a:off x="574139" y="153810"/>
            <a:ext cx="723900" cy="1825625"/>
            <a:chOff x="3797" y="754"/>
            <a:chExt cx="852" cy="1931"/>
          </a:xfrm>
        </p:grpSpPr>
        <p:sp>
          <p:nvSpPr>
            <p:cNvPr id="22" name="Freeform 88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  <p:sp>
          <p:nvSpPr>
            <p:cNvPr id="23" name="Freeform 89"/>
            <p:cNvSpPr>
              <a:spLocks/>
            </p:cNvSpPr>
            <p:nvPr/>
          </p:nvSpPr>
          <p:spPr bwMode="auto">
            <a:xfrm rot="78698">
              <a:off x="4426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uk-UA" dirty="0"/>
            </a:p>
          </p:txBody>
        </p:sp>
        <p:sp>
          <p:nvSpPr>
            <p:cNvPr id="24" name="Freeform 90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  <p:sp>
          <p:nvSpPr>
            <p:cNvPr id="25" name="Freeform 91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</p:grp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4624"/>
            <a:ext cx="8064500" cy="1071563"/>
          </a:xfrm>
        </p:spPr>
        <p:txBody>
          <a:bodyPr/>
          <a:lstStyle/>
          <a:p>
            <a:r>
              <a:rPr lang="uk-UA" dirty="0" smtClean="0">
                <a:solidFill>
                  <a:srgbClr val="B00000"/>
                </a:solidFill>
              </a:rPr>
              <a:t>Одиничний квадрат</a:t>
            </a:r>
            <a:endParaRPr lang="ru-RU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76410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08264 4.44444E-6 L 0.08264 0.103 L -5.55556E-7 0.103 L -5.55556E-7 4.44444E-6 Z " pathEditMode="relative" rAng="0" ptsTypes="FFFFF">
                                      <p:cBhvr>
                                        <p:cTn id="6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2" y="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solidFill>
                  <a:srgbClr val="B00000"/>
                </a:solidFill>
              </a:rPr>
              <a:t>Рівні геометричні фігури </a:t>
            </a:r>
            <a:endParaRPr lang="ru-RU" dirty="0">
              <a:solidFill>
                <a:srgbClr val="B00000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323528" y="1388116"/>
            <a:ext cx="3744416" cy="3744416"/>
            <a:chOff x="287524" y="1388116"/>
            <a:chExt cx="3744416" cy="3744416"/>
          </a:xfrm>
          <a:solidFill>
            <a:srgbClr val="17D109">
              <a:alpha val="69000"/>
            </a:srgbClr>
          </a:solidFill>
        </p:grpSpPr>
        <p:sp>
          <p:nvSpPr>
            <p:cNvPr id="4" name="Восьмиугольник 3"/>
            <p:cNvSpPr/>
            <p:nvPr/>
          </p:nvSpPr>
          <p:spPr>
            <a:xfrm>
              <a:off x="287524" y="1388116"/>
              <a:ext cx="3744416" cy="3744416"/>
            </a:xfrm>
            <a:prstGeom prst="octagon">
              <a:avLst/>
            </a:prstGeom>
            <a:grp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1719674" y="2708920"/>
              <a:ext cx="736100" cy="923330"/>
            </a:xfrm>
            <a:prstGeom prst="rect">
              <a:avLst/>
            </a:prstGeom>
            <a:grp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F</a:t>
              </a:r>
              <a:r>
                <a:rPr lang="en-US" sz="3600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1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5076056" y="1417638"/>
            <a:ext cx="3744416" cy="3744416"/>
            <a:chOff x="4942384" y="1417638"/>
            <a:chExt cx="3744416" cy="3744416"/>
          </a:xfrm>
          <a:solidFill>
            <a:srgbClr val="FFFF00">
              <a:alpha val="69000"/>
            </a:srgbClr>
          </a:solidFill>
        </p:grpSpPr>
        <p:sp>
          <p:nvSpPr>
            <p:cNvPr id="16" name="Восьмиугольник 15"/>
            <p:cNvSpPr/>
            <p:nvPr/>
          </p:nvSpPr>
          <p:spPr>
            <a:xfrm>
              <a:off x="4942384" y="1417638"/>
              <a:ext cx="3744416" cy="3744416"/>
            </a:xfrm>
            <a:prstGeom prst="octagon">
              <a:avLst/>
            </a:prstGeom>
            <a:grp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446542" y="2738442"/>
              <a:ext cx="736100" cy="923330"/>
            </a:xfrm>
            <a:prstGeom prst="rect">
              <a:avLst/>
            </a:prstGeom>
            <a:grp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5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F</a:t>
              </a:r>
              <a:r>
                <a:rPr lang="en-US" sz="36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2</a:t>
              </a:r>
              <a:endParaRPr lang="ru-RU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4307344" y="2708920"/>
            <a:ext cx="5293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0" y="4271656"/>
            <a:ext cx="9252520" cy="19728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17D109"/>
                </a:solidFill>
              </a:rPr>
              <a:t> </a:t>
            </a:r>
            <a:r>
              <a:rPr lang="uk-UA" dirty="0" smtClean="0"/>
              <a:t>Фігури  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sz="1800" b="1" i="1" dirty="0" smtClean="0">
                <a:solidFill>
                  <a:srgbClr val="FF0000"/>
                </a:solidFill>
              </a:rPr>
              <a:t>1  </a:t>
            </a:r>
            <a:r>
              <a:rPr lang="uk-UA" sz="1800" b="1" i="1" dirty="0" smtClean="0">
                <a:solidFill>
                  <a:srgbClr val="FF0000"/>
                </a:solidFill>
              </a:rPr>
              <a:t>і  </a:t>
            </a:r>
            <a:r>
              <a:rPr lang="en-US" b="1" i="1" dirty="0" smtClean="0">
                <a:solidFill>
                  <a:srgbClr val="FF0000"/>
                </a:solidFill>
              </a:rPr>
              <a:t>F</a:t>
            </a:r>
            <a:r>
              <a:rPr lang="en-US" sz="1800" b="1" i="1" dirty="0" smtClean="0">
                <a:solidFill>
                  <a:srgbClr val="FF0000"/>
                </a:solidFill>
              </a:rPr>
              <a:t>2</a:t>
            </a:r>
            <a:r>
              <a:rPr lang="uk-UA" b="1" i="1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рівні, бо суміщаються накладанням.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17D109"/>
                </a:solidFill>
              </a:rPr>
              <a:t> </a:t>
            </a:r>
            <a:r>
              <a:rPr lang="uk-UA" dirty="0" smtClean="0"/>
              <a:t>Зрозуміло, що вони мають рівні площі.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17D109"/>
                </a:solidFill>
              </a:rPr>
              <a:t> </a:t>
            </a:r>
            <a:r>
              <a:rPr lang="uk-UA" dirty="0" smtClean="0"/>
              <a:t>Можна записати: </a:t>
            </a:r>
            <a:r>
              <a:rPr lang="en-US" b="1" i="1" dirty="0" smtClean="0">
                <a:solidFill>
                  <a:srgbClr val="FF0000"/>
                </a:solidFill>
              </a:rPr>
              <a:t>S</a:t>
            </a:r>
            <a:r>
              <a:rPr lang="en-US" sz="2000" b="1" i="1" dirty="0" smtClean="0">
                <a:solidFill>
                  <a:srgbClr val="FF0000"/>
                </a:solidFill>
              </a:rPr>
              <a:t>F</a:t>
            </a:r>
            <a:r>
              <a:rPr lang="en-US" sz="1200" b="1" i="1" dirty="0" smtClean="0">
                <a:solidFill>
                  <a:srgbClr val="FF0000"/>
                </a:solidFill>
              </a:rPr>
              <a:t>1</a:t>
            </a:r>
            <a:r>
              <a:rPr lang="en-US" b="1" i="1" dirty="0" smtClean="0">
                <a:solidFill>
                  <a:srgbClr val="FF0000"/>
                </a:solidFill>
              </a:rPr>
              <a:t> = S</a:t>
            </a:r>
            <a:r>
              <a:rPr lang="en-US" sz="2000" b="1" i="1" dirty="0" smtClean="0">
                <a:solidFill>
                  <a:srgbClr val="FF0000"/>
                </a:solidFill>
              </a:rPr>
              <a:t>F</a:t>
            </a:r>
            <a:r>
              <a:rPr lang="en-US" sz="1200" b="1" i="1" dirty="0" smtClean="0">
                <a:solidFill>
                  <a:srgbClr val="FF0000"/>
                </a:solidFill>
              </a:rPr>
              <a:t>2.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63363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7 L -0.52083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4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5 0.0037 L 0.51875 0.0074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990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7" grpId="0"/>
      <p:bldP spid="2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539750" y="44624"/>
            <a:ext cx="8064500" cy="1071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solidFill>
                  <a:srgbClr val="B00000"/>
                </a:solidFill>
              </a:rPr>
              <a:t> </a:t>
            </a:r>
            <a:endParaRPr lang="en-US" dirty="0" smtClean="0">
              <a:solidFill>
                <a:srgbClr val="B00000"/>
              </a:solidFill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solidFill>
                  <a:srgbClr val="B00000"/>
                </a:solidFill>
              </a:rPr>
              <a:t>Сума площ фігур</a:t>
            </a:r>
            <a:endParaRPr lang="ru-RU" dirty="0">
              <a:solidFill>
                <a:srgbClr val="B00000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109349" y="2964873"/>
            <a:ext cx="1870363" cy="1828800"/>
            <a:chOff x="1340251" y="2964873"/>
            <a:chExt cx="1870363" cy="1828800"/>
          </a:xfrm>
        </p:grpSpPr>
        <p:sp>
          <p:nvSpPr>
            <p:cNvPr id="36" name="Полилиния 35"/>
            <p:cNvSpPr/>
            <p:nvPr/>
          </p:nvSpPr>
          <p:spPr>
            <a:xfrm>
              <a:off x="1340251" y="2964873"/>
              <a:ext cx="1870363" cy="1828800"/>
            </a:xfrm>
            <a:custGeom>
              <a:avLst/>
              <a:gdLst>
                <a:gd name="connsiteX0" fmla="*/ 0 w 1870363"/>
                <a:gd name="connsiteY0" fmla="*/ 1828800 h 1828800"/>
                <a:gd name="connsiteX1" fmla="*/ 928254 w 1870363"/>
                <a:gd name="connsiteY1" fmla="*/ 0 h 1828800"/>
                <a:gd name="connsiteX2" fmla="*/ 1870363 w 1870363"/>
                <a:gd name="connsiteY2" fmla="*/ 1828800 h 1828800"/>
                <a:gd name="connsiteX3" fmla="*/ 0 w 1870363"/>
                <a:gd name="connsiteY3" fmla="*/ 182880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70363" h="1828800">
                  <a:moveTo>
                    <a:pt x="0" y="1828800"/>
                  </a:moveTo>
                  <a:lnTo>
                    <a:pt x="928254" y="0"/>
                  </a:lnTo>
                  <a:lnTo>
                    <a:pt x="1870363" y="1828800"/>
                  </a:lnTo>
                  <a:lnTo>
                    <a:pt x="0" y="18288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894084" y="3547789"/>
              <a:ext cx="747320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dirty="0" smtClean="0">
                  <a:solidFill>
                    <a:schemeClr val="bg1"/>
                  </a:solidFill>
                </a:rPr>
                <a:t>S</a:t>
              </a:r>
              <a:r>
                <a:rPr lang="en-US" sz="3200" dirty="0" smtClean="0">
                  <a:solidFill>
                    <a:schemeClr val="bg1"/>
                  </a:solidFill>
                </a:rPr>
                <a:t>1</a:t>
              </a:r>
              <a:endParaRPr lang="ru-RU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7166133" y="2964873"/>
            <a:ext cx="1870363" cy="1828800"/>
            <a:chOff x="5444837" y="2964873"/>
            <a:chExt cx="1870363" cy="1828800"/>
          </a:xfrm>
        </p:grpSpPr>
        <p:sp>
          <p:nvSpPr>
            <p:cNvPr id="11" name="Полилиния 10"/>
            <p:cNvSpPr/>
            <p:nvPr/>
          </p:nvSpPr>
          <p:spPr>
            <a:xfrm>
              <a:off x="5444837" y="2964873"/>
              <a:ext cx="1870363" cy="1828800"/>
            </a:xfrm>
            <a:custGeom>
              <a:avLst/>
              <a:gdLst>
                <a:gd name="connsiteX0" fmla="*/ 0 w 1870363"/>
                <a:gd name="connsiteY0" fmla="*/ 1828800 h 1828800"/>
                <a:gd name="connsiteX1" fmla="*/ 928254 w 1870363"/>
                <a:gd name="connsiteY1" fmla="*/ 0 h 1828800"/>
                <a:gd name="connsiteX2" fmla="*/ 1870363 w 1870363"/>
                <a:gd name="connsiteY2" fmla="*/ 1828800 h 1828800"/>
                <a:gd name="connsiteX3" fmla="*/ 0 w 1870363"/>
                <a:gd name="connsiteY3" fmla="*/ 182880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70363" h="1828800">
                  <a:moveTo>
                    <a:pt x="0" y="1828800"/>
                  </a:moveTo>
                  <a:lnTo>
                    <a:pt x="928254" y="0"/>
                  </a:lnTo>
                  <a:lnTo>
                    <a:pt x="1870363" y="1828800"/>
                  </a:lnTo>
                  <a:lnTo>
                    <a:pt x="0" y="18288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06358" y="3645024"/>
              <a:ext cx="747320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dirty="0" smtClean="0">
                  <a:solidFill>
                    <a:schemeClr val="bg1"/>
                  </a:solidFill>
                </a:rPr>
                <a:t>S</a:t>
              </a:r>
              <a:r>
                <a:rPr lang="en-US" sz="3200" dirty="0">
                  <a:solidFill>
                    <a:schemeClr val="bg1"/>
                  </a:solidFill>
                </a:rPr>
                <a:t>2</a:t>
              </a:r>
              <a:endParaRPr lang="ru-RU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2267744" y="1116187"/>
            <a:ext cx="4104456" cy="3672408"/>
            <a:chOff x="2267744" y="1116187"/>
            <a:chExt cx="4104456" cy="3672408"/>
          </a:xfrm>
        </p:grpSpPr>
        <p:sp>
          <p:nvSpPr>
            <p:cNvPr id="3" name="Шестиугольник 2"/>
            <p:cNvSpPr/>
            <p:nvPr/>
          </p:nvSpPr>
          <p:spPr>
            <a:xfrm>
              <a:off x="2267744" y="1116187"/>
              <a:ext cx="4104456" cy="3672408"/>
            </a:xfrm>
            <a:prstGeom prst="hex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034977" y="1700808"/>
              <a:ext cx="747320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dirty="0" smtClean="0">
                  <a:solidFill>
                    <a:schemeClr val="bg1"/>
                  </a:solidFill>
                </a:rPr>
                <a:t>S</a:t>
              </a:r>
              <a:r>
                <a:rPr lang="en-US" sz="3200" dirty="0">
                  <a:solidFill>
                    <a:schemeClr val="bg1"/>
                  </a:solidFill>
                </a:rPr>
                <a:t>3</a:t>
              </a:r>
              <a:endParaRPr lang="ru-RU" sz="3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Объект 2"/>
          <p:cNvSpPr txBox="1">
            <a:spLocks/>
          </p:cNvSpPr>
          <p:nvPr/>
        </p:nvSpPr>
        <p:spPr>
          <a:xfrm>
            <a:off x="241810" y="4739583"/>
            <a:ext cx="9252520" cy="11886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17D109"/>
                </a:solidFill>
              </a:rPr>
              <a:t> </a:t>
            </a:r>
            <a:r>
              <a:rPr lang="uk-UA" dirty="0" smtClean="0"/>
              <a:t>Площа </a:t>
            </a:r>
            <a:r>
              <a:rPr lang="uk-UA" dirty="0"/>
              <a:t>фігури дорівнює сумі площ фігур, з яких вона складається.</a:t>
            </a:r>
          </a:p>
          <a:p>
            <a:pPr marL="0" indent="0">
              <a:buNone/>
            </a:pPr>
            <a:endParaRPr lang="ru-RU" b="1" i="1" dirty="0"/>
          </a:p>
        </p:txBody>
      </p:sp>
      <p:grpSp>
        <p:nvGrpSpPr>
          <p:cNvPr id="43" name="Группа 42"/>
          <p:cNvGrpSpPr/>
          <p:nvPr/>
        </p:nvGrpSpPr>
        <p:grpSpPr>
          <a:xfrm>
            <a:off x="1331640" y="1116186"/>
            <a:ext cx="5976664" cy="3672409"/>
            <a:chOff x="1331640" y="1116186"/>
            <a:chExt cx="5976664" cy="3672409"/>
          </a:xfrm>
        </p:grpSpPr>
        <p:sp>
          <p:nvSpPr>
            <p:cNvPr id="44" name="Трапеция 43"/>
            <p:cNvSpPr/>
            <p:nvPr/>
          </p:nvSpPr>
          <p:spPr>
            <a:xfrm>
              <a:off x="1331640" y="1116186"/>
              <a:ext cx="5976664" cy="3672409"/>
            </a:xfrm>
            <a:prstGeom prst="trapezoid">
              <a:avLst>
                <a:gd name="adj" fmla="val 50563"/>
              </a:avLst>
            </a:prstGeom>
            <a:solidFill>
              <a:srgbClr val="17D109">
                <a:alpha val="8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2519772" y="2548878"/>
              <a:ext cx="41044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 smtClean="0">
                  <a:solidFill>
                    <a:schemeClr val="bg1"/>
                  </a:solidFill>
                </a:rPr>
                <a:t>S = S</a:t>
              </a:r>
              <a:r>
                <a:rPr lang="en-US" sz="3200" dirty="0" smtClean="0">
                  <a:solidFill>
                    <a:schemeClr val="bg1"/>
                  </a:solidFill>
                </a:rPr>
                <a:t>1</a:t>
              </a:r>
              <a:r>
                <a:rPr lang="en-US" sz="6000" dirty="0" smtClean="0">
                  <a:solidFill>
                    <a:schemeClr val="bg1"/>
                  </a:solidFill>
                </a:rPr>
                <a:t>+S</a:t>
              </a:r>
              <a:r>
                <a:rPr lang="en-US" sz="3200" dirty="0" smtClean="0">
                  <a:solidFill>
                    <a:schemeClr val="bg1"/>
                  </a:solidFill>
                </a:rPr>
                <a:t>2</a:t>
              </a:r>
              <a:r>
                <a:rPr lang="en-US" sz="6000" dirty="0" smtClean="0">
                  <a:solidFill>
                    <a:schemeClr val="bg1"/>
                  </a:solidFill>
                </a:rPr>
                <a:t>+S</a:t>
              </a:r>
              <a:r>
                <a:rPr lang="en-US" sz="3200" dirty="0">
                  <a:solidFill>
                    <a:schemeClr val="bg1"/>
                  </a:solidFill>
                </a:rPr>
                <a:t>3</a:t>
              </a:r>
              <a:endParaRPr lang="ru-RU" sz="3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4193417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L 0.13385 -0.0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-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-0.18906 -0.0027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62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solidFill>
                  <a:srgbClr val="B00000"/>
                </a:solidFill>
              </a:rPr>
              <a:t>З</a:t>
            </a:r>
            <a:r>
              <a:rPr lang="en-US" dirty="0" smtClean="0">
                <a:solidFill>
                  <a:srgbClr val="B00000"/>
                </a:solidFill>
              </a:rPr>
              <a:t>’</a:t>
            </a:r>
            <a:r>
              <a:rPr lang="uk-UA" dirty="0" smtClean="0">
                <a:solidFill>
                  <a:srgbClr val="B00000"/>
                </a:solidFill>
              </a:rPr>
              <a:t>ясуємо </a:t>
            </a:r>
            <a:endParaRPr lang="ru-RU" dirty="0">
              <a:solidFill>
                <a:srgbClr val="B00000"/>
              </a:solidFill>
            </a:endParaRPr>
          </a:p>
        </p:txBody>
      </p:sp>
      <p:sp>
        <p:nvSpPr>
          <p:cNvPr id="6" name="Полилиния 5"/>
          <p:cNvSpPr/>
          <p:nvPr/>
        </p:nvSpPr>
        <p:spPr>
          <a:xfrm>
            <a:off x="470037" y="1345457"/>
            <a:ext cx="7857739" cy="4569567"/>
          </a:xfrm>
          <a:custGeom>
            <a:avLst/>
            <a:gdLst>
              <a:gd name="connsiteX0" fmla="*/ 2231599 w 7857739"/>
              <a:gd name="connsiteY0" fmla="*/ 4334907 h 4569567"/>
              <a:gd name="connsiteX1" fmla="*/ 222690 w 7857739"/>
              <a:gd name="connsiteY1" fmla="*/ 3240398 h 4569567"/>
              <a:gd name="connsiteX2" fmla="*/ 70290 w 7857739"/>
              <a:gd name="connsiteY2" fmla="*/ 2159743 h 4569567"/>
              <a:gd name="connsiteX3" fmla="*/ 402799 w 7857739"/>
              <a:gd name="connsiteY3" fmla="*/ 1009816 h 4569567"/>
              <a:gd name="connsiteX4" fmla="*/ 1012399 w 7857739"/>
              <a:gd name="connsiteY4" fmla="*/ 414070 h 4569567"/>
              <a:gd name="connsiteX5" fmla="*/ 2439418 w 7857739"/>
              <a:gd name="connsiteY5" fmla="*/ 12288 h 4569567"/>
              <a:gd name="connsiteX6" fmla="*/ 3824872 w 7857739"/>
              <a:gd name="connsiteY6" fmla="*/ 95416 h 4569567"/>
              <a:gd name="connsiteX7" fmla="*/ 5875345 w 7857739"/>
              <a:gd name="connsiteY7" fmla="*/ 247816 h 4569567"/>
              <a:gd name="connsiteX8" fmla="*/ 7593308 w 7857739"/>
              <a:gd name="connsiteY8" fmla="*/ 552616 h 4569567"/>
              <a:gd name="connsiteX9" fmla="*/ 7717999 w 7857739"/>
              <a:gd name="connsiteY9" fmla="*/ 2242870 h 4569567"/>
              <a:gd name="connsiteX10" fmla="*/ 6277127 w 7857739"/>
              <a:gd name="connsiteY10" fmla="*/ 3863852 h 4569567"/>
              <a:gd name="connsiteX11" fmla="*/ 4822399 w 7857739"/>
              <a:gd name="connsiteY11" fmla="*/ 4293343 h 4569567"/>
              <a:gd name="connsiteX12" fmla="*/ 3797163 w 7857739"/>
              <a:gd name="connsiteY12" fmla="*/ 4556579 h 4569567"/>
              <a:gd name="connsiteX13" fmla="*/ 2647236 w 7857739"/>
              <a:gd name="connsiteY13" fmla="*/ 4515016 h 4569567"/>
              <a:gd name="connsiteX14" fmla="*/ 2259308 w 7857739"/>
              <a:gd name="connsiteY14" fmla="*/ 4390325 h 4569567"/>
              <a:gd name="connsiteX15" fmla="*/ 2231599 w 7857739"/>
              <a:gd name="connsiteY15" fmla="*/ 4334907 h 4569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857739" h="4569567">
                <a:moveTo>
                  <a:pt x="2231599" y="4334907"/>
                </a:moveTo>
                <a:cubicBezTo>
                  <a:pt x="1892163" y="4143253"/>
                  <a:pt x="582908" y="3602925"/>
                  <a:pt x="222690" y="3240398"/>
                </a:cubicBezTo>
                <a:cubicBezTo>
                  <a:pt x="-137528" y="2877871"/>
                  <a:pt x="40272" y="2531507"/>
                  <a:pt x="70290" y="2159743"/>
                </a:cubicBezTo>
                <a:cubicBezTo>
                  <a:pt x="100308" y="1787979"/>
                  <a:pt x="245781" y="1300761"/>
                  <a:pt x="402799" y="1009816"/>
                </a:cubicBezTo>
                <a:cubicBezTo>
                  <a:pt x="559817" y="718871"/>
                  <a:pt x="672962" y="580325"/>
                  <a:pt x="1012399" y="414070"/>
                </a:cubicBezTo>
                <a:cubicBezTo>
                  <a:pt x="1351835" y="247815"/>
                  <a:pt x="1970673" y="65397"/>
                  <a:pt x="2439418" y="12288"/>
                </a:cubicBezTo>
                <a:cubicBezTo>
                  <a:pt x="2908163" y="-40821"/>
                  <a:pt x="3824872" y="95416"/>
                  <a:pt x="3824872" y="95416"/>
                </a:cubicBezTo>
                <a:cubicBezTo>
                  <a:pt x="4397526" y="134671"/>
                  <a:pt x="5247272" y="171616"/>
                  <a:pt x="5875345" y="247816"/>
                </a:cubicBezTo>
                <a:cubicBezTo>
                  <a:pt x="6503418" y="324016"/>
                  <a:pt x="7286199" y="220107"/>
                  <a:pt x="7593308" y="552616"/>
                </a:cubicBezTo>
                <a:cubicBezTo>
                  <a:pt x="7900417" y="885125"/>
                  <a:pt x="7937363" y="1690997"/>
                  <a:pt x="7717999" y="2242870"/>
                </a:cubicBezTo>
                <a:cubicBezTo>
                  <a:pt x="7498636" y="2794743"/>
                  <a:pt x="6759727" y="3522106"/>
                  <a:pt x="6277127" y="3863852"/>
                </a:cubicBezTo>
                <a:cubicBezTo>
                  <a:pt x="5794527" y="4205597"/>
                  <a:pt x="5235726" y="4177888"/>
                  <a:pt x="4822399" y="4293343"/>
                </a:cubicBezTo>
                <a:cubicBezTo>
                  <a:pt x="4409072" y="4408798"/>
                  <a:pt x="4159690" y="4519634"/>
                  <a:pt x="3797163" y="4556579"/>
                </a:cubicBezTo>
                <a:cubicBezTo>
                  <a:pt x="3434636" y="4593524"/>
                  <a:pt x="2903545" y="4542725"/>
                  <a:pt x="2647236" y="4515016"/>
                </a:cubicBezTo>
                <a:cubicBezTo>
                  <a:pt x="2390927" y="4487307"/>
                  <a:pt x="2335508" y="4420343"/>
                  <a:pt x="2259308" y="4390325"/>
                </a:cubicBezTo>
                <a:cubicBezTo>
                  <a:pt x="2183108" y="4360307"/>
                  <a:pt x="2571035" y="4526561"/>
                  <a:pt x="2231599" y="43349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32856"/>
            <a:ext cx="2594848" cy="2594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906" y="2132856"/>
            <a:ext cx="2594848" cy="2594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олилиния 8"/>
          <p:cNvSpPr/>
          <p:nvPr/>
        </p:nvSpPr>
        <p:spPr>
          <a:xfrm>
            <a:off x="1620982" y="2590800"/>
            <a:ext cx="1690254" cy="1717964"/>
          </a:xfrm>
          <a:custGeom>
            <a:avLst/>
            <a:gdLst>
              <a:gd name="connsiteX0" fmla="*/ 0 w 1690254"/>
              <a:gd name="connsiteY0" fmla="*/ 0 h 1717964"/>
              <a:gd name="connsiteX1" fmla="*/ 13854 w 1690254"/>
              <a:gd name="connsiteY1" fmla="*/ 1260764 h 1717964"/>
              <a:gd name="connsiteX2" fmla="*/ 443345 w 1690254"/>
              <a:gd name="connsiteY2" fmla="*/ 1260764 h 1717964"/>
              <a:gd name="connsiteX3" fmla="*/ 443345 w 1690254"/>
              <a:gd name="connsiteY3" fmla="*/ 1704109 h 1717964"/>
              <a:gd name="connsiteX4" fmla="*/ 1690254 w 1690254"/>
              <a:gd name="connsiteY4" fmla="*/ 1717964 h 1717964"/>
              <a:gd name="connsiteX5" fmla="*/ 1690254 w 1690254"/>
              <a:gd name="connsiteY5" fmla="*/ 845127 h 1717964"/>
              <a:gd name="connsiteX6" fmla="*/ 858982 w 1690254"/>
              <a:gd name="connsiteY6" fmla="*/ 845127 h 1717964"/>
              <a:gd name="connsiteX7" fmla="*/ 845127 w 1690254"/>
              <a:gd name="connsiteY7" fmla="*/ 13855 h 1717964"/>
              <a:gd name="connsiteX8" fmla="*/ 0 w 1690254"/>
              <a:gd name="connsiteY8" fmla="*/ 0 h 1717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90254" h="1717964">
                <a:moveTo>
                  <a:pt x="0" y="0"/>
                </a:moveTo>
                <a:lnTo>
                  <a:pt x="13854" y="1260764"/>
                </a:lnTo>
                <a:lnTo>
                  <a:pt x="443345" y="1260764"/>
                </a:lnTo>
                <a:lnTo>
                  <a:pt x="443345" y="1704109"/>
                </a:lnTo>
                <a:lnTo>
                  <a:pt x="1690254" y="1717964"/>
                </a:lnTo>
                <a:lnTo>
                  <a:pt x="1690254" y="845127"/>
                </a:lnTo>
                <a:lnTo>
                  <a:pt x="858982" y="845127"/>
                </a:lnTo>
                <a:lnTo>
                  <a:pt x="845127" y="13855"/>
                </a:lnTo>
                <a:lnTo>
                  <a:pt x="0" y="0"/>
                </a:lnTo>
                <a:close/>
              </a:path>
            </a:pathLst>
          </a:custGeom>
          <a:solidFill>
            <a:srgbClr val="17D109">
              <a:alpha val="56000"/>
            </a:srgbClr>
          </a:solidFill>
          <a:ln w="57150">
            <a:solidFill>
              <a:srgbClr val="17D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4821382" y="2604655"/>
            <a:ext cx="1717963" cy="2147454"/>
          </a:xfrm>
          <a:custGeom>
            <a:avLst/>
            <a:gdLst>
              <a:gd name="connsiteX0" fmla="*/ 0 w 1717963"/>
              <a:gd name="connsiteY0" fmla="*/ 2092036 h 2147454"/>
              <a:gd name="connsiteX1" fmla="*/ 13854 w 1717963"/>
              <a:gd name="connsiteY1" fmla="*/ 845127 h 2147454"/>
              <a:gd name="connsiteX2" fmla="*/ 872836 w 1717963"/>
              <a:gd name="connsiteY2" fmla="*/ 0 h 2147454"/>
              <a:gd name="connsiteX3" fmla="*/ 1717963 w 1717963"/>
              <a:gd name="connsiteY3" fmla="*/ 831272 h 2147454"/>
              <a:gd name="connsiteX4" fmla="*/ 1704109 w 1717963"/>
              <a:gd name="connsiteY4" fmla="*/ 2147454 h 2147454"/>
              <a:gd name="connsiteX5" fmla="*/ 845127 w 1717963"/>
              <a:gd name="connsiteY5" fmla="*/ 1260763 h 2147454"/>
              <a:gd name="connsiteX6" fmla="*/ 0 w 1717963"/>
              <a:gd name="connsiteY6" fmla="*/ 2092036 h 214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17963" h="2147454">
                <a:moveTo>
                  <a:pt x="0" y="2092036"/>
                </a:moveTo>
                <a:lnTo>
                  <a:pt x="13854" y="845127"/>
                </a:lnTo>
                <a:lnTo>
                  <a:pt x="872836" y="0"/>
                </a:lnTo>
                <a:lnTo>
                  <a:pt x="1717963" y="831272"/>
                </a:lnTo>
                <a:lnTo>
                  <a:pt x="1704109" y="2147454"/>
                </a:lnTo>
                <a:lnTo>
                  <a:pt x="845127" y="1260763"/>
                </a:lnTo>
                <a:lnTo>
                  <a:pt x="0" y="2092036"/>
                </a:lnTo>
                <a:close/>
              </a:path>
            </a:pathLst>
          </a:custGeom>
          <a:solidFill>
            <a:srgbClr val="17D109">
              <a:alpha val="56000"/>
            </a:srgbClr>
          </a:solidFill>
          <a:ln w="57150">
            <a:solidFill>
              <a:srgbClr val="17D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-105607" y="846138"/>
            <a:ext cx="9252520" cy="11886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17D109"/>
                </a:solidFill>
              </a:rPr>
              <a:t> </a:t>
            </a:r>
            <a:r>
              <a:rPr lang="uk-UA" dirty="0" smtClean="0"/>
              <a:t>Яку площу мають фігури на малюнку, якщо за одиницю вимірювання взяти одну клітинку?</a:t>
            </a:r>
            <a:r>
              <a:rPr lang="uk-UA" dirty="0" smtClean="0">
                <a:solidFill>
                  <a:srgbClr val="17D109"/>
                </a:solidFill>
              </a:rPr>
              <a:t> </a:t>
            </a:r>
            <a:endParaRPr lang="ru-RU" b="1" i="1" dirty="0"/>
          </a:p>
        </p:txBody>
      </p:sp>
      <p:grpSp>
        <p:nvGrpSpPr>
          <p:cNvPr id="11" name="Group 87"/>
          <p:cNvGrpSpPr>
            <a:grpSpLocks/>
          </p:cNvGrpSpPr>
          <p:nvPr/>
        </p:nvGrpSpPr>
        <p:grpSpPr bwMode="auto">
          <a:xfrm rot="1180813" flipH="1">
            <a:off x="1929308" y="854368"/>
            <a:ext cx="723900" cy="1825625"/>
            <a:chOff x="3797" y="754"/>
            <a:chExt cx="852" cy="1931"/>
          </a:xfrm>
        </p:grpSpPr>
        <p:sp>
          <p:nvSpPr>
            <p:cNvPr id="13" name="Freeform 88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  <p:sp>
          <p:nvSpPr>
            <p:cNvPr id="14" name="Freeform 89"/>
            <p:cNvSpPr>
              <a:spLocks/>
            </p:cNvSpPr>
            <p:nvPr/>
          </p:nvSpPr>
          <p:spPr bwMode="auto">
            <a:xfrm rot="78698">
              <a:off x="4426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uk-UA" dirty="0"/>
            </a:p>
          </p:txBody>
        </p:sp>
        <p:sp>
          <p:nvSpPr>
            <p:cNvPr id="16" name="Freeform 90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  <p:sp>
          <p:nvSpPr>
            <p:cNvPr id="17" name="Freeform 91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</p:grpSp>
      <p:grpSp>
        <p:nvGrpSpPr>
          <p:cNvPr id="18" name="Group 87"/>
          <p:cNvGrpSpPr>
            <a:grpSpLocks/>
          </p:cNvGrpSpPr>
          <p:nvPr/>
        </p:nvGrpSpPr>
        <p:grpSpPr bwMode="auto">
          <a:xfrm rot="1180813" flipH="1">
            <a:off x="6001274" y="854368"/>
            <a:ext cx="723900" cy="1825625"/>
            <a:chOff x="3797" y="754"/>
            <a:chExt cx="852" cy="1931"/>
          </a:xfrm>
        </p:grpSpPr>
        <p:sp>
          <p:nvSpPr>
            <p:cNvPr id="19" name="Freeform 88"/>
            <p:cNvSpPr>
              <a:spLocks/>
            </p:cNvSpPr>
            <p:nvPr/>
          </p:nvSpPr>
          <p:spPr bwMode="auto">
            <a:xfrm rot="78698">
              <a:off x="3797" y="754"/>
              <a:ext cx="852" cy="1909"/>
            </a:xfrm>
            <a:custGeom>
              <a:avLst/>
              <a:gdLst>
                <a:gd name="T0" fmla="*/ 0 w 1252"/>
                <a:gd name="T1" fmla="*/ 90 h 3125"/>
                <a:gd name="T2" fmla="*/ 227 w 1252"/>
                <a:gd name="T3" fmla="*/ 0 h 3125"/>
                <a:gd name="T4" fmla="*/ 1179 w 1252"/>
                <a:gd name="T5" fmla="*/ 2540 h 3125"/>
                <a:gd name="T6" fmla="*/ 1252 w 1252"/>
                <a:gd name="T7" fmla="*/ 3125 h 3125"/>
                <a:gd name="T8" fmla="*/ 952 w 1252"/>
                <a:gd name="T9" fmla="*/ 2630 h 3125"/>
                <a:gd name="T10" fmla="*/ 0 w 1252"/>
                <a:gd name="T11" fmla="*/ 90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  <p:sp>
          <p:nvSpPr>
            <p:cNvPr id="20" name="Freeform 89"/>
            <p:cNvSpPr>
              <a:spLocks/>
            </p:cNvSpPr>
            <p:nvPr/>
          </p:nvSpPr>
          <p:spPr bwMode="auto">
            <a:xfrm rot="78698">
              <a:off x="4426" y="2313"/>
              <a:ext cx="215" cy="371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uk-UA" dirty="0"/>
            </a:p>
          </p:txBody>
        </p:sp>
        <p:sp>
          <p:nvSpPr>
            <p:cNvPr id="21" name="Freeform 90"/>
            <p:cNvSpPr>
              <a:spLocks/>
            </p:cNvSpPr>
            <p:nvPr/>
          </p:nvSpPr>
          <p:spPr bwMode="auto">
            <a:xfrm rot="78698">
              <a:off x="4554" y="2536"/>
              <a:ext cx="82" cy="141"/>
            </a:xfrm>
            <a:custGeom>
              <a:avLst/>
              <a:gdLst>
                <a:gd name="T0" fmla="*/ 85 w 121"/>
                <a:gd name="T1" fmla="*/ 0 h 230"/>
                <a:gd name="T2" fmla="*/ 0 w 121"/>
                <a:gd name="T3" fmla="*/ 25 h 230"/>
                <a:gd name="T4" fmla="*/ 121 w 121"/>
                <a:gd name="T5" fmla="*/ 230 h 230"/>
                <a:gd name="T6" fmla="*/ 85 w 121"/>
                <a:gd name="T7" fmla="*/ 0 h 2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230"/>
                <a:gd name="T14" fmla="*/ 121 w 121"/>
                <a:gd name="T15" fmla="*/ 230 h 2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  <p:sp>
          <p:nvSpPr>
            <p:cNvPr id="22" name="Freeform 91"/>
            <p:cNvSpPr>
              <a:spLocks/>
            </p:cNvSpPr>
            <p:nvPr/>
          </p:nvSpPr>
          <p:spPr bwMode="auto">
            <a:xfrm rot="78698">
              <a:off x="3866" y="765"/>
              <a:ext cx="744" cy="1595"/>
            </a:xfrm>
            <a:custGeom>
              <a:avLst/>
              <a:gdLst>
                <a:gd name="T0" fmla="*/ 867 w 1094"/>
                <a:gd name="T1" fmla="*/ 2612 h 2612"/>
                <a:gd name="T2" fmla="*/ 1094 w 1094"/>
                <a:gd name="T3" fmla="*/ 2522 h 2612"/>
                <a:gd name="T4" fmla="*/ 1016 w 1094"/>
                <a:gd name="T5" fmla="*/ 2554 h 2612"/>
                <a:gd name="T6" fmla="*/ 84 w 1094"/>
                <a:gd name="T7" fmla="*/ 0 h 2612"/>
                <a:gd name="T8" fmla="*/ 0 w 1094"/>
                <a:gd name="T9" fmla="*/ 30 h 2612"/>
                <a:gd name="T10" fmla="*/ 940 w 1094"/>
                <a:gd name="T11" fmla="*/ 2584 h 26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94"/>
                <a:gd name="T19" fmla="*/ 0 h 2612"/>
                <a:gd name="T20" fmla="*/ 1094 w 1094"/>
                <a:gd name="T21" fmla="*/ 2612 h 26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94" h="2612">
                  <a:moveTo>
                    <a:pt x="867" y="2612"/>
                  </a:moveTo>
                  <a:lnTo>
                    <a:pt x="1094" y="2522"/>
                  </a:lnTo>
                  <a:lnTo>
                    <a:pt x="1016" y="2554"/>
                  </a:lnTo>
                  <a:lnTo>
                    <a:pt x="84" y="0"/>
                  </a:lnTo>
                  <a:lnTo>
                    <a:pt x="0" y="30"/>
                  </a:lnTo>
                  <a:lnTo>
                    <a:pt x="940" y="2584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 dirty="0"/>
            </a:p>
          </p:txBody>
        </p:sp>
      </p:grpSp>
      <p:sp>
        <p:nvSpPr>
          <p:cNvPr id="23" name="Полилиния 22"/>
          <p:cNvSpPr/>
          <p:nvPr/>
        </p:nvSpPr>
        <p:spPr>
          <a:xfrm>
            <a:off x="1569858" y="2571744"/>
            <a:ext cx="1716258" cy="1702191"/>
          </a:xfrm>
          <a:custGeom>
            <a:avLst/>
            <a:gdLst>
              <a:gd name="connsiteX0" fmla="*/ 0 w 1716258"/>
              <a:gd name="connsiteY0" fmla="*/ 1688123 h 1702191"/>
              <a:gd name="connsiteX1" fmla="*/ 14068 w 1716258"/>
              <a:gd name="connsiteY1" fmla="*/ 0 h 1702191"/>
              <a:gd name="connsiteX2" fmla="*/ 872197 w 1716258"/>
              <a:gd name="connsiteY2" fmla="*/ 0 h 1702191"/>
              <a:gd name="connsiteX3" fmla="*/ 872197 w 1716258"/>
              <a:gd name="connsiteY3" fmla="*/ 844062 h 1702191"/>
              <a:gd name="connsiteX4" fmla="*/ 1716258 w 1716258"/>
              <a:gd name="connsiteY4" fmla="*/ 844062 h 1702191"/>
              <a:gd name="connsiteX5" fmla="*/ 1716258 w 1716258"/>
              <a:gd name="connsiteY5" fmla="*/ 1702191 h 1702191"/>
              <a:gd name="connsiteX6" fmla="*/ 436098 w 1716258"/>
              <a:gd name="connsiteY6" fmla="*/ 1702191 h 1702191"/>
              <a:gd name="connsiteX7" fmla="*/ 0 w 1716258"/>
              <a:gd name="connsiteY7" fmla="*/ 1688123 h 1702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16258" h="1702191">
                <a:moveTo>
                  <a:pt x="0" y="1688123"/>
                </a:moveTo>
                <a:lnTo>
                  <a:pt x="14068" y="0"/>
                </a:lnTo>
                <a:lnTo>
                  <a:pt x="872197" y="0"/>
                </a:lnTo>
                <a:lnTo>
                  <a:pt x="872197" y="844062"/>
                </a:lnTo>
                <a:lnTo>
                  <a:pt x="1716258" y="844062"/>
                </a:lnTo>
                <a:lnTo>
                  <a:pt x="1716258" y="1702191"/>
                </a:lnTo>
                <a:lnTo>
                  <a:pt x="436098" y="1702191"/>
                </a:lnTo>
                <a:lnTo>
                  <a:pt x="0" y="1688123"/>
                </a:lnTo>
                <a:close/>
              </a:path>
            </a:pathLst>
          </a:custGeom>
          <a:solidFill>
            <a:srgbClr val="17D109">
              <a:alpha val="57000"/>
            </a:srgbClr>
          </a:solidFill>
          <a:ln w="38100">
            <a:solidFill>
              <a:srgbClr val="17D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бъект 2"/>
          <p:cNvSpPr txBox="1">
            <a:spLocks/>
          </p:cNvSpPr>
          <p:nvPr/>
        </p:nvSpPr>
        <p:spPr>
          <a:xfrm>
            <a:off x="457200" y="4941168"/>
            <a:ext cx="8229600" cy="118499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D10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Рівновеликі фігури 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це фігури, що мають рівні площі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4214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1.96115E-6 L 0.08663 1.96115E-6 L 0.08663 0.13621 L 0.18906 0.13621 L 0.18906 0.28307 L 0.0394 0.28307 L 0.0394 0.20976 L -0.0158 0.20976 L -0.0158 1.96115E-6 " pathEditMode="relative" ptsTypes="AAAAAAAAA">
                                      <p:cBhvr>
                                        <p:cTn id="1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3.22849E-6 L 0.08664 0.12604 L 0.08664 0.31475 L -0.00781 0.18894 L -0.09444 0.31475 L -0.09444 0.1154 L 8.33333E-6 3.22849E-6 Z " pathEditMode="relative" ptsTypes="AAAAAAA">
                                      <p:cBhvr>
                                        <p:cTn id="30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/>
      <p:bldP spid="23" grpId="0" animBg="1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uk-UA" dirty="0" err="1" smtClean="0">
                <a:solidFill>
                  <a:srgbClr val="B00000"/>
                </a:solidFill>
              </a:rPr>
              <a:t>Танграм</a:t>
            </a:r>
            <a:endParaRPr lang="ru-RU" dirty="0">
              <a:solidFill>
                <a:srgbClr val="B00000"/>
              </a:solidFill>
            </a:endParaRPr>
          </a:p>
        </p:txBody>
      </p:sp>
      <p:grpSp>
        <p:nvGrpSpPr>
          <p:cNvPr id="9" name="Group 30"/>
          <p:cNvGrpSpPr>
            <a:grpSpLocks/>
          </p:cNvGrpSpPr>
          <p:nvPr/>
        </p:nvGrpSpPr>
        <p:grpSpPr bwMode="auto">
          <a:xfrm>
            <a:off x="611560" y="1846118"/>
            <a:ext cx="2951683" cy="2914465"/>
            <a:chOff x="2601" y="2574"/>
            <a:chExt cx="5951" cy="5951"/>
          </a:xfrm>
        </p:grpSpPr>
        <p:grpSp>
          <p:nvGrpSpPr>
            <p:cNvPr id="10" name="Group 31"/>
            <p:cNvGrpSpPr>
              <a:grpSpLocks/>
            </p:cNvGrpSpPr>
            <p:nvPr/>
          </p:nvGrpSpPr>
          <p:grpSpPr bwMode="auto">
            <a:xfrm>
              <a:off x="2601" y="2574"/>
              <a:ext cx="5951" cy="5951"/>
              <a:chOff x="2601" y="2574"/>
              <a:chExt cx="5951" cy="5951"/>
            </a:xfrm>
          </p:grpSpPr>
          <p:grpSp>
            <p:nvGrpSpPr>
              <p:cNvPr id="12" name="Group 32"/>
              <p:cNvGrpSpPr>
                <a:grpSpLocks/>
              </p:cNvGrpSpPr>
              <p:nvPr/>
            </p:nvGrpSpPr>
            <p:grpSpPr bwMode="auto">
              <a:xfrm>
                <a:off x="2601" y="2574"/>
                <a:ext cx="5951" cy="5951"/>
                <a:chOff x="4041" y="1494"/>
                <a:chExt cx="5951" cy="5951"/>
              </a:xfrm>
            </p:grpSpPr>
            <p:grpSp>
              <p:nvGrpSpPr>
                <p:cNvPr id="15" name="Group 33"/>
                <p:cNvGrpSpPr>
                  <a:grpSpLocks/>
                </p:cNvGrpSpPr>
                <p:nvPr/>
              </p:nvGrpSpPr>
              <p:grpSpPr bwMode="auto">
                <a:xfrm>
                  <a:off x="4041" y="1494"/>
                  <a:ext cx="5944" cy="2966"/>
                  <a:chOff x="801" y="414"/>
                  <a:chExt cx="5944" cy="2966"/>
                </a:xfrm>
              </p:grpSpPr>
              <p:sp>
                <p:nvSpPr>
                  <p:cNvPr id="18" name="Freeform 34"/>
                  <p:cNvSpPr>
                    <a:spLocks/>
                  </p:cNvSpPr>
                  <p:nvPr/>
                </p:nvSpPr>
                <p:spPr bwMode="auto">
                  <a:xfrm>
                    <a:off x="801" y="414"/>
                    <a:ext cx="2966" cy="2966"/>
                  </a:xfrm>
                  <a:custGeom>
                    <a:avLst/>
                    <a:gdLst>
                      <a:gd name="T0" fmla="*/ 0 w 2966"/>
                      <a:gd name="T1" fmla="*/ 7 h 2966"/>
                      <a:gd name="T2" fmla="*/ 2966 w 2966"/>
                      <a:gd name="T3" fmla="*/ 0 h 2966"/>
                      <a:gd name="T4" fmla="*/ 9 w 2966"/>
                      <a:gd name="T5" fmla="*/ 2966 h 2966"/>
                      <a:gd name="T6" fmla="*/ 0 w 2966"/>
                      <a:gd name="T7" fmla="*/ 7 h 29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966" h="2966">
                        <a:moveTo>
                          <a:pt x="0" y="7"/>
                        </a:moveTo>
                        <a:lnTo>
                          <a:pt x="2966" y="0"/>
                        </a:lnTo>
                        <a:lnTo>
                          <a:pt x="9" y="2966"/>
                        </a:lnTo>
                        <a:lnTo>
                          <a:pt x="0" y="7"/>
                        </a:lnTo>
                        <a:close/>
                      </a:path>
                    </a:pathLst>
                  </a:cu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" name="Freeform 35"/>
                  <p:cNvSpPr>
                    <a:spLocks/>
                  </p:cNvSpPr>
                  <p:nvPr/>
                </p:nvSpPr>
                <p:spPr bwMode="auto">
                  <a:xfrm>
                    <a:off x="2305" y="414"/>
                    <a:ext cx="4440" cy="1481"/>
                  </a:xfrm>
                  <a:custGeom>
                    <a:avLst/>
                    <a:gdLst>
                      <a:gd name="T0" fmla="*/ 1466 w 4440"/>
                      <a:gd name="T1" fmla="*/ 0 h 1481"/>
                      <a:gd name="T2" fmla="*/ 4440 w 4440"/>
                      <a:gd name="T3" fmla="*/ 6 h 1481"/>
                      <a:gd name="T4" fmla="*/ 2960 w 4440"/>
                      <a:gd name="T5" fmla="*/ 1471 h 1481"/>
                      <a:gd name="T6" fmla="*/ 0 w 4440"/>
                      <a:gd name="T7" fmla="*/ 1481 h 1481"/>
                      <a:gd name="T8" fmla="*/ 1466 w 4440"/>
                      <a:gd name="T9" fmla="*/ 0 h 14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4440" h="1481">
                        <a:moveTo>
                          <a:pt x="1466" y="0"/>
                        </a:moveTo>
                        <a:lnTo>
                          <a:pt x="4440" y="6"/>
                        </a:lnTo>
                        <a:lnTo>
                          <a:pt x="2960" y="1471"/>
                        </a:lnTo>
                        <a:lnTo>
                          <a:pt x="0" y="1481"/>
                        </a:lnTo>
                        <a:lnTo>
                          <a:pt x="1466" y="0"/>
                        </a:lnTo>
                        <a:close/>
                      </a:path>
                    </a:pathLst>
                  </a:custGeom>
                  <a:solidFill>
                    <a:srgbClr val="00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16" name="Freeform 36"/>
                <p:cNvSpPr>
                  <a:spLocks/>
                </p:cNvSpPr>
                <p:nvPr/>
              </p:nvSpPr>
              <p:spPr bwMode="auto">
                <a:xfrm rot="5400000">
                  <a:off x="5519" y="2984"/>
                  <a:ext cx="2991" cy="5931"/>
                </a:xfrm>
                <a:custGeom>
                  <a:avLst/>
                  <a:gdLst>
                    <a:gd name="T0" fmla="*/ 2991 w 2991"/>
                    <a:gd name="T1" fmla="*/ 0 h 5931"/>
                    <a:gd name="T2" fmla="*/ 0 w 2991"/>
                    <a:gd name="T3" fmla="*/ 2984 h 5931"/>
                    <a:gd name="T4" fmla="*/ 30 w 2991"/>
                    <a:gd name="T5" fmla="*/ 2976 h 5931"/>
                    <a:gd name="T6" fmla="*/ 2978 w 2991"/>
                    <a:gd name="T7" fmla="*/ 5931 h 5931"/>
                    <a:gd name="T8" fmla="*/ 2991 w 2991"/>
                    <a:gd name="T9" fmla="*/ 0 h 59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91" h="5931">
                      <a:moveTo>
                        <a:pt x="2991" y="0"/>
                      </a:moveTo>
                      <a:lnTo>
                        <a:pt x="0" y="2984"/>
                      </a:lnTo>
                      <a:lnTo>
                        <a:pt x="30" y="2976"/>
                      </a:lnTo>
                      <a:lnTo>
                        <a:pt x="2978" y="5931"/>
                      </a:lnTo>
                      <a:lnTo>
                        <a:pt x="2991" y="0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" name="Freeform 37"/>
                <p:cNvSpPr>
                  <a:spLocks/>
                </p:cNvSpPr>
                <p:nvPr/>
              </p:nvSpPr>
              <p:spPr bwMode="auto">
                <a:xfrm>
                  <a:off x="7001" y="1502"/>
                  <a:ext cx="2991" cy="5931"/>
                </a:xfrm>
                <a:custGeom>
                  <a:avLst/>
                  <a:gdLst>
                    <a:gd name="T0" fmla="*/ 2991 w 2991"/>
                    <a:gd name="T1" fmla="*/ 0 h 5931"/>
                    <a:gd name="T2" fmla="*/ 0 w 2991"/>
                    <a:gd name="T3" fmla="*/ 2984 h 5931"/>
                    <a:gd name="T4" fmla="*/ 30 w 2991"/>
                    <a:gd name="T5" fmla="*/ 2976 h 5931"/>
                    <a:gd name="T6" fmla="*/ 2978 w 2991"/>
                    <a:gd name="T7" fmla="*/ 5931 h 5931"/>
                    <a:gd name="T8" fmla="*/ 2991 w 2991"/>
                    <a:gd name="T9" fmla="*/ 0 h 59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91" h="5931">
                      <a:moveTo>
                        <a:pt x="2991" y="0"/>
                      </a:moveTo>
                      <a:lnTo>
                        <a:pt x="0" y="2984"/>
                      </a:lnTo>
                      <a:lnTo>
                        <a:pt x="30" y="2976"/>
                      </a:lnTo>
                      <a:lnTo>
                        <a:pt x="2978" y="5931"/>
                      </a:lnTo>
                      <a:lnTo>
                        <a:pt x="2991" y="0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" name="Freeform 38"/>
              <p:cNvSpPr>
                <a:spLocks/>
              </p:cNvSpPr>
              <p:nvPr/>
            </p:nvSpPr>
            <p:spPr bwMode="auto">
              <a:xfrm>
                <a:off x="4104" y="4050"/>
                <a:ext cx="2955" cy="1497"/>
              </a:xfrm>
              <a:custGeom>
                <a:avLst/>
                <a:gdLst>
                  <a:gd name="T0" fmla="*/ 0 w 2955"/>
                  <a:gd name="T1" fmla="*/ 6 h 1497"/>
                  <a:gd name="T2" fmla="*/ 2955 w 2955"/>
                  <a:gd name="T3" fmla="*/ 0 h 1497"/>
                  <a:gd name="T4" fmla="*/ 1479 w 2955"/>
                  <a:gd name="T5" fmla="*/ 1497 h 1497"/>
                  <a:gd name="T6" fmla="*/ 0 w 2955"/>
                  <a:gd name="T7" fmla="*/ 6 h 1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55" h="1497">
                    <a:moveTo>
                      <a:pt x="0" y="6"/>
                    </a:moveTo>
                    <a:lnTo>
                      <a:pt x="2955" y="0"/>
                    </a:lnTo>
                    <a:lnTo>
                      <a:pt x="1479" y="1497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" name="Freeform 39"/>
              <p:cNvSpPr>
                <a:spLocks/>
              </p:cNvSpPr>
              <p:nvPr/>
            </p:nvSpPr>
            <p:spPr bwMode="auto">
              <a:xfrm rot="16200000">
                <a:off x="1880" y="6271"/>
                <a:ext cx="2955" cy="1497"/>
              </a:xfrm>
              <a:custGeom>
                <a:avLst/>
                <a:gdLst>
                  <a:gd name="T0" fmla="*/ 0 w 2955"/>
                  <a:gd name="T1" fmla="*/ 6 h 1497"/>
                  <a:gd name="T2" fmla="*/ 2955 w 2955"/>
                  <a:gd name="T3" fmla="*/ 0 h 1497"/>
                  <a:gd name="T4" fmla="*/ 1479 w 2955"/>
                  <a:gd name="T5" fmla="*/ 1497 h 1497"/>
                  <a:gd name="T6" fmla="*/ 0 w 2955"/>
                  <a:gd name="T7" fmla="*/ 6 h 1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55" h="1497">
                    <a:moveTo>
                      <a:pt x="0" y="6"/>
                    </a:moveTo>
                    <a:lnTo>
                      <a:pt x="2955" y="0"/>
                    </a:lnTo>
                    <a:lnTo>
                      <a:pt x="1479" y="1497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" name="Freeform 40"/>
            <p:cNvSpPr>
              <a:spLocks/>
            </p:cNvSpPr>
            <p:nvPr/>
          </p:nvSpPr>
          <p:spPr bwMode="auto">
            <a:xfrm>
              <a:off x="2613" y="4056"/>
              <a:ext cx="2961" cy="2961"/>
            </a:xfrm>
            <a:custGeom>
              <a:avLst/>
              <a:gdLst>
                <a:gd name="T0" fmla="*/ 0 w 2961"/>
                <a:gd name="T1" fmla="*/ 1491 h 2961"/>
                <a:gd name="T2" fmla="*/ 1476 w 2961"/>
                <a:gd name="T3" fmla="*/ 0 h 2961"/>
                <a:gd name="T4" fmla="*/ 2961 w 2961"/>
                <a:gd name="T5" fmla="*/ 1488 h 2961"/>
                <a:gd name="T6" fmla="*/ 1494 w 2961"/>
                <a:gd name="T7" fmla="*/ 2961 h 2961"/>
                <a:gd name="T8" fmla="*/ 0 w 2961"/>
                <a:gd name="T9" fmla="*/ 1491 h 2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61" h="2961">
                  <a:moveTo>
                    <a:pt x="0" y="1491"/>
                  </a:moveTo>
                  <a:lnTo>
                    <a:pt x="1476" y="0"/>
                  </a:lnTo>
                  <a:lnTo>
                    <a:pt x="2961" y="1488"/>
                  </a:lnTo>
                  <a:lnTo>
                    <a:pt x="1494" y="2961"/>
                  </a:lnTo>
                  <a:lnTo>
                    <a:pt x="0" y="1491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" name="Group 21"/>
          <p:cNvGrpSpPr>
            <a:grpSpLocks/>
          </p:cNvGrpSpPr>
          <p:nvPr/>
        </p:nvGrpSpPr>
        <p:grpSpPr bwMode="auto">
          <a:xfrm>
            <a:off x="3728601" y="1516252"/>
            <a:ext cx="4891087" cy="4108450"/>
            <a:chOff x="981" y="954"/>
            <a:chExt cx="10581" cy="8891"/>
          </a:xfrm>
        </p:grpSpPr>
        <p:grpSp>
          <p:nvGrpSpPr>
            <p:cNvPr id="21" name="Group 22"/>
            <p:cNvGrpSpPr>
              <a:grpSpLocks/>
            </p:cNvGrpSpPr>
            <p:nvPr/>
          </p:nvGrpSpPr>
          <p:grpSpPr bwMode="auto">
            <a:xfrm>
              <a:off x="981" y="954"/>
              <a:ext cx="2977" cy="5934"/>
              <a:chOff x="981" y="954"/>
              <a:chExt cx="2977" cy="5934"/>
            </a:xfrm>
          </p:grpSpPr>
          <p:sp>
            <p:nvSpPr>
              <p:cNvPr id="27" name="Freeform 23"/>
              <p:cNvSpPr>
                <a:spLocks/>
              </p:cNvSpPr>
              <p:nvPr/>
            </p:nvSpPr>
            <p:spPr bwMode="auto">
              <a:xfrm rot="5400000">
                <a:off x="981" y="954"/>
                <a:ext cx="2966" cy="2966"/>
              </a:xfrm>
              <a:custGeom>
                <a:avLst/>
                <a:gdLst>
                  <a:gd name="T0" fmla="*/ 0 w 2966"/>
                  <a:gd name="T1" fmla="*/ 7 h 2966"/>
                  <a:gd name="T2" fmla="*/ 2966 w 2966"/>
                  <a:gd name="T3" fmla="*/ 0 h 2966"/>
                  <a:gd name="T4" fmla="*/ 9 w 2966"/>
                  <a:gd name="T5" fmla="*/ 2966 h 2966"/>
                  <a:gd name="T6" fmla="*/ 0 w 2966"/>
                  <a:gd name="T7" fmla="*/ 7 h 29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66" h="2966">
                    <a:moveTo>
                      <a:pt x="0" y="7"/>
                    </a:moveTo>
                    <a:lnTo>
                      <a:pt x="2966" y="0"/>
                    </a:lnTo>
                    <a:lnTo>
                      <a:pt x="9" y="2966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24"/>
              <p:cNvSpPr>
                <a:spLocks/>
              </p:cNvSpPr>
              <p:nvPr/>
            </p:nvSpPr>
            <p:spPr bwMode="auto">
              <a:xfrm rot="16200000">
                <a:off x="998" y="3927"/>
                <a:ext cx="4440" cy="1481"/>
              </a:xfrm>
              <a:custGeom>
                <a:avLst/>
                <a:gdLst>
                  <a:gd name="T0" fmla="*/ 1466 w 4440"/>
                  <a:gd name="T1" fmla="*/ 0 h 1481"/>
                  <a:gd name="T2" fmla="*/ 4440 w 4440"/>
                  <a:gd name="T3" fmla="*/ 6 h 1481"/>
                  <a:gd name="T4" fmla="*/ 2960 w 4440"/>
                  <a:gd name="T5" fmla="*/ 1471 h 1481"/>
                  <a:gd name="T6" fmla="*/ 0 w 4440"/>
                  <a:gd name="T7" fmla="*/ 1481 h 1481"/>
                  <a:gd name="T8" fmla="*/ 1466 w 4440"/>
                  <a:gd name="T9" fmla="*/ 0 h 1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40" h="1481">
                    <a:moveTo>
                      <a:pt x="1466" y="0"/>
                    </a:moveTo>
                    <a:lnTo>
                      <a:pt x="4440" y="6"/>
                    </a:lnTo>
                    <a:lnTo>
                      <a:pt x="2960" y="1471"/>
                    </a:lnTo>
                    <a:lnTo>
                      <a:pt x="0" y="1481"/>
                    </a:lnTo>
                    <a:lnTo>
                      <a:pt x="1466" y="0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" name="Freeform 25"/>
            <p:cNvSpPr>
              <a:spLocks/>
            </p:cNvSpPr>
            <p:nvPr/>
          </p:nvSpPr>
          <p:spPr bwMode="auto">
            <a:xfrm rot="8079837">
              <a:off x="7101" y="3474"/>
              <a:ext cx="2991" cy="5931"/>
            </a:xfrm>
            <a:custGeom>
              <a:avLst/>
              <a:gdLst>
                <a:gd name="T0" fmla="*/ 2991 w 2991"/>
                <a:gd name="T1" fmla="*/ 0 h 5931"/>
                <a:gd name="T2" fmla="*/ 0 w 2991"/>
                <a:gd name="T3" fmla="*/ 2984 h 5931"/>
                <a:gd name="T4" fmla="*/ 30 w 2991"/>
                <a:gd name="T5" fmla="*/ 2976 h 5931"/>
                <a:gd name="T6" fmla="*/ 2978 w 2991"/>
                <a:gd name="T7" fmla="*/ 5931 h 5931"/>
                <a:gd name="T8" fmla="*/ 2991 w 2991"/>
                <a:gd name="T9" fmla="*/ 0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91" h="5931">
                  <a:moveTo>
                    <a:pt x="2991" y="0"/>
                  </a:moveTo>
                  <a:lnTo>
                    <a:pt x="0" y="2984"/>
                  </a:lnTo>
                  <a:lnTo>
                    <a:pt x="30" y="2976"/>
                  </a:lnTo>
                  <a:lnTo>
                    <a:pt x="2978" y="5931"/>
                  </a:lnTo>
                  <a:lnTo>
                    <a:pt x="2991" y="0"/>
                  </a:lnTo>
                  <a:close/>
                </a:path>
              </a:pathLst>
            </a:custGeom>
            <a:solidFill>
              <a:srgbClr val="00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26"/>
            <p:cNvSpPr>
              <a:spLocks/>
            </p:cNvSpPr>
            <p:nvPr/>
          </p:nvSpPr>
          <p:spPr bwMode="auto">
            <a:xfrm rot="10800000">
              <a:off x="3941" y="3914"/>
              <a:ext cx="2991" cy="5931"/>
            </a:xfrm>
            <a:custGeom>
              <a:avLst/>
              <a:gdLst>
                <a:gd name="T0" fmla="*/ 2991 w 2991"/>
                <a:gd name="T1" fmla="*/ 0 h 5931"/>
                <a:gd name="T2" fmla="*/ 0 w 2991"/>
                <a:gd name="T3" fmla="*/ 2984 h 5931"/>
                <a:gd name="T4" fmla="*/ 30 w 2991"/>
                <a:gd name="T5" fmla="*/ 2976 h 5931"/>
                <a:gd name="T6" fmla="*/ 2978 w 2991"/>
                <a:gd name="T7" fmla="*/ 5931 h 5931"/>
                <a:gd name="T8" fmla="*/ 2991 w 2991"/>
                <a:gd name="T9" fmla="*/ 0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91" h="5931">
                  <a:moveTo>
                    <a:pt x="2991" y="0"/>
                  </a:moveTo>
                  <a:lnTo>
                    <a:pt x="0" y="2984"/>
                  </a:lnTo>
                  <a:lnTo>
                    <a:pt x="30" y="2976"/>
                  </a:lnTo>
                  <a:lnTo>
                    <a:pt x="2978" y="5931"/>
                  </a:lnTo>
                  <a:lnTo>
                    <a:pt x="2991" y="0"/>
                  </a:lnTo>
                  <a:close/>
                </a:path>
              </a:pathLst>
            </a:cu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27"/>
            <p:cNvSpPr>
              <a:spLocks/>
            </p:cNvSpPr>
            <p:nvPr/>
          </p:nvSpPr>
          <p:spPr bwMode="auto">
            <a:xfrm rot="-2695630">
              <a:off x="5520" y="4131"/>
              <a:ext cx="2955" cy="1497"/>
            </a:xfrm>
            <a:custGeom>
              <a:avLst/>
              <a:gdLst>
                <a:gd name="T0" fmla="*/ 0 w 2955"/>
                <a:gd name="T1" fmla="*/ 6 h 1497"/>
                <a:gd name="T2" fmla="*/ 2955 w 2955"/>
                <a:gd name="T3" fmla="*/ 0 h 1497"/>
                <a:gd name="T4" fmla="*/ 1479 w 2955"/>
                <a:gd name="T5" fmla="*/ 1497 h 1497"/>
                <a:gd name="T6" fmla="*/ 0 w 2955"/>
                <a:gd name="T7" fmla="*/ 6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5" h="1497">
                  <a:moveTo>
                    <a:pt x="0" y="6"/>
                  </a:moveTo>
                  <a:lnTo>
                    <a:pt x="2955" y="0"/>
                  </a:lnTo>
                  <a:lnTo>
                    <a:pt x="1479" y="1497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28"/>
            <p:cNvSpPr>
              <a:spLocks/>
            </p:cNvSpPr>
            <p:nvPr/>
          </p:nvSpPr>
          <p:spPr bwMode="auto">
            <a:xfrm rot="24283612">
              <a:off x="6566" y="4124"/>
              <a:ext cx="2955" cy="1497"/>
            </a:xfrm>
            <a:custGeom>
              <a:avLst/>
              <a:gdLst>
                <a:gd name="T0" fmla="*/ 0 w 2955"/>
                <a:gd name="T1" fmla="*/ 6 h 1497"/>
                <a:gd name="T2" fmla="*/ 2955 w 2955"/>
                <a:gd name="T3" fmla="*/ 0 h 1497"/>
                <a:gd name="T4" fmla="*/ 1479 w 2955"/>
                <a:gd name="T5" fmla="*/ 1497 h 1497"/>
                <a:gd name="T6" fmla="*/ 0 w 2955"/>
                <a:gd name="T7" fmla="*/ 6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5" h="1497">
                  <a:moveTo>
                    <a:pt x="0" y="6"/>
                  </a:moveTo>
                  <a:lnTo>
                    <a:pt x="2955" y="0"/>
                  </a:lnTo>
                  <a:lnTo>
                    <a:pt x="1479" y="1497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9CC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29"/>
            <p:cNvSpPr>
              <a:spLocks/>
            </p:cNvSpPr>
            <p:nvPr/>
          </p:nvSpPr>
          <p:spPr bwMode="auto">
            <a:xfrm>
              <a:off x="3937" y="2427"/>
              <a:ext cx="2961" cy="2961"/>
            </a:xfrm>
            <a:custGeom>
              <a:avLst/>
              <a:gdLst>
                <a:gd name="T0" fmla="*/ 0 w 2961"/>
                <a:gd name="T1" fmla="*/ 1491 h 2961"/>
                <a:gd name="T2" fmla="*/ 1476 w 2961"/>
                <a:gd name="T3" fmla="*/ 0 h 2961"/>
                <a:gd name="T4" fmla="*/ 2961 w 2961"/>
                <a:gd name="T5" fmla="*/ 1488 h 2961"/>
                <a:gd name="T6" fmla="*/ 1494 w 2961"/>
                <a:gd name="T7" fmla="*/ 2961 h 2961"/>
                <a:gd name="T8" fmla="*/ 0 w 2961"/>
                <a:gd name="T9" fmla="*/ 1491 h 2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61" h="2961">
                  <a:moveTo>
                    <a:pt x="0" y="1491"/>
                  </a:moveTo>
                  <a:lnTo>
                    <a:pt x="1476" y="0"/>
                  </a:lnTo>
                  <a:lnTo>
                    <a:pt x="2961" y="1488"/>
                  </a:lnTo>
                  <a:lnTo>
                    <a:pt x="1494" y="2961"/>
                  </a:lnTo>
                  <a:lnTo>
                    <a:pt x="0" y="1491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941168"/>
            <a:ext cx="8229600" cy="118499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17D109"/>
                </a:solidFill>
              </a:rPr>
              <a:t> </a:t>
            </a:r>
            <a:r>
              <a:rPr lang="uk-UA" b="1" i="1" dirty="0" smtClean="0"/>
              <a:t>Рівновеликі многокутники </a:t>
            </a:r>
            <a:r>
              <a:rPr lang="uk-UA" dirty="0" smtClean="0"/>
              <a:t>– це многокутники, що мають рівні площі </a:t>
            </a:r>
            <a:endParaRPr lang="uk-UA" dirty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658636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uk-UA" dirty="0" err="1" smtClean="0">
                <a:solidFill>
                  <a:srgbClr val="B00000"/>
                </a:solidFill>
              </a:rPr>
              <a:t>Танграм</a:t>
            </a:r>
            <a:endParaRPr lang="ru-RU" dirty="0">
              <a:solidFill>
                <a:srgbClr val="B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6826605" cy="4561480"/>
          </a:xfrm>
          <a:prstGeom prst="round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574183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Кожна фігура має площу, більшу за нуль.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Рівні фігури мають рівні площі.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Площа фігури дорівнює сумі площ фігур, з яких вона складається.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Одиницею вимірювання площі є площа квадрата зі стороною, що дорівнює одиниці довжиною.</a:t>
            </a:r>
            <a:endParaRPr lang="ru-RU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B00000"/>
                </a:solidFill>
              </a:rPr>
              <a:t>Основні властивості площі</a:t>
            </a:r>
            <a:endParaRPr lang="ru-RU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443989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Площа прямокутника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 l="11841" t="6452" r="11841" b="15053"/>
          <a:stretch>
            <a:fillRect/>
          </a:stretch>
        </p:blipFill>
        <p:spPr bwMode="auto">
          <a:xfrm>
            <a:off x="125643" y="1571612"/>
            <a:ext cx="9018357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5643570" y="5572140"/>
            <a:ext cx="2530624" cy="103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6000" b="1" i="1" dirty="0" smtClean="0">
                <a:solidFill>
                  <a:srgbClr val="0070C0"/>
                </a:solidFill>
              </a:rPr>
              <a:t>S</a:t>
            </a:r>
            <a:r>
              <a:rPr lang="uk-UA" i="1" dirty="0" smtClean="0">
                <a:solidFill>
                  <a:srgbClr val="0070C0"/>
                </a:solidFill>
              </a:rPr>
              <a:t>пр.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uk-UA" sz="6000" b="1" i="1" dirty="0" smtClean="0">
                <a:solidFill>
                  <a:srgbClr val="0070C0"/>
                </a:solidFill>
              </a:rPr>
              <a:t>= </a:t>
            </a:r>
            <a:r>
              <a:rPr lang="uk-UA" sz="6000" b="1" i="1" dirty="0" smtClean="0">
                <a:solidFill>
                  <a:srgbClr val="FF0000"/>
                </a:solidFill>
              </a:rPr>
              <a:t>а</a:t>
            </a:r>
            <a:r>
              <a:rPr lang="en-US" sz="6000" b="1" i="1" dirty="0" smtClean="0">
                <a:solidFill>
                  <a:srgbClr val="FF0000"/>
                </a:solidFill>
              </a:rPr>
              <a:t>b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357554" y="5572140"/>
            <a:ext cx="785818" cy="21431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357554" y="5550115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(a + b)  =</a:t>
            </a:r>
            <a:endParaRPr lang="ru-RU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3786182" y="5540233"/>
            <a:ext cx="250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2</a:t>
            </a:r>
            <a:endParaRPr lang="ru-RU" sz="10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Площа прямокутного трикутника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1622" y="1428736"/>
            <a:ext cx="9062378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" name="Группа 5"/>
          <p:cNvGrpSpPr/>
          <p:nvPr/>
        </p:nvGrpSpPr>
        <p:grpSpPr>
          <a:xfrm>
            <a:off x="928662" y="4929198"/>
            <a:ext cx="2928958" cy="1571636"/>
            <a:chOff x="2214546" y="1500174"/>
            <a:chExt cx="2928958" cy="1571636"/>
          </a:xfrm>
        </p:grpSpPr>
        <p:sp>
          <p:nvSpPr>
            <p:cNvPr id="7" name="Объект 2"/>
            <p:cNvSpPr txBox="1">
              <a:spLocks/>
            </p:cNvSpPr>
            <p:nvPr/>
          </p:nvSpPr>
          <p:spPr>
            <a:xfrm>
              <a:off x="2214546" y="1785926"/>
              <a:ext cx="1928826" cy="10367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en-US" sz="6000" b="1" i="1" dirty="0" smtClean="0">
                  <a:solidFill>
                    <a:srgbClr val="0070C0"/>
                  </a:solidFill>
                </a:rPr>
                <a:t>S</a:t>
              </a:r>
              <a:r>
                <a:rPr lang="uk-UA" i="1" dirty="0" smtClean="0">
                  <a:solidFill>
                    <a:srgbClr val="0070C0"/>
                  </a:solidFill>
                </a:rPr>
                <a:t>пр.</a:t>
              </a:r>
              <a:r>
                <a:rPr lang="en-US" b="1" i="1" dirty="0" smtClean="0">
                  <a:solidFill>
                    <a:srgbClr val="0070C0"/>
                  </a:solidFill>
                </a:rPr>
                <a:t> </a:t>
              </a:r>
              <a:r>
                <a:rPr lang="uk-UA" b="1" i="1" dirty="0" smtClean="0">
                  <a:solidFill>
                    <a:srgbClr val="0070C0"/>
                  </a:solidFill>
                </a:rPr>
                <a:t> </a:t>
              </a:r>
              <a:r>
                <a:rPr lang="uk-UA" sz="6000" b="1" i="1" dirty="0" smtClean="0">
                  <a:solidFill>
                    <a:srgbClr val="0070C0"/>
                  </a:solidFill>
                </a:rPr>
                <a:t>=</a:t>
              </a:r>
              <a:endParaRPr lang="ru-RU" sz="60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8" name="Объект 2"/>
            <p:cNvSpPr txBox="1">
              <a:spLocks/>
            </p:cNvSpPr>
            <p:nvPr/>
          </p:nvSpPr>
          <p:spPr>
            <a:xfrm>
              <a:off x="4000496" y="1500174"/>
              <a:ext cx="1143008" cy="103671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uk-UA" sz="6000" b="1" i="1" u="sng" dirty="0" smtClean="0">
                  <a:solidFill>
                    <a:srgbClr val="FF0000"/>
                  </a:solidFill>
                </a:rPr>
                <a:t>а</a:t>
              </a:r>
              <a:r>
                <a:rPr lang="en-US" sz="6000" b="1" i="1" u="sng" dirty="0" smtClean="0">
                  <a:solidFill>
                    <a:srgbClr val="FF0000"/>
                  </a:solidFill>
                </a:rPr>
                <a:t>b</a:t>
              </a:r>
              <a:endParaRPr lang="ru-RU" sz="6000" b="1" i="1" u="sng" dirty="0">
                <a:solidFill>
                  <a:srgbClr val="FF0000"/>
                </a:solidFill>
              </a:endParaRPr>
            </a:p>
          </p:txBody>
        </p:sp>
        <p:sp>
          <p:nvSpPr>
            <p:cNvPr id="9" name="Объект 2"/>
            <p:cNvSpPr txBox="1">
              <a:spLocks/>
            </p:cNvSpPr>
            <p:nvPr/>
          </p:nvSpPr>
          <p:spPr>
            <a:xfrm>
              <a:off x="4214810" y="2357430"/>
              <a:ext cx="642942" cy="7143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85000" lnSpcReduction="2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uk-UA" sz="6000" b="1" i="1" dirty="0" smtClean="0">
                  <a:solidFill>
                    <a:srgbClr val="FF0000"/>
                  </a:solidFill>
                </a:rPr>
                <a:t>2</a:t>
              </a:r>
              <a:endParaRPr lang="ru-RU" sz="60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10" name="Равнобедренный треугольник 9"/>
            <p:cNvSpPr/>
            <p:nvPr/>
          </p:nvSpPr>
          <p:spPr>
            <a:xfrm flipH="1">
              <a:off x="3214678" y="2357430"/>
              <a:ext cx="142876" cy="214314"/>
            </a:xfrm>
            <a:prstGeom prst="triangl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714348" y="2571744"/>
            <a:ext cx="2897945" cy="2799471"/>
            <a:chOff x="714348" y="2500306"/>
            <a:chExt cx="2897945" cy="2799471"/>
          </a:xfrm>
        </p:grpSpPr>
        <p:sp>
          <p:nvSpPr>
            <p:cNvPr id="21" name="Полилиния 20"/>
            <p:cNvSpPr/>
            <p:nvPr/>
          </p:nvSpPr>
          <p:spPr>
            <a:xfrm>
              <a:off x="714348" y="2500306"/>
              <a:ext cx="2897945" cy="2799471"/>
            </a:xfrm>
            <a:custGeom>
              <a:avLst/>
              <a:gdLst>
                <a:gd name="connsiteX0" fmla="*/ 0 w 2897945"/>
                <a:gd name="connsiteY0" fmla="*/ 1111348 h 2799471"/>
                <a:gd name="connsiteX1" fmla="*/ 562708 w 2897945"/>
                <a:gd name="connsiteY1" fmla="*/ 98474 h 2799471"/>
                <a:gd name="connsiteX2" fmla="*/ 1730327 w 2897945"/>
                <a:gd name="connsiteY2" fmla="*/ 0 h 2799471"/>
                <a:gd name="connsiteX3" fmla="*/ 2560320 w 2897945"/>
                <a:gd name="connsiteY3" fmla="*/ 520505 h 2799471"/>
                <a:gd name="connsiteX4" fmla="*/ 2897945 w 2897945"/>
                <a:gd name="connsiteY4" fmla="*/ 1772530 h 2799471"/>
                <a:gd name="connsiteX5" fmla="*/ 2574388 w 2897945"/>
                <a:gd name="connsiteY5" fmla="*/ 2644726 h 2799471"/>
                <a:gd name="connsiteX6" fmla="*/ 1547447 w 2897945"/>
                <a:gd name="connsiteY6" fmla="*/ 2799471 h 2799471"/>
                <a:gd name="connsiteX7" fmla="*/ 436099 w 2897945"/>
                <a:gd name="connsiteY7" fmla="*/ 2447779 h 2799471"/>
                <a:gd name="connsiteX8" fmla="*/ 42204 w 2897945"/>
                <a:gd name="connsiteY8" fmla="*/ 1800665 h 2799471"/>
                <a:gd name="connsiteX9" fmla="*/ 0 w 2897945"/>
                <a:gd name="connsiteY9" fmla="*/ 1111348 h 279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97945" h="2799471">
                  <a:moveTo>
                    <a:pt x="0" y="1111348"/>
                  </a:moveTo>
                  <a:lnTo>
                    <a:pt x="562708" y="98474"/>
                  </a:lnTo>
                  <a:lnTo>
                    <a:pt x="1730327" y="0"/>
                  </a:lnTo>
                  <a:lnTo>
                    <a:pt x="2560320" y="520505"/>
                  </a:lnTo>
                  <a:lnTo>
                    <a:pt x="2897945" y="1772530"/>
                  </a:lnTo>
                  <a:lnTo>
                    <a:pt x="2574388" y="2644726"/>
                  </a:lnTo>
                  <a:lnTo>
                    <a:pt x="1547447" y="2799471"/>
                  </a:lnTo>
                  <a:lnTo>
                    <a:pt x="436099" y="2447779"/>
                  </a:lnTo>
                  <a:lnTo>
                    <a:pt x="42204" y="1800665"/>
                  </a:lnTo>
                  <a:lnTo>
                    <a:pt x="0" y="1111348"/>
                  </a:lnTo>
                  <a:close/>
                </a:path>
              </a:pathLst>
            </a:custGeom>
            <a:solidFill>
              <a:srgbClr val="17D109">
                <a:alpha val="48000"/>
              </a:srgbClr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2" name="Прямая соединительная линия 21"/>
            <p:cNvCxnSpPr>
              <a:stCxn id="21" idx="0"/>
              <a:endCxn id="21" idx="2"/>
            </p:cNvCxnSpPr>
            <p:nvPr/>
          </p:nvCxnSpPr>
          <p:spPr>
            <a:xfrm flipV="1">
              <a:off x="714348" y="2500306"/>
              <a:ext cx="1730328" cy="1111349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21" idx="0"/>
              <a:endCxn id="21" idx="3"/>
            </p:cNvCxnSpPr>
            <p:nvPr/>
          </p:nvCxnSpPr>
          <p:spPr>
            <a:xfrm flipV="1">
              <a:off x="714348" y="3020811"/>
              <a:ext cx="2560321" cy="590844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>
              <a:stCxn id="21" idx="0"/>
              <a:endCxn id="21" idx="4"/>
            </p:cNvCxnSpPr>
            <p:nvPr/>
          </p:nvCxnSpPr>
          <p:spPr>
            <a:xfrm>
              <a:off x="714348" y="3611655"/>
              <a:ext cx="2897945" cy="661182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21" idx="0"/>
              <a:endCxn id="21" idx="5"/>
            </p:cNvCxnSpPr>
            <p:nvPr/>
          </p:nvCxnSpPr>
          <p:spPr>
            <a:xfrm>
              <a:off x="714348" y="3611655"/>
              <a:ext cx="2574389" cy="1533378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>
              <a:stCxn id="21" idx="0"/>
              <a:endCxn id="21" idx="6"/>
            </p:cNvCxnSpPr>
            <p:nvPr/>
          </p:nvCxnSpPr>
          <p:spPr>
            <a:xfrm>
              <a:off x="714348" y="3611655"/>
              <a:ext cx="1547448" cy="1688122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stCxn id="21" idx="0"/>
              <a:endCxn id="21" idx="7"/>
            </p:cNvCxnSpPr>
            <p:nvPr/>
          </p:nvCxnSpPr>
          <p:spPr>
            <a:xfrm>
              <a:off x="714348" y="3611655"/>
              <a:ext cx="436099" cy="1336430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4929190" y="2571744"/>
            <a:ext cx="2897945" cy="2799471"/>
            <a:chOff x="4102947" y="2629793"/>
            <a:chExt cx="2897945" cy="2799471"/>
          </a:xfrm>
        </p:grpSpPr>
        <p:sp>
          <p:nvSpPr>
            <p:cNvPr id="29" name="Полилиния 28"/>
            <p:cNvSpPr/>
            <p:nvPr/>
          </p:nvSpPr>
          <p:spPr>
            <a:xfrm>
              <a:off x="4102947" y="2629793"/>
              <a:ext cx="2897945" cy="2799471"/>
            </a:xfrm>
            <a:custGeom>
              <a:avLst/>
              <a:gdLst>
                <a:gd name="connsiteX0" fmla="*/ 0 w 2897945"/>
                <a:gd name="connsiteY0" fmla="*/ 1111348 h 2799471"/>
                <a:gd name="connsiteX1" fmla="*/ 562708 w 2897945"/>
                <a:gd name="connsiteY1" fmla="*/ 98474 h 2799471"/>
                <a:gd name="connsiteX2" fmla="*/ 1730327 w 2897945"/>
                <a:gd name="connsiteY2" fmla="*/ 0 h 2799471"/>
                <a:gd name="connsiteX3" fmla="*/ 2560320 w 2897945"/>
                <a:gd name="connsiteY3" fmla="*/ 520505 h 2799471"/>
                <a:gd name="connsiteX4" fmla="*/ 2897945 w 2897945"/>
                <a:gd name="connsiteY4" fmla="*/ 1772530 h 2799471"/>
                <a:gd name="connsiteX5" fmla="*/ 2574388 w 2897945"/>
                <a:gd name="connsiteY5" fmla="*/ 2644726 h 2799471"/>
                <a:gd name="connsiteX6" fmla="*/ 1547447 w 2897945"/>
                <a:gd name="connsiteY6" fmla="*/ 2799471 h 2799471"/>
                <a:gd name="connsiteX7" fmla="*/ 436099 w 2897945"/>
                <a:gd name="connsiteY7" fmla="*/ 2447779 h 2799471"/>
                <a:gd name="connsiteX8" fmla="*/ 42204 w 2897945"/>
                <a:gd name="connsiteY8" fmla="*/ 1800665 h 2799471"/>
                <a:gd name="connsiteX9" fmla="*/ 0 w 2897945"/>
                <a:gd name="connsiteY9" fmla="*/ 1111348 h 2799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97945" h="2799471">
                  <a:moveTo>
                    <a:pt x="0" y="1111348"/>
                  </a:moveTo>
                  <a:lnTo>
                    <a:pt x="562708" y="98474"/>
                  </a:lnTo>
                  <a:lnTo>
                    <a:pt x="1730327" y="0"/>
                  </a:lnTo>
                  <a:lnTo>
                    <a:pt x="2560320" y="520505"/>
                  </a:lnTo>
                  <a:lnTo>
                    <a:pt x="2897945" y="1772530"/>
                  </a:lnTo>
                  <a:lnTo>
                    <a:pt x="2574388" y="2644726"/>
                  </a:lnTo>
                  <a:lnTo>
                    <a:pt x="1547447" y="2799471"/>
                  </a:lnTo>
                  <a:lnTo>
                    <a:pt x="436099" y="2447779"/>
                  </a:lnTo>
                  <a:lnTo>
                    <a:pt x="42204" y="1800665"/>
                  </a:lnTo>
                  <a:lnTo>
                    <a:pt x="0" y="1111348"/>
                  </a:lnTo>
                  <a:close/>
                </a:path>
              </a:pathLst>
            </a:custGeom>
            <a:solidFill>
              <a:srgbClr val="17D109">
                <a:alpha val="48000"/>
              </a:srgbClr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0" name="Прямая соединительная линия 29"/>
            <p:cNvCxnSpPr>
              <a:stCxn id="29" idx="0"/>
              <a:endCxn id="29" idx="2"/>
            </p:cNvCxnSpPr>
            <p:nvPr/>
          </p:nvCxnSpPr>
          <p:spPr>
            <a:xfrm flipV="1">
              <a:off x="4102947" y="2629793"/>
              <a:ext cx="1730328" cy="1111349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stCxn id="29" idx="0"/>
              <a:endCxn id="29" idx="3"/>
            </p:cNvCxnSpPr>
            <p:nvPr/>
          </p:nvCxnSpPr>
          <p:spPr>
            <a:xfrm flipV="1">
              <a:off x="4102947" y="3150298"/>
              <a:ext cx="2560321" cy="590844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stCxn id="29" idx="0"/>
              <a:endCxn id="29" idx="4"/>
            </p:cNvCxnSpPr>
            <p:nvPr/>
          </p:nvCxnSpPr>
          <p:spPr>
            <a:xfrm>
              <a:off x="4102947" y="3741142"/>
              <a:ext cx="2897945" cy="661182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stCxn id="29" idx="0"/>
              <a:endCxn id="29" idx="5"/>
            </p:cNvCxnSpPr>
            <p:nvPr/>
          </p:nvCxnSpPr>
          <p:spPr>
            <a:xfrm>
              <a:off x="4102947" y="3741142"/>
              <a:ext cx="2574389" cy="1533378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>
              <a:stCxn id="29" idx="0"/>
              <a:endCxn id="29" idx="6"/>
            </p:cNvCxnSpPr>
            <p:nvPr/>
          </p:nvCxnSpPr>
          <p:spPr>
            <a:xfrm>
              <a:off x="4102947" y="3741142"/>
              <a:ext cx="1547448" cy="1688122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>
              <a:stCxn id="29" idx="0"/>
              <a:endCxn id="29" idx="7"/>
            </p:cNvCxnSpPr>
            <p:nvPr/>
          </p:nvCxnSpPr>
          <p:spPr>
            <a:xfrm>
              <a:off x="4102947" y="3741142"/>
              <a:ext cx="436099" cy="1336430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>
              <a:stCxn id="29" idx="8"/>
              <a:endCxn id="29" idx="1"/>
            </p:cNvCxnSpPr>
            <p:nvPr/>
          </p:nvCxnSpPr>
          <p:spPr>
            <a:xfrm flipV="1">
              <a:off x="4145151" y="2728267"/>
              <a:ext cx="520504" cy="1702192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>
              <a:stCxn id="29" idx="7"/>
              <a:endCxn id="29" idx="1"/>
            </p:cNvCxnSpPr>
            <p:nvPr/>
          </p:nvCxnSpPr>
          <p:spPr>
            <a:xfrm flipV="1">
              <a:off x="4539046" y="2728267"/>
              <a:ext cx="126609" cy="2349305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>
              <a:stCxn id="29" idx="6"/>
              <a:endCxn id="29" idx="1"/>
            </p:cNvCxnSpPr>
            <p:nvPr/>
          </p:nvCxnSpPr>
          <p:spPr>
            <a:xfrm flipH="1" flipV="1">
              <a:off x="4665655" y="2728267"/>
              <a:ext cx="984740" cy="2700997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stCxn id="29" idx="5"/>
              <a:endCxn id="29" idx="1"/>
            </p:cNvCxnSpPr>
            <p:nvPr/>
          </p:nvCxnSpPr>
          <p:spPr>
            <a:xfrm flipH="1" flipV="1">
              <a:off x="4665655" y="2728267"/>
              <a:ext cx="2011681" cy="2546253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29" idx="4"/>
              <a:endCxn id="29" idx="1"/>
            </p:cNvCxnSpPr>
            <p:nvPr/>
          </p:nvCxnSpPr>
          <p:spPr>
            <a:xfrm flipH="1" flipV="1">
              <a:off x="4665655" y="2728267"/>
              <a:ext cx="2335237" cy="1674057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stCxn id="29" idx="3"/>
              <a:endCxn id="29" idx="1"/>
            </p:cNvCxnSpPr>
            <p:nvPr/>
          </p:nvCxnSpPr>
          <p:spPr>
            <a:xfrm flipH="1" flipV="1">
              <a:off x="4665655" y="2728267"/>
              <a:ext cx="1997613" cy="422031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>
              <a:stCxn id="29" idx="6"/>
              <a:endCxn id="29" idx="2"/>
            </p:cNvCxnSpPr>
            <p:nvPr/>
          </p:nvCxnSpPr>
          <p:spPr>
            <a:xfrm flipV="1">
              <a:off x="5650395" y="2629793"/>
              <a:ext cx="182880" cy="2799471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29" idx="5"/>
              <a:endCxn id="29" idx="2"/>
            </p:cNvCxnSpPr>
            <p:nvPr/>
          </p:nvCxnSpPr>
          <p:spPr>
            <a:xfrm flipH="1" flipV="1">
              <a:off x="5833275" y="2629793"/>
              <a:ext cx="844061" cy="2644727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>
              <a:stCxn id="29" idx="4"/>
              <a:endCxn id="29" idx="2"/>
            </p:cNvCxnSpPr>
            <p:nvPr/>
          </p:nvCxnSpPr>
          <p:spPr>
            <a:xfrm flipH="1" flipV="1">
              <a:off x="5833275" y="2629793"/>
              <a:ext cx="1167617" cy="1772531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>
              <a:stCxn id="29" idx="7"/>
              <a:endCxn id="29" idx="3"/>
            </p:cNvCxnSpPr>
            <p:nvPr/>
          </p:nvCxnSpPr>
          <p:spPr>
            <a:xfrm flipV="1">
              <a:off x="4539046" y="3150298"/>
              <a:ext cx="2124222" cy="1927274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>
              <a:stCxn id="29" idx="6"/>
              <a:endCxn id="29" idx="3"/>
            </p:cNvCxnSpPr>
            <p:nvPr/>
          </p:nvCxnSpPr>
          <p:spPr>
            <a:xfrm flipV="1">
              <a:off x="5650395" y="3150298"/>
              <a:ext cx="1012873" cy="2278966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>
              <a:stCxn id="29" idx="5"/>
              <a:endCxn id="29" idx="3"/>
            </p:cNvCxnSpPr>
            <p:nvPr/>
          </p:nvCxnSpPr>
          <p:spPr>
            <a:xfrm flipH="1" flipV="1">
              <a:off x="6663268" y="3150298"/>
              <a:ext cx="14068" cy="2124222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29" idx="8"/>
              <a:endCxn id="29" idx="4"/>
            </p:cNvCxnSpPr>
            <p:nvPr/>
          </p:nvCxnSpPr>
          <p:spPr>
            <a:xfrm flipV="1">
              <a:off x="4145151" y="4402324"/>
              <a:ext cx="2855741" cy="28135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>
              <a:stCxn id="29" idx="7"/>
              <a:endCxn id="29" idx="4"/>
            </p:cNvCxnSpPr>
            <p:nvPr/>
          </p:nvCxnSpPr>
          <p:spPr>
            <a:xfrm flipV="1">
              <a:off x="4539046" y="4402324"/>
              <a:ext cx="2461846" cy="675248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29" idx="6"/>
              <a:endCxn id="29" idx="4"/>
            </p:cNvCxnSpPr>
            <p:nvPr/>
          </p:nvCxnSpPr>
          <p:spPr>
            <a:xfrm flipV="1">
              <a:off x="5650395" y="4402324"/>
              <a:ext cx="1350497" cy="1026940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29" idx="8"/>
              <a:endCxn id="29" idx="5"/>
            </p:cNvCxnSpPr>
            <p:nvPr/>
          </p:nvCxnSpPr>
          <p:spPr>
            <a:xfrm>
              <a:off x="4145151" y="4430459"/>
              <a:ext cx="2532185" cy="844061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>
              <a:stCxn id="29" idx="7"/>
              <a:endCxn id="29" idx="5"/>
            </p:cNvCxnSpPr>
            <p:nvPr/>
          </p:nvCxnSpPr>
          <p:spPr>
            <a:xfrm>
              <a:off x="4539046" y="5077572"/>
              <a:ext cx="2138290" cy="196948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stCxn id="29" idx="8"/>
              <a:endCxn id="29" idx="6"/>
            </p:cNvCxnSpPr>
            <p:nvPr/>
          </p:nvCxnSpPr>
          <p:spPr>
            <a:xfrm>
              <a:off x="4145151" y="4430459"/>
              <a:ext cx="1505244" cy="998805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stCxn id="29" idx="2"/>
              <a:endCxn id="29" idx="7"/>
            </p:cNvCxnSpPr>
            <p:nvPr/>
          </p:nvCxnSpPr>
          <p:spPr>
            <a:xfrm flipH="1">
              <a:off x="4539046" y="2629793"/>
              <a:ext cx="1294229" cy="2447779"/>
            </a:xfrm>
            <a:prstGeom prst="line">
              <a:avLst/>
            </a:prstGeom>
            <a:ln w="38100">
              <a:solidFill>
                <a:srgbClr val="17D10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Перевірка домашнього завдання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6839" y="1196752"/>
            <a:ext cx="8229600" cy="262088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№253 (ІІ варіант)</a:t>
            </a:r>
          </a:p>
          <a:p>
            <a:pPr marL="0" indent="0" algn="just">
              <a:buNone/>
            </a:pPr>
            <a:r>
              <a:rPr lang="uk-UA" dirty="0" smtClean="0"/>
              <a:t>Скільки діагоналей можна провести з однієї вершини опуклого дев'ятикутника? Знайдіть загальну кількість діагоналей опуклого дев'ятикутника.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69357" y="4003883"/>
            <a:ext cx="8229600" cy="865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07640" y="3643843"/>
            <a:ext cx="331432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uk-UA" dirty="0" smtClean="0"/>
              <a:t>З однієї вершини: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947414" y="3643843"/>
            <a:ext cx="331432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dirty="0" smtClean="0"/>
              <a:t>(n – 3) </a:t>
            </a:r>
            <a:r>
              <a:rPr lang="uk-UA" dirty="0" smtClean="0"/>
              <a:t>діагоналі.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07640" y="4149080"/>
            <a:ext cx="3314328" cy="720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uk-UA" dirty="0" smtClean="0"/>
              <a:t>Загальна кількість: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grpSp>
        <p:nvGrpSpPr>
          <p:cNvPr id="10" name="Группа 13"/>
          <p:cNvGrpSpPr/>
          <p:nvPr/>
        </p:nvGrpSpPr>
        <p:grpSpPr>
          <a:xfrm>
            <a:off x="4025196" y="4119736"/>
            <a:ext cx="3539805" cy="1037456"/>
            <a:chOff x="4056531" y="5703912"/>
            <a:chExt cx="3539805" cy="1037456"/>
          </a:xfrm>
        </p:grpSpPr>
        <p:sp>
          <p:nvSpPr>
            <p:cNvPr id="9" name="Объект 2"/>
            <p:cNvSpPr txBox="1">
              <a:spLocks/>
            </p:cNvSpPr>
            <p:nvPr/>
          </p:nvSpPr>
          <p:spPr>
            <a:xfrm>
              <a:off x="4056531" y="5703912"/>
              <a:ext cx="1379565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en-US" dirty="0" smtClean="0"/>
                <a:t>n(n – 3)  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056531" y="6237312"/>
              <a:ext cx="137956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Объект 2"/>
            <p:cNvSpPr txBox="1">
              <a:spLocks/>
            </p:cNvSpPr>
            <p:nvPr/>
          </p:nvSpPr>
          <p:spPr>
            <a:xfrm>
              <a:off x="4531639" y="6165304"/>
              <a:ext cx="505036" cy="5760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en-US" dirty="0"/>
                <a:t>2</a:t>
              </a:r>
              <a:r>
                <a:rPr lang="en-US" dirty="0" smtClean="0"/>
                <a:t> 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sp>
          <p:nvSpPr>
            <p:cNvPr id="13" name="Объект 2"/>
            <p:cNvSpPr txBox="1">
              <a:spLocks/>
            </p:cNvSpPr>
            <p:nvPr/>
          </p:nvSpPr>
          <p:spPr>
            <a:xfrm>
              <a:off x="5508104" y="5897697"/>
              <a:ext cx="2088232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uk-UA" dirty="0" smtClean="0"/>
                <a:t>діагоналей.</a:t>
              </a:r>
              <a:r>
                <a:rPr lang="en-US" dirty="0" smtClean="0"/>
                <a:t>  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762466" y="5033601"/>
            <a:ext cx="3769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9 – 3 = 6(діагоналей)</a:t>
            </a:r>
            <a:endParaRPr lang="ru-RU" sz="3200" dirty="0"/>
          </a:p>
        </p:txBody>
      </p:sp>
      <p:grpSp>
        <p:nvGrpSpPr>
          <p:cNvPr id="14" name="Группа 14"/>
          <p:cNvGrpSpPr/>
          <p:nvPr/>
        </p:nvGrpSpPr>
        <p:grpSpPr>
          <a:xfrm>
            <a:off x="627856" y="5660894"/>
            <a:ext cx="5096272" cy="1037456"/>
            <a:chOff x="4056531" y="5703912"/>
            <a:chExt cx="3539805" cy="1037456"/>
          </a:xfrm>
        </p:grpSpPr>
        <p:sp>
          <p:nvSpPr>
            <p:cNvPr id="16" name="Объект 2"/>
            <p:cNvSpPr txBox="1">
              <a:spLocks/>
            </p:cNvSpPr>
            <p:nvPr/>
          </p:nvSpPr>
          <p:spPr>
            <a:xfrm>
              <a:off x="4056531" y="5703912"/>
              <a:ext cx="1379565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uk-UA" dirty="0"/>
                <a:t>9</a:t>
              </a:r>
              <a:r>
                <a:rPr lang="en-US" dirty="0" smtClean="0"/>
                <a:t>(</a:t>
              </a:r>
              <a:r>
                <a:rPr lang="uk-UA" dirty="0" smtClean="0"/>
                <a:t>9</a:t>
              </a:r>
              <a:r>
                <a:rPr lang="en-US" dirty="0" smtClean="0"/>
                <a:t> – 3)  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cxnSp>
          <p:nvCxnSpPr>
            <p:cNvPr id="17" name="Прямая соединительная линия 16"/>
            <p:cNvCxnSpPr/>
            <p:nvPr/>
          </p:nvCxnSpPr>
          <p:spPr>
            <a:xfrm>
              <a:off x="4056531" y="6237312"/>
              <a:ext cx="1379565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Объект 2"/>
            <p:cNvSpPr txBox="1">
              <a:spLocks/>
            </p:cNvSpPr>
            <p:nvPr/>
          </p:nvSpPr>
          <p:spPr>
            <a:xfrm>
              <a:off x="4531639" y="6165304"/>
              <a:ext cx="505036" cy="57606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en-US" dirty="0"/>
                <a:t>2</a:t>
              </a:r>
              <a:r>
                <a:rPr lang="en-US" dirty="0" smtClean="0"/>
                <a:t> 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sp>
          <p:nvSpPr>
            <p:cNvPr id="19" name="Объект 2"/>
            <p:cNvSpPr txBox="1">
              <a:spLocks/>
            </p:cNvSpPr>
            <p:nvPr/>
          </p:nvSpPr>
          <p:spPr>
            <a:xfrm>
              <a:off x="5508104" y="5897697"/>
              <a:ext cx="2088232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uk-UA" dirty="0" smtClean="0"/>
                <a:t>= 27 (діагоналей</a:t>
              </a:r>
              <a:r>
                <a:rPr lang="uk-UA" dirty="0"/>
                <a:t>)</a:t>
              </a:r>
              <a:r>
                <a:rPr lang="en-US" dirty="0" smtClean="0"/>
                <a:t>  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4577247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Знайдіть площу прямокутника із сторонами 15см і 10 см.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Знайдіть площу прямокутного трикутника із катетами 15см і 10см.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Знайдіть сторони прямокутника, якщо вони відносяться як 4:7, площа прямокутного трикутника дорівнює 112 см  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Розв'язування задач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3478" y="464344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2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0"/>
            <a:ext cx="8258204" cy="45259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 startAt="4"/>
            </a:pPr>
            <a:r>
              <a:rPr lang="uk-UA" dirty="0" smtClean="0"/>
              <a:t>Квадрат і прямокутник рівновеликі. Сторона квадрата дорівнює 8см, а одна із сторін прямокутника – 16см. Знайдіть другу сторону прямокутника.</a:t>
            </a:r>
          </a:p>
          <a:p>
            <a:pPr marL="514350" indent="-514350">
              <a:buAutoNum type="arabicPeriod" startAt="4"/>
            </a:pPr>
            <a:r>
              <a:rPr lang="uk-UA" dirty="0" smtClean="0">
                <a:hlinkClick r:id="rId2" action="ppaction://hlinksldjump"/>
              </a:rPr>
              <a:t>Знайдіть площу квадрата діагональ якого дорівнює: 1) 4см; </a:t>
            </a:r>
            <a:r>
              <a:rPr lang="uk-UA" dirty="0" smtClean="0"/>
              <a:t>2) </a:t>
            </a:r>
            <a:r>
              <a:rPr lang="en-US" dirty="0" smtClean="0"/>
              <a:t>m</a:t>
            </a:r>
            <a:r>
              <a:rPr lang="uk-UA" dirty="0" smtClean="0"/>
              <a:t>см.</a:t>
            </a:r>
          </a:p>
          <a:p>
            <a:pPr marL="514350" indent="-514350">
              <a:buFont typeface="Arial" pitchFamily="34" charset="0"/>
              <a:buAutoNum type="arabicPeriod" startAt="4"/>
            </a:pPr>
            <a:r>
              <a:rPr lang="uk-UA" dirty="0" smtClean="0"/>
              <a:t>Як зміниться площа квадрата, якщо його сторону: 1) зменшити у 4 рази; 2) збільшити у </a:t>
            </a:r>
            <a:r>
              <a:rPr lang="en-US" dirty="0" smtClean="0"/>
              <a:t>m</a:t>
            </a:r>
            <a:r>
              <a:rPr lang="uk-UA" dirty="0" smtClean="0"/>
              <a:t> разів?</a:t>
            </a:r>
          </a:p>
          <a:p>
            <a:pPr marL="514350" indent="-514350">
              <a:buAutoNum type="arabicPeriod" startAt="4"/>
            </a:pPr>
            <a:endParaRPr lang="uk-UA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Розв'язування задач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600201"/>
            <a:ext cx="8258204" cy="1900238"/>
          </a:xfrm>
        </p:spPr>
        <p:txBody>
          <a:bodyPr/>
          <a:lstStyle/>
          <a:p>
            <a:pPr marL="514350" indent="-514350">
              <a:buNone/>
            </a:pPr>
            <a:r>
              <a:rPr lang="uk-UA" dirty="0" smtClean="0"/>
              <a:t>7.   Відношення площ двох квадратів дорівнює 3. Знайдіть відношення їх периметрів.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Розв'язування задач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31432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400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Додому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71472" y="4214818"/>
            <a:ext cx="8258204" cy="190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4071942"/>
            <a:ext cx="83582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rgbClr val="002060"/>
                </a:solidFill>
              </a:rPr>
              <a:t>§16, стор.134 – Теорема(про площу прямокутника).  Наслідок(про площу прямокутного трикутника)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Зб. ІІ варіант №264, №270, 273.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 smtClean="0"/>
              <a:t>Поясніть, що таке площа фігури.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Сформулюйте основні властивості площі.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В яких одиницях вимірюється площа?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Виведіть формулу площі прямокутника.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Як обчислити площу прямокутного трикутника?</a:t>
            </a: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Чому дорівнює відношення площ подібних прямокутних трикутників? </a:t>
            </a:r>
            <a:endParaRPr lang="ru-RU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B00000"/>
                </a:solidFill>
              </a:rPr>
              <a:t>Згадайте головне</a:t>
            </a:r>
            <a:endParaRPr lang="ru-RU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2543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64" y="714356"/>
            <a:ext cx="3071834" cy="857256"/>
          </a:xfrm>
        </p:spPr>
        <p:txBody>
          <a:bodyPr>
            <a:normAutofit/>
          </a:bodyPr>
          <a:lstStyle/>
          <a:p>
            <a:r>
              <a:rPr lang="uk-UA" sz="2800" i="1" dirty="0" smtClean="0">
                <a:solidFill>
                  <a:srgbClr val="C00000"/>
                </a:solidFill>
              </a:rPr>
              <a:t>Закладки: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42928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uk-UA" b="1" i="1" dirty="0" smtClean="0">
                <a:solidFill>
                  <a:srgbClr val="5A8B25"/>
                </a:solidFill>
              </a:rPr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Цікава математика: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hlinkClick r:id="rId2"/>
              </a:rPr>
              <a:t>http://volochinaviv1.ucoz.ru/index/cikava_matematika/0-26</a:t>
            </a:r>
            <a:endParaRPr lang="uk-UA" dirty="0" smtClean="0"/>
          </a:p>
          <a:p>
            <a:pPr>
              <a:buFont typeface="Wingdings" pitchFamily="2" charset="2"/>
              <a:buChar char="q"/>
            </a:pPr>
            <a:r>
              <a:rPr lang="uk-UA" dirty="0" smtClean="0">
                <a:solidFill>
                  <a:srgbClr val="3C5C18"/>
                </a:solidFill>
              </a:rPr>
              <a:t> </a:t>
            </a:r>
            <a:r>
              <a:rPr lang="uk-UA" b="1" i="1" dirty="0" err="1" smtClean="0">
                <a:solidFill>
                  <a:srgbClr val="FF0000"/>
                </a:solidFill>
              </a:rPr>
              <a:t>Занимательная</a:t>
            </a:r>
            <a:r>
              <a:rPr lang="uk-UA" b="1" i="1" dirty="0" smtClean="0">
                <a:solidFill>
                  <a:srgbClr val="FF0000"/>
                </a:solidFill>
              </a:rPr>
              <a:t> математика:</a:t>
            </a:r>
            <a:endParaRPr lang="uk-UA" dirty="0" smtClean="0">
              <a:solidFill>
                <a:srgbClr val="3C5C18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3C5C18"/>
                </a:solidFill>
                <a:hlinkClick r:id="rId3"/>
              </a:rPr>
              <a:t>http://map1965.narod.ru/matematik_7.html</a:t>
            </a:r>
            <a:r>
              <a:rPr lang="uk-UA" dirty="0" smtClean="0">
                <a:solidFill>
                  <a:srgbClr val="3C5C18"/>
                </a:solidFill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uk-UA" b="1" i="1" dirty="0" smtClean="0">
                <a:solidFill>
                  <a:srgbClr val="3C5C18"/>
                </a:solidFill>
              </a:rPr>
              <a:t> </a:t>
            </a:r>
            <a:r>
              <a:rPr lang="uk-UA" b="1" i="1" dirty="0" smtClean="0">
                <a:solidFill>
                  <a:srgbClr val="FF0000"/>
                </a:solidFill>
              </a:rPr>
              <a:t>Цікаві фігури або чудеса з площами:</a:t>
            </a:r>
            <a:endParaRPr lang="uk-UA" dirty="0" smtClean="0">
              <a:solidFill>
                <a:srgbClr val="3C5C18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hlinkClick r:id="rId4"/>
              </a:rPr>
              <a:t>http://volochinaviv1.ucoz.ru/load/pozaklasni_zakhodi/cikafi_figuri_abo_quot_chudesa_quot_z_ploshhami/3-1-0-30</a:t>
            </a:r>
            <a:endParaRPr lang="uk-UA" dirty="0" smtClean="0"/>
          </a:p>
          <a:p>
            <a:pPr>
              <a:buFont typeface="Wingdings" pitchFamily="2" charset="2"/>
              <a:buChar char="q"/>
            </a:pPr>
            <a:r>
              <a:rPr lang="uk-UA" dirty="0" smtClean="0">
                <a:solidFill>
                  <a:srgbClr val="3C5C18"/>
                </a:solidFill>
              </a:rPr>
              <a:t> </a:t>
            </a:r>
            <a:r>
              <a:rPr lang="uk-UA" b="1" i="1" dirty="0" err="1" smtClean="0">
                <a:solidFill>
                  <a:srgbClr val="FF0000"/>
                </a:solidFill>
              </a:rPr>
              <a:t>Онлайн-опитування</a:t>
            </a:r>
            <a:r>
              <a:rPr lang="uk-UA" b="1" i="1" dirty="0" smtClean="0">
                <a:solidFill>
                  <a:srgbClr val="FF0000"/>
                </a:solidFill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uk-UA" b="1" i="1" dirty="0" smtClean="0"/>
              <a:t> </a:t>
            </a:r>
            <a:r>
              <a:rPr lang="en-US" b="1" i="1" dirty="0" smtClean="0">
                <a:hlinkClick r:id="rId5"/>
              </a:rPr>
              <a:t>http://volochinaviv1.ucoz.ru/index/domashni_zavdannja/0-53</a:t>
            </a:r>
            <a:endParaRPr lang="uk-UA" b="1" i="1" dirty="0" smtClean="0"/>
          </a:p>
          <a:p>
            <a:pPr>
              <a:buNone/>
            </a:pPr>
            <a:endParaRPr lang="uk-UA" dirty="0" smtClean="0"/>
          </a:p>
          <a:p>
            <a:pPr>
              <a:buFont typeface="Wingdings" pitchFamily="2" charset="2"/>
              <a:buChar char="ü"/>
            </a:pPr>
            <a:endParaRPr lang="uk-UA" dirty="0" smtClean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Математичні </a:t>
            </a:r>
            <a:r>
              <a:rPr kumimoji="0" lang="uk-UA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софізми</a:t>
            </a: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з площами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214422"/>
            <a:ext cx="8176992" cy="1643074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/>
              <a:t>Два однакових шестикутника складені з однакових фігур. Але в першому є додатковий  шестикутник в центрі, а в другому його немає.</a:t>
            </a:r>
            <a:endParaRPr lang="uk-UA" sz="28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611560" y="2735663"/>
            <a:ext cx="3258019" cy="3836609"/>
            <a:chOff x="755576" y="1844824"/>
            <a:chExt cx="3851564" cy="4364182"/>
          </a:xfrm>
        </p:grpSpPr>
        <p:sp>
          <p:nvSpPr>
            <p:cNvPr id="7" name="Полилиния 6"/>
            <p:cNvSpPr/>
            <p:nvPr/>
          </p:nvSpPr>
          <p:spPr>
            <a:xfrm>
              <a:off x="755576" y="1844824"/>
              <a:ext cx="3851564" cy="4364182"/>
            </a:xfrm>
            <a:custGeom>
              <a:avLst/>
              <a:gdLst>
                <a:gd name="connsiteX0" fmla="*/ 1898073 w 3851564"/>
                <a:gd name="connsiteY0" fmla="*/ 0 h 4364182"/>
                <a:gd name="connsiteX1" fmla="*/ 3851564 w 3851564"/>
                <a:gd name="connsiteY1" fmla="*/ 1108364 h 4364182"/>
                <a:gd name="connsiteX2" fmla="*/ 3810000 w 3851564"/>
                <a:gd name="connsiteY2" fmla="*/ 3283528 h 4364182"/>
                <a:gd name="connsiteX3" fmla="*/ 1911927 w 3851564"/>
                <a:gd name="connsiteY3" fmla="*/ 4364182 h 4364182"/>
                <a:gd name="connsiteX4" fmla="*/ 0 w 3851564"/>
                <a:gd name="connsiteY4" fmla="*/ 3283528 h 4364182"/>
                <a:gd name="connsiteX5" fmla="*/ 27709 w 3851564"/>
                <a:gd name="connsiteY5" fmla="*/ 1122219 h 4364182"/>
                <a:gd name="connsiteX6" fmla="*/ 1898073 w 3851564"/>
                <a:gd name="connsiteY6" fmla="*/ 0 h 4364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564" h="4364182">
                  <a:moveTo>
                    <a:pt x="1898073" y="0"/>
                  </a:moveTo>
                  <a:lnTo>
                    <a:pt x="3851564" y="1108364"/>
                  </a:lnTo>
                  <a:lnTo>
                    <a:pt x="3810000" y="3283528"/>
                  </a:lnTo>
                  <a:lnTo>
                    <a:pt x="1911927" y="4364182"/>
                  </a:lnTo>
                  <a:lnTo>
                    <a:pt x="0" y="3283528"/>
                  </a:lnTo>
                  <a:lnTo>
                    <a:pt x="27709" y="1122219"/>
                  </a:lnTo>
                  <a:lnTo>
                    <a:pt x="1898073" y="0"/>
                  </a:lnTo>
                  <a:close/>
                </a:path>
              </a:pathLst>
            </a:custGeom>
            <a:blipFill dpi="0" rotWithShape="1">
              <a:blip r:embed="rId2" cstate="email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803564" y="1870364"/>
              <a:ext cx="3782291" cy="4267200"/>
            </a:xfrm>
            <a:custGeom>
              <a:avLst/>
              <a:gdLst>
                <a:gd name="connsiteX0" fmla="*/ 27709 w 3782291"/>
                <a:gd name="connsiteY0" fmla="*/ 1108363 h 4267200"/>
                <a:gd name="connsiteX1" fmla="*/ 1870363 w 3782291"/>
                <a:gd name="connsiteY1" fmla="*/ 0 h 4267200"/>
                <a:gd name="connsiteX2" fmla="*/ 3782291 w 3782291"/>
                <a:gd name="connsiteY2" fmla="*/ 1094509 h 4267200"/>
                <a:gd name="connsiteX3" fmla="*/ 3740727 w 3782291"/>
                <a:gd name="connsiteY3" fmla="*/ 3241963 h 4267200"/>
                <a:gd name="connsiteX4" fmla="*/ 1884218 w 3782291"/>
                <a:gd name="connsiteY4" fmla="*/ 4267200 h 4267200"/>
                <a:gd name="connsiteX5" fmla="*/ 0 w 3782291"/>
                <a:gd name="connsiteY5" fmla="*/ 3200400 h 4267200"/>
                <a:gd name="connsiteX6" fmla="*/ 27709 w 3782291"/>
                <a:gd name="connsiteY6" fmla="*/ 1108363 h 42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82291" h="4267200">
                  <a:moveTo>
                    <a:pt x="27709" y="1108363"/>
                  </a:moveTo>
                  <a:lnTo>
                    <a:pt x="1870363" y="0"/>
                  </a:lnTo>
                  <a:lnTo>
                    <a:pt x="3782291" y="1094509"/>
                  </a:lnTo>
                  <a:lnTo>
                    <a:pt x="3740727" y="3241963"/>
                  </a:lnTo>
                  <a:lnTo>
                    <a:pt x="1884218" y="4267200"/>
                  </a:lnTo>
                  <a:lnTo>
                    <a:pt x="0" y="3200400"/>
                  </a:lnTo>
                  <a:lnTo>
                    <a:pt x="27709" y="1108363"/>
                  </a:lnTo>
                  <a:close/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4572000" y="2770566"/>
            <a:ext cx="3226653" cy="3766801"/>
            <a:chOff x="4932040" y="1801122"/>
            <a:chExt cx="3851564" cy="4364182"/>
          </a:xfrm>
        </p:grpSpPr>
        <p:sp>
          <p:nvSpPr>
            <p:cNvPr id="14" name="Полилиния 13"/>
            <p:cNvSpPr/>
            <p:nvPr/>
          </p:nvSpPr>
          <p:spPr>
            <a:xfrm>
              <a:off x="4932040" y="1801122"/>
              <a:ext cx="3851564" cy="4364182"/>
            </a:xfrm>
            <a:custGeom>
              <a:avLst/>
              <a:gdLst>
                <a:gd name="connsiteX0" fmla="*/ 1898073 w 3851564"/>
                <a:gd name="connsiteY0" fmla="*/ 0 h 4364182"/>
                <a:gd name="connsiteX1" fmla="*/ 3851564 w 3851564"/>
                <a:gd name="connsiteY1" fmla="*/ 1108364 h 4364182"/>
                <a:gd name="connsiteX2" fmla="*/ 3810000 w 3851564"/>
                <a:gd name="connsiteY2" fmla="*/ 3283528 h 4364182"/>
                <a:gd name="connsiteX3" fmla="*/ 1911927 w 3851564"/>
                <a:gd name="connsiteY3" fmla="*/ 4364182 h 4364182"/>
                <a:gd name="connsiteX4" fmla="*/ 0 w 3851564"/>
                <a:gd name="connsiteY4" fmla="*/ 3283528 h 4364182"/>
                <a:gd name="connsiteX5" fmla="*/ 27709 w 3851564"/>
                <a:gd name="connsiteY5" fmla="*/ 1122219 h 4364182"/>
                <a:gd name="connsiteX6" fmla="*/ 1898073 w 3851564"/>
                <a:gd name="connsiteY6" fmla="*/ 0 h 4364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564" h="4364182">
                  <a:moveTo>
                    <a:pt x="1898073" y="0"/>
                  </a:moveTo>
                  <a:lnTo>
                    <a:pt x="3851564" y="1108364"/>
                  </a:lnTo>
                  <a:lnTo>
                    <a:pt x="3810000" y="3283528"/>
                  </a:lnTo>
                  <a:lnTo>
                    <a:pt x="1911927" y="4364182"/>
                  </a:lnTo>
                  <a:lnTo>
                    <a:pt x="0" y="3283528"/>
                  </a:lnTo>
                  <a:lnTo>
                    <a:pt x="27709" y="1122219"/>
                  </a:lnTo>
                  <a:lnTo>
                    <a:pt x="1898073" y="0"/>
                  </a:lnTo>
                  <a:close/>
                </a:path>
              </a:pathLst>
            </a:custGeom>
            <a:blipFill dpi="0" rotWithShape="1">
              <a:blip r:embed="rId3" cstate="email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4966676" y="1858144"/>
              <a:ext cx="3782291" cy="4267200"/>
            </a:xfrm>
            <a:custGeom>
              <a:avLst/>
              <a:gdLst>
                <a:gd name="connsiteX0" fmla="*/ 27709 w 3782291"/>
                <a:gd name="connsiteY0" fmla="*/ 1108363 h 4267200"/>
                <a:gd name="connsiteX1" fmla="*/ 1870363 w 3782291"/>
                <a:gd name="connsiteY1" fmla="*/ 0 h 4267200"/>
                <a:gd name="connsiteX2" fmla="*/ 3782291 w 3782291"/>
                <a:gd name="connsiteY2" fmla="*/ 1094509 h 4267200"/>
                <a:gd name="connsiteX3" fmla="*/ 3740727 w 3782291"/>
                <a:gd name="connsiteY3" fmla="*/ 3241963 h 4267200"/>
                <a:gd name="connsiteX4" fmla="*/ 1884218 w 3782291"/>
                <a:gd name="connsiteY4" fmla="*/ 4267200 h 4267200"/>
                <a:gd name="connsiteX5" fmla="*/ 0 w 3782291"/>
                <a:gd name="connsiteY5" fmla="*/ 3200400 h 4267200"/>
                <a:gd name="connsiteX6" fmla="*/ 27709 w 3782291"/>
                <a:gd name="connsiteY6" fmla="*/ 1108363 h 42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82291" h="4267200">
                  <a:moveTo>
                    <a:pt x="27709" y="1108363"/>
                  </a:moveTo>
                  <a:lnTo>
                    <a:pt x="1870363" y="0"/>
                  </a:lnTo>
                  <a:lnTo>
                    <a:pt x="3782291" y="1094509"/>
                  </a:lnTo>
                  <a:lnTo>
                    <a:pt x="3740727" y="3241963"/>
                  </a:lnTo>
                  <a:lnTo>
                    <a:pt x="1884218" y="4267200"/>
                  </a:lnTo>
                  <a:lnTo>
                    <a:pt x="0" y="3200400"/>
                  </a:lnTo>
                  <a:lnTo>
                    <a:pt x="27709" y="1108363"/>
                  </a:lnTo>
                  <a:close/>
                </a:path>
              </a:pathLst>
            </a:cu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0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Математичні софізми з площами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4837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Використані ресурси: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uk-UA" sz="2400" dirty="0" smtClean="0"/>
              <a:t>Джерело шаблона фону: </a:t>
            </a:r>
            <a:r>
              <a:rPr lang="uk-UA" sz="2400" b="1" i="1" dirty="0" err="1" smtClean="0"/>
              <a:t>Ранько</a:t>
            </a:r>
            <a:r>
              <a:rPr lang="uk-UA" sz="2400" b="1" i="1" dirty="0" smtClean="0"/>
              <a:t> Олена Олексіївна  вчитель початкових класів   ліцею №21 м. Іванове</a:t>
            </a:r>
          </a:p>
          <a:p>
            <a:pPr>
              <a:buFont typeface="Wingdings" pitchFamily="2" charset="2"/>
              <a:buChar char="v"/>
            </a:pPr>
            <a:r>
              <a:rPr lang="en-US" sz="2400" b="1" i="1" dirty="0">
                <a:hlinkClick r:id="rId2"/>
              </a:rPr>
              <a:t>http://</a:t>
            </a:r>
            <a:r>
              <a:rPr lang="en-US" sz="2400" b="1" i="1" dirty="0" smtClean="0">
                <a:hlinkClick r:id="rId2"/>
              </a:rPr>
              <a:t>school21.ivedu.ru/nashMO/nash_ushitela.html</a:t>
            </a:r>
            <a:endParaRPr lang="uk-UA" sz="2400" b="1" i="1" dirty="0" smtClean="0"/>
          </a:p>
          <a:p>
            <a:pPr>
              <a:buFont typeface="Wingdings" pitchFamily="2" charset="2"/>
              <a:buChar char="v"/>
            </a:pPr>
            <a:r>
              <a:rPr lang="en-US" sz="2400" b="1" i="1" dirty="0">
                <a:hlinkClick r:id="rId3"/>
              </a:rPr>
              <a:t>http://uk.wikipedia.org/wiki/</a:t>
            </a:r>
            <a:r>
              <a:rPr lang="uk-UA" sz="2400" b="1" i="1" dirty="0" smtClean="0">
                <a:hlinkClick r:id="rId3"/>
              </a:rPr>
              <a:t>Площа</a:t>
            </a:r>
            <a:endParaRPr lang="uk-UA" sz="2400" b="1" i="1" dirty="0" smtClean="0"/>
          </a:p>
          <a:p>
            <a:pPr>
              <a:buNone/>
            </a:pPr>
            <a:endParaRPr lang="uk-UA" sz="2400" b="1" i="1" dirty="0" smtClean="0"/>
          </a:p>
          <a:p>
            <a:pPr>
              <a:buFont typeface="Wingdings" pitchFamily="2" charset="2"/>
              <a:buChar char="v"/>
            </a:pPr>
            <a:endParaRPr lang="uk-UA" sz="2400" b="1" i="1" dirty="0"/>
          </a:p>
          <a:p>
            <a:pPr>
              <a:buFont typeface="Wingdings" pitchFamily="2" charset="2"/>
              <a:buChar char="v"/>
            </a:pPr>
            <a:endParaRPr lang="uk-UA" sz="2400" b="1" i="1" dirty="0" smtClean="0"/>
          </a:p>
          <a:p>
            <a:pPr marL="0" indent="0" algn="ctr">
              <a:buNone/>
            </a:pPr>
            <a:endParaRPr lang="uk-UA" sz="2400" b="1" i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558955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5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7769" y="116632"/>
            <a:ext cx="7694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i="1" dirty="0" smtClean="0"/>
              <a:t>Спеціалізована школа № 7 ім. М.Т. Рильського м. Києва</a:t>
            </a:r>
            <a:endParaRPr lang="ru-RU" sz="2400" i="1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0" y="1600201"/>
            <a:ext cx="8929718" cy="3257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uk-UA" sz="3200" dirty="0" smtClean="0">
                <a:solidFill>
                  <a:schemeClr val="tx1">
                    <a:tint val="75000"/>
                  </a:schemeClr>
                </a:solidFill>
              </a:rPr>
              <a:t>Урок розроблено в рамках місячника методичних досягнень “ Обрії майстерності ” 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uk-UA" sz="3200" dirty="0" smtClean="0">
                <a:solidFill>
                  <a:srgbClr val="FF0000"/>
                </a:solidFill>
              </a:rPr>
              <a:t> </a:t>
            </a:r>
            <a:r>
              <a:rPr lang="uk-UA" sz="3200" dirty="0" smtClean="0">
                <a:solidFill>
                  <a:schemeClr val="tx1">
                    <a:tint val="75000"/>
                  </a:schemeClr>
                </a:solidFill>
              </a:rPr>
              <a:t>Вчитель – методист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uk-UA" sz="3200" dirty="0" smtClean="0">
                <a:solidFill>
                  <a:srgbClr val="FF0000"/>
                </a:solidFill>
              </a:rPr>
              <a:t> </a:t>
            </a:r>
            <a:r>
              <a:rPr lang="uk-UA" sz="3200" dirty="0" smtClean="0">
                <a:solidFill>
                  <a:schemeClr val="tx1">
                    <a:tint val="75000"/>
                  </a:schemeClr>
                </a:solidFill>
              </a:rPr>
              <a:t> Вчитель математики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uk-UA" sz="3200" dirty="0" smtClean="0">
                <a:solidFill>
                  <a:srgbClr val="FF0000"/>
                </a:solidFill>
              </a:rPr>
              <a:t> </a:t>
            </a:r>
            <a:r>
              <a:rPr lang="uk-UA" sz="3200" dirty="0" smtClean="0">
                <a:solidFill>
                  <a:schemeClr val="tx1">
                    <a:tint val="75000"/>
                  </a:schemeClr>
                </a:solidFill>
              </a:rPr>
              <a:t> Волошина Валентина Іванівна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7620" y="6357958"/>
            <a:ext cx="2093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i="1" dirty="0" smtClean="0"/>
              <a:t>Київ – 2013 рік</a:t>
            </a:r>
            <a:endParaRPr lang="ru-RU" sz="2400" i="1" dirty="0"/>
          </a:p>
        </p:txBody>
      </p:sp>
    </p:spTree>
    <p:extLst>
      <p:ext uri="{BB962C8B-B14F-4D97-AF65-F5344CB8AC3E}">
        <p14:creationId xmlns="" xmlns:p14="http://schemas.microsoft.com/office/powerpoint/2010/main" val="6841361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571472" y="428604"/>
            <a:ext cx="8215338" cy="2428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9000" b="1" i="1" dirty="0" smtClean="0">
                <a:solidFill>
                  <a:srgbClr val="0070C0"/>
                </a:solidFill>
              </a:rPr>
              <a:t>S</a:t>
            </a:r>
            <a:r>
              <a:rPr lang="uk-UA" sz="9600" i="1" dirty="0" smtClean="0">
                <a:solidFill>
                  <a:srgbClr val="0070C0"/>
                </a:solidFill>
              </a:rPr>
              <a:t>пр.</a:t>
            </a:r>
            <a:r>
              <a:rPr lang="en-US" sz="9600" b="1" i="1" dirty="0" smtClean="0">
                <a:solidFill>
                  <a:srgbClr val="0070C0"/>
                </a:solidFill>
              </a:rPr>
              <a:t> </a:t>
            </a:r>
            <a:r>
              <a:rPr lang="uk-UA" sz="19000" b="1" i="1" dirty="0" smtClean="0">
                <a:solidFill>
                  <a:srgbClr val="0070C0"/>
                </a:solidFill>
              </a:rPr>
              <a:t>= </a:t>
            </a:r>
            <a:r>
              <a:rPr lang="uk-UA" sz="18000" b="1" i="1" dirty="0" smtClean="0">
                <a:solidFill>
                  <a:srgbClr val="FF0000"/>
                </a:solidFill>
              </a:rPr>
              <a:t>а</a:t>
            </a:r>
            <a:r>
              <a:rPr lang="en-US" sz="18000" b="1" i="1" dirty="0" smtClean="0">
                <a:solidFill>
                  <a:srgbClr val="FF0000"/>
                </a:solidFill>
              </a:rPr>
              <a:t>b</a:t>
            </a:r>
            <a:endParaRPr lang="ru-RU" sz="18000" b="1" i="1" dirty="0">
              <a:solidFill>
                <a:srgbClr val="FF000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14348" y="3214686"/>
            <a:ext cx="7143800" cy="29289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9000" b="1" i="1" dirty="0" smtClean="0">
                <a:solidFill>
                  <a:srgbClr val="0070C0"/>
                </a:solidFill>
              </a:rPr>
              <a:t>S</a:t>
            </a:r>
            <a:r>
              <a:rPr lang="uk-UA" sz="9600" i="1" dirty="0" smtClean="0">
                <a:solidFill>
                  <a:srgbClr val="0070C0"/>
                </a:solidFill>
              </a:rPr>
              <a:t>пр.</a:t>
            </a:r>
            <a:r>
              <a:rPr lang="en-US" sz="19000" b="1" i="1" dirty="0" smtClean="0">
                <a:solidFill>
                  <a:srgbClr val="0070C0"/>
                </a:solidFill>
              </a:rPr>
              <a:t> </a:t>
            </a:r>
            <a:r>
              <a:rPr lang="en-US" sz="4800" b="1" i="1" dirty="0" smtClean="0">
                <a:solidFill>
                  <a:srgbClr val="0070C0"/>
                </a:solidFill>
              </a:rPr>
              <a:t>  </a:t>
            </a:r>
            <a:r>
              <a:rPr lang="uk-UA" sz="19000" b="1" i="1" dirty="0" smtClean="0">
                <a:solidFill>
                  <a:srgbClr val="0070C0"/>
                </a:solidFill>
              </a:rPr>
              <a:t>=</a:t>
            </a:r>
            <a:endParaRPr lang="ru-RU" sz="19000" b="1" i="1" dirty="0">
              <a:solidFill>
                <a:srgbClr val="FF0000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5929322" y="4572008"/>
            <a:ext cx="1615196" cy="21431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uk-UA" sz="15000" b="1" i="1" dirty="0" smtClean="0">
                <a:solidFill>
                  <a:srgbClr val="FF0000"/>
                </a:solidFill>
              </a:rPr>
              <a:t>2</a:t>
            </a:r>
            <a:endParaRPr lang="ru-RU" sz="15000" b="1" i="1" dirty="0">
              <a:solidFill>
                <a:srgbClr val="FF0000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 flipH="1">
            <a:off x="3428992" y="4857760"/>
            <a:ext cx="571504" cy="642942"/>
          </a:xfrm>
          <a:prstGeom prst="triangle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5581656" y="2786058"/>
            <a:ext cx="2633682" cy="2428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uk-UA" sz="15000" b="1" i="1" u="sng" dirty="0" smtClean="0">
                <a:solidFill>
                  <a:srgbClr val="FF0000"/>
                </a:solidFill>
              </a:rPr>
              <a:t>а</a:t>
            </a:r>
            <a:r>
              <a:rPr lang="en-US" sz="15000" b="1" i="1" u="sng" dirty="0" smtClean="0">
                <a:solidFill>
                  <a:srgbClr val="FF0000"/>
                </a:solidFill>
              </a:rPr>
              <a:t>b</a:t>
            </a:r>
            <a:endParaRPr lang="ru-RU" sz="150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643998" cy="6429420"/>
          </a:xfrm>
          <a:prstGeom prst="rect">
            <a:avLst/>
          </a:prstGeom>
          <a:noFill/>
          <a:ln w="190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олилиния 22"/>
          <p:cNvSpPr/>
          <p:nvPr/>
        </p:nvSpPr>
        <p:spPr>
          <a:xfrm rot="1867317">
            <a:off x="5264675" y="2335943"/>
            <a:ext cx="3848449" cy="3199134"/>
          </a:xfrm>
          <a:custGeom>
            <a:avLst/>
            <a:gdLst>
              <a:gd name="connsiteX0" fmla="*/ 0 w 2926080"/>
              <a:gd name="connsiteY0" fmla="*/ 1294228 h 2546252"/>
              <a:gd name="connsiteX1" fmla="*/ 731520 w 2926080"/>
              <a:gd name="connsiteY1" fmla="*/ 0 h 2546252"/>
              <a:gd name="connsiteX2" fmla="*/ 2180493 w 2926080"/>
              <a:gd name="connsiteY2" fmla="*/ 14068 h 2546252"/>
              <a:gd name="connsiteX3" fmla="*/ 2926080 w 2926080"/>
              <a:gd name="connsiteY3" fmla="*/ 1280160 h 2546252"/>
              <a:gd name="connsiteX4" fmla="*/ 2166425 w 2926080"/>
              <a:gd name="connsiteY4" fmla="*/ 2546252 h 2546252"/>
              <a:gd name="connsiteX5" fmla="*/ 717453 w 2926080"/>
              <a:gd name="connsiteY5" fmla="*/ 2546252 h 2546252"/>
              <a:gd name="connsiteX6" fmla="*/ 0 w 2926080"/>
              <a:gd name="connsiteY6" fmla="*/ 1294228 h 2546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26080" h="2546252">
                <a:moveTo>
                  <a:pt x="0" y="1294228"/>
                </a:moveTo>
                <a:lnTo>
                  <a:pt x="731520" y="0"/>
                </a:lnTo>
                <a:lnTo>
                  <a:pt x="2180493" y="14068"/>
                </a:lnTo>
                <a:lnTo>
                  <a:pt x="2926080" y="1280160"/>
                </a:lnTo>
                <a:lnTo>
                  <a:pt x="2166425" y="2546252"/>
                </a:lnTo>
                <a:lnTo>
                  <a:pt x="717453" y="2546252"/>
                </a:lnTo>
                <a:lnTo>
                  <a:pt x="0" y="1294228"/>
                </a:lnTo>
                <a:close/>
              </a:path>
            </a:pathLst>
          </a:custGeom>
          <a:solidFill>
            <a:srgbClr val="17D109">
              <a:alpha val="49000"/>
            </a:srgbClr>
          </a:solidFill>
          <a:ln w="38100">
            <a:solidFill>
              <a:srgbClr val="17D1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Перевірка домашнього завдання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17567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№255 (ІІ варіант)</a:t>
            </a:r>
          </a:p>
          <a:p>
            <a:pPr marL="0" indent="0" algn="just">
              <a:buNone/>
            </a:pPr>
            <a:r>
              <a:rPr lang="uk-UA" dirty="0" smtClean="0"/>
              <a:t>Чи може найбільший кут опуклого шестикутника дорівнювати 119  ?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69357" y="3659815"/>
            <a:ext cx="1069829" cy="865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885861" y="22048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57106" y="3732413"/>
            <a:ext cx="108208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dirty="0" smtClean="0"/>
              <a:t>n</a:t>
            </a:r>
            <a:r>
              <a:rPr lang="uk-UA" dirty="0" smtClean="0"/>
              <a:t> = 6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3137876"/>
            <a:ext cx="3960439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dirty="0" smtClean="0"/>
              <a:t>Сума кутів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uk-UA" dirty="0" err="1" smtClean="0"/>
              <a:t>-кутника</a:t>
            </a:r>
            <a:r>
              <a:rPr lang="uk-UA" dirty="0" smtClean="0"/>
              <a:t> :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4822539" y="2996952"/>
            <a:ext cx="2304257" cy="834752"/>
            <a:chOff x="4067943" y="3861048"/>
            <a:chExt cx="2304257" cy="834752"/>
          </a:xfrm>
        </p:grpSpPr>
        <p:sp>
          <p:nvSpPr>
            <p:cNvPr id="8" name="Объект 2"/>
            <p:cNvSpPr txBox="1">
              <a:spLocks/>
            </p:cNvSpPr>
            <p:nvPr/>
          </p:nvSpPr>
          <p:spPr>
            <a:xfrm>
              <a:off x="4067943" y="3975720"/>
              <a:ext cx="2304257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uk-UA" dirty="0" smtClean="0"/>
                <a:t>180   (</a:t>
              </a:r>
              <a:r>
                <a:rPr lang="en-US" dirty="0" smtClean="0"/>
                <a:t>n</a:t>
              </a:r>
              <a:r>
                <a:rPr lang="uk-UA" dirty="0" smtClean="0"/>
                <a:t> – 2)</a:t>
              </a:r>
              <a:r>
                <a:rPr lang="en-US" dirty="0" smtClean="0"/>
                <a:t>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20999" y="38610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95082" y="3861048"/>
              <a:ext cx="2936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3200" b="1" dirty="0"/>
                <a:t>.</a:t>
              </a:r>
              <a:endParaRPr lang="ru-RU" sz="3200" b="1" dirty="0"/>
            </a:p>
          </p:txBody>
        </p:sp>
      </p:grpSp>
      <p:sp>
        <p:nvSpPr>
          <p:cNvPr id="13" name="Объект 2"/>
          <p:cNvSpPr txBox="1">
            <a:spLocks/>
          </p:cNvSpPr>
          <p:nvPr/>
        </p:nvSpPr>
        <p:spPr>
          <a:xfrm>
            <a:off x="467543" y="4452493"/>
            <a:ext cx="3960439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dirty="0" smtClean="0"/>
              <a:t>Сума кутів</a:t>
            </a:r>
            <a:r>
              <a:rPr lang="en-US" dirty="0"/>
              <a:t> </a:t>
            </a:r>
            <a:r>
              <a:rPr lang="uk-UA" dirty="0"/>
              <a:t>6</a:t>
            </a:r>
            <a:r>
              <a:rPr lang="uk-UA" dirty="0" smtClean="0"/>
              <a:t>-кутника :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4562734" y="4338412"/>
            <a:ext cx="3249626" cy="834752"/>
            <a:chOff x="4562734" y="4682480"/>
            <a:chExt cx="3249626" cy="834752"/>
          </a:xfrm>
        </p:grpSpPr>
        <p:sp>
          <p:nvSpPr>
            <p:cNvPr id="15" name="Объект 2"/>
            <p:cNvSpPr txBox="1">
              <a:spLocks/>
            </p:cNvSpPr>
            <p:nvPr/>
          </p:nvSpPr>
          <p:spPr>
            <a:xfrm>
              <a:off x="4562734" y="4797152"/>
              <a:ext cx="3249626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uk-UA" dirty="0" smtClean="0"/>
                <a:t>180   (</a:t>
              </a:r>
              <a:r>
                <a:rPr lang="uk-UA" dirty="0"/>
                <a:t>6</a:t>
              </a:r>
              <a:r>
                <a:rPr lang="uk-UA" dirty="0" smtClean="0"/>
                <a:t> – 2)=720</a:t>
              </a:r>
              <a:r>
                <a:rPr lang="en-US" dirty="0" smtClean="0"/>
                <a:t>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215790" y="46824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9873" y="4682480"/>
              <a:ext cx="2936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3200" b="1" dirty="0"/>
                <a:t>.</a:t>
              </a:r>
              <a:endParaRPr lang="ru-RU" sz="32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08304" y="468867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</p:grpSp>
      <p:sp>
        <p:nvSpPr>
          <p:cNvPr id="20" name="Объект 2"/>
          <p:cNvSpPr txBox="1">
            <a:spLocks/>
          </p:cNvSpPr>
          <p:nvPr/>
        </p:nvSpPr>
        <p:spPr>
          <a:xfrm>
            <a:off x="467544" y="5176052"/>
            <a:ext cx="7992888" cy="1149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dirty="0" smtClean="0"/>
              <a:t>Якщо припустити, що всі кути рівні, то один кут дорівнює</a:t>
            </a:r>
            <a:r>
              <a:rPr lang="en-US" dirty="0" smtClean="0"/>
              <a:t>    </a:t>
            </a:r>
            <a:r>
              <a:rPr lang="uk-UA" dirty="0" smtClean="0"/>
              <a:t>720 : 6 = 120</a:t>
            </a:r>
            <a:r>
              <a:rPr lang="en-US" dirty="0" smtClean="0"/>
              <a:t>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694250" y="55660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206418" y="55567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278340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" grpId="0"/>
      <p:bldP spid="6" grpId="0"/>
      <p:bldP spid="7" grpId="0"/>
      <p:bldP spid="13" grpId="0"/>
      <p:bldP spid="20" grpId="0"/>
      <p:bldP spid="21" grpId="0"/>
      <p:bldP spid="2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643998" cy="6429420"/>
          </a:xfrm>
          <a:prstGeom prst="rect">
            <a:avLst/>
          </a:prstGeom>
          <a:noFill/>
          <a:ln w="190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214282" y="214290"/>
            <a:ext cx="8643998" cy="6429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290"/>
            <a:ext cx="8643998" cy="6429420"/>
          </a:xfrm>
          <a:prstGeom prst="rect">
            <a:avLst/>
          </a:prstGeom>
          <a:noFill/>
          <a:ln w="1905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214282" y="214290"/>
            <a:ext cx="8643998" cy="6429420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-105607" y="274638"/>
            <a:ext cx="9252520" cy="6188098"/>
            <a:chOff x="-105607" y="274638"/>
            <a:chExt cx="9252520" cy="6188098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>
            <a:xfrm>
              <a:off x="457200" y="274638"/>
              <a:ext cx="8229600" cy="1143000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uk-UA" dirty="0" smtClean="0">
                  <a:solidFill>
                    <a:srgbClr val="B00000"/>
                  </a:solidFill>
                </a:rPr>
                <a:t>З</a:t>
              </a:r>
              <a:r>
                <a:rPr lang="en-US" dirty="0" smtClean="0">
                  <a:solidFill>
                    <a:srgbClr val="B00000"/>
                  </a:solidFill>
                </a:rPr>
                <a:t>’</a:t>
              </a:r>
              <a:r>
                <a:rPr lang="uk-UA" dirty="0" smtClean="0">
                  <a:solidFill>
                    <a:srgbClr val="B00000"/>
                  </a:solidFill>
                </a:rPr>
                <a:t>ясуємо </a:t>
              </a:r>
              <a:endParaRPr lang="ru-RU" dirty="0">
                <a:solidFill>
                  <a:srgbClr val="B00000"/>
                </a:solidFill>
              </a:endParaRP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0" y="1285860"/>
              <a:ext cx="7857739" cy="4569567"/>
            </a:xfrm>
            <a:custGeom>
              <a:avLst/>
              <a:gdLst>
                <a:gd name="connsiteX0" fmla="*/ 2231599 w 7857739"/>
                <a:gd name="connsiteY0" fmla="*/ 4334907 h 4569567"/>
                <a:gd name="connsiteX1" fmla="*/ 222690 w 7857739"/>
                <a:gd name="connsiteY1" fmla="*/ 3240398 h 4569567"/>
                <a:gd name="connsiteX2" fmla="*/ 70290 w 7857739"/>
                <a:gd name="connsiteY2" fmla="*/ 2159743 h 4569567"/>
                <a:gd name="connsiteX3" fmla="*/ 402799 w 7857739"/>
                <a:gd name="connsiteY3" fmla="*/ 1009816 h 4569567"/>
                <a:gd name="connsiteX4" fmla="*/ 1012399 w 7857739"/>
                <a:gd name="connsiteY4" fmla="*/ 414070 h 4569567"/>
                <a:gd name="connsiteX5" fmla="*/ 2439418 w 7857739"/>
                <a:gd name="connsiteY5" fmla="*/ 12288 h 4569567"/>
                <a:gd name="connsiteX6" fmla="*/ 3824872 w 7857739"/>
                <a:gd name="connsiteY6" fmla="*/ 95416 h 4569567"/>
                <a:gd name="connsiteX7" fmla="*/ 5875345 w 7857739"/>
                <a:gd name="connsiteY7" fmla="*/ 247816 h 4569567"/>
                <a:gd name="connsiteX8" fmla="*/ 7593308 w 7857739"/>
                <a:gd name="connsiteY8" fmla="*/ 552616 h 4569567"/>
                <a:gd name="connsiteX9" fmla="*/ 7717999 w 7857739"/>
                <a:gd name="connsiteY9" fmla="*/ 2242870 h 4569567"/>
                <a:gd name="connsiteX10" fmla="*/ 6277127 w 7857739"/>
                <a:gd name="connsiteY10" fmla="*/ 3863852 h 4569567"/>
                <a:gd name="connsiteX11" fmla="*/ 4822399 w 7857739"/>
                <a:gd name="connsiteY11" fmla="*/ 4293343 h 4569567"/>
                <a:gd name="connsiteX12" fmla="*/ 3797163 w 7857739"/>
                <a:gd name="connsiteY12" fmla="*/ 4556579 h 4569567"/>
                <a:gd name="connsiteX13" fmla="*/ 2647236 w 7857739"/>
                <a:gd name="connsiteY13" fmla="*/ 4515016 h 4569567"/>
                <a:gd name="connsiteX14" fmla="*/ 2259308 w 7857739"/>
                <a:gd name="connsiteY14" fmla="*/ 4390325 h 4569567"/>
                <a:gd name="connsiteX15" fmla="*/ 2231599 w 7857739"/>
                <a:gd name="connsiteY15" fmla="*/ 4334907 h 4569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857739" h="4569567">
                  <a:moveTo>
                    <a:pt x="2231599" y="4334907"/>
                  </a:moveTo>
                  <a:cubicBezTo>
                    <a:pt x="1892163" y="4143253"/>
                    <a:pt x="582908" y="3602925"/>
                    <a:pt x="222690" y="3240398"/>
                  </a:cubicBezTo>
                  <a:cubicBezTo>
                    <a:pt x="-137528" y="2877871"/>
                    <a:pt x="40272" y="2531507"/>
                    <a:pt x="70290" y="2159743"/>
                  </a:cubicBezTo>
                  <a:cubicBezTo>
                    <a:pt x="100308" y="1787979"/>
                    <a:pt x="245781" y="1300761"/>
                    <a:pt x="402799" y="1009816"/>
                  </a:cubicBezTo>
                  <a:cubicBezTo>
                    <a:pt x="559817" y="718871"/>
                    <a:pt x="672962" y="580325"/>
                    <a:pt x="1012399" y="414070"/>
                  </a:cubicBezTo>
                  <a:cubicBezTo>
                    <a:pt x="1351835" y="247815"/>
                    <a:pt x="1970673" y="65397"/>
                    <a:pt x="2439418" y="12288"/>
                  </a:cubicBezTo>
                  <a:cubicBezTo>
                    <a:pt x="2908163" y="-40821"/>
                    <a:pt x="3824872" y="95416"/>
                    <a:pt x="3824872" y="95416"/>
                  </a:cubicBezTo>
                  <a:cubicBezTo>
                    <a:pt x="4397526" y="134671"/>
                    <a:pt x="5247272" y="171616"/>
                    <a:pt x="5875345" y="247816"/>
                  </a:cubicBezTo>
                  <a:cubicBezTo>
                    <a:pt x="6503418" y="324016"/>
                    <a:pt x="7286199" y="220107"/>
                    <a:pt x="7593308" y="552616"/>
                  </a:cubicBezTo>
                  <a:cubicBezTo>
                    <a:pt x="7900417" y="885125"/>
                    <a:pt x="7937363" y="1690997"/>
                    <a:pt x="7717999" y="2242870"/>
                  </a:cubicBezTo>
                  <a:cubicBezTo>
                    <a:pt x="7498636" y="2794743"/>
                    <a:pt x="6759727" y="3522106"/>
                    <a:pt x="6277127" y="3863852"/>
                  </a:cubicBezTo>
                  <a:cubicBezTo>
                    <a:pt x="5794527" y="4205597"/>
                    <a:pt x="5235726" y="4177888"/>
                    <a:pt x="4822399" y="4293343"/>
                  </a:cubicBezTo>
                  <a:cubicBezTo>
                    <a:pt x="4409072" y="4408798"/>
                    <a:pt x="4159690" y="4519634"/>
                    <a:pt x="3797163" y="4556579"/>
                  </a:cubicBezTo>
                  <a:cubicBezTo>
                    <a:pt x="3434636" y="4593524"/>
                    <a:pt x="2903545" y="4542725"/>
                    <a:pt x="2647236" y="4515016"/>
                  </a:cubicBezTo>
                  <a:cubicBezTo>
                    <a:pt x="2390927" y="4487307"/>
                    <a:pt x="2335508" y="4420343"/>
                    <a:pt x="2259308" y="4390325"/>
                  </a:cubicBezTo>
                  <a:cubicBezTo>
                    <a:pt x="2183108" y="4360307"/>
                    <a:pt x="2571035" y="4526561"/>
                    <a:pt x="2231599" y="433490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бъект 2"/>
            <p:cNvSpPr txBox="1">
              <a:spLocks/>
            </p:cNvSpPr>
            <p:nvPr/>
          </p:nvSpPr>
          <p:spPr>
            <a:xfrm>
              <a:off x="-105607" y="846138"/>
              <a:ext cx="9252520" cy="118860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" pitchFamily="2" charset="2"/>
                <a:buChar char="ü"/>
              </a:pPr>
              <a:r>
                <a:rPr lang="en-US" dirty="0" smtClean="0">
                  <a:solidFill>
                    <a:srgbClr val="17D109"/>
                  </a:solidFill>
                </a:rPr>
                <a:t> </a:t>
              </a:r>
              <a:r>
                <a:rPr lang="uk-UA" dirty="0" smtClean="0"/>
                <a:t>Знайдіть площу квадрата діагональ якого дорівнює: 1) 4см.</a:t>
              </a:r>
              <a:endParaRPr lang="ru-RU" b="1" i="1" dirty="0"/>
            </a:p>
          </p:txBody>
        </p:sp>
        <p:grpSp>
          <p:nvGrpSpPr>
            <p:cNvPr id="31" name="Группа 30"/>
            <p:cNvGrpSpPr/>
            <p:nvPr/>
          </p:nvGrpSpPr>
          <p:grpSpPr>
            <a:xfrm>
              <a:off x="2262904" y="2132856"/>
              <a:ext cx="4737988" cy="4329880"/>
              <a:chOff x="2262904" y="2132856"/>
              <a:chExt cx="4737988" cy="432988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 r="11012"/>
              <a:stretch>
                <a:fillRect/>
              </a:stretch>
            </p:blipFill>
            <p:spPr bwMode="auto">
              <a:xfrm>
                <a:off x="2262904" y="2143116"/>
                <a:ext cx="2309096" cy="25948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2" name="Picture 3"/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98906" y="2132856"/>
                <a:ext cx="2594848" cy="25948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28" name="Picture 3"/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042" y="4071942"/>
                <a:ext cx="2309096" cy="23907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0" name="Picture 3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06044" y="4143380"/>
                <a:ext cx="2594848" cy="23090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32" name="Прямоугольник 31"/>
            <p:cNvSpPr/>
            <p:nvPr/>
          </p:nvSpPr>
          <p:spPr>
            <a:xfrm>
              <a:off x="3571868" y="3000372"/>
              <a:ext cx="2571768" cy="2571768"/>
            </a:xfrm>
            <a:prstGeom prst="rect">
              <a:avLst/>
            </a:prstGeom>
            <a:solidFill>
              <a:srgbClr val="17D109">
                <a:alpha val="54000"/>
              </a:srgbClr>
            </a:solidFill>
            <a:ln w="38100">
              <a:solidFill>
                <a:srgbClr val="17D1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5" name="Прямая соединительная линия 34"/>
          <p:cNvCxnSpPr/>
          <p:nvPr/>
        </p:nvCxnSpPr>
        <p:spPr>
          <a:xfrm rot="5400000">
            <a:off x="3571868" y="3000372"/>
            <a:ext cx="2571768" cy="2571768"/>
          </a:xfrm>
          <a:prstGeom prst="line">
            <a:avLst/>
          </a:prstGeom>
          <a:ln w="38100">
            <a:solidFill>
              <a:srgbClr val="17D1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Управляющая кнопка: назад 36">
            <a:hlinkClick r:id="" action="ppaction://hlinkshowjump?jump=lastslideviewed" highlightClick="1"/>
          </p:cNvPr>
          <p:cNvSpPr/>
          <p:nvPr/>
        </p:nvSpPr>
        <p:spPr>
          <a:xfrm>
            <a:off x="428596" y="5643578"/>
            <a:ext cx="857256" cy="928694"/>
          </a:xfrm>
          <a:prstGeom prst="actionButtonBackPrevious">
            <a:avLst/>
          </a:prstGeom>
          <a:solidFill>
            <a:srgbClr val="17D1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4214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 txBox="1">
            <a:spLocks/>
          </p:cNvSpPr>
          <p:nvPr/>
        </p:nvSpPr>
        <p:spPr>
          <a:xfrm>
            <a:off x="669357" y="3659815"/>
            <a:ext cx="1069829" cy="865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55796" y="3421586"/>
            <a:ext cx="108208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en-US" dirty="0" smtClean="0"/>
              <a:t>n</a:t>
            </a:r>
            <a:r>
              <a:rPr lang="uk-UA" dirty="0" smtClean="0"/>
              <a:t> = 9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78242" y="2843644"/>
            <a:ext cx="3960439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dirty="0" smtClean="0"/>
              <a:t>Сума кутів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uk-UA" dirty="0" err="1" smtClean="0"/>
              <a:t>-кутника</a:t>
            </a:r>
            <a:r>
              <a:rPr lang="uk-UA" dirty="0" smtClean="0"/>
              <a:t> :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4824383" y="2780928"/>
            <a:ext cx="2304257" cy="816171"/>
            <a:chOff x="4067943" y="4067780"/>
            <a:chExt cx="2304257" cy="816171"/>
          </a:xfrm>
        </p:grpSpPr>
        <p:sp>
          <p:nvSpPr>
            <p:cNvPr id="11" name="Объект 2"/>
            <p:cNvSpPr txBox="1">
              <a:spLocks/>
            </p:cNvSpPr>
            <p:nvPr/>
          </p:nvSpPr>
          <p:spPr>
            <a:xfrm>
              <a:off x="4067943" y="4163871"/>
              <a:ext cx="2304257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uk-UA" dirty="0" smtClean="0"/>
                <a:t>180   (</a:t>
              </a:r>
              <a:r>
                <a:rPr lang="en-US" dirty="0" smtClean="0"/>
                <a:t>n</a:t>
              </a:r>
              <a:r>
                <a:rPr lang="uk-UA" dirty="0" smtClean="0"/>
                <a:t> – 2)</a:t>
              </a:r>
              <a:r>
                <a:rPr lang="en-US" dirty="0" smtClean="0"/>
                <a:t>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1500" y="40677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87319" y="4078815"/>
              <a:ext cx="2936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3200" b="1" dirty="0"/>
                <a:t>.</a:t>
              </a:r>
              <a:endParaRPr lang="ru-RU" sz="3200" b="1" dirty="0"/>
            </a:p>
          </p:txBody>
        </p:sp>
      </p:grpSp>
      <p:sp>
        <p:nvSpPr>
          <p:cNvPr id="14" name="Объект 2"/>
          <p:cNvSpPr txBox="1">
            <a:spLocks/>
          </p:cNvSpPr>
          <p:nvPr/>
        </p:nvSpPr>
        <p:spPr>
          <a:xfrm>
            <a:off x="442505" y="3995423"/>
            <a:ext cx="3960439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k-UA" dirty="0" smtClean="0"/>
              <a:t>Сума кутів</a:t>
            </a:r>
            <a:r>
              <a:rPr lang="en-US" dirty="0"/>
              <a:t> </a:t>
            </a:r>
            <a:r>
              <a:rPr lang="uk-UA" dirty="0" smtClean="0"/>
              <a:t>9-кутника :</a:t>
            </a:r>
            <a:r>
              <a:rPr lang="en-US" dirty="0" smtClean="0"/>
              <a:t>  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4562734" y="3921036"/>
            <a:ext cx="3285071" cy="834752"/>
            <a:chOff x="4562734" y="4682480"/>
            <a:chExt cx="3285071" cy="834752"/>
          </a:xfrm>
        </p:grpSpPr>
        <p:sp>
          <p:nvSpPr>
            <p:cNvPr id="16" name="Объект 2"/>
            <p:cNvSpPr txBox="1">
              <a:spLocks/>
            </p:cNvSpPr>
            <p:nvPr/>
          </p:nvSpPr>
          <p:spPr>
            <a:xfrm>
              <a:off x="4562734" y="4797152"/>
              <a:ext cx="3249626" cy="72008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buFont typeface="Arial" pitchFamily="34" charset="0"/>
                <a:buNone/>
              </a:pPr>
              <a:r>
                <a:rPr lang="uk-UA" dirty="0" smtClean="0"/>
                <a:t>180   (9 – 2)=1260</a:t>
              </a:r>
              <a:r>
                <a:rPr lang="en-US" dirty="0" smtClean="0"/>
                <a:t>   </a:t>
              </a:r>
              <a:endParaRPr lang="uk-UA" dirty="0" smtClean="0"/>
            </a:p>
            <a:p>
              <a:pPr marL="0" indent="0" algn="just">
                <a:buFont typeface="Arial" pitchFamily="34" charset="0"/>
                <a:buNone/>
              </a:pPr>
              <a:endParaRPr lang="ru-RU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15790" y="468248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89873" y="4682480"/>
              <a:ext cx="2936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3200" b="1" dirty="0"/>
                <a:t>.</a:t>
              </a:r>
              <a:endParaRPr lang="ru-RU" sz="32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46119" y="468867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Перевірка домашнього завдання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090" y="1124744"/>
            <a:ext cx="8507288" cy="1972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№257 (ІІ варіант)</a:t>
            </a:r>
          </a:p>
          <a:p>
            <a:pPr marL="0" indent="0" algn="just">
              <a:buNone/>
            </a:pPr>
            <a:r>
              <a:rPr lang="uk-UA" dirty="0" smtClean="0"/>
              <a:t>Знайдіть кути опуклого дев'ятикутника, якщо їх градусні міри відносяться як  5:6:7:8:8:9:9:9:9.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5796" y="4580898"/>
            <a:ext cx="6874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/>
              <a:t>5х+6х+7х+8х+8х+9х+9х+9х+9х=1260</a:t>
            </a:r>
            <a:endParaRPr lang="ru-RU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686481" y="5152836"/>
            <a:ext cx="3108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х = 1260 : 70 = 18</a:t>
            </a:r>
            <a:endParaRPr lang="ru-RU" sz="3200" dirty="0"/>
          </a:p>
        </p:txBody>
      </p:sp>
      <p:sp>
        <p:nvSpPr>
          <p:cNvPr id="35" name="Объект 2"/>
          <p:cNvSpPr txBox="1">
            <a:spLocks/>
          </p:cNvSpPr>
          <p:nvPr/>
        </p:nvSpPr>
        <p:spPr>
          <a:xfrm>
            <a:off x="1" y="5833702"/>
            <a:ext cx="946854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uk-UA" dirty="0" smtClean="0"/>
              <a:t>90  ,  108  , 126  , 144  , 144   , 162  , 162  , 162  , 162   . </a:t>
            </a:r>
            <a:r>
              <a:rPr lang="en-US" dirty="0" smtClean="0"/>
              <a:t>   </a:t>
            </a:r>
            <a:endParaRPr lang="uk-UA" dirty="0" smtClean="0"/>
          </a:p>
          <a:p>
            <a:pPr marL="0" indent="0" algn="just">
              <a:buFont typeface="Arial" pitchFamily="34" charset="0"/>
              <a:buNone/>
            </a:pP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467544" y="5733256"/>
            <a:ext cx="21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1556414" y="573325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2564526" y="5723964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3572638" y="573325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4580750" y="573325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5588862" y="573325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6596974" y="573325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7605086" y="573325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8613198" y="573325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3563888" y="5003884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2123728" y="5013176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6858016" y="4572008"/>
            <a:ext cx="135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0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953880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4" grpId="0"/>
      <p:bldP spid="4" grpId="0"/>
      <p:bldP spid="20" grpId="0"/>
      <p:bldP spid="35" grpId="0"/>
      <p:bldP spid="36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49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5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="" xmlns:p14="http://schemas.microsoft.com/office/powerpoint/2010/main" val="1601260766"/>
              </p:ext>
            </p:extLst>
          </p:nvPr>
        </p:nvGraphicFramePr>
        <p:xfrm>
          <a:off x="611561" y="1602114"/>
          <a:ext cx="7920880" cy="2224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5" name="Picture 5" descr="C:\Users\Home_PC\Desktop\1089.png"/>
          <p:cNvPicPr>
            <a:picLocks noChangeAspect="1" noChangeArrowheads="1"/>
          </p:cNvPicPr>
          <p:nvPr/>
        </p:nvPicPr>
        <p:blipFill rotWithShape="1">
          <a:blip r:embed="rId8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="" xmlns:a14="http://schemas.microsoft.com/office/drawing/2010/main">
                  <a14:imgLayer r:embed="rId9">
                    <a14:imgEffect>
                      <a14:artisticCement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27584" y="1882862"/>
            <a:ext cx="1556154" cy="165618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6302294" y="1756272"/>
            <a:ext cx="2086129" cy="1926790"/>
          </a:xfrm>
          <a:prstGeom prst="roundRect">
            <a:avLst>
              <a:gd name="adj" fmla="val 11634"/>
            </a:avLst>
          </a:prstGeom>
          <a:solidFill>
            <a:srgbClr val="92D050"/>
          </a:solidFill>
          <a:ln>
            <a:solidFill>
              <a:schemeClr val="bg1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2" name="Picture 11" descr="H:\Documents and Settings\Aida\Рабочий стол\МОИ шаблоны ЭКСПЕРИМЕНТы\index.2.gif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853162"/>
            <a:ext cx="2699792" cy="267979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39381" y="1556792"/>
            <a:ext cx="231666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000" dirty="0" smtClean="0">
                <a:solidFill>
                  <a:schemeClr val="bg1"/>
                </a:solidFill>
              </a:rPr>
              <a:t>Вивчаємо</a:t>
            </a:r>
          </a:p>
          <a:p>
            <a:pPr algn="ctr"/>
            <a:r>
              <a:rPr lang="uk-UA" sz="4000" dirty="0">
                <a:solidFill>
                  <a:schemeClr val="bg1"/>
                </a:solidFill>
              </a:rPr>
              <a:t>н</a:t>
            </a:r>
            <a:r>
              <a:rPr lang="uk-UA" sz="4000" dirty="0" smtClean="0">
                <a:solidFill>
                  <a:schemeClr val="bg1"/>
                </a:solidFill>
              </a:rPr>
              <a:t>овий </a:t>
            </a:r>
          </a:p>
          <a:p>
            <a:pPr algn="ctr"/>
            <a:r>
              <a:rPr lang="uk-UA" sz="4000" dirty="0" smtClean="0">
                <a:solidFill>
                  <a:schemeClr val="bg1"/>
                </a:solidFill>
              </a:rPr>
              <a:t>матеріал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0805" y="-99392"/>
            <a:ext cx="67572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3600" b="1" i="1" dirty="0" smtClean="0">
                <a:solidFill>
                  <a:srgbClr val="3C5C18"/>
                </a:solidFill>
              </a:rPr>
              <a:t>Поняття площі многокутника.</a:t>
            </a:r>
          </a:p>
          <a:p>
            <a:pPr algn="ctr"/>
            <a:r>
              <a:rPr lang="uk-UA" sz="3600" b="1" i="1" dirty="0" smtClean="0">
                <a:solidFill>
                  <a:srgbClr val="3C5C18"/>
                </a:solidFill>
              </a:rPr>
              <a:t> Основні властивості площі.</a:t>
            </a:r>
          </a:p>
          <a:p>
            <a:pPr algn="ctr"/>
            <a:r>
              <a:rPr lang="uk-UA" sz="3600" b="1" i="1" dirty="0" smtClean="0">
                <a:solidFill>
                  <a:srgbClr val="3C5C18"/>
                </a:solidFill>
              </a:rPr>
              <a:t>Площа прямокутника</a:t>
            </a:r>
            <a:endParaRPr lang="ru-RU" sz="3600" b="1" i="1" dirty="0">
              <a:solidFill>
                <a:srgbClr val="3C5C18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60144" y="1556792"/>
            <a:ext cx="680500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Означення плоского многокутника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Поняття площі многокутника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Позначення площі многокутника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Площа квадрата. Площа прямокутника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Одиниці вимірювання площі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Одиничний квадрат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Площі рівних фігур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Рівновеликі фігури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Доведення формули площі прямокутника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Площа прямокутного трикутника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Обчислення площ за основними властивостями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Обчислення площ за формулами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err="1" smtClean="0">
                <a:solidFill>
                  <a:srgbClr val="000000"/>
                </a:solidFill>
              </a:rPr>
              <a:t>Танграм</a:t>
            </a:r>
            <a:endParaRPr lang="uk-UA" sz="240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uk-UA" sz="2400" dirty="0" smtClean="0">
                <a:solidFill>
                  <a:srgbClr val="000000"/>
                </a:solidFill>
              </a:rPr>
              <a:t>Математичні </a:t>
            </a:r>
            <a:r>
              <a:rPr lang="uk-UA" sz="2400" dirty="0" err="1" smtClean="0">
                <a:solidFill>
                  <a:srgbClr val="000000"/>
                </a:solidFill>
              </a:rPr>
              <a:t>софізми</a:t>
            </a:r>
            <a:r>
              <a:rPr lang="uk-UA" sz="2400" dirty="0" smtClean="0">
                <a:solidFill>
                  <a:srgbClr val="000000"/>
                </a:solidFill>
              </a:rPr>
              <a:t> з площами</a:t>
            </a:r>
            <a:endParaRPr lang="ru-RU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45599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6" grpId="0" animBg="1"/>
      <p:bldP spid="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/>
          <p:nvPr/>
        </p:nvSpPr>
        <p:spPr>
          <a:xfrm>
            <a:off x="4346116" y="1268760"/>
            <a:ext cx="4161156" cy="3652735"/>
          </a:xfrm>
          <a:custGeom>
            <a:avLst/>
            <a:gdLst>
              <a:gd name="connsiteX0" fmla="*/ 45775 w 4161156"/>
              <a:gd name="connsiteY0" fmla="*/ 2050653 h 3652735"/>
              <a:gd name="connsiteX1" fmla="*/ 170466 w 4161156"/>
              <a:gd name="connsiteY1" fmla="*/ 1233234 h 3652735"/>
              <a:gd name="connsiteX2" fmla="*/ 613811 w 4161156"/>
              <a:gd name="connsiteY2" fmla="*/ 734471 h 3652735"/>
              <a:gd name="connsiteX3" fmla="*/ 1320393 w 4161156"/>
              <a:gd name="connsiteY3" fmla="*/ 138725 h 3652735"/>
              <a:gd name="connsiteX4" fmla="*/ 1943848 w 4161156"/>
              <a:gd name="connsiteY4" fmla="*/ 180 h 3652735"/>
              <a:gd name="connsiteX5" fmla="*/ 2844393 w 4161156"/>
              <a:gd name="connsiteY5" fmla="*/ 152580 h 3652735"/>
              <a:gd name="connsiteX6" fmla="*/ 3620248 w 4161156"/>
              <a:gd name="connsiteY6" fmla="*/ 401962 h 3652735"/>
              <a:gd name="connsiteX7" fmla="*/ 4063593 w 4161156"/>
              <a:gd name="connsiteY7" fmla="*/ 1039271 h 3652735"/>
              <a:gd name="connsiteX8" fmla="*/ 4119011 w 4161156"/>
              <a:gd name="connsiteY8" fmla="*/ 1815125 h 3652735"/>
              <a:gd name="connsiteX9" fmla="*/ 3550975 w 4161156"/>
              <a:gd name="connsiteY9" fmla="*/ 2577125 h 3652735"/>
              <a:gd name="connsiteX10" fmla="*/ 2982939 w 4161156"/>
              <a:gd name="connsiteY10" fmla="*/ 3048180 h 3652735"/>
              <a:gd name="connsiteX11" fmla="*/ 1971557 w 4161156"/>
              <a:gd name="connsiteY11" fmla="*/ 3630071 h 3652735"/>
              <a:gd name="connsiteX12" fmla="*/ 821629 w 4161156"/>
              <a:gd name="connsiteY12" fmla="*/ 3449962 h 3652735"/>
              <a:gd name="connsiteX13" fmla="*/ 475266 w 4161156"/>
              <a:gd name="connsiteY13" fmla="*/ 2674107 h 3652735"/>
              <a:gd name="connsiteX14" fmla="*/ 18066 w 4161156"/>
              <a:gd name="connsiteY14" fmla="*/ 2632543 h 3652735"/>
              <a:gd name="connsiteX15" fmla="*/ 87339 w 4161156"/>
              <a:gd name="connsiteY15" fmla="*/ 2216907 h 3652735"/>
              <a:gd name="connsiteX16" fmla="*/ 45775 w 4161156"/>
              <a:gd name="connsiteY16" fmla="*/ 2050653 h 3652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161156" h="3652735">
                <a:moveTo>
                  <a:pt x="45775" y="2050653"/>
                </a:moveTo>
                <a:cubicBezTo>
                  <a:pt x="59630" y="1886707"/>
                  <a:pt x="75793" y="1452598"/>
                  <a:pt x="170466" y="1233234"/>
                </a:cubicBezTo>
                <a:cubicBezTo>
                  <a:pt x="265139" y="1013870"/>
                  <a:pt x="422157" y="916889"/>
                  <a:pt x="613811" y="734471"/>
                </a:cubicBezTo>
                <a:cubicBezTo>
                  <a:pt x="805465" y="552053"/>
                  <a:pt x="1098720" y="261107"/>
                  <a:pt x="1320393" y="138725"/>
                </a:cubicBezTo>
                <a:cubicBezTo>
                  <a:pt x="1542066" y="16343"/>
                  <a:pt x="1689848" y="-2129"/>
                  <a:pt x="1943848" y="180"/>
                </a:cubicBezTo>
                <a:cubicBezTo>
                  <a:pt x="2197848" y="2489"/>
                  <a:pt x="2564993" y="85616"/>
                  <a:pt x="2844393" y="152580"/>
                </a:cubicBezTo>
                <a:cubicBezTo>
                  <a:pt x="3123793" y="219544"/>
                  <a:pt x="3417048" y="254180"/>
                  <a:pt x="3620248" y="401962"/>
                </a:cubicBezTo>
                <a:cubicBezTo>
                  <a:pt x="3823448" y="549744"/>
                  <a:pt x="3980466" y="803744"/>
                  <a:pt x="4063593" y="1039271"/>
                </a:cubicBezTo>
                <a:cubicBezTo>
                  <a:pt x="4146720" y="1274798"/>
                  <a:pt x="4204447" y="1558816"/>
                  <a:pt x="4119011" y="1815125"/>
                </a:cubicBezTo>
                <a:cubicBezTo>
                  <a:pt x="4033575" y="2071434"/>
                  <a:pt x="3740320" y="2371616"/>
                  <a:pt x="3550975" y="2577125"/>
                </a:cubicBezTo>
                <a:cubicBezTo>
                  <a:pt x="3361630" y="2782634"/>
                  <a:pt x="3246175" y="2872689"/>
                  <a:pt x="2982939" y="3048180"/>
                </a:cubicBezTo>
                <a:cubicBezTo>
                  <a:pt x="2719703" y="3223671"/>
                  <a:pt x="2331775" y="3563107"/>
                  <a:pt x="1971557" y="3630071"/>
                </a:cubicBezTo>
                <a:cubicBezTo>
                  <a:pt x="1611339" y="3697035"/>
                  <a:pt x="1071011" y="3609289"/>
                  <a:pt x="821629" y="3449962"/>
                </a:cubicBezTo>
                <a:cubicBezTo>
                  <a:pt x="572247" y="3290635"/>
                  <a:pt x="609193" y="2810344"/>
                  <a:pt x="475266" y="2674107"/>
                </a:cubicBezTo>
                <a:cubicBezTo>
                  <a:pt x="341339" y="2537871"/>
                  <a:pt x="82721" y="2708743"/>
                  <a:pt x="18066" y="2632543"/>
                </a:cubicBezTo>
                <a:cubicBezTo>
                  <a:pt x="-46589" y="2556343"/>
                  <a:pt x="82721" y="2318507"/>
                  <a:pt x="87339" y="2216907"/>
                </a:cubicBezTo>
                <a:cubicBezTo>
                  <a:pt x="91957" y="2115307"/>
                  <a:pt x="31920" y="2214599"/>
                  <a:pt x="45775" y="2050653"/>
                </a:cubicBezTo>
                <a:close/>
              </a:path>
            </a:pathLst>
          </a:custGeom>
          <a:solidFill>
            <a:srgbClr val="17D1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олилиния 15"/>
          <p:cNvSpPr/>
          <p:nvPr/>
        </p:nvSpPr>
        <p:spPr>
          <a:xfrm>
            <a:off x="5063689" y="2125309"/>
            <a:ext cx="2604655" cy="1939636"/>
          </a:xfrm>
          <a:custGeom>
            <a:avLst/>
            <a:gdLst>
              <a:gd name="connsiteX0" fmla="*/ 0 w 2604655"/>
              <a:gd name="connsiteY0" fmla="*/ 1233054 h 1939636"/>
              <a:gd name="connsiteX1" fmla="*/ 443346 w 2604655"/>
              <a:gd name="connsiteY1" fmla="*/ 387927 h 1939636"/>
              <a:gd name="connsiteX2" fmla="*/ 2604655 w 2604655"/>
              <a:gd name="connsiteY2" fmla="*/ 0 h 1939636"/>
              <a:gd name="connsiteX3" fmla="*/ 1856509 w 2604655"/>
              <a:gd name="connsiteY3" fmla="*/ 1690254 h 1939636"/>
              <a:gd name="connsiteX4" fmla="*/ 789709 w 2604655"/>
              <a:gd name="connsiteY4" fmla="*/ 1939636 h 1939636"/>
              <a:gd name="connsiteX5" fmla="*/ 0 w 2604655"/>
              <a:gd name="connsiteY5" fmla="*/ 1233054 h 193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4655" h="1939636">
                <a:moveTo>
                  <a:pt x="0" y="1233054"/>
                </a:moveTo>
                <a:lnTo>
                  <a:pt x="443346" y="387927"/>
                </a:lnTo>
                <a:lnTo>
                  <a:pt x="2604655" y="0"/>
                </a:lnTo>
                <a:lnTo>
                  <a:pt x="1856509" y="1690254"/>
                </a:lnTo>
                <a:lnTo>
                  <a:pt x="789709" y="1939636"/>
                </a:lnTo>
                <a:lnTo>
                  <a:pt x="0" y="1233054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-20751" y="330354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rgbClr val="B00000"/>
                </a:solidFill>
              </a:rPr>
              <a:t>Плоский многокутник</a:t>
            </a:r>
            <a:endParaRPr lang="ru-RU" dirty="0">
              <a:solidFill>
                <a:srgbClr val="B00000"/>
              </a:solidFill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5063689" y="2125309"/>
            <a:ext cx="2604655" cy="1939636"/>
          </a:xfrm>
          <a:custGeom>
            <a:avLst/>
            <a:gdLst>
              <a:gd name="connsiteX0" fmla="*/ 0 w 2604655"/>
              <a:gd name="connsiteY0" fmla="*/ 1233054 h 1939636"/>
              <a:gd name="connsiteX1" fmla="*/ 443346 w 2604655"/>
              <a:gd name="connsiteY1" fmla="*/ 387927 h 1939636"/>
              <a:gd name="connsiteX2" fmla="*/ 2604655 w 2604655"/>
              <a:gd name="connsiteY2" fmla="*/ 0 h 1939636"/>
              <a:gd name="connsiteX3" fmla="*/ 1856509 w 2604655"/>
              <a:gd name="connsiteY3" fmla="*/ 1690254 h 1939636"/>
              <a:gd name="connsiteX4" fmla="*/ 789709 w 2604655"/>
              <a:gd name="connsiteY4" fmla="*/ 1939636 h 1939636"/>
              <a:gd name="connsiteX5" fmla="*/ 0 w 2604655"/>
              <a:gd name="connsiteY5" fmla="*/ 1233054 h 193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4655" h="1939636">
                <a:moveTo>
                  <a:pt x="0" y="1233054"/>
                </a:moveTo>
                <a:lnTo>
                  <a:pt x="443346" y="387927"/>
                </a:lnTo>
                <a:lnTo>
                  <a:pt x="2604655" y="0"/>
                </a:lnTo>
                <a:lnTo>
                  <a:pt x="1856509" y="1690254"/>
                </a:lnTo>
                <a:lnTo>
                  <a:pt x="789709" y="1939636"/>
                </a:lnTo>
                <a:lnTo>
                  <a:pt x="0" y="1233054"/>
                </a:lnTo>
                <a:close/>
              </a:path>
            </a:pathLst>
          </a:custGeom>
          <a:solidFill>
            <a:srgbClr val="17D1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79555" y="2679628"/>
            <a:ext cx="17636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ВНУТРІШНЯ</a:t>
            </a:r>
          </a:p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область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47522" y="1484678"/>
            <a:ext cx="16369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ЗОВНІШНЯ</a:t>
            </a:r>
          </a:p>
          <a:p>
            <a:pPr algn="ctr"/>
            <a:r>
              <a:rPr lang="uk-UA" sz="2400" b="1" dirty="0" smtClean="0">
                <a:solidFill>
                  <a:schemeClr val="bg1"/>
                </a:solidFill>
              </a:rPr>
              <a:t>область</a:t>
            </a: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0" y="4271656"/>
            <a:ext cx="9252520" cy="19728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smtClean="0"/>
              <a:t>Многокутник розбиває площину на дві області – внутрішню і зовнішню.</a:t>
            </a:r>
          </a:p>
          <a:p>
            <a:pPr>
              <a:buFont typeface="Wingdings" pitchFamily="2" charset="2"/>
              <a:buChar char="ü"/>
            </a:pPr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uk-UA" dirty="0" smtClean="0"/>
              <a:t>Кожен плоский многокутник займає частину площини.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4486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7.40741E-7 L -0.49549 0.005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74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  <p:bldP spid="19" grpId="0"/>
      <p:bldP spid="20" grpId="0"/>
      <p:bldP spid="2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B00000"/>
                </a:solidFill>
              </a:rPr>
              <a:t>Площа многокутника</a:t>
            </a:r>
            <a:endParaRPr lang="ru-RU" dirty="0">
              <a:solidFill>
                <a:srgbClr val="B00000"/>
              </a:solidFill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459038" y="2213256"/>
            <a:ext cx="2604655" cy="1939636"/>
          </a:xfrm>
          <a:custGeom>
            <a:avLst/>
            <a:gdLst>
              <a:gd name="connsiteX0" fmla="*/ 0 w 2604655"/>
              <a:gd name="connsiteY0" fmla="*/ 1233054 h 1939636"/>
              <a:gd name="connsiteX1" fmla="*/ 443346 w 2604655"/>
              <a:gd name="connsiteY1" fmla="*/ 387927 h 1939636"/>
              <a:gd name="connsiteX2" fmla="*/ 2604655 w 2604655"/>
              <a:gd name="connsiteY2" fmla="*/ 0 h 1939636"/>
              <a:gd name="connsiteX3" fmla="*/ 1856509 w 2604655"/>
              <a:gd name="connsiteY3" fmla="*/ 1690254 h 1939636"/>
              <a:gd name="connsiteX4" fmla="*/ 789709 w 2604655"/>
              <a:gd name="connsiteY4" fmla="*/ 1939636 h 1939636"/>
              <a:gd name="connsiteX5" fmla="*/ 0 w 2604655"/>
              <a:gd name="connsiteY5" fmla="*/ 1233054 h 1939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4655" h="1939636">
                <a:moveTo>
                  <a:pt x="0" y="1233054"/>
                </a:moveTo>
                <a:lnTo>
                  <a:pt x="443346" y="387927"/>
                </a:lnTo>
                <a:lnTo>
                  <a:pt x="2604655" y="0"/>
                </a:lnTo>
                <a:lnTo>
                  <a:pt x="1856509" y="1690254"/>
                </a:lnTo>
                <a:lnTo>
                  <a:pt x="789709" y="1939636"/>
                </a:lnTo>
                <a:lnTo>
                  <a:pt x="0" y="1233054"/>
                </a:lnTo>
                <a:close/>
              </a:path>
            </a:pathLst>
          </a:custGeom>
          <a:solidFill>
            <a:srgbClr val="17D10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0" y="4271656"/>
            <a:ext cx="9252520" cy="19728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smtClean="0"/>
              <a:t>Якщо частину площини, яку займає многокутник виразити деяким числом, то дістанемо площу многокутника.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10334" y="2721409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3388002" y="1916832"/>
            <a:ext cx="5468442" cy="118798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smtClean="0"/>
              <a:t>Якою буквою позначають площу?</a:t>
            </a: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626793" y="3073057"/>
            <a:ext cx="2194669" cy="107983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000" b="1" i="1" dirty="0" smtClean="0">
                <a:solidFill>
                  <a:srgbClr val="0070C0"/>
                </a:solidFill>
              </a:rPr>
              <a:t>S </a:t>
            </a:r>
            <a:r>
              <a:rPr lang="uk-UA" dirty="0" smtClean="0"/>
              <a:t>або  </a:t>
            </a:r>
            <a:r>
              <a:rPr lang="en-US" sz="6000" b="1" i="1" dirty="0" smtClean="0">
                <a:solidFill>
                  <a:srgbClr val="0070C0"/>
                </a:solidFill>
              </a:rPr>
              <a:t>S</a:t>
            </a:r>
            <a:r>
              <a:rPr lang="en-US" b="1" i="1" dirty="0" smtClean="0">
                <a:solidFill>
                  <a:srgbClr val="0070C0"/>
                </a:solidFill>
              </a:rPr>
              <a:t>F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solidFill>
                  <a:srgbClr val="B00000"/>
                </a:solidFill>
              </a:rPr>
              <a:t>Площа многокутника</a:t>
            </a:r>
            <a:endParaRPr lang="ru-RU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40707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2" grpId="0"/>
      <p:bldP spid="14" grpId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Grp="1" noChangeArrowheads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solidFill>
                  <a:srgbClr val="B00000"/>
                </a:solidFill>
              </a:rPr>
              <a:t>Площа квадрата. Площа прямокутника</a:t>
            </a:r>
            <a:endParaRPr lang="ru-RU" dirty="0">
              <a:solidFill>
                <a:srgbClr val="B00000"/>
              </a:solidFill>
            </a:endParaRPr>
          </a:p>
        </p:txBody>
      </p:sp>
      <p:sp>
        <p:nvSpPr>
          <p:cNvPr id="5" name="Объект 2"/>
          <p:cNvSpPr txBox="1">
            <a:spLocks noGrp="1"/>
          </p:cNvSpPr>
          <p:nvPr>
            <p:ph idx="1"/>
          </p:nvPr>
        </p:nvSpPr>
        <p:spPr>
          <a:xfrm>
            <a:off x="457200" y="1600201"/>
            <a:ext cx="2530624" cy="10367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6000" b="1" i="1" dirty="0" smtClean="0">
                <a:solidFill>
                  <a:srgbClr val="0070C0"/>
                </a:solidFill>
              </a:rPr>
              <a:t>S</a:t>
            </a:r>
            <a:r>
              <a:rPr lang="uk-UA" i="1" dirty="0" smtClean="0">
                <a:solidFill>
                  <a:srgbClr val="0070C0"/>
                </a:solidFill>
              </a:rPr>
              <a:t>кв.</a:t>
            </a:r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uk-UA" sz="6000" b="1" i="1" dirty="0" smtClean="0">
                <a:solidFill>
                  <a:srgbClr val="0070C0"/>
                </a:solidFill>
              </a:rPr>
              <a:t>= </a:t>
            </a:r>
            <a:r>
              <a:rPr lang="uk-UA" sz="6000" b="1" i="1" dirty="0" smtClean="0">
                <a:solidFill>
                  <a:srgbClr val="FF0000"/>
                </a:solidFill>
              </a:rPr>
              <a:t>а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08770592"/>
              </p:ext>
            </p:extLst>
          </p:nvPr>
        </p:nvGraphicFramePr>
        <p:xfrm>
          <a:off x="4514850" y="3321050"/>
          <a:ext cx="114300" cy="251966"/>
        </p:xfrm>
        <a:graphic>
          <a:graphicData uri="http://schemas.openxmlformats.org/presentationml/2006/ole">
            <p:oleObj spid="_x0000_s1056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9509880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57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14181154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58" name="Формула" r:id="rId5" imgW="114120" imgH="21564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11760" y="1556792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b="1" i="1" dirty="0" smtClean="0">
                <a:solidFill>
                  <a:srgbClr val="FF0000"/>
                </a:solidFill>
              </a:rPr>
              <a:t>2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23929" y="1914415"/>
            <a:ext cx="1944216" cy="1975233"/>
          </a:xfrm>
          <a:prstGeom prst="rect">
            <a:avLst/>
          </a:prstGeom>
          <a:solidFill>
            <a:srgbClr val="17D109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Левая фигурная скобка 12"/>
          <p:cNvSpPr/>
          <p:nvPr/>
        </p:nvSpPr>
        <p:spPr>
          <a:xfrm rot="10800000">
            <a:off x="5875459" y="1929390"/>
            <a:ext cx="504057" cy="1960258"/>
          </a:xfrm>
          <a:prstGeom prst="leftBrace">
            <a:avLst>
              <a:gd name="adj1" fmla="val 46519"/>
              <a:gd name="adj2" fmla="val 452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6588224" y="2598523"/>
            <a:ext cx="2526020" cy="1036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uk-UA" sz="5700" b="1" i="1" dirty="0" smtClean="0">
                <a:solidFill>
                  <a:srgbClr val="FF0000"/>
                </a:solidFill>
              </a:rPr>
              <a:t>а</a:t>
            </a:r>
            <a:r>
              <a:rPr lang="uk-UA" sz="4000" b="1" i="1" dirty="0" smtClean="0">
                <a:solidFill>
                  <a:srgbClr val="0070C0"/>
                </a:solidFill>
              </a:rPr>
              <a:t> </a:t>
            </a:r>
            <a:r>
              <a:rPr lang="uk-UA" sz="4000" dirty="0" smtClean="0"/>
              <a:t>-  сторона квадрата</a:t>
            </a:r>
            <a:endParaRPr lang="ru-RU" sz="4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05709" y="4077072"/>
            <a:ext cx="3390227" cy="1844556"/>
          </a:xfrm>
          <a:prstGeom prst="rect">
            <a:avLst/>
          </a:prstGeom>
          <a:solidFill>
            <a:srgbClr val="17D109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82468" y="2598523"/>
            <a:ext cx="2530624" cy="1036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6000" b="1" i="1" dirty="0" smtClean="0">
                <a:solidFill>
                  <a:srgbClr val="0070C0"/>
                </a:solidFill>
              </a:rPr>
              <a:t>S</a:t>
            </a:r>
            <a:r>
              <a:rPr lang="uk-UA" i="1" dirty="0" smtClean="0">
                <a:solidFill>
                  <a:srgbClr val="0070C0"/>
                </a:solidFill>
              </a:rPr>
              <a:t>пр.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uk-UA" sz="6000" b="1" i="1" dirty="0" smtClean="0">
                <a:solidFill>
                  <a:srgbClr val="0070C0"/>
                </a:solidFill>
              </a:rPr>
              <a:t>= </a:t>
            </a:r>
            <a:r>
              <a:rPr lang="uk-UA" sz="6000" b="1" i="1" dirty="0" smtClean="0">
                <a:solidFill>
                  <a:srgbClr val="FF0000"/>
                </a:solidFill>
              </a:rPr>
              <a:t>а</a:t>
            </a:r>
            <a:r>
              <a:rPr lang="en-US" sz="6000" b="1" i="1" dirty="0" smtClean="0">
                <a:solidFill>
                  <a:srgbClr val="FF0000"/>
                </a:solidFill>
              </a:rPr>
              <a:t>b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18" name="Левая фигурная скобка 17"/>
          <p:cNvSpPr/>
          <p:nvPr/>
        </p:nvSpPr>
        <p:spPr>
          <a:xfrm rot="10800000">
            <a:off x="4067945" y="4077072"/>
            <a:ext cx="504057" cy="1844556"/>
          </a:xfrm>
          <a:prstGeom prst="leftBrace">
            <a:avLst>
              <a:gd name="adj1" fmla="val 46519"/>
              <a:gd name="adj2" fmla="val 452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5030176" y="4190631"/>
            <a:ext cx="3312370" cy="12241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5700" b="1" i="1" dirty="0" smtClean="0">
                <a:solidFill>
                  <a:srgbClr val="FF0000"/>
                </a:solidFill>
              </a:rPr>
              <a:t>а </a:t>
            </a:r>
            <a:r>
              <a:rPr lang="uk-UA" sz="3800" i="1" dirty="0" smtClean="0"/>
              <a:t>і</a:t>
            </a:r>
            <a:r>
              <a:rPr lang="uk-UA" sz="6000" dirty="0" smtClean="0"/>
              <a:t> </a:t>
            </a:r>
            <a:r>
              <a:rPr lang="en-US" sz="5700" b="1" i="1" dirty="0" smtClean="0">
                <a:solidFill>
                  <a:srgbClr val="FF0000"/>
                </a:solidFill>
              </a:rPr>
              <a:t>b</a:t>
            </a:r>
            <a:r>
              <a:rPr lang="uk-UA" sz="4000" b="1" i="1" dirty="0" smtClean="0">
                <a:solidFill>
                  <a:srgbClr val="0070C0"/>
                </a:solidFill>
              </a:rPr>
              <a:t> </a:t>
            </a:r>
            <a:r>
              <a:rPr lang="uk-UA" sz="4600" dirty="0" smtClean="0"/>
              <a:t>-  </a:t>
            </a:r>
            <a:r>
              <a:rPr lang="uk-UA" sz="4100" dirty="0" smtClean="0"/>
              <a:t>сторони прямокутника</a:t>
            </a:r>
            <a:endParaRPr lang="ru-RU" sz="4100" dirty="0"/>
          </a:p>
        </p:txBody>
      </p:sp>
      <p:sp>
        <p:nvSpPr>
          <p:cNvPr id="20" name="Левая фигурная скобка 19"/>
          <p:cNvSpPr/>
          <p:nvPr/>
        </p:nvSpPr>
        <p:spPr>
          <a:xfrm rot="16200000">
            <a:off x="2048616" y="4487165"/>
            <a:ext cx="504057" cy="3390586"/>
          </a:xfrm>
          <a:prstGeom prst="leftBrace">
            <a:avLst>
              <a:gd name="adj1" fmla="val 46519"/>
              <a:gd name="adj2" fmla="val 4522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400009" y="4796306"/>
            <a:ext cx="630167" cy="612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5700" b="1" i="1" dirty="0" smtClean="0">
                <a:solidFill>
                  <a:srgbClr val="FF0000"/>
                </a:solidFill>
              </a:rPr>
              <a:t>а</a:t>
            </a:r>
            <a:endParaRPr lang="ru-RU" sz="4100" dirty="0"/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1691680" y="6406627"/>
            <a:ext cx="757292" cy="63469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6000" dirty="0" smtClean="0"/>
              <a:t> </a:t>
            </a:r>
            <a:r>
              <a:rPr lang="en-US" sz="5700" b="1" i="1" dirty="0" smtClean="0">
                <a:solidFill>
                  <a:srgbClr val="FF0000"/>
                </a:solidFill>
              </a:rPr>
              <a:t>b</a:t>
            </a:r>
            <a:endParaRPr lang="ru-RU" sz="4100" dirty="0"/>
          </a:p>
        </p:txBody>
      </p:sp>
    </p:spTree>
    <p:extLst>
      <p:ext uri="{BB962C8B-B14F-4D97-AF65-F5344CB8AC3E}">
        <p14:creationId xmlns="" xmlns:p14="http://schemas.microsoft.com/office/powerpoint/2010/main" val="26108480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1" grpId="0"/>
      <p:bldP spid="12" grpId="0" animBg="1"/>
      <p:bldP spid="13" grpId="0" animBg="1"/>
      <p:bldP spid="14" grpId="0"/>
      <p:bldP spid="15" grpId="0" animBg="1"/>
      <p:bldP spid="17" grpId="0"/>
      <p:bldP spid="18" grpId="0" animBg="1"/>
      <p:bldP spid="19" grpId="0"/>
      <p:bldP spid="20" grpId="0" animBg="1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Объект 2"/>
          <p:cNvSpPr txBox="1">
            <a:spLocks/>
          </p:cNvSpPr>
          <p:nvPr/>
        </p:nvSpPr>
        <p:spPr>
          <a:xfrm>
            <a:off x="15877" y="1127097"/>
            <a:ext cx="9252520" cy="12241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17D109"/>
                </a:solidFill>
              </a:rPr>
              <a:t> </a:t>
            </a:r>
            <a:r>
              <a:rPr lang="uk-UA" dirty="0" smtClean="0"/>
              <a:t>Щоб вимірювати площу фігури, треба обрати одиницю вимірювання. </a:t>
            </a:r>
            <a:endParaRPr lang="ru-RU" b="1" i="1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0" y="2204864"/>
            <a:ext cx="9252520" cy="7200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rgbClr val="17D109"/>
                </a:solidFill>
              </a:rPr>
              <a:t> </a:t>
            </a:r>
            <a:r>
              <a:rPr lang="uk-UA" dirty="0" smtClean="0"/>
              <a:t>Назвіть відомі одиниці вимірювання площі.</a:t>
            </a:r>
            <a:endParaRPr lang="ru-RU" b="1" i="1" dirty="0"/>
          </a:p>
        </p:txBody>
      </p:sp>
      <p:sp>
        <p:nvSpPr>
          <p:cNvPr id="21" name="Rectangle 5"/>
          <p:cNvSpPr txBox="1">
            <a:spLocks noChangeArrowheads="1"/>
          </p:cNvSpPr>
          <p:nvPr/>
        </p:nvSpPr>
        <p:spPr>
          <a:xfrm>
            <a:off x="4563794" y="4318202"/>
            <a:ext cx="752658" cy="7787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5400" b="1" dirty="0">
                <a:solidFill>
                  <a:srgbClr val="17D109"/>
                </a:solidFill>
              </a:rPr>
              <a:t>а</a:t>
            </a:r>
            <a:r>
              <a:rPr lang="uk-UA" sz="5400" b="1" dirty="0" smtClean="0">
                <a:solidFill>
                  <a:srgbClr val="17D109"/>
                </a:solidFill>
              </a:rPr>
              <a:t>     </a:t>
            </a:r>
          </a:p>
        </p:txBody>
      </p:sp>
      <p:sp>
        <p:nvSpPr>
          <p:cNvPr id="22" name="Rectangle 5"/>
          <p:cNvSpPr txBox="1">
            <a:spLocks noChangeArrowheads="1"/>
          </p:cNvSpPr>
          <p:nvPr/>
        </p:nvSpPr>
        <p:spPr>
          <a:xfrm>
            <a:off x="5170480" y="4679941"/>
            <a:ext cx="958520" cy="7787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uk-UA" sz="5400" b="1" dirty="0" smtClean="0">
                <a:solidFill>
                  <a:srgbClr val="17D109"/>
                </a:solidFill>
              </a:rPr>
              <a:t>га     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457200" y="2706852"/>
            <a:ext cx="1383668" cy="778794"/>
            <a:chOff x="457200" y="2706852"/>
            <a:chExt cx="1383668" cy="778794"/>
          </a:xfrm>
        </p:grpSpPr>
        <p:sp>
          <p:nvSpPr>
            <p:cNvPr id="18" name="Rectangle 5"/>
            <p:cNvSpPr txBox="1">
              <a:spLocks noChangeArrowheads="1"/>
            </p:cNvSpPr>
            <p:nvPr/>
          </p:nvSpPr>
          <p:spPr>
            <a:xfrm>
              <a:off x="457200" y="2706852"/>
              <a:ext cx="1234480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>
                  <a:solidFill>
                    <a:srgbClr val="17D109"/>
                  </a:solidFill>
                </a:rPr>
                <a:t>м</a:t>
              </a:r>
              <a:r>
                <a:rPr lang="uk-UA" sz="5400" b="1" dirty="0" smtClean="0">
                  <a:solidFill>
                    <a:srgbClr val="17D109"/>
                  </a:solidFill>
                </a:rPr>
                <a:t>м     </a:t>
              </a:r>
            </a:p>
          </p:txBody>
        </p:sp>
        <p:sp>
          <p:nvSpPr>
            <p:cNvPr id="24" name="Rectangle 5"/>
            <p:cNvSpPr txBox="1">
              <a:spLocks noChangeArrowheads="1"/>
            </p:cNvSpPr>
            <p:nvPr/>
          </p:nvSpPr>
          <p:spPr>
            <a:xfrm>
              <a:off x="1489212" y="2706852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rgbClr val="17D109"/>
                  </a:solidFill>
                </a:rPr>
                <a:t>2</a:t>
              </a:r>
              <a:endParaRPr lang="ru-RU" sz="6600" b="1" dirty="0">
                <a:solidFill>
                  <a:srgbClr val="17D109"/>
                </a:solidFill>
              </a:endParaRP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1665040" y="3140968"/>
            <a:ext cx="1153375" cy="795338"/>
            <a:chOff x="1665040" y="3140968"/>
            <a:chExt cx="1153375" cy="795338"/>
          </a:xfrm>
        </p:grpSpPr>
        <p:sp>
          <p:nvSpPr>
            <p:cNvPr id="15" name="Rectangle 5"/>
            <p:cNvSpPr txBox="1">
              <a:spLocks noChangeArrowheads="1"/>
            </p:cNvSpPr>
            <p:nvPr/>
          </p:nvSpPr>
          <p:spPr>
            <a:xfrm>
              <a:off x="1665040" y="3157512"/>
              <a:ext cx="1153375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rgbClr val="17D109"/>
                  </a:solidFill>
                </a:rPr>
                <a:t>см     </a:t>
              </a:r>
            </a:p>
          </p:txBody>
        </p:sp>
        <p:sp>
          <p:nvSpPr>
            <p:cNvPr id="25" name="Rectangle 5"/>
            <p:cNvSpPr txBox="1">
              <a:spLocks noChangeArrowheads="1"/>
            </p:cNvSpPr>
            <p:nvPr/>
          </p:nvSpPr>
          <p:spPr>
            <a:xfrm>
              <a:off x="2420144" y="3140968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rgbClr val="17D109"/>
                  </a:solidFill>
                </a:rPr>
                <a:t>2</a:t>
              </a:r>
              <a:endParaRPr lang="ru-RU" sz="6600" b="1" dirty="0">
                <a:solidFill>
                  <a:srgbClr val="17D109"/>
                </a:solidFill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2735796" y="3546909"/>
            <a:ext cx="1368152" cy="778794"/>
            <a:chOff x="2735796" y="3546909"/>
            <a:chExt cx="1368152" cy="778794"/>
          </a:xfrm>
        </p:grpSpPr>
        <p:sp>
          <p:nvSpPr>
            <p:cNvPr id="19" name="Rectangle 5"/>
            <p:cNvSpPr txBox="1">
              <a:spLocks noChangeArrowheads="1"/>
            </p:cNvSpPr>
            <p:nvPr/>
          </p:nvSpPr>
          <p:spPr>
            <a:xfrm>
              <a:off x="2735796" y="3546909"/>
              <a:ext cx="1368152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>
                  <a:solidFill>
                    <a:srgbClr val="17D109"/>
                  </a:solidFill>
                </a:rPr>
                <a:t>д</a:t>
              </a:r>
              <a:r>
                <a:rPr lang="uk-UA" sz="5400" b="1" dirty="0" smtClean="0">
                  <a:solidFill>
                    <a:srgbClr val="17D109"/>
                  </a:solidFill>
                </a:rPr>
                <a:t>м     </a:t>
              </a:r>
            </a:p>
          </p:txBody>
        </p:sp>
        <p:sp>
          <p:nvSpPr>
            <p:cNvPr id="26" name="Rectangle 5"/>
            <p:cNvSpPr txBox="1">
              <a:spLocks noChangeArrowheads="1"/>
            </p:cNvSpPr>
            <p:nvPr/>
          </p:nvSpPr>
          <p:spPr>
            <a:xfrm>
              <a:off x="3644280" y="3573016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rgbClr val="17D109"/>
                  </a:solidFill>
                </a:rPr>
                <a:t>2</a:t>
              </a:r>
              <a:endParaRPr lang="ru-RU" sz="6600" b="1" dirty="0">
                <a:solidFill>
                  <a:srgbClr val="17D109"/>
                </a:solidFill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3779912" y="3936306"/>
            <a:ext cx="966905" cy="778794"/>
            <a:chOff x="3779912" y="3936306"/>
            <a:chExt cx="966905" cy="778794"/>
          </a:xfrm>
        </p:grpSpPr>
        <p:sp>
          <p:nvSpPr>
            <p:cNvPr id="20" name="Rectangle 5"/>
            <p:cNvSpPr txBox="1">
              <a:spLocks noChangeArrowheads="1"/>
            </p:cNvSpPr>
            <p:nvPr/>
          </p:nvSpPr>
          <p:spPr>
            <a:xfrm>
              <a:off x="3779912" y="3936306"/>
              <a:ext cx="966905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rgbClr val="17D109"/>
                  </a:solidFill>
                </a:rPr>
                <a:t>м     </a:t>
              </a:r>
            </a:p>
          </p:txBody>
        </p:sp>
        <p:sp>
          <p:nvSpPr>
            <p:cNvPr id="28" name="Rectangle 5"/>
            <p:cNvSpPr txBox="1">
              <a:spLocks noChangeArrowheads="1"/>
            </p:cNvSpPr>
            <p:nvPr/>
          </p:nvSpPr>
          <p:spPr>
            <a:xfrm>
              <a:off x="4292352" y="4005671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rgbClr val="17D109"/>
                  </a:solidFill>
                </a:rPr>
                <a:t>2</a:t>
              </a:r>
              <a:endParaRPr lang="ru-RU" sz="6600" b="1" dirty="0">
                <a:solidFill>
                  <a:srgbClr val="17D109"/>
                </a:solidFill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5844413" y="5200161"/>
            <a:ext cx="1246552" cy="778794"/>
            <a:chOff x="5844413" y="5200161"/>
            <a:chExt cx="1246552" cy="778794"/>
          </a:xfrm>
        </p:grpSpPr>
        <p:sp>
          <p:nvSpPr>
            <p:cNvPr id="23" name="Rectangle 5"/>
            <p:cNvSpPr txBox="1">
              <a:spLocks noChangeArrowheads="1"/>
            </p:cNvSpPr>
            <p:nvPr/>
          </p:nvSpPr>
          <p:spPr>
            <a:xfrm>
              <a:off x="5844413" y="5200161"/>
              <a:ext cx="1246552" cy="77879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5400" b="1" dirty="0" smtClean="0">
                  <a:solidFill>
                    <a:srgbClr val="17D109"/>
                  </a:solidFill>
                </a:rPr>
                <a:t>км     </a:t>
              </a:r>
            </a:p>
          </p:txBody>
        </p:sp>
        <p:sp>
          <p:nvSpPr>
            <p:cNvPr id="29" name="Rectangle 5"/>
            <p:cNvSpPr txBox="1">
              <a:spLocks noChangeArrowheads="1"/>
            </p:cNvSpPr>
            <p:nvPr/>
          </p:nvSpPr>
          <p:spPr>
            <a:xfrm>
              <a:off x="6668616" y="5301208"/>
              <a:ext cx="351656" cy="50344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47500" lnSpcReduction="2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uk-UA" sz="6600" b="1" dirty="0">
                  <a:solidFill>
                    <a:srgbClr val="17D109"/>
                  </a:solidFill>
                </a:rPr>
                <a:t>2</a:t>
              </a:r>
              <a:endParaRPr lang="ru-RU" sz="6600" b="1" dirty="0">
                <a:solidFill>
                  <a:srgbClr val="17D109"/>
                </a:solidFill>
              </a:endParaRPr>
            </a:p>
          </p:txBody>
        </p:sp>
      </p:grpSp>
      <p:sp>
        <p:nvSpPr>
          <p:cNvPr id="32" name="Rectangle 2"/>
          <p:cNvSpPr txBox="1">
            <a:spLocks noChangeArrowheads="1"/>
          </p:cNvSpPr>
          <p:nvPr/>
        </p:nvSpPr>
        <p:spPr>
          <a:xfrm>
            <a:off x="539750" y="44624"/>
            <a:ext cx="8064500" cy="107156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solidFill>
                  <a:srgbClr val="B00000"/>
                </a:solidFill>
              </a:rPr>
              <a:t>Одиниці вимірювання площі </a:t>
            </a:r>
            <a:endParaRPr lang="en-US" dirty="0" smtClean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865219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1850</TotalTime>
  <Words>1033</Words>
  <Application>Microsoft Office PowerPoint</Application>
  <PresentationFormat>Экран (4:3)</PresentationFormat>
  <Paragraphs>238</Paragraphs>
  <Slides>32</Slides>
  <Notes>1</Notes>
  <HiddenSlides>5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 Office</vt:lpstr>
      <vt:lpstr>Формула</vt:lpstr>
      <vt:lpstr>Слайд 1</vt:lpstr>
      <vt:lpstr>Перевірка домашнього завдання</vt:lpstr>
      <vt:lpstr>Перевірка домашнього завдання</vt:lpstr>
      <vt:lpstr>Перевірка домашнього завдання</vt:lpstr>
      <vt:lpstr>Слайд 5</vt:lpstr>
      <vt:lpstr>Плоский многокутник</vt:lpstr>
      <vt:lpstr>Площа многокутника</vt:lpstr>
      <vt:lpstr>Площа квадрата. Площа прямокутника</vt:lpstr>
      <vt:lpstr>Слайд 9</vt:lpstr>
      <vt:lpstr>Залежність між одиницями площі</vt:lpstr>
      <vt:lpstr>Одиничний квадрат</vt:lpstr>
      <vt:lpstr>Слайд 12</vt:lpstr>
      <vt:lpstr>Слайд 13</vt:lpstr>
      <vt:lpstr>Слайд 14</vt:lpstr>
      <vt:lpstr>Танграм</vt:lpstr>
      <vt:lpstr>Танграм</vt:lpstr>
      <vt:lpstr>Основні властивості площі</vt:lpstr>
      <vt:lpstr>Площа прямокутника</vt:lpstr>
      <vt:lpstr>Площа прямокутного трикутника</vt:lpstr>
      <vt:lpstr>Розв'язування задач</vt:lpstr>
      <vt:lpstr>Розв'язування задач</vt:lpstr>
      <vt:lpstr>Розв'язування задач</vt:lpstr>
      <vt:lpstr>Згадайте головне</vt:lpstr>
      <vt:lpstr>Закладки:</vt:lpstr>
      <vt:lpstr>Два однакових шестикутника складені з однакових фігур. Але в першому є додатковий  шестикутник в центрі, а в другому його немає.</vt:lpstr>
      <vt:lpstr>Використані ресурси: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Волошина Валентина</dc:creator>
  <cp:lastModifiedBy>Home_PC</cp:lastModifiedBy>
  <cp:revision>101</cp:revision>
  <cp:lastPrinted>2013-02-10T09:49:28Z</cp:lastPrinted>
  <dcterms:created xsi:type="dcterms:W3CDTF">2013-02-09T14:53:04Z</dcterms:created>
  <dcterms:modified xsi:type="dcterms:W3CDTF">2013-05-01T07:39:30Z</dcterms:modified>
</cp:coreProperties>
</file>