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3FCF6-54DB-4EB6-AFCB-461598E5C5D5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B7D63-8F30-4187-84AE-D8A3937763C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10E408F-B770-428C-8E0D-FCAB7ED0D6A0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99313D-CF94-4089-87EA-618110CA382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714744" y="6143644"/>
            <a:ext cx="2895600" cy="476250"/>
          </a:xfrm>
        </p:spPr>
        <p:txBody>
          <a:bodyPr/>
          <a:lstStyle/>
          <a:p>
            <a:r>
              <a:rPr lang="ru-RU" sz="2000" b="1" dirty="0" err="1" smtClean="0"/>
              <a:t>Косюга</a:t>
            </a:r>
            <a:r>
              <a:rPr lang="ru-RU" sz="2000" b="1" dirty="0" smtClean="0"/>
              <a:t> Л.І.  2012</a:t>
            </a:r>
            <a:endParaRPr lang="ru-RU" sz="2000" b="1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143108" y="1857364"/>
            <a:ext cx="587814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2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Прямокутна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2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система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2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координат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2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dirty="0"/>
              <a:t>Історична довідка.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Прямокутна система координат у вигляді квадратної сітки (палетки) була відома ще у стародавньому Єгипті. Нею користувалися художники доби відродження. Ідея застосування координат в математиці  належить французькому математику </a:t>
            </a:r>
            <a:r>
              <a:rPr lang="uk-UA" dirty="0" err="1"/>
              <a:t>Рене</a:t>
            </a:r>
            <a:r>
              <a:rPr lang="uk-UA" dirty="0"/>
              <a:t> Декарту.</a:t>
            </a:r>
            <a:endParaRPr lang="ru-RU" dirty="0"/>
          </a:p>
          <a:p>
            <a:r>
              <a:rPr lang="uk-UA" dirty="0"/>
              <a:t> </a:t>
            </a:r>
            <a:endParaRPr lang="ru-RU" dirty="0"/>
          </a:p>
          <a:p>
            <a:endParaRPr lang="ru-RU" dirty="0"/>
          </a:p>
        </p:txBody>
      </p:sp>
      <p:pic>
        <p:nvPicPr>
          <p:cNvPr id="22530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00174"/>
            <a:ext cx="3647265" cy="425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857620" y="1571612"/>
            <a:ext cx="4531818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uk-UA" sz="3200" b="1" dirty="0" err="1"/>
              <a:t>Рене</a:t>
            </a:r>
            <a:r>
              <a:rPr lang="uk-UA" sz="3200" b="1" dirty="0"/>
              <a:t> Декарт (1596-1650)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29058" y="2214554"/>
            <a:ext cx="4572000" cy="3046988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r>
              <a:rPr lang="uk-UA" sz="3200" dirty="0"/>
              <a:t>На честь Декарта прямокутну 	</a:t>
            </a:r>
            <a:r>
              <a:rPr lang="uk-UA" sz="3200" dirty="0" smtClean="0"/>
              <a:t>систему  </a:t>
            </a:r>
            <a:r>
              <a:rPr lang="uk-UA" sz="3200" dirty="0"/>
              <a:t>координат називають ще </a:t>
            </a:r>
            <a:r>
              <a:rPr lang="uk-UA" sz="3200" dirty="0" smtClean="0"/>
              <a:t>прямокутною  </a:t>
            </a:r>
            <a:r>
              <a:rPr lang="uk-UA" sz="3200" b="1" dirty="0" err="1">
                <a:solidFill>
                  <a:srgbClr val="FF0000"/>
                </a:solidFill>
              </a:rPr>
              <a:t>Декартовою</a:t>
            </a:r>
            <a:r>
              <a:rPr lang="uk-UA" sz="3200" dirty="0"/>
              <a:t> </a:t>
            </a:r>
            <a:r>
              <a:rPr lang="uk-UA" sz="3200" dirty="0" smtClean="0"/>
              <a:t>системою </a:t>
            </a:r>
            <a:r>
              <a:rPr lang="uk-UA" sz="3200" dirty="0"/>
              <a:t>координат.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2860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b="1" i="1" dirty="0"/>
              <a:t>Математичний диктант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071546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Вставте пропущені місця в тексті.</a:t>
            </a:r>
            <a:endParaRPr lang="ru-RU" dirty="0"/>
          </a:p>
          <a:p>
            <a:pPr lvl="0"/>
            <a:r>
              <a:rPr lang="uk-UA" dirty="0"/>
              <a:t>Дві перпендикулярні прямі, що </a:t>
            </a:r>
            <a:endParaRPr lang="uk-UA" dirty="0" smtClean="0"/>
          </a:p>
          <a:p>
            <a:pPr lvl="0">
              <a:buNone/>
            </a:pPr>
            <a:r>
              <a:rPr lang="uk-UA" dirty="0" smtClean="0"/>
              <a:t> </a:t>
            </a:r>
            <a:r>
              <a:rPr lang="uk-UA" dirty="0" smtClean="0"/>
              <a:t>   перетинаються </a:t>
            </a:r>
            <a:r>
              <a:rPr lang="uk-UA" dirty="0"/>
              <a:t>в початку відліку, </a:t>
            </a:r>
            <a:endParaRPr lang="uk-UA" dirty="0" smtClean="0"/>
          </a:p>
          <a:p>
            <a:pPr lvl="0">
              <a:buNone/>
            </a:pPr>
            <a:r>
              <a:rPr lang="uk-UA" dirty="0" smtClean="0"/>
              <a:t> </a:t>
            </a:r>
            <a:r>
              <a:rPr lang="uk-UA" dirty="0" smtClean="0"/>
              <a:t>   називаються </a:t>
            </a:r>
            <a:r>
              <a:rPr lang="uk-UA" dirty="0"/>
              <a:t>...</a:t>
            </a:r>
            <a:endParaRPr lang="ru-RU" dirty="0"/>
          </a:p>
          <a:p>
            <a:pPr lvl="0"/>
            <a:r>
              <a:rPr lang="uk-UA" dirty="0"/>
              <a:t>Координатну пряму, яку креслять горизонтально, називають віссю ... , а перпендикулярну до неї пряму, яка проходить через початок відліку</a:t>
            </a:r>
            <a:r>
              <a:rPr lang="uk-UA" dirty="0" smtClean="0"/>
              <a:t>,</a:t>
            </a:r>
          </a:p>
          <a:p>
            <a:pPr lvl="0">
              <a:buNone/>
            </a:pPr>
            <a:r>
              <a:rPr lang="uk-UA" dirty="0" smtClean="0"/>
              <a:t> </a:t>
            </a:r>
            <a:r>
              <a:rPr lang="uk-UA" dirty="0" smtClean="0"/>
              <a:t>   </a:t>
            </a:r>
            <a:r>
              <a:rPr lang="uk-UA" dirty="0"/>
              <a:t>- віссю ...</a:t>
            </a:r>
            <a:endParaRPr lang="ru-RU" dirty="0"/>
          </a:p>
          <a:p>
            <a:pPr lvl="0"/>
            <a:r>
              <a:rPr lang="uk-UA" dirty="0"/>
              <a:t>У якій координатній чверті лежать точки К (-7; 3</a:t>
            </a:r>
            <a:r>
              <a:rPr lang="uk-UA" dirty="0" smtClean="0"/>
              <a:t>)</a:t>
            </a:r>
          </a:p>
          <a:p>
            <a:pPr lvl="0">
              <a:buNone/>
            </a:pPr>
            <a:r>
              <a:rPr lang="uk-UA" dirty="0" smtClean="0"/>
              <a:t> </a:t>
            </a:r>
            <a:r>
              <a:rPr lang="uk-UA" dirty="0" smtClean="0"/>
              <a:t>    </a:t>
            </a:r>
            <a:r>
              <a:rPr lang="uk-UA" dirty="0"/>
              <a:t>і М (5; -2) ?</a:t>
            </a:r>
            <a:endParaRPr lang="ru-RU" dirty="0"/>
          </a:p>
          <a:p>
            <a:pPr lvl="0"/>
            <a:r>
              <a:rPr lang="uk-UA" dirty="0"/>
              <a:t>Відстань від точки А (-3; -6) до осі </a:t>
            </a:r>
            <a:r>
              <a:rPr lang="uk-UA" dirty="0" smtClean="0"/>
              <a:t>абсцис</a:t>
            </a:r>
          </a:p>
          <a:p>
            <a:pPr lvl="0">
              <a:buNone/>
            </a:pPr>
            <a:r>
              <a:rPr lang="uk-UA" dirty="0" smtClean="0"/>
              <a:t> </a:t>
            </a:r>
            <a:r>
              <a:rPr lang="uk-UA" dirty="0" smtClean="0"/>
              <a:t>    </a:t>
            </a:r>
            <a:r>
              <a:rPr lang="uk-UA" dirty="0"/>
              <a:t>дорівнює ..., а до осі ординат - ....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923425" y="1600201"/>
          <a:ext cx="6006160" cy="4757756"/>
        </p:xfrm>
        <a:graphic>
          <a:graphicData uri="http://schemas.openxmlformats.org/drawingml/2006/table">
            <a:tbl>
              <a:tblPr/>
              <a:tblGrid>
                <a:gridCol w="231376"/>
                <a:gridCol w="231376"/>
                <a:gridCol w="231376"/>
                <a:gridCol w="231376"/>
                <a:gridCol w="231376"/>
                <a:gridCol w="231376"/>
                <a:gridCol w="231376"/>
                <a:gridCol w="231376"/>
                <a:gridCol w="231376"/>
                <a:gridCol w="231376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  <a:gridCol w="230775"/>
              </a:tblGrid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 dirty="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 dirty="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97798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97798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 dirty="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97798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97798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 dirty="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8884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400" kern="1800" dirty="0">
                        <a:latin typeface="Times New Roman"/>
                        <a:ea typeface="Calibri"/>
                      </a:endParaRPr>
                    </a:p>
                  </a:txBody>
                  <a:tcPr marL="57244" marR="5724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pSp>
        <p:nvGrpSpPr>
          <p:cNvPr id="23976" name="Group 424"/>
          <p:cNvGrpSpPr>
            <a:grpSpLocks/>
          </p:cNvGrpSpPr>
          <p:nvPr/>
        </p:nvGrpSpPr>
        <p:grpSpPr bwMode="auto">
          <a:xfrm>
            <a:off x="1928794" y="1609725"/>
            <a:ext cx="6076950" cy="5248275"/>
            <a:chOff x="1441" y="1215"/>
            <a:chExt cx="6951" cy="6851"/>
          </a:xfrm>
        </p:grpSpPr>
        <p:grpSp>
          <p:nvGrpSpPr>
            <p:cNvPr id="24069" name="Group 517"/>
            <p:cNvGrpSpPr>
              <a:grpSpLocks/>
            </p:cNvGrpSpPr>
            <p:nvPr/>
          </p:nvGrpSpPr>
          <p:grpSpPr bwMode="auto">
            <a:xfrm>
              <a:off x="4747" y="4687"/>
              <a:ext cx="171" cy="238"/>
              <a:chOff x="9185" y="4312"/>
              <a:chExt cx="171" cy="238"/>
            </a:xfrm>
          </p:grpSpPr>
          <p:sp>
            <p:nvSpPr>
              <p:cNvPr id="24071" name="WordArt 519"/>
              <p:cNvSpPr>
                <a:spLocks noChangeArrowheads="1" noChangeShapeType="1" noTextEdit="1"/>
              </p:cNvSpPr>
              <p:nvPr/>
            </p:nvSpPr>
            <p:spPr bwMode="auto">
              <a:xfrm>
                <a:off x="9185" y="4376"/>
                <a:ext cx="98" cy="1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8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О</a:t>
                </a:r>
                <a:endParaRPr lang="ru-RU" sz="8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  <p:sp>
            <p:nvSpPr>
              <p:cNvPr id="24070" name="Oval 518"/>
              <p:cNvSpPr>
                <a:spLocks noChangeArrowheads="1"/>
              </p:cNvSpPr>
              <p:nvPr/>
            </p:nvSpPr>
            <p:spPr bwMode="auto">
              <a:xfrm>
                <a:off x="9285" y="4312"/>
                <a:ext cx="71" cy="7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4068" name="WordArt 516"/>
            <p:cNvSpPr>
              <a:spLocks noChangeArrowheads="1" noChangeShapeType="1" noTextEdit="1"/>
            </p:cNvSpPr>
            <p:nvPr/>
          </p:nvSpPr>
          <p:spPr bwMode="auto">
            <a:xfrm>
              <a:off x="8294" y="4812"/>
              <a:ext cx="98" cy="11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800" b="1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rPr>
                <a:t>X</a:t>
              </a:r>
              <a:endParaRPr lang="ru-RU" sz="800" b="1" kern="10" spc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endParaRPr>
            </a:p>
          </p:txBody>
        </p:sp>
        <p:sp>
          <p:nvSpPr>
            <p:cNvPr id="24067" name="WordArt 515"/>
            <p:cNvSpPr>
              <a:spLocks noChangeArrowheads="1" noChangeShapeType="1" noTextEdit="1"/>
            </p:cNvSpPr>
            <p:nvPr/>
          </p:nvSpPr>
          <p:spPr bwMode="auto">
            <a:xfrm>
              <a:off x="4976" y="1271"/>
              <a:ext cx="98" cy="11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800" b="1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rPr>
                <a:t>у</a:t>
              </a:r>
              <a:endParaRPr lang="ru-RU" sz="800" b="1" kern="10" spc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endParaRPr>
            </a:p>
          </p:txBody>
        </p:sp>
        <p:sp>
          <p:nvSpPr>
            <p:cNvPr id="24066" name="WordArt 514"/>
            <p:cNvSpPr>
              <a:spLocks noChangeArrowheads="1" noChangeShapeType="1" noTextEdit="1"/>
            </p:cNvSpPr>
            <p:nvPr/>
          </p:nvSpPr>
          <p:spPr bwMode="auto">
            <a:xfrm>
              <a:off x="4675" y="1486"/>
              <a:ext cx="140" cy="64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11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10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 9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 8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 7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 6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 5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 4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 3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 2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 1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-1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-2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-3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-4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-5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-6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-7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-8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-9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-10</a:t>
              </a:r>
            </a:p>
            <a:p>
              <a:pPr algn="ctr" rtl="0"/>
              <a:endParaRPr lang="ru-RU" sz="8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-11</a:t>
              </a:r>
              <a:endParaRPr lang="ru-RU" sz="800" kern="10" spc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</p:txBody>
        </p:sp>
        <p:sp>
          <p:nvSpPr>
            <p:cNvPr id="24065" name="AutoShape 513"/>
            <p:cNvSpPr>
              <a:spLocks noChangeShapeType="1"/>
            </p:cNvSpPr>
            <p:nvPr/>
          </p:nvSpPr>
          <p:spPr bwMode="auto">
            <a:xfrm flipV="1">
              <a:off x="4884" y="1215"/>
              <a:ext cx="1" cy="68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064" name="WordArt 512"/>
            <p:cNvSpPr>
              <a:spLocks noChangeArrowheads="1" noChangeShapeType="1" noTextEdit="1"/>
            </p:cNvSpPr>
            <p:nvPr/>
          </p:nvSpPr>
          <p:spPr bwMode="auto">
            <a:xfrm>
              <a:off x="1711" y="4802"/>
              <a:ext cx="6290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8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-11   -10     -9     -8     -7     -6     -5     -4     -3     -2     -1               1      2        3      4      5      6      7      8      9      10     11</a:t>
              </a:r>
              <a:endParaRPr lang="ru-RU" sz="800" kern="10" spc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</p:txBody>
        </p:sp>
        <p:sp>
          <p:nvSpPr>
            <p:cNvPr id="24063" name="AutoShape 511"/>
            <p:cNvSpPr>
              <a:spLocks noChangeShapeType="1"/>
            </p:cNvSpPr>
            <p:nvPr/>
          </p:nvSpPr>
          <p:spPr bwMode="auto">
            <a:xfrm>
              <a:off x="1441" y="4731"/>
              <a:ext cx="68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4020" name="Group 468"/>
            <p:cNvGrpSpPr>
              <a:grpSpLocks/>
            </p:cNvGrpSpPr>
            <p:nvPr/>
          </p:nvGrpSpPr>
          <p:grpSpPr bwMode="auto">
            <a:xfrm>
              <a:off x="4821" y="1485"/>
              <a:ext cx="113" cy="6445"/>
              <a:chOff x="5655" y="1485"/>
              <a:chExt cx="113" cy="6445"/>
            </a:xfrm>
          </p:grpSpPr>
          <p:grpSp>
            <p:nvGrpSpPr>
              <p:cNvPr id="24042" name="Group 490"/>
              <p:cNvGrpSpPr>
                <a:grpSpLocks/>
              </p:cNvGrpSpPr>
              <p:nvPr/>
            </p:nvGrpSpPr>
            <p:grpSpPr bwMode="auto">
              <a:xfrm>
                <a:off x="5657" y="1485"/>
                <a:ext cx="111" cy="2947"/>
                <a:chOff x="5657" y="1485"/>
                <a:chExt cx="111" cy="2947"/>
              </a:xfrm>
            </p:grpSpPr>
            <p:grpSp>
              <p:nvGrpSpPr>
                <p:cNvPr id="24059" name="Group 507"/>
                <p:cNvGrpSpPr>
                  <a:grpSpLocks/>
                </p:cNvGrpSpPr>
                <p:nvPr/>
              </p:nvGrpSpPr>
              <p:grpSpPr bwMode="auto">
                <a:xfrm rot="5400000">
                  <a:off x="5419" y="4084"/>
                  <a:ext cx="591" cy="105"/>
                  <a:chOff x="8489" y="4308"/>
                  <a:chExt cx="554" cy="105"/>
                </a:xfrm>
              </p:grpSpPr>
              <p:sp>
                <p:nvSpPr>
                  <p:cNvPr id="24062" name="AutoShape 510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61" name="AutoShape 509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60" name="AutoShape 508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55" name="Group 503"/>
                <p:cNvGrpSpPr>
                  <a:grpSpLocks/>
                </p:cNvGrpSpPr>
                <p:nvPr/>
              </p:nvGrpSpPr>
              <p:grpSpPr bwMode="auto">
                <a:xfrm rot="5400000">
                  <a:off x="5414" y="3493"/>
                  <a:ext cx="591" cy="105"/>
                  <a:chOff x="8489" y="4308"/>
                  <a:chExt cx="554" cy="105"/>
                </a:xfrm>
              </p:grpSpPr>
              <p:sp>
                <p:nvSpPr>
                  <p:cNvPr id="24058" name="AutoShape 506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57" name="AutoShape 505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56" name="AutoShape 504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51" name="Group 499"/>
                <p:cNvGrpSpPr>
                  <a:grpSpLocks/>
                </p:cNvGrpSpPr>
                <p:nvPr/>
              </p:nvGrpSpPr>
              <p:grpSpPr bwMode="auto">
                <a:xfrm rot="5400000">
                  <a:off x="5420" y="2902"/>
                  <a:ext cx="591" cy="105"/>
                  <a:chOff x="8489" y="4308"/>
                  <a:chExt cx="554" cy="105"/>
                </a:xfrm>
              </p:grpSpPr>
              <p:sp>
                <p:nvSpPr>
                  <p:cNvPr id="24054" name="AutoShape 502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53" name="AutoShape 501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52" name="AutoShape 500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47" name="Group 495"/>
                <p:cNvGrpSpPr>
                  <a:grpSpLocks/>
                </p:cNvGrpSpPr>
                <p:nvPr/>
              </p:nvGrpSpPr>
              <p:grpSpPr bwMode="auto">
                <a:xfrm rot="5400000">
                  <a:off x="5418" y="2319"/>
                  <a:ext cx="591" cy="105"/>
                  <a:chOff x="8489" y="4308"/>
                  <a:chExt cx="554" cy="105"/>
                </a:xfrm>
              </p:grpSpPr>
              <p:sp>
                <p:nvSpPr>
                  <p:cNvPr id="24050" name="AutoShape 498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49" name="AutoShape 497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48" name="AutoShape 496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43" name="Group 491"/>
                <p:cNvGrpSpPr>
                  <a:grpSpLocks/>
                </p:cNvGrpSpPr>
                <p:nvPr/>
              </p:nvGrpSpPr>
              <p:grpSpPr bwMode="auto">
                <a:xfrm rot="5400000">
                  <a:off x="5420" y="1728"/>
                  <a:ext cx="591" cy="105"/>
                  <a:chOff x="8489" y="4308"/>
                  <a:chExt cx="554" cy="105"/>
                </a:xfrm>
              </p:grpSpPr>
              <p:sp>
                <p:nvSpPr>
                  <p:cNvPr id="24046" name="AutoShape 494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45" name="AutoShape 493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44" name="AutoShape 492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4021" name="Group 469"/>
              <p:cNvGrpSpPr>
                <a:grpSpLocks/>
              </p:cNvGrpSpPr>
              <p:nvPr/>
            </p:nvGrpSpPr>
            <p:grpSpPr bwMode="auto">
              <a:xfrm>
                <a:off x="5655" y="5013"/>
                <a:ext cx="111" cy="2917"/>
                <a:chOff x="5657" y="1485"/>
                <a:chExt cx="111" cy="2947"/>
              </a:xfrm>
            </p:grpSpPr>
            <p:grpSp>
              <p:nvGrpSpPr>
                <p:cNvPr id="24038" name="Group 486"/>
                <p:cNvGrpSpPr>
                  <a:grpSpLocks/>
                </p:cNvGrpSpPr>
                <p:nvPr/>
              </p:nvGrpSpPr>
              <p:grpSpPr bwMode="auto">
                <a:xfrm rot="5400000">
                  <a:off x="5419" y="4084"/>
                  <a:ext cx="591" cy="105"/>
                  <a:chOff x="8489" y="4308"/>
                  <a:chExt cx="554" cy="105"/>
                </a:xfrm>
              </p:grpSpPr>
              <p:sp>
                <p:nvSpPr>
                  <p:cNvPr id="24041" name="AutoShape 489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40" name="AutoShape 488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39" name="AutoShape 487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34" name="Group 482"/>
                <p:cNvGrpSpPr>
                  <a:grpSpLocks/>
                </p:cNvGrpSpPr>
                <p:nvPr/>
              </p:nvGrpSpPr>
              <p:grpSpPr bwMode="auto">
                <a:xfrm rot="5400000">
                  <a:off x="5414" y="3493"/>
                  <a:ext cx="591" cy="105"/>
                  <a:chOff x="8489" y="4308"/>
                  <a:chExt cx="554" cy="105"/>
                </a:xfrm>
              </p:grpSpPr>
              <p:sp>
                <p:nvSpPr>
                  <p:cNvPr id="24037" name="AutoShape 485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36" name="AutoShape 484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35" name="AutoShape 483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30" name="Group 478"/>
                <p:cNvGrpSpPr>
                  <a:grpSpLocks/>
                </p:cNvGrpSpPr>
                <p:nvPr/>
              </p:nvGrpSpPr>
              <p:grpSpPr bwMode="auto">
                <a:xfrm rot="5400000">
                  <a:off x="5420" y="2902"/>
                  <a:ext cx="591" cy="105"/>
                  <a:chOff x="8489" y="4308"/>
                  <a:chExt cx="554" cy="105"/>
                </a:xfrm>
              </p:grpSpPr>
              <p:sp>
                <p:nvSpPr>
                  <p:cNvPr id="24033" name="AutoShape 481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32" name="AutoShape 480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31" name="AutoShape 479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26" name="Group 474"/>
                <p:cNvGrpSpPr>
                  <a:grpSpLocks/>
                </p:cNvGrpSpPr>
                <p:nvPr/>
              </p:nvGrpSpPr>
              <p:grpSpPr bwMode="auto">
                <a:xfrm rot="5400000">
                  <a:off x="5418" y="2319"/>
                  <a:ext cx="591" cy="105"/>
                  <a:chOff x="8489" y="4308"/>
                  <a:chExt cx="554" cy="105"/>
                </a:xfrm>
              </p:grpSpPr>
              <p:sp>
                <p:nvSpPr>
                  <p:cNvPr id="24029" name="AutoShape 477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28" name="AutoShape 476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27" name="AutoShape 475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22" name="Group 470"/>
                <p:cNvGrpSpPr>
                  <a:grpSpLocks/>
                </p:cNvGrpSpPr>
                <p:nvPr/>
              </p:nvGrpSpPr>
              <p:grpSpPr bwMode="auto">
                <a:xfrm rot="5400000">
                  <a:off x="5420" y="1728"/>
                  <a:ext cx="591" cy="105"/>
                  <a:chOff x="8489" y="4308"/>
                  <a:chExt cx="554" cy="105"/>
                </a:xfrm>
              </p:grpSpPr>
              <p:sp>
                <p:nvSpPr>
                  <p:cNvPr id="24025" name="AutoShape 473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24" name="AutoShape 472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23" name="AutoShape 471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3977" name="Group 425"/>
            <p:cNvGrpSpPr>
              <a:grpSpLocks/>
            </p:cNvGrpSpPr>
            <p:nvPr/>
          </p:nvGrpSpPr>
          <p:grpSpPr bwMode="auto">
            <a:xfrm rot="5400000">
              <a:off x="4832" y="1669"/>
              <a:ext cx="113" cy="6115"/>
              <a:chOff x="5655" y="1485"/>
              <a:chExt cx="113" cy="6445"/>
            </a:xfrm>
          </p:grpSpPr>
          <p:grpSp>
            <p:nvGrpSpPr>
              <p:cNvPr id="23999" name="Group 447"/>
              <p:cNvGrpSpPr>
                <a:grpSpLocks/>
              </p:cNvGrpSpPr>
              <p:nvPr/>
            </p:nvGrpSpPr>
            <p:grpSpPr bwMode="auto">
              <a:xfrm>
                <a:off x="5657" y="1485"/>
                <a:ext cx="111" cy="2947"/>
                <a:chOff x="5657" y="1485"/>
                <a:chExt cx="111" cy="2947"/>
              </a:xfrm>
            </p:grpSpPr>
            <p:grpSp>
              <p:nvGrpSpPr>
                <p:cNvPr id="24016" name="Group 464"/>
                <p:cNvGrpSpPr>
                  <a:grpSpLocks/>
                </p:cNvGrpSpPr>
                <p:nvPr/>
              </p:nvGrpSpPr>
              <p:grpSpPr bwMode="auto">
                <a:xfrm rot="5400000">
                  <a:off x="5419" y="4084"/>
                  <a:ext cx="591" cy="105"/>
                  <a:chOff x="8489" y="4308"/>
                  <a:chExt cx="554" cy="105"/>
                </a:xfrm>
              </p:grpSpPr>
              <p:sp>
                <p:nvSpPr>
                  <p:cNvPr id="24019" name="AutoShape 467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18" name="AutoShape 466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17" name="AutoShape 465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12" name="Group 460"/>
                <p:cNvGrpSpPr>
                  <a:grpSpLocks/>
                </p:cNvGrpSpPr>
                <p:nvPr/>
              </p:nvGrpSpPr>
              <p:grpSpPr bwMode="auto">
                <a:xfrm rot="5400000">
                  <a:off x="5414" y="3493"/>
                  <a:ext cx="591" cy="105"/>
                  <a:chOff x="8489" y="4308"/>
                  <a:chExt cx="554" cy="105"/>
                </a:xfrm>
              </p:grpSpPr>
              <p:sp>
                <p:nvSpPr>
                  <p:cNvPr id="24015" name="AutoShape 463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14" name="AutoShape 462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13" name="AutoShape 461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08" name="Group 456"/>
                <p:cNvGrpSpPr>
                  <a:grpSpLocks/>
                </p:cNvGrpSpPr>
                <p:nvPr/>
              </p:nvGrpSpPr>
              <p:grpSpPr bwMode="auto">
                <a:xfrm rot="5400000">
                  <a:off x="5420" y="2902"/>
                  <a:ext cx="591" cy="105"/>
                  <a:chOff x="8489" y="4308"/>
                  <a:chExt cx="554" cy="105"/>
                </a:xfrm>
              </p:grpSpPr>
              <p:sp>
                <p:nvSpPr>
                  <p:cNvPr id="24011" name="AutoShape 459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10" name="AutoShape 458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09" name="AutoShape 457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04" name="Group 452"/>
                <p:cNvGrpSpPr>
                  <a:grpSpLocks/>
                </p:cNvGrpSpPr>
                <p:nvPr/>
              </p:nvGrpSpPr>
              <p:grpSpPr bwMode="auto">
                <a:xfrm rot="5400000">
                  <a:off x="5418" y="2319"/>
                  <a:ext cx="591" cy="105"/>
                  <a:chOff x="8489" y="4308"/>
                  <a:chExt cx="554" cy="105"/>
                </a:xfrm>
              </p:grpSpPr>
              <p:sp>
                <p:nvSpPr>
                  <p:cNvPr id="24007" name="AutoShape 455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06" name="AutoShape 454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05" name="AutoShape 453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000" name="Group 448"/>
                <p:cNvGrpSpPr>
                  <a:grpSpLocks/>
                </p:cNvGrpSpPr>
                <p:nvPr/>
              </p:nvGrpSpPr>
              <p:grpSpPr bwMode="auto">
                <a:xfrm rot="5400000">
                  <a:off x="5420" y="1728"/>
                  <a:ext cx="591" cy="105"/>
                  <a:chOff x="8489" y="4308"/>
                  <a:chExt cx="554" cy="105"/>
                </a:xfrm>
              </p:grpSpPr>
              <p:sp>
                <p:nvSpPr>
                  <p:cNvPr id="24003" name="AutoShape 451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02" name="AutoShape 450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4001" name="AutoShape 449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3978" name="Group 426"/>
              <p:cNvGrpSpPr>
                <a:grpSpLocks/>
              </p:cNvGrpSpPr>
              <p:nvPr/>
            </p:nvGrpSpPr>
            <p:grpSpPr bwMode="auto">
              <a:xfrm>
                <a:off x="5655" y="5013"/>
                <a:ext cx="111" cy="2917"/>
                <a:chOff x="5657" y="1485"/>
                <a:chExt cx="111" cy="2947"/>
              </a:xfrm>
            </p:grpSpPr>
            <p:grpSp>
              <p:nvGrpSpPr>
                <p:cNvPr id="23995" name="Group 443"/>
                <p:cNvGrpSpPr>
                  <a:grpSpLocks/>
                </p:cNvGrpSpPr>
                <p:nvPr/>
              </p:nvGrpSpPr>
              <p:grpSpPr bwMode="auto">
                <a:xfrm rot="5400000">
                  <a:off x="5419" y="4084"/>
                  <a:ext cx="591" cy="105"/>
                  <a:chOff x="8489" y="4308"/>
                  <a:chExt cx="554" cy="105"/>
                </a:xfrm>
              </p:grpSpPr>
              <p:sp>
                <p:nvSpPr>
                  <p:cNvPr id="23998" name="AutoShape 446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97" name="AutoShape 445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96" name="AutoShape 444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991" name="Group 439"/>
                <p:cNvGrpSpPr>
                  <a:grpSpLocks/>
                </p:cNvGrpSpPr>
                <p:nvPr/>
              </p:nvGrpSpPr>
              <p:grpSpPr bwMode="auto">
                <a:xfrm rot="5400000">
                  <a:off x="5414" y="3493"/>
                  <a:ext cx="591" cy="105"/>
                  <a:chOff x="8489" y="4308"/>
                  <a:chExt cx="554" cy="105"/>
                </a:xfrm>
              </p:grpSpPr>
              <p:sp>
                <p:nvSpPr>
                  <p:cNvPr id="23994" name="AutoShape 442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93" name="AutoShape 441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92" name="AutoShape 440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987" name="Group 435"/>
                <p:cNvGrpSpPr>
                  <a:grpSpLocks/>
                </p:cNvGrpSpPr>
                <p:nvPr/>
              </p:nvGrpSpPr>
              <p:grpSpPr bwMode="auto">
                <a:xfrm rot="5400000">
                  <a:off x="5420" y="2902"/>
                  <a:ext cx="591" cy="105"/>
                  <a:chOff x="8489" y="4308"/>
                  <a:chExt cx="554" cy="105"/>
                </a:xfrm>
              </p:grpSpPr>
              <p:sp>
                <p:nvSpPr>
                  <p:cNvPr id="23990" name="AutoShape 438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89" name="AutoShape 437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88" name="AutoShape 436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983" name="Group 431"/>
                <p:cNvGrpSpPr>
                  <a:grpSpLocks/>
                </p:cNvGrpSpPr>
                <p:nvPr/>
              </p:nvGrpSpPr>
              <p:grpSpPr bwMode="auto">
                <a:xfrm rot="5400000">
                  <a:off x="5418" y="2319"/>
                  <a:ext cx="591" cy="105"/>
                  <a:chOff x="8489" y="4308"/>
                  <a:chExt cx="554" cy="105"/>
                </a:xfrm>
              </p:grpSpPr>
              <p:sp>
                <p:nvSpPr>
                  <p:cNvPr id="23986" name="AutoShape 434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85" name="AutoShape 433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84" name="AutoShape 432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979" name="Group 427"/>
                <p:cNvGrpSpPr>
                  <a:grpSpLocks/>
                </p:cNvGrpSpPr>
                <p:nvPr/>
              </p:nvGrpSpPr>
              <p:grpSpPr bwMode="auto">
                <a:xfrm rot="5400000">
                  <a:off x="5420" y="1728"/>
                  <a:ext cx="591" cy="105"/>
                  <a:chOff x="8489" y="4308"/>
                  <a:chExt cx="554" cy="105"/>
                </a:xfrm>
              </p:grpSpPr>
              <p:sp>
                <p:nvSpPr>
                  <p:cNvPr id="23982" name="AutoShape 430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81" name="AutoShape 429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80" name="AutoShape 428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23553" name="Group 1"/>
          <p:cNvGrpSpPr>
            <a:grpSpLocks/>
          </p:cNvGrpSpPr>
          <p:nvPr/>
        </p:nvGrpSpPr>
        <p:grpSpPr bwMode="auto">
          <a:xfrm>
            <a:off x="2357422" y="1714488"/>
            <a:ext cx="5429288" cy="4857784"/>
            <a:chOff x="2028" y="1841"/>
            <a:chExt cx="8841" cy="7959"/>
          </a:xfrm>
        </p:grpSpPr>
        <p:grpSp>
          <p:nvGrpSpPr>
            <p:cNvPr id="23930" name="Group 378"/>
            <p:cNvGrpSpPr>
              <a:grpSpLocks/>
            </p:cNvGrpSpPr>
            <p:nvPr/>
          </p:nvGrpSpPr>
          <p:grpSpPr bwMode="auto">
            <a:xfrm rot="1330975">
              <a:off x="4661" y="2575"/>
              <a:ext cx="944" cy="948"/>
              <a:chOff x="6733" y="2067"/>
              <a:chExt cx="944" cy="948"/>
            </a:xfrm>
          </p:grpSpPr>
          <p:grpSp>
            <p:nvGrpSpPr>
              <p:cNvPr id="23933" name="Group 381"/>
              <p:cNvGrpSpPr>
                <a:grpSpLocks/>
              </p:cNvGrpSpPr>
              <p:nvPr/>
            </p:nvGrpSpPr>
            <p:grpSpPr bwMode="auto">
              <a:xfrm>
                <a:off x="6733" y="2067"/>
                <a:ext cx="944" cy="948"/>
                <a:chOff x="1661" y="1663"/>
                <a:chExt cx="3047" cy="4173"/>
              </a:xfrm>
            </p:grpSpPr>
            <p:grpSp>
              <p:nvGrpSpPr>
                <p:cNvPr id="23967" name="Group 415"/>
                <p:cNvGrpSpPr>
                  <a:grpSpLocks/>
                </p:cNvGrpSpPr>
                <p:nvPr/>
              </p:nvGrpSpPr>
              <p:grpSpPr bwMode="auto">
                <a:xfrm>
                  <a:off x="1661" y="1663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975" name="Freeform 423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74" name="Freeform 422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73" name="Oval 421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72" name="Oval 420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71" name="Oval 419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70" name="AutoShape 418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69" name="Oval 417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68" name="Oval 416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958" name="Group 406"/>
                <p:cNvGrpSpPr>
                  <a:grpSpLocks/>
                </p:cNvGrpSpPr>
                <p:nvPr/>
              </p:nvGrpSpPr>
              <p:grpSpPr bwMode="auto">
                <a:xfrm flipH="1">
                  <a:off x="3247" y="1670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966" name="Freeform 414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65" name="Freeform 413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64" name="Oval 412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63" name="Oval 411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62" name="Oval 410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61" name="AutoShape 409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60" name="Oval 408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59" name="Oval 407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942" name="Group 390"/>
                <p:cNvGrpSpPr>
                  <a:grpSpLocks/>
                </p:cNvGrpSpPr>
                <p:nvPr/>
              </p:nvGrpSpPr>
              <p:grpSpPr bwMode="auto">
                <a:xfrm>
                  <a:off x="2961" y="2503"/>
                  <a:ext cx="581" cy="2686"/>
                  <a:chOff x="1906" y="2529"/>
                  <a:chExt cx="909" cy="3915"/>
                </a:xfrm>
              </p:grpSpPr>
              <p:grpSp>
                <p:nvGrpSpPr>
                  <p:cNvPr id="23951" name="Group 399"/>
                  <p:cNvGrpSpPr>
                    <a:grpSpLocks/>
                  </p:cNvGrpSpPr>
                  <p:nvPr/>
                </p:nvGrpSpPr>
                <p:grpSpPr bwMode="auto">
                  <a:xfrm>
                    <a:off x="2095" y="3964"/>
                    <a:ext cx="320" cy="2480"/>
                    <a:chOff x="2073" y="4063"/>
                    <a:chExt cx="400" cy="1741"/>
                  </a:xfrm>
                </p:grpSpPr>
                <p:sp>
                  <p:nvSpPr>
                    <p:cNvPr id="23957" name="AutoShape 4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4977"/>
                      <a:ext cx="400" cy="827"/>
                    </a:xfrm>
                    <a:prstGeom prst="flowChartSort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3952" name="Group 4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3" y="4063"/>
                      <a:ext cx="400" cy="1356"/>
                      <a:chOff x="2073" y="4063"/>
                      <a:chExt cx="400" cy="1356"/>
                    </a:xfrm>
                  </p:grpSpPr>
                  <p:sp>
                    <p:nvSpPr>
                      <p:cNvPr id="23956" name="AutoShape 404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06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55" name="AutoShape 403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501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54" name="AutoShape 402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381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53" name="AutoShape 401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69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943" name="Group 391"/>
                  <p:cNvGrpSpPr>
                    <a:grpSpLocks/>
                  </p:cNvGrpSpPr>
                  <p:nvPr/>
                </p:nvGrpSpPr>
                <p:grpSpPr bwMode="auto">
                  <a:xfrm>
                    <a:off x="1906" y="2529"/>
                    <a:ext cx="909" cy="1630"/>
                    <a:chOff x="1906" y="2529"/>
                    <a:chExt cx="909" cy="1630"/>
                  </a:xfrm>
                </p:grpSpPr>
                <p:grpSp>
                  <p:nvGrpSpPr>
                    <p:cNvPr id="23948" name="Group 396"/>
                    <p:cNvGrpSpPr>
                      <a:grpSpLocks/>
                    </p:cNvGrpSpPr>
                    <p:nvPr/>
                  </p:nvGrpSpPr>
                  <p:grpSpPr bwMode="auto">
                    <a:xfrm rot="292173">
                      <a:off x="2364" y="2529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950" name="Freeform 39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49" name="Oval 3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3945" name="Group 393"/>
                    <p:cNvGrpSpPr>
                      <a:grpSpLocks/>
                    </p:cNvGrpSpPr>
                    <p:nvPr/>
                  </p:nvGrpSpPr>
                  <p:grpSpPr bwMode="auto">
                    <a:xfrm rot="-522760">
                      <a:off x="2106" y="2540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947" name="Freeform 39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46" name="Oval 3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3944" name="Oval 3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6" y="3408"/>
                      <a:ext cx="684" cy="751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938" name="Group 386"/>
                <p:cNvGrpSpPr>
                  <a:grpSpLocks/>
                </p:cNvGrpSpPr>
                <p:nvPr/>
              </p:nvGrpSpPr>
              <p:grpSpPr bwMode="auto">
                <a:xfrm rot="-4216664">
                  <a:off x="3393" y="3591"/>
                  <a:ext cx="628" cy="352"/>
                  <a:chOff x="3408" y="4583"/>
                  <a:chExt cx="648" cy="335"/>
                </a:xfrm>
              </p:grpSpPr>
              <p:sp>
                <p:nvSpPr>
                  <p:cNvPr id="23941" name="AutoShape 389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40" name="Oval 388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39" name="Oval 387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934" name="Group 382"/>
                <p:cNvGrpSpPr>
                  <a:grpSpLocks/>
                </p:cNvGrpSpPr>
                <p:nvPr/>
              </p:nvGrpSpPr>
              <p:grpSpPr bwMode="auto">
                <a:xfrm rot="4216664" flipH="1">
                  <a:off x="2367" y="3581"/>
                  <a:ext cx="628" cy="352"/>
                  <a:chOff x="3408" y="4583"/>
                  <a:chExt cx="648" cy="335"/>
                </a:xfrm>
              </p:grpSpPr>
              <p:sp>
                <p:nvSpPr>
                  <p:cNvPr id="23937" name="AutoShape 385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36" name="Oval 384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35" name="Oval 383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3932" name="Oval 380"/>
              <p:cNvSpPr>
                <a:spLocks noChangeArrowheads="1"/>
              </p:cNvSpPr>
              <p:nvPr/>
            </p:nvSpPr>
            <p:spPr bwMode="auto">
              <a:xfrm>
                <a:off x="7035" y="2379"/>
                <a:ext cx="301" cy="405"/>
              </a:xfrm>
              <a:prstGeom prst="ellipse">
                <a:avLst/>
              </a:prstGeom>
              <a:solidFill>
                <a:srgbClr val="FABF8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931" name="WordArt 379"/>
              <p:cNvSpPr>
                <a:spLocks noChangeArrowheads="1" noChangeShapeType="1" noTextEdit="1"/>
              </p:cNvSpPr>
              <p:nvPr/>
            </p:nvSpPr>
            <p:spPr bwMode="auto">
              <a:xfrm>
                <a:off x="7086" y="2455"/>
                <a:ext cx="215" cy="255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9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rPr>
                  <a:t>Д</a:t>
                </a:r>
                <a:endParaRPr lang="ru-RU" sz="9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23883" name="Group 331"/>
            <p:cNvGrpSpPr>
              <a:grpSpLocks/>
            </p:cNvGrpSpPr>
            <p:nvPr/>
          </p:nvGrpSpPr>
          <p:grpSpPr bwMode="auto">
            <a:xfrm>
              <a:off x="7288" y="6953"/>
              <a:ext cx="1008" cy="1214"/>
              <a:chOff x="3870" y="3757"/>
              <a:chExt cx="1008" cy="1214"/>
            </a:xfrm>
          </p:grpSpPr>
          <p:grpSp>
            <p:nvGrpSpPr>
              <p:cNvPr id="23887" name="Group 335"/>
              <p:cNvGrpSpPr>
                <a:grpSpLocks/>
              </p:cNvGrpSpPr>
              <p:nvPr/>
            </p:nvGrpSpPr>
            <p:grpSpPr bwMode="auto">
              <a:xfrm>
                <a:off x="3870" y="3757"/>
                <a:ext cx="1008" cy="1214"/>
                <a:chOff x="1661" y="1663"/>
                <a:chExt cx="3047" cy="4173"/>
              </a:xfrm>
            </p:grpSpPr>
            <p:grpSp>
              <p:nvGrpSpPr>
                <p:cNvPr id="23921" name="Group 369"/>
                <p:cNvGrpSpPr>
                  <a:grpSpLocks/>
                </p:cNvGrpSpPr>
                <p:nvPr/>
              </p:nvGrpSpPr>
              <p:grpSpPr bwMode="auto">
                <a:xfrm>
                  <a:off x="1661" y="1663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929" name="Freeform 377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28" name="Freeform 376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27" name="Oval 375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26" name="Oval 374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25" name="Oval 373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24" name="AutoShape 372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23" name="Oval 371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22" name="Oval 370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912" name="Group 360"/>
                <p:cNvGrpSpPr>
                  <a:grpSpLocks/>
                </p:cNvGrpSpPr>
                <p:nvPr/>
              </p:nvGrpSpPr>
              <p:grpSpPr bwMode="auto">
                <a:xfrm flipH="1">
                  <a:off x="3247" y="1670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920" name="Freeform 368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19" name="Freeform 367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18" name="Oval 366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17" name="Oval 365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16" name="Oval 364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15" name="AutoShape 363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14" name="Oval 362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913" name="Oval 361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896" name="Group 344"/>
                <p:cNvGrpSpPr>
                  <a:grpSpLocks/>
                </p:cNvGrpSpPr>
                <p:nvPr/>
              </p:nvGrpSpPr>
              <p:grpSpPr bwMode="auto">
                <a:xfrm>
                  <a:off x="2961" y="2503"/>
                  <a:ext cx="581" cy="2686"/>
                  <a:chOff x="1906" y="2529"/>
                  <a:chExt cx="909" cy="3915"/>
                </a:xfrm>
              </p:grpSpPr>
              <p:grpSp>
                <p:nvGrpSpPr>
                  <p:cNvPr id="23905" name="Group 353"/>
                  <p:cNvGrpSpPr>
                    <a:grpSpLocks/>
                  </p:cNvGrpSpPr>
                  <p:nvPr/>
                </p:nvGrpSpPr>
                <p:grpSpPr bwMode="auto">
                  <a:xfrm>
                    <a:off x="2095" y="3964"/>
                    <a:ext cx="320" cy="2480"/>
                    <a:chOff x="2073" y="4063"/>
                    <a:chExt cx="400" cy="1741"/>
                  </a:xfrm>
                </p:grpSpPr>
                <p:sp>
                  <p:nvSpPr>
                    <p:cNvPr id="23911" name="AutoShape 3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4977"/>
                      <a:ext cx="400" cy="827"/>
                    </a:xfrm>
                    <a:prstGeom prst="flowChartSort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3906" name="Group 3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3" y="4063"/>
                      <a:ext cx="400" cy="1356"/>
                      <a:chOff x="2073" y="4063"/>
                      <a:chExt cx="400" cy="1356"/>
                    </a:xfrm>
                  </p:grpSpPr>
                  <p:sp>
                    <p:nvSpPr>
                      <p:cNvPr id="23910" name="AutoShape 358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06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09" name="AutoShape 357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501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08" name="AutoShape 356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381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07" name="AutoShape 355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69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897" name="Group 345"/>
                  <p:cNvGrpSpPr>
                    <a:grpSpLocks/>
                  </p:cNvGrpSpPr>
                  <p:nvPr/>
                </p:nvGrpSpPr>
                <p:grpSpPr bwMode="auto">
                  <a:xfrm>
                    <a:off x="1906" y="2529"/>
                    <a:ext cx="909" cy="1630"/>
                    <a:chOff x="1906" y="2529"/>
                    <a:chExt cx="909" cy="1630"/>
                  </a:xfrm>
                </p:grpSpPr>
                <p:grpSp>
                  <p:nvGrpSpPr>
                    <p:cNvPr id="23902" name="Group 350"/>
                    <p:cNvGrpSpPr>
                      <a:grpSpLocks/>
                    </p:cNvGrpSpPr>
                    <p:nvPr/>
                  </p:nvGrpSpPr>
                  <p:grpSpPr bwMode="auto">
                    <a:xfrm rot="292173">
                      <a:off x="2364" y="2529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904" name="Freeform 35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03" name="Oval 3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3899" name="Group 347"/>
                    <p:cNvGrpSpPr>
                      <a:grpSpLocks/>
                    </p:cNvGrpSpPr>
                    <p:nvPr/>
                  </p:nvGrpSpPr>
                  <p:grpSpPr bwMode="auto">
                    <a:xfrm rot="-522760">
                      <a:off x="2106" y="2540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901" name="Freeform 34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900" name="Oval 3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3898" name="Oval 3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6" y="3408"/>
                      <a:ext cx="684" cy="751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892" name="Group 340"/>
                <p:cNvGrpSpPr>
                  <a:grpSpLocks/>
                </p:cNvGrpSpPr>
                <p:nvPr/>
              </p:nvGrpSpPr>
              <p:grpSpPr bwMode="auto">
                <a:xfrm rot="-4216664">
                  <a:off x="3393" y="3591"/>
                  <a:ext cx="628" cy="352"/>
                  <a:chOff x="3408" y="4583"/>
                  <a:chExt cx="648" cy="335"/>
                </a:xfrm>
              </p:grpSpPr>
              <p:sp>
                <p:nvSpPr>
                  <p:cNvPr id="23895" name="AutoShape 343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94" name="Oval 342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93" name="Oval 341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888" name="Group 336"/>
                <p:cNvGrpSpPr>
                  <a:grpSpLocks/>
                </p:cNvGrpSpPr>
                <p:nvPr/>
              </p:nvGrpSpPr>
              <p:grpSpPr bwMode="auto">
                <a:xfrm rot="4216664" flipH="1">
                  <a:off x="2367" y="3581"/>
                  <a:ext cx="628" cy="352"/>
                  <a:chOff x="3408" y="4583"/>
                  <a:chExt cx="648" cy="335"/>
                </a:xfrm>
              </p:grpSpPr>
              <p:sp>
                <p:nvSpPr>
                  <p:cNvPr id="23891" name="AutoShape 339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90" name="Oval 338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89" name="Oval 337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3884" name="Group 332"/>
              <p:cNvGrpSpPr>
                <a:grpSpLocks/>
              </p:cNvGrpSpPr>
              <p:nvPr/>
            </p:nvGrpSpPr>
            <p:grpSpPr bwMode="auto">
              <a:xfrm>
                <a:off x="4202" y="4242"/>
                <a:ext cx="301" cy="405"/>
                <a:chOff x="7275" y="2619"/>
                <a:chExt cx="301" cy="405"/>
              </a:xfrm>
            </p:grpSpPr>
            <p:sp>
              <p:nvSpPr>
                <p:cNvPr id="23886" name="Oval 334"/>
                <p:cNvSpPr>
                  <a:spLocks noChangeArrowheads="1"/>
                </p:cNvSpPr>
                <p:nvPr/>
              </p:nvSpPr>
              <p:spPr bwMode="auto">
                <a:xfrm>
                  <a:off x="7275" y="2619"/>
                  <a:ext cx="301" cy="405"/>
                </a:xfrm>
                <a:prstGeom prst="ellipse">
                  <a:avLst/>
                </a:prstGeom>
                <a:solidFill>
                  <a:srgbClr val="FABF8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885" name="WordArt 333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341" y="2729"/>
                  <a:ext cx="149" cy="191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900" b="1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е</a:t>
                  </a:r>
                  <a:endParaRPr lang="ru-RU" sz="900" b="1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</p:grpSp>
        </p:grpSp>
        <p:grpSp>
          <p:nvGrpSpPr>
            <p:cNvPr id="23836" name="Group 284"/>
            <p:cNvGrpSpPr>
              <a:grpSpLocks/>
            </p:cNvGrpSpPr>
            <p:nvPr/>
          </p:nvGrpSpPr>
          <p:grpSpPr bwMode="auto">
            <a:xfrm>
              <a:off x="4717" y="8888"/>
              <a:ext cx="797" cy="912"/>
              <a:chOff x="8636" y="3941"/>
              <a:chExt cx="797" cy="912"/>
            </a:xfrm>
          </p:grpSpPr>
          <p:grpSp>
            <p:nvGrpSpPr>
              <p:cNvPr id="23840" name="Group 288"/>
              <p:cNvGrpSpPr>
                <a:grpSpLocks/>
              </p:cNvGrpSpPr>
              <p:nvPr/>
            </p:nvGrpSpPr>
            <p:grpSpPr bwMode="auto">
              <a:xfrm rot="306161">
                <a:off x="8636" y="3941"/>
                <a:ext cx="797" cy="912"/>
                <a:chOff x="1661" y="1663"/>
                <a:chExt cx="3047" cy="4173"/>
              </a:xfrm>
            </p:grpSpPr>
            <p:grpSp>
              <p:nvGrpSpPr>
                <p:cNvPr id="23874" name="Group 322"/>
                <p:cNvGrpSpPr>
                  <a:grpSpLocks/>
                </p:cNvGrpSpPr>
                <p:nvPr/>
              </p:nvGrpSpPr>
              <p:grpSpPr bwMode="auto">
                <a:xfrm>
                  <a:off x="1661" y="1663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882" name="Freeform 330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2DC8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81" name="Freeform 329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80" name="Oval 328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2DC8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79" name="Oval 327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2DC8FF"/>
                  </a:solidFill>
                  <a:ln w="9525">
                    <a:solidFill>
                      <a:srgbClr val="2DC8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78" name="Oval 326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77" name="AutoShape 325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76" name="Oval 324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75" name="Oval 323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865" name="Group 313"/>
                <p:cNvGrpSpPr>
                  <a:grpSpLocks/>
                </p:cNvGrpSpPr>
                <p:nvPr/>
              </p:nvGrpSpPr>
              <p:grpSpPr bwMode="auto">
                <a:xfrm flipH="1">
                  <a:off x="3247" y="1670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873" name="Freeform 321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2DC8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72" name="Freeform 320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71" name="Oval 319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2DC8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70" name="Oval 318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2DC8FF"/>
                  </a:solidFill>
                  <a:ln w="9525">
                    <a:solidFill>
                      <a:srgbClr val="2DC8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69" name="Oval 317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68" name="AutoShape 316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67" name="Oval 315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66" name="Oval 314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849" name="Group 297"/>
                <p:cNvGrpSpPr>
                  <a:grpSpLocks/>
                </p:cNvGrpSpPr>
                <p:nvPr/>
              </p:nvGrpSpPr>
              <p:grpSpPr bwMode="auto">
                <a:xfrm>
                  <a:off x="2961" y="2503"/>
                  <a:ext cx="581" cy="2686"/>
                  <a:chOff x="1906" y="2529"/>
                  <a:chExt cx="909" cy="3915"/>
                </a:xfrm>
              </p:grpSpPr>
              <p:grpSp>
                <p:nvGrpSpPr>
                  <p:cNvPr id="23858" name="Group 306"/>
                  <p:cNvGrpSpPr>
                    <a:grpSpLocks/>
                  </p:cNvGrpSpPr>
                  <p:nvPr/>
                </p:nvGrpSpPr>
                <p:grpSpPr bwMode="auto">
                  <a:xfrm>
                    <a:off x="2095" y="3964"/>
                    <a:ext cx="320" cy="2480"/>
                    <a:chOff x="2073" y="4063"/>
                    <a:chExt cx="400" cy="1741"/>
                  </a:xfrm>
                </p:grpSpPr>
                <p:sp>
                  <p:nvSpPr>
                    <p:cNvPr id="23864" name="AutoShape 3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4977"/>
                      <a:ext cx="400" cy="827"/>
                    </a:xfrm>
                    <a:prstGeom prst="flowChartSort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3859" name="Group 3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3" y="4063"/>
                      <a:ext cx="400" cy="1356"/>
                      <a:chOff x="2073" y="4063"/>
                      <a:chExt cx="400" cy="1356"/>
                    </a:xfrm>
                  </p:grpSpPr>
                  <p:sp>
                    <p:nvSpPr>
                      <p:cNvPr id="23863" name="AutoShape 311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06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62" name="AutoShape 310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501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61" name="AutoShape 309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381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60" name="AutoShape 308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69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850" name="Group 298"/>
                  <p:cNvGrpSpPr>
                    <a:grpSpLocks/>
                  </p:cNvGrpSpPr>
                  <p:nvPr/>
                </p:nvGrpSpPr>
                <p:grpSpPr bwMode="auto">
                  <a:xfrm>
                    <a:off x="1906" y="2529"/>
                    <a:ext cx="909" cy="1630"/>
                    <a:chOff x="1906" y="2529"/>
                    <a:chExt cx="909" cy="1630"/>
                  </a:xfrm>
                </p:grpSpPr>
                <p:grpSp>
                  <p:nvGrpSpPr>
                    <p:cNvPr id="23855" name="Group 303"/>
                    <p:cNvGrpSpPr>
                      <a:grpSpLocks/>
                    </p:cNvGrpSpPr>
                    <p:nvPr/>
                  </p:nvGrpSpPr>
                  <p:grpSpPr bwMode="auto">
                    <a:xfrm rot="292173">
                      <a:off x="2364" y="2529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857" name="Freeform 30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56" name="Oval 3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3852" name="Group 300"/>
                    <p:cNvGrpSpPr>
                      <a:grpSpLocks/>
                    </p:cNvGrpSpPr>
                    <p:nvPr/>
                  </p:nvGrpSpPr>
                  <p:grpSpPr bwMode="auto">
                    <a:xfrm rot="-522760">
                      <a:off x="2106" y="2540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854" name="Freeform 30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53" name="Oval 3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3851" name="Oval 2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6" y="3408"/>
                      <a:ext cx="684" cy="751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845" name="Group 293"/>
                <p:cNvGrpSpPr>
                  <a:grpSpLocks/>
                </p:cNvGrpSpPr>
                <p:nvPr/>
              </p:nvGrpSpPr>
              <p:grpSpPr bwMode="auto">
                <a:xfrm rot="-4216664">
                  <a:off x="3393" y="3591"/>
                  <a:ext cx="628" cy="352"/>
                  <a:chOff x="3408" y="4583"/>
                  <a:chExt cx="648" cy="335"/>
                </a:xfrm>
              </p:grpSpPr>
              <p:sp>
                <p:nvSpPr>
                  <p:cNvPr id="23848" name="AutoShape 296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47" name="Oval 295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46" name="Oval 294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841" name="Group 289"/>
                <p:cNvGrpSpPr>
                  <a:grpSpLocks/>
                </p:cNvGrpSpPr>
                <p:nvPr/>
              </p:nvGrpSpPr>
              <p:grpSpPr bwMode="auto">
                <a:xfrm rot="4216664" flipH="1">
                  <a:off x="2367" y="3581"/>
                  <a:ext cx="628" cy="352"/>
                  <a:chOff x="3408" y="4583"/>
                  <a:chExt cx="648" cy="335"/>
                </a:xfrm>
              </p:grpSpPr>
              <p:sp>
                <p:nvSpPr>
                  <p:cNvPr id="23844" name="AutoShape 292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43" name="Oval 291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42" name="Oval 290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3837" name="Group 285"/>
              <p:cNvGrpSpPr>
                <a:grpSpLocks/>
              </p:cNvGrpSpPr>
              <p:nvPr/>
            </p:nvGrpSpPr>
            <p:grpSpPr bwMode="auto">
              <a:xfrm>
                <a:off x="8879" y="4290"/>
                <a:ext cx="301" cy="405"/>
                <a:chOff x="7995" y="3339"/>
                <a:chExt cx="301" cy="405"/>
              </a:xfrm>
            </p:grpSpPr>
            <p:sp>
              <p:nvSpPr>
                <p:cNvPr id="23839" name="Oval 287"/>
                <p:cNvSpPr>
                  <a:spLocks noChangeArrowheads="1"/>
                </p:cNvSpPr>
                <p:nvPr/>
              </p:nvSpPr>
              <p:spPr bwMode="auto">
                <a:xfrm>
                  <a:off x="7995" y="3339"/>
                  <a:ext cx="301" cy="405"/>
                </a:xfrm>
                <a:prstGeom prst="ellipse">
                  <a:avLst/>
                </a:prstGeom>
                <a:solidFill>
                  <a:srgbClr val="FABF8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838" name="WordArt 286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8061" y="3448"/>
                  <a:ext cx="215" cy="192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900" b="1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р</a:t>
                  </a:r>
                  <a:endParaRPr lang="ru-RU" sz="900" b="1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</p:grpSp>
        </p:grpSp>
        <p:grpSp>
          <p:nvGrpSpPr>
            <p:cNvPr id="23789" name="Group 237"/>
            <p:cNvGrpSpPr>
              <a:grpSpLocks/>
            </p:cNvGrpSpPr>
            <p:nvPr/>
          </p:nvGrpSpPr>
          <p:grpSpPr bwMode="auto">
            <a:xfrm rot="-2810407">
              <a:off x="7766" y="3355"/>
              <a:ext cx="797" cy="864"/>
              <a:chOff x="6000" y="4167"/>
              <a:chExt cx="797" cy="864"/>
            </a:xfrm>
          </p:grpSpPr>
          <p:grpSp>
            <p:nvGrpSpPr>
              <p:cNvPr id="23793" name="Group 241"/>
              <p:cNvGrpSpPr>
                <a:grpSpLocks/>
              </p:cNvGrpSpPr>
              <p:nvPr/>
            </p:nvGrpSpPr>
            <p:grpSpPr bwMode="auto">
              <a:xfrm>
                <a:off x="6000" y="4167"/>
                <a:ext cx="797" cy="864"/>
                <a:chOff x="1661" y="1663"/>
                <a:chExt cx="3047" cy="4173"/>
              </a:xfrm>
            </p:grpSpPr>
            <p:grpSp>
              <p:nvGrpSpPr>
                <p:cNvPr id="23827" name="Group 275"/>
                <p:cNvGrpSpPr>
                  <a:grpSpLocks/>
                </p:cNvGrpSpPr>
                <p:nvPr/>
              </p:nvGrpSpPr>
              <p:grpSpPr bwMode="auto">
                <a:xfrm>
                  <a:off x="1661" y="1663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835" name="Freeform 283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34" name="Freeform 282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33" name="Oval 281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32" name="Oval 280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31" name="Oval 279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30" name="AutoShape 278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29" name="Oval 277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28" name="Oval 276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818" name="Group 266"/>
                <p:cNvGrpSpPr>
                  <a:grpSpLocks/>
                </p:cNvGrpSpPr>
                <p:nvPr/>
              </p:nvGrpSpPr>
              <p:grpSpPr bwMode="auto">
                <a:xfrm flipH="1">
                  <a:off x="3247" y="1670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826" name="Freeform 274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25" name="Freeform 273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24" name="Oval 272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23" name="Oval 271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22" name="Oval 270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21" name="AutoShape 269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20" name="Oval 268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19" name="Oval 267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802" name="Group 250"/>
                <p:cNvGrpSpPr>
                  <a:grpSpLocks/>
                </p:cNvGrpSpPr>
                <p:nvPr/>
              </p:nvGrpSpPr>
              <p:grpSpPr bwMode="auto">
                <a:xfrm>
                  <a:off x="2961" y="2503"/>
                  <a:ext cx="581" cy="2686"/>
                  <a:chOff x="1906" y="2529"/>
                  <a:chExt cx="909" cy="3915"/>
                </a:xfrm>
              </p:grpSpPr>
              <p:grpSp>
                <p:nvGrpSpPr>
                  <p:cNvPr id="23811" name="Group 259"/>
                  <p:cNvGrpSpPr>
                    <a:grpSpLocks/>
                  </p:cNvGrpSpPr>
                  <p:nvPr/>
                </p:nvGrpSpPr>
                <p:grpSpPr bwMode="auto">
                  <a:xfrm>
                    <a:off x="2095" y="3964"/>
                    <a:ext cx="320" cy="2480"/>
                    <a:chOff x="2073" y="4063"/>
                    <a:chExt cx="400" cy="1741"/>
                  </a:xfrm>
                </p:grpSpPr>
                <p:sp>
                  <p:nvSpPr>
                    <p:cNvPr id="23817" name="AutoShape 2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4977"/>
                      <a:ext cx="400" cy="827"/>
                    </a:xfrm>
                    <a:prstGeom prst="flowChartSort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3812" name="Group 26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3" y="4063"/>
                      <a:ext cx="400" cy="1356"/>
                      <a:chOff x="2073" y="4063"/>
                      <a:chExt cx="400" cy="1356"/>
                    </a:xfrm>
                  </p:grpSpPr>
                  <p:sp>
                    <p:nvSpPr>
                      <p:cNvPr id="23816" name="AutoShape 264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06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15" name="AutoShape 263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501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14" name="AutoShape 262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381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13" name="AutoShape 261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69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803" name="Group 251"/>
                  <p:cNvGrpSpPr>
                    <a:grpSpLocks/>
                  </p:cNvGrpSpPr>
                  <p:nvPr/>
                </p:nvGrpSpPr>
                <p:grpSpPr bwMode="auto">
                  <a:xfrm>
                    <a:off x="1906" y="2529"/>
                    <a:ext cx="909" cy="1630"/>
                    <a:chOff x="1906" y="2529"/>
                    <a:chExt cx="909" cy="1630"/>
                  </a:xfrm>
                </p:grpSpPr>
                <p:grpSp>
                  <p:nvGrpSpPr>
                    <p:cNvPr id="23808" name="Group 256"/>
                    <p:cNvGrpSpPr>
                      <a:grpSpLocks/>
                    </p:cNvGrpSpPr>
                    <p:nvPr/>
                  </p:nvGrpSpPr>
                  <p:grpSpPr bwMode="auto">
                    <a:xfrm rot="292173">
                      <a:off x="2364" y="2529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810" name="Freeform 25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09" name="Oval 2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3805" name="Group 253"/>
                    <p:cNvGrpSpPr>
                      <a:grpSpLocks/>
                    </p:cNvGrpSpPr>
                    <p:nvPr/>
                  </p:nvGrpSpPr>
                  <p:grpSpPr bwMode="auto">
                    <a:xfrm rot="-522760">
                      <a:off x="2106" y="2540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807" name="Freeform 25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806" name="Oval 2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3804" name="Oval 2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6" y="3408"/>
                      <a:ext cx="684" cy="751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798" name="Group 246"/>
                <p:cNvGrpSpPr>
                  <a:grpSpLocks/>
                </p:cNvGrpSpPr>
                <p:nvPr/>
              </p:nvGrpSpPr>
              <p:grpSpPr bwMode="auto">
                <a:xfrm rot="-4216664">
                  <a:off x="3393" y="3591"/>
                  <a:ext cx="628" cy="352"/>
                  <a:chOff x="3408" y="4583"/>
                  <a:chExt cx="648" cy="335"/>
                </a:xfrm>
              </p:grpSpPr>
              <p:sp>
                <p:nvSpPr>
                  <p:cNvPr id="23801" name="AutoShape 249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800" name="Oval 248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99" name="Oval 247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794" name="Group 242"/>
                <p:cNvGrpSpPr>
                  <a:grpSpLocks/>
                </p:cNvGrpSpPr>
                <p:nvPr/>
              </p:nvGrpSpPr>
              <p:grpSpPr bwMode="auto">
                <a:xfrm rot="4216664" flipH="1">
                  <a:off x="2367" y="3581"/>
                  <a:ext cx="628" cy="352"/>
                  <a:chOff x="3408" y="4583"/>
                  <a:chExt cx="648" cy="335"/>
                </a:xfrm>
              </p:grpSpPr>
              <p:sp>
                <p:nvSpPr>
                  <p:cNvPr id="23797" name="AutoShape 245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96" name="Oval 244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95" name="Oval 243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3790" name="Group 238"/>
              <p:cNvGrpSpPr>
                <a:grpSpLocks/>
              </p:cNvGrpSpPr>
              <p:nvPr/>
            </p:nvGrpSpPr>
            <p:grpSpPr bwMode="auto">
              <a:xfrm>
                <a:off x="6253" y="4399"/>
                <a:ext cx="301" cy="405"/>
                <a:chOff x="7755" y="3099"/>
                <a:chExt cx="301" cy="405"/>
              </a:xfrm>
            </p:grpSpPr>
            <p:sp>
              <p:nvSpPr>
                <p:cNvPr id="23792" name="Oval 240"/>
                <p:cNvSpPr>
                  <a:spLocks noChangeArrowheads="1"/>
                </p:cNvSpPr>
                <p:nvPr/>
              </p:nvSpPr>
              <p:spPr bwMode="auto">
                <a:xfrm>
                  <a:off x="7755" y="3099"/>
                  <a:ext cx="301" cy="405"/>
                </a:xfrm>
                <a:prstGeom prst="ellipse">
                  <a:avLst/>
                </a:prstGeom>
                <a:solidFill>
                  <a:srgbClr val="FABF8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791" name="WordArt 239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821" y="3208"/>
                  <a:ext cx="215" cy="192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900" b="1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а</a:t>
                  </a:r>
                  <a:endParaRPr lang="ru-RU" sz="900" b="1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</p:grpSp>
        </p:grpSp>
        <p:grpSp>
          <p:nvGrpSpPr>
            <p:cNvPr id="23742" name="Group 190"/>
            <p:cNvGrpSpPr>
              <a:grpSpLocks/>
            </p:cNvGrpSpPr>
            <p:nvPr/>
          </p:nvGrpSpPr>
          <p:grpSpPr bwMode="auto">
            <a:xfrm rot="-2281664">
              <a:off x="2386" y="6459"/>
              <a:ext cx="743" cy="1003"/>
              <a:chOff x="6671" y="6854"/>
              <a:chExt cx="743" cy="1003"/>
            </a:xfrm>
          </p:grpSpPr>
          <p:grpSp>
            <p:nvGrpSpPr>
              <p:cNvPr id="23746" name="Group 194"/>
              <p:cNvGrpSpPr>
                <a:grpSpLocks/>
              </p:cNvGrpSpPr>
              <p:nvPr/>
            </p:nvGrpSpPr>
            <p:grpSpPr bwMode="auto">
              <a:xfrm>
                <a:off x="6671" y="6854"/>
                <a:ext cx="743" cy="1003"/>
                <a:chOff x="1661" y="1663"/>
                <a:chExt cx="3047" cy="4173"/>
              </a:xfrm>
            </p:grpSpPr>
            <p:grpSp>
              <p:nvGrpSpPr>
                <p:cNvPr id="23780" name="Group 228"/>
                <p:cNvGrpSpPr>
                  <a:grpSpLocks/>
                </p:cNvGrpSpPr>
                <p:nvPr/>
              </p:nvGrpSpPr>
              <p:grpSpPr bwMode="auto">
                <a:xfrm>
                  <a:off x="1661" y="1663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788" name="Freeform 236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87" name="Freeform 235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86" name="Oval 234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85" name="Oval 233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00FF"/>
                  </a:solidFill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84" name="Oval 232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83" name="AutoShape 231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82" name="Oval 230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81" name="Oval 229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00B0F0"/>
                  </a:solidFill>
                  <a:ln w="9525">
                    <a:solidFill>
                      <a:srgbClr val="00B0F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771" name="Group 219"/>
                <p:cNvGrpSpPr>
                  <a:grpSpLocks/>
                </p:cNvGrpSpPr>
                <p:nvPr/>
              </p:nvGrpSpPr>
              <p:grpSpPr bwMode="auto">
                <a:xfrm flipH="1">
                  <a:off x="3247" y="1670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779" name="Freeform 227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78" name="Freeform 226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77" name="Oval 225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76" name="Oval 224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00FF"/>
                  </a:solidFill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75" name="Oval 223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74" name="AutoShape 222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73" name="Oval 221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72" name="Oval 220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00B0F0"/>
                  </a:solidFill>
                  <a:ln w="9525">
                    <a:solidFill>
                      <a:srgbClr val="00B0F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755" name="Group 203"/>
                <p:cNvGrpSpPr>
                  <a:grpSpLocks/>
                </p:cNvGrpSpPr>
                <p:nvPr/>
              </p:nvGrpSpPr>
              <p:grpSpPr bwMode="auto">
                <a:xfrm>
                  <a:off x="2961" y="2503"/>
                  <a:ext cx="581" cy="2686"/>
                  <a:chOff x="1906" y="2529"/>
                  <a:chExt cx="909" cy="3915"/>
                </a:xfrm>
              </p:grpSpPr>
              <p:grpSp>
                <p:nvGrpSpPr>
                  <p:cNvPr id="23764" name="Group 212"/>
                  <p:cNvGrpSpPr>
                    <a:grpSpLocks/>
                  </p:cNvGrpSpPr>
                  <p:nvPr/>
                </p:nvGrpSpPr>
                <p:grpSpPr bwMode="auto">
                  <a:xfrm>
                    <a:off x="2095" y="3964"/>
                    <a:ext cx="320" cy="2480"/>
                    <a:chOff x="2073" y="4063"/>
                    <a:chExt cx="400" cy="1741"/>
                  </a:xfrm>
                </p:grpSpPr>
                <p:sp>
                  <p:nvSpPr>
                    <p:cNvPr id="23770" name="AutoShape 2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4977"/>
                      <a:ext cx="400" cy="827"/>
                    </a:xfrm>
                    <a:prstGeom prst="flowChartSort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3765" name="Group 2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3" y="4063"/>
                      <a:ext cx="400" cy="1356"/>
                      <a:chOff x="2073" y="4063"/>
                      <a:chExt cx="400" cy="1356"/>
                    </a:xfrm>
                  </p:grpSpPr>
                  <p:sp>
                    <p:nvSpPr>
                      <p:cNvPr id="23769" name="AutoShape 217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06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68" name="AutoShape 216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501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67" name="AutoShape 215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381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66" name="AutoShape 214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69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756" name="Group 204"/>
                  <p:cNvGrpSpPr>
                    <a:grpSpLocks/>
                  </p:cNvGrpSpPr>
                  <p:nvPr/>
                </p:nvGrpSpPr>
                <p:grpSpPr bwMode="auto">
                  <a:xfrm>
                    <a:off x="1906" y="2529"/>
                    <a:ext cx="909" cy="1630"/>
                    <a:chOff x="1906" y="2529"/>
                    <a:chExt cx="909" cy="1630"/>
                  </a:xfrm>
                </p:grpSpPr>
                <p:grpSp>
                  <p:nvGrpSpPr>
                    <p:cNvPr id="23761" name="Group 209"/>
                    <p:cNvGrpSpPr>
                      <a:grpSpLocks/>
                    </p:cNvGrpSpPr>
                    <p:nvPr/>
                  </p:nvGrpSpPr>
                  <p:grpSpPr bwMode="auto">
                    <a:xfrm rot="292173">
                      <a:off x="2364" y="2529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763" name="Freeform 21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62" name="Oval 2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3758" name="Group 206"/>
                    <p:cNvGrpSpPr>
                      <a:grpSpLocks/>
                    </p:cNvGrpSpPr>
                    <p:nvPr/>
                  </p:nvGrpSpPr>
                  <p:grpSpPr bwMode="auto">
                    <a:xfrm rot="-522760">
                      <a:off x="2106" y="2540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760" name="Freeform 20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59" name="Oval 2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3757" name="Oval 2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6" y="3408"/>
                      <a:ext cx="684" cy="751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751" name="Group 199"/>
                <p:cNvGrpSpPr>
                  <a:grpSpLocks/>
                </p:cNvGrpSpPr>
                <p:nvPr/>
              </p:nvGrpSpPr>
              <p:grpSpPr bwMode="auto">
                <a:xfrm rot="-4216664">
                  <a:off x="3393" y="3591"/>
                  <a:ext cx="628" cy="352"/>
                  <a:chOff x="3408" y="4583"/>
                  <a:chExt cx="648" cy="335"/>
                </a:xfrm>
              </p:grpSpPr>
              <p:sp>
                <p:nvSpPr>
                  <p:cNvPr id="23754" name="AutoShape 202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53" name="Oval 201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52" name="Oval 200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00B0F0"/>
                  </a:solidFill>
                  <a:ln w="9525">
                    <a:solidFill>
                      <a:srgbClr val="00B0F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747" name="Group 195"/>
                <p:cNvGrpSpPr>
                  <a:grpSpLocks/>
                </p:cNvGrpSpPr>
                <p:nvPr/>
              </p:nvGrpSpPr>
              <p:grpSpPr bwMode="auto">
                <a:xfrm rot="4216664" flipH="1">
                  <a:off x="2367" y="3581"/>
                  <a:ext cx="628" cy="352"/>
                  <a:chOff x="3408" y="4583"/>
                  <a:chExt cx="648" cy="335"/>
                </a:xfrm>
              </p:grpSpPr>
              <p:sp>
                <p:nvSpPr>
                  <p:cNvPr id="23750" name="AutoShape 198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49" name="Oval 197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48" name="Oval 196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00B0F0"/>
                  </a:solidFill>
                  <a:ln w="9525">
                    <a:solidFill>
                      <a:srgbClr val="00B0F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3743" name="Group 191"/>
              <p:cNvGrpSpPr>
                <a:grpSpLocks/>
              </p:cNvGrpSpPr>
              <p:nvPr/>
            </p:nvGrpSpPr>
            <p:grpSpPr bwMode="auto">
              <a:xfrm>
                <a:off x="6893" y="7187"/>
                <a:ext cx="301" cy="405"/>
                <a:chOff x="7515" y="2859"/>
                <a:chExt cx="301" cy="405"/>
              </a:xfrm>
            </p:grpSpPr>
            <p:sp>
              <p:nvSpPr>
                <p:cNvPr id="23745" name="Oval 193"/>
                <p:cNvSpPr>
                  <a:spLocks noChangeArrowheads="1"/>
                </p:cNvSpPr>
                <p:nvPr/>
              </p:nvSpPr>
              <p:spPr bwMode="auto">
                <a:xfrm>
                  <a:off x="7515" y="2859"/>
                  <a:ext cx="301" cy="405"/>
                </a:xfrm>
                <a:prstGeom prst="ellipse">
                  <a:avLst/>
                </a:prstGeom>
                <a:solidFill>
                  <a:srgbClr val="FABF8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744" name="WordArt 19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581" y="2968"/>
                  <a:ext cx="215" cy="192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900" b="1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к</a:t>
                  </a:r>
                  <a:endParaRPr lang="ru-RU" sz="900" b="1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</p:grpSp>
        </p:grpSp>
        <p:grpSp>
          <p:nvGrpSpPr>
            <p:cNvPr id="23695" name="Group 143"/>
            <p:cNvGrpSpPr>
              <a:grpSpLocks/>
            </p:cNvGrpSpPr>
            <p:nvPr/>
          </p:nvGrpSpPr>
          <p:grpSpPr bwMode="auto">
            <a:xfrm>
              <a:off x="9670" y="1841"/>
              <a:ext cx="1041" cy="893"/>
              <a:chOff x="9670" y="1841"/>
              <a:chExt cx="1041" cy="893"/>
            </a:xfrm>
          </p:grpSpPr>
          <p:grpSp>
            <p:nvGrpSpPr>
              <p:cNvPr id="23699" name="Group 147"/>
              <p:cNvGrpSpPr>
                <a:grpSpLocks/>
              </p:cNvGrpSpPr>
              <p:nvPr/>
            </p:nvGrpSpPr>
            <p:grpSpPr bwMode="auto">
              <a:xfrm rot="2776556">
                <a:off x="9744" y="1767"/>
                <a:ext cx="893" cy="1041"/>
                <a:chOff x="1661" y="1663"/>
                <a:chExt cx="3047" cy="4173"/>
              </a:xfrm>
            </p:grpSpPr>
            <p:grpSp>
              <p:nvGrpSpPr>
                <p:cNvPr id="23733" name="Group 181"/>
                <p:cNvGrpSpPr>
                  <a:grpSpLocks/>
                </p:cNvGrpSpPr>
                <p:nvPr/>
              </p:nvGrpSpPr>
              <p:grpSpPr bwMode="auto">
                <a:xfrm>
                  <a:off x="1661" y="1663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741" name="Freeform 189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9900C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40" name="Freeform 188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39" name="Oval 187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9900C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38" name="Oval 186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9900CC"/>
                  </a:solidFill>
                  <a:ln w="9525">
                    <a:solidFill>
                      <a:srgbClr val="9900C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37" name="Oval 185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36" name="AutoShape 184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35" name="Oval 183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34" name="Oval 182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724" name="Group 172"/>
                <p:cNvGrpSpPr>
                  <a:grpSpLocks/>
                </p:cNvGrpSpPr>
                <p:nvPr/>
              </p:nvGrpSpPr>
              <p:grpSpPr bwMode="auto">
                <a:xfrm flipH="1">
                  <a:off x="3247" y="1670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732" name="Freeform 180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9900C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31" name="Freeform 179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30" name="Oval 178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9900C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29" name="Oval 177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9900CC"/>
                  </a:solidFill>
                  <a:ln w="9525">
                    <a:solidFill>
                      <a:srgbClr val="9900CC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28" name="Oval 176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27" name="AutoShape 175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26" name="Oval 174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25" name="Oval 173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708" name="Group 156"/>
                <p:cNvGrpSpPr>
                  <a:grpSpLocks/>
                </p:cNvGrpSpPr>
                <p:nvPr/>
              </p:nvGrpSpPr>
              <p:grpSpPr bwMode="auto">
                <a:xfrm>
                  <a:off x="2961" y="2503"/>
                  <a:ext cx="581" cy="2686"/>
                  <a:chOff x="1906" y="2529"/>
                  <a:chExt cx="909" cy="3915"/>
                </a:xfrm>
              </p:grpSpPr>
              <p:grpSp>
                <p:nvGrpSpPr>
                  <p:cNvPr id="23717" name="Group 165"/>
                  <p:cNvGrpSpPr>
                    <a:grpSpLocks/>
                  </p:cNvGrpSpPr>
                  <p:nvPr/>
                </p:nvGrpSpPr>
                <p:grpSpPr bwMode="auto">
                  <a:xfrm>
                    <a:off x="2095" y="3964"/>
                    <a:ext cx="320" cy="2480"/>
                    <a:chOff x="2073" y="4063"/>
                    <a:chExt cx="400" cy="1741"/>
                  </a:xfrm>
                </p:grpSpPr>
                <p:sp>
                  <p:nvSpPr>
                    <p:cNvPr id="23723" name="AutoShape 1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4977"/>
                      <a:ext cx="400" cy="827"/>
                    </a:xfrm>
                    <a:prstGeom prst="flowChartSort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3718" name="Group 16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3" y="4063"/>
                      <a:ext cx="400" cy="1356"/>
                      <a:chOff x="2073" y="4063"/>
                      <a:chExt cx="400" cy="1356"/>
                    </a:xfrm>
                  </p:grpSpPr>
                  <p:sp>
                    <p:nvSpPr>
                      <p:cNvPr id="23722" name="AutoShape 170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06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21" name="AutoShape 169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501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20" name="AutoShape 168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381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19" name="AutoShape 167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69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709" name="Group 157"/>
                  <p:cNvGrpSpPr>
                    <a:grpSpLocks/>
                  </p:cNvGrpSpPr>
                  <p:nvPr/>
                </p:nvGrpSpPr>
                <p:grpSpPr bwMode="auto">
                  <a:xfrm>
                    <a:off x="1906" y="2529"/>
                    <a:ext cx="909" cy="1630"/>
                    <a:chOff x="1906" y="2529"/>
                    <a:chExt cx="909" cy="1630"/>
                  </a:xfrm>
                </p:grpSpPr>
                <p:grpSp>
                  <p:nvGrpSpPr>
                    <p:cNvPr id="23714" name="Group 162"/>
                    <p:cNvGrpSpPr>
                      <a:grpSpLocks/>
                    </p:cNvGrpSpPr>
                    <p:nvPr/>
                  </p:nvGrpSpPr>
                  <p:grpSpPr bwMode="auto">
                    <a:xfrm rot="292173">
                      <a:off x="2364" y="2529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716" name="Freeform 16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15" name="Oval 1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3711" name="Group 159"/>
                    <p:cNvGrpSpPr>
                      <a:grpSpLocks/>
                    </p:cNvGrpSpPr>
                    <p:nvPr/>
                  </p:nvGrpSpPr>
                  <p:grpSpPr bwMode="auto">
                    <a:xfrm rot="-522760">
                      <a:off x="2106" y="2540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713" name="Freeform 1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712" name="Oval 1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3710" name="Oval 1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6" y="3408"/>
                      <a:ext cx="684" cy="751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704" name="Group 152"/>
                <p:cNvGrpSpPr>
                  <a:grpSpLocks/>
                </p:cNvGrpSpPr>
                <p:nvPr/>
              </p:nvGrpSpPr>
              <p:grpSpPr bwMode="auto">
                <a:xfrm rot="-4216664">
                  <a:off x="3393" y="3591"/>
                  <a:ext cx="628" cy="352"/>
                  <a:chOff x="3408" y="4583"/>
                  <a:chExt cx="648" cy="335"/>
                </a:xfrm>
              </p:grpSpPr>
              <p:sp>
                <p:nvSpPr>
                  <p:cNvPr id="23707" name="AutoShape 155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06" name="Oval 154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05" name="Oval 153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700" name="Group 148"/>
                <p:cNvGrpSpPr>
                  <a:grpSpLocks/>
                </p:cNvGrpSpPr>
                <p:nvPr/>
              </p:nvGrpSpPr>
              <p:grpSpPr bwMode="auto">
                <a:xfrm rot="4216664" flipH="1">
                  <a:off x="2367" y="3581"/>
                  <a:ext cx="628" cy="352"/>
                  <a:chOff x="3408" y="4583"/>
                  <a:chExt cx="648" cy="335"/>
                </a:xfrm>
              </p:grpSpPr>
              <p:sp>
                <p:nvSpPr>
                  <p:cNvPr id="23703" name="AutoShape 151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02" name="Oval 150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9900C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701" name="Oval 149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3696" name="Group 144"/>
              <p:cNvGrpSpPr>
                <a:grpSpLocks/>
              </p:cNvGrpSpPr>
              <p:nvPr/>
            </p:nvGrpSpPr>
            <p:grpSpPr bwMode="auto">
              <a:xfrm rot="2776556">
                <a:off x="9972" y="2142"/>
                <a:ext cx="301" cy="405"/>
                <a:chOff x="8235" y="3579"/>
                <a:chExt cx="301" cy="405"/>
              </a:xfrm>
            </p:grpSpPr>
            <p:sp>
              <p:nvSpPr>
                <p:cNvPr id="23698" name="Oval 146"/>
                <p:cNvSpPr>
                  <a:spLocks noChangeArrowheads="1"/>
                </p:cNvSpPr>
                <p:nvPr/>
              </p:nvSpPr>
              <p:spPr bwMode="auto">
                <a:xfrm>
                  <a:off x="8235" y="3579"/>
                  <a:ext cx="301" cy="405"/>
                </a:xfrm>
                <a:prstGeom prst="ellipse">
                  <a:avLst/>
                </a:prstGeom>
                <a:solidFill>
                  <a:srgbClr val="FABF8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697" name="WordArt 145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8301" y="3688"/>
                  <a:ext cx="215" cy="192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900" b="1" kern="10" spc="0" dirty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т</a:t>
                  </a:r>
                  <a:endParaRPr lang="ru-RU" sz="900" b="1" kern="10" spc="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</p:grpSp>
        </p:grpSp>
        <p:grpSp>
          <p:nvGrpSpPr>
            <p:cNvPr id="23648" name="Group 96"/>
            <p:cNvGrpSpPr>
              <a:grpSpLocks/>
            </p:cNvGrpSpPr>
            <p:nvPr/>
          </p:nvGrpSpPr>
          <p:grpSpPr bwMode="auto">
            <a:xfrm rot="2181622">
              <a:off x="2028" y="3757"/>
              <a:ext cx="1008" cy="1214"/>
              <a:chOff x="1861" y="3760"/>
              <a:chExt cx="1008" cy="1214"/>
            </a:xfrm>
          </p:grpSpPr>
          <p:grpSp>
            <p:nvGrpSpPr>
              <p:cNvPr id="23652" name="Group 100"/>
              <p:cNvGrpSpPr>
                <a:grpSpLocks/>
              </p:cNvGrpSpPr>
              <p:nvPr/>
            </p:nvGrpSpPr>
            <p:grpSpPr bwMode="auto">
              <a:xfrm>
                <a:off x="1861" y="3760"/>
                <a:ext cx="1008" cy="1214"/>
                <a:chOff x="1661" y="1663"/>
                <a:chExt cx="3047" cy="4173"/>
              </a:xfrm>
            </p:grpSpPr>
            <p:grpSp>
              <p:nvGrpSpPr>
                <p:cNvPr id="23686" name="Group 134"/>
                <p:cNvGrpSpPr>
                  <a:grpSpLocks/>
                </p:cNvGrpSpPr>
                <p:nvPr/>
              </p:nvGrpSpPr>
              <p:grpSpPr bwMode="auto">
                <a:xfrm>
                  <a:off x="1661" y="1663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694" name="Freeform 142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93" name="Freeform 141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92" name="Oval 140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91" name="Oval 139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90" name="Oval 138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89" name="AutoShape 137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88" name="Oval 136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87" name="Oval 135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677" name="Group 125"/>
                <p:cNvGrpSpPr>
                  <a:grpSpLocks/>
                </p:cNvGrpSpPr>
                <p:nvPr/>
              </p:nvGrpSpPr>
              <p:grpSpPr bwMode="auto">
                <a:xfrm flipH="1">
                  <a:off x="3247" y="1670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685" name="Freeform 133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84" name="Freeform 132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83" name="Oval 131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82" name="Oval 130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81" name="Oval 129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80" name="AutoShape 128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79" name="Oval 127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78" name="Oval 126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661" name="Group 109"/>
                <p:cNvGrpSpPr>
                  <a:grpSpLocks/>
                </p:cNvGrpSpPr>
                <p:nvPr/>
              </p:nvGrpSpPr>
              <p:grpSpPr bwMode="auto">
                <a:xfrm>
                  <a:off x="2961" y="2503"/>
                  <a:ext cx="581" cy="2686"/>
                  <a:chOff x="1906" y="2529"/>
                  <a:chExt cx="909" cy="3915"/>
                </a:xfrm>
              </p:grpSpPr>
              <p:grpSp>
                <p:nvGrpSpPr>
                  <p:cNvPr id="23670" name="Group 118"/>
                  <p:cNvGrpSpPr>
                    <a:grpSpLocks/>
                  </p:cNvGrpSpPr>
                  <p:nvPr/>
                </p:nvGrpSpPr>
                <p:grpSpPr bwMode="auto">
                  <a:xfrm>
                    <a:off x="2095" y="3964"/>
                    <a:ext cx="320" cy="2480"/>
                    <a:chOff x="2073" y="4063"/>
                    <a:chExt cx="400" cy="1741"/>
                  </a:xfrm>
                </p:grpSpPr>
                <p:sp>
                  <p:nvSpPr>
                    <p:cNvPr id="23676" name="AutoShape 1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4977"/>
                      <a:ext cx="400" cy="827"/>
                    </a:xfrm>
                    <a:prstGeom prst="flowChartSort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3671" name="Group 1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3" y="4063"/>
                      <a:ext cx="400" cy="1356"/>
                      <a:chOff x="2073" y="4063"/>
                      <a:chExt cx="400" cy="1356"/>
                    </a:xfrm>
                  </p:grpSpPr>
                  <p:sp>
                    <p:nvSpPr>
                      <p:cNvPr id="23675" name="AutoShape 123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06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74" name="AutoShape 122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501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73" name="AutoShape 121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381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72" name="AutoShape 120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69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662" name="Group 110"/>
                  <p:cNvGrpSpPr>
                    <a:grpSpLocks/>
                  </p:cNvGrpSpPr>
                  <p:nvPr/>
                </p:nvGrpSpPr>
                <p:grpSpPr bwMode="auto">
                  <a:xfrm>
                    <a:off x="1906" y="2529"/>
                    <a:ext cx="909" cy="1630"/>
                    <a:chOff x="1906" y="2529"/>
                    <a:chExt cx="909" cy="1630"/>
                  </a:xfrm>
                </p:grpSpPr>
                <p:grpSp>
                  <p:nvGrpSpPr>
                    <p:cNvPr id="23667" name="Group 115"/>
                    <p:cNvGrpSpPr>
                      <a:grpSpLocks/>
                    </p:cNvGrpSpPr>
                    <p:nvPr/>
                  </p:nvGrpSpPr>
                  <p:grpSpPr bwMode="auto">
                    <a:xfrm rot="292173">
                      <a:off x="2364" y="2529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669" name="Freeform 1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68" name="Oval 1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3664" name="Group 112"/>
                    <p:cNvGrpSpPr>
                      <a:grpSpLocks/>
                    </p:cNvGrpSpPr>
                    <p:nvPr/>
                  </p:nvGrpSpPr>
                  <p:grpSpPr bwMode="auto">
                    <a:xfrm rot="-522760">
                      <a:off x="2106" y="2540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666" name="Freeform 1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65" name="Oval 1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3663" name="Oval 1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6" y="3408"/>
                      <a:ext cx="684" cy="751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657" name="Group 105"/>
                <p:cNvGrpSpPr>
                  <a:grpSpLocks/>
                </p:cNvGrpSpPr>
                <p:nvPr/>
              </p:nvGrpSpPr>
              <p:grpSpPr bwMode="auto">
                <a:xfrm rot="-4216664">
                  <a:off x="3393" y="3591"/>
                  <a:ext cx="628" cy="352"/>
                  <a:chOff x="3408" y="4583"/>
                  <a:chExt cx="648" cy="335"/>
                </a:xfrm>
              </p:grpSpPr>
              <p:sp>
                <p:nvSpPr>
                  <p:cNvPr id="23660" name="AutoShape 108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59" name="Oval 107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58" name="Oval 106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653" name="Group 101"/>
                <p:cNvGrpSpPr>
                  <a:grpSpLocks/>
                </p:cNvGrpSpPr>
                <p:nvPr/>
              </p:nvGrpSpPr>
              <p:grpSpPr bwMode="auto">
                <a:xfrm rot="4216664" flipH="1">
                  <a:off x="2367" y="3581"/>
                  <a:ext cx="628" cy="352"/>
                  <a:chOff x="3408" y="4583"/>
                  <a:chExt cx="648" cy="335"/>
                </a:xfrm>
              </p:grpSpPr>
              <p:sp>
                <p:nvSpPr>
                  <p:cNvPr id="23656" name="AutoShape 104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55" name="Oval 103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54" name="Oval 102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3649" name="Group 97"/>
              <p:cNvGrpSpPr>
                <a:grpSpLocks/>
              </p:cNvGrpSpPr>
              <p:nvPr/>
            </p:nvGrpSpPr>
            <p:grpSpPr bwMode="auto">
              <a:xfrm>
                <a:off x="2216" y="4293"/>
                <a:ext cx="268" cy="363"/>
                <a:chOff x="4958" y="4573"/>
                <a:chExt cx="762" cy="817"/>
              </a:xfrm>
            </p:grpSpPr>
            <p:sp>
              <p:nvSpPr>
                <p:cNvPr id="23651" name="Oval 99"/>
                <p:cNvSpPr>
                  <a:spLocks noChangeArrowheads="1"/>
                </p:cNvSpPr>
                <p:nvPr/>
              </p:nvSpPr>
              <p:spPr bwMode="auto">
                <a:xfrm>
                  <a:off x="4958" y="4573"/>
                  <a:ext cx="762" cy="817"/>
                </a:xfrm>
                <a:prstGeom prst="ellipse">
                  <a:avLst/>
                </a:prstGeom>
                <a:solidFill>
                  <a:srgbClr val="FABF8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650" name="WordArt 98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087" y="4763"/>
                  <a:ext cx="544" cy="387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900" b="1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п</a:t>
                  </a:r>
                  <a:endParaRPr lang="ru-RU" sz="900" b="1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</p:grpSp>
        </p:grpSp>
        <p:grpSp>
          <p:nvGrpSpPr>
            <p:cNvPr id="23601" name="Group 49"/>
            <p:cNvGrpSpPr>
              <a:grpSpLocks/>
            </p:cNvGrpSpPr>
            <p:nvPr/>
          </p:nvGrpSpPr>
          <p:grpSpPr bwMode="auto">
            <a:xfrm rot="-4520919">
              <a:off x="9923" y="7841"/>
              <a:ext cx="944" cy="948"/>
              <a:chOff x="3981" y="2197"/>
              <a:chExt cx="944" cy="948"/>
            </a:xfrm>
          </p:grpSpPr>
          <p:grpSp>
            <p:nvGrpSpPr>
              <p:cNvPr id="23605" name="Group 53"/>
              <p:cNvGrpSpPr>
                <a:grpSpLocks/>
              </p:cNvGrpSpPr>
              <p:nvPr/>
            </p:nvGrpSpPr>
            <p:grpSpPr bwMode="auto">
              <a:xfrm>
                <a:off x="3981" y="2197"/>
                <a:ext cx="944" cy="948"/>
                <a:chOff x="1661" y="1663"/>
                <a:chExt cx="3047" cy="4173"/>
              </a:xfrm>
            </p:grpSpPr>
            <p:grpSp>
              <p:nvGrpSpPr>
                <p:cNvPr id="23639" name="Group 87"/>
                <p:cNvGrpSpPr>
                  <a:grpSpLocks/>
                </p:cNvGrpSpPr>
                <p:nvPr/>
              </p:nvGrpSpPr>
              <p:grpSpPr bwMode="auto">
                <a:xfrm>
                  <a:off x="1661" y="1663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647" name="Freeform 95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46" name="Freeform 94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45" name="Oval 93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44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43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42" name="AutoShape 90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41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40" name="Oval 88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630" name="Group 78"/>
                <p:cNvGrpSpPr>
                  <a:grpSpLocks/>
                </p:cNvGrpSpPr>
                <p:nvPr/>
              </p:nvGrpSpPr>
              <p:grpSpPr bwMode="auto">
                <a:xfrm flipH="1">
                  <a:off x="3247" y="1670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638" name="Freeform 86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37" name="Freeform 85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36" name="Oval 84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35" name="Oval 83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34" name="Oval 82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33" name="AutoShape 81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32" name="Oval 80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31" name="Oval 79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614" name="Group 62"/>
                <p:cNvGrpSpPr>
                  <a:grpSpLocks/>
                </p:cNvGrpSpPr>
                <p:nvPr/>
              </p:nvGrpSpPr>
              <p:grpSpPr bwMode="auto">
                <a:xfrm>
                  <a:off x="2961" y="2503"/>
                  <a:ext cx="581" cy="2686"/>
                  <a:chOff x="1906" y="2529"/>
                  <a:chExt cx="909" cy="3915"/>
                </a:xfrm>
              </p:grpSpPr>
              <p:grpSp>
                <p:nvGrpSpPr>
                  <p:cNvPr id="23623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095" y="3964"/>
                    <a:ext cx="320" cy="2480"/>
                    <a:chOff x="2073" y="4063"/>
                    <a:chExt cx="400" cy="1741"/>
                  </a:xfrm>
                </p:grpSpPr>
                <p:sp>
                  <p:nvSpPr>
                    <p:cNvPr id="23629" name="AutoShape 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4977"/>
                      <a:ext cx="400" cy="827"/>
                    </a:xfrm>
                    <a:prstGeom prst="flowChartSort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3624" name="Group 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3" y="4063"/>
                      <a:ext cx="400" cy="1356"/>
                      <a:chOff x="2073" y="4063"/>
                      <a:chExt cx="400" cy="1356"/>
                    </a:xfrm>
                  </p:grpSpPr>
                  <p:sp>
                    <p:nvSpPr>
                      <p:cNvPr id="23628" name="AutoShape 76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06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27" name="AutoShape 75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501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26" name="AutoShape 74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381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25" name="AutoShape 73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69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615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906" y="2529"/>
                    <a:ext cx="909" cy="1630"/>
                    <a:chOff x="1906" y="2529"/>
                    <a:chExt cx="909" cy="1630"/>
                  </a:xfrm>
                </p:grpSpPr>
                <p:grpSp>
                  <p:nvGrpSpPr>
                    <p:cNvPr id="23620" name="Group 68"/>
                    <p:cNvGrpSpPr>
                      <a:grpSpLocks/>
                    </p:cNvGrpSpPr>
                    <p:nvPr/>
                  </p:nvGrpSpPr>
                  <p:grpSpPr bwMode="auto">
                    <a:xfrm rot="292173">
                      <a:off x="2364" y="2529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622" name="Freeform 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21" name="Oval 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3617" name="Group 65"/>
                    <p:cNvGrpSpPr>
                      <a:grpSpLocks/>
                    </p:cNvGrpSpPr>
                    <p:nvPr/>
                  </p:nvGrpSpPr>
                  <p:grpSpPr bwMode="auto">
                    <a:xfrm rot="-522760">
                      <a:off x="2106" y="2540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619" name="Freeform 6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618" name="Oval 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3616" name="Oval 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6" y="3408"/>
                      <a:ext cx="684" cy="751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610" name="Group 58"/>
                <p:cNvGrpSpPr>
                  <a:grpSpLocks/>
                </p:cNvGrpSpPr>
                <p:nvPr/>
              </p:nvGrpSpPr>
              <p:grpSpPr bwMode="auto">
                <a:xfrm rot="-4216664">
                  <a:off x="3393" y="3591"/>
                  <a:ext cx="628" cy="352"/>
                  <a:chOff x="3408" y="4583"/>
                  <a:chExt cx="648" cy="335"/>
                </a:xfrm>
              </p:grpSpPr>
              <p:sp>
                <p:nvSpPr>
                  <p:cNvPr id="23613" name="AutoShape 61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12" name="Oval 60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11" name="Oval 59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606" name="Group 54"/>
                <p:cNvGrpSpPr>
                  <a:grpSpLocks/>
                </p:cNvGrpSpPr>
                <p:nvPr/>
              </p:nvGrpSpPr>
              <p:grpSpPr bwMode="auto">
                <a:xfrm rot="4216664" flipH="1">
                  <a:off x="2367" y="3581"/>
                  <a:ext cx="628" cy="352"/>
                  <a:chOff x="3408" y="4583"/>
                  <a:chExt cx="648" cy="335"/>
                </a:xfrm>
              </p:grpSpPr>
              <p:sp>
                <p:nvSpPr>
                  <p:cNvPr id="23609" name="AutoShape 57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7030A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08" name="Oval 56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607" name="Oval 55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7030A0"/>
                  </a:solidFill>
                  <a:ln w="9525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3602" name="Group 50"/>
              <p:cNvGrpSpPr>
                <a:grpSpLocks/>
              </p:cNvGrpSpPr>
              <p:nvPr/>
            </p:nvGrpSpPr>
            <p:grpSpPr bwMode="auto">
              <a:xfrm>
                <a:off x="4271" y="2493"/>
                <a:ext cx="321" cy="474"/>
                <a:chOff x="3985" y="5813"/>
                <a:chExt cx="762" cy="817"/>
              </a:xfrm>
            </p:grpSpPr>
            <p:sp>
              <p:nvSpPr>
                <p:cNvPr id="23604" name="Oval 52"/>
                <p:cNvSpPr>
                  <a:spLocks noChangeArrowheads="1"/>
                </p:cNvSpPr>
                <p:nvPr/>
              </p:nvSpPr>
              <p:spPr bwMode="auto">
                <a:xfrm>
                  <a:off x="3985" y="5813"/>
                  <a:ext cx="762" cy="817"/>
                </a:xfrm>
                <a:prstGeom prst="ellipse">
                  <a:avLst/>
                </a:prstGeom>
                <a:solidFill>
                  <a:srgbClr val="FABF8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603" name="WordArt 51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090" y="6038"/>
                  <a:ext cx="544" cy="387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900" b="1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н</a:t>
                  </a:r>
                  <a:endParaRPr lang="ru-RU" sz="900" b="1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</p:grpSp>
        </p:grpSp>
        <p:grpSp>
          <p:nvGrpSpPr>
            <p:cNvPr id="23554" name="Group 2"/>
            <p:cNvGrpSpPr>
              <a:grpSpLocks/>
            </p:cNvGrpSpPr>
            <p:nvPr/>
          </p:nvGrpSpPr>
          <p:grpSpPr bwMode="auto">
            <a:xfrm>
              <a:off x="5360" y="5415"/>
              <a:ext cx="920" cy="926"/>
              <a:chOff x="6846" y="3356"/>
              <a:chExt cx="920" cy="926"/>
            </a:xfrm>
          </p:grpSpPr>
          <p:grpSp>
            <p:nvGrpSpPr>
              <p:cNvPr id="23558" name="Group 6"/>
              <p:cNvGrpSpPr>
                <a:grpSpLocks/>
              </p:cNvGrpSpPr>
              <p:nvPr/>
            </p:nvGrpSpPr>
            <p:grpSpPr bwMode="auto">
              <a:xfrm rot="601567">
                <a:off x="6846" y="3356"/>
                <a:ext cx="920" cy="926"/>
                <a:chOff x="1661" y="1663"/>
                <a:chExt cx="3047" cy="4173"/>
              </a:xfrm>
            </p:grpSpPr>
            <p:grpSp>
              <p:nvGrpSpPr>
                <p:cNvPr id="23592" name="Group 40"/>
                <p:cNvGrpSpPr>
                  <a:grpSpLocks/>
                </p:cNvGrpSpPr>
                <p:nvPr/>
              </p:nvGrpSpPr>
              <p:grpSpPr bwMode="auto">
                <a:xfrm>
                  <a:off x="1661" y="1663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600" name="Freeform 48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9" name="Freeform 47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8" name="Oval 46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7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6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5" name="AutoShape 43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4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3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583" name="Group 31"/>
                <p:cNvGrpSpPr>
                  <a:grpSpLocks/>
                </p:cNvGrpSpPr>
                <p:nvPr/>
              </p:nvGrpSpPr>
              <p:grpSpPr bwMode="auto">
                <a:xfrm flipH="1">
                  <a:off x="3247" y="1670"/>
                  <a:ext cx="1461" cy="4166"/>
                  <a:chOff x="1661" y="1663"/>
                  <a:chExt cx="1461" cy="4166"/>
                </a:xfrm>
              </p:grpSpPr>
              <p:sp>
                <p:nvSpPr>
                  <p:cNvPr id="23591" name="Freeform 39"/>
                  <p:cNvSpPr>
                    <a:spLocks/>
                  </p:cNvSpPr>
                  <p:nvPr/>
                </p:nvSpPr>
                <p:spPr bwMode="auto">
                  <a:xfrm rot="20994454" flipH="1">
                    <a:off x="1661" y="1663"/>
                    <a:ext cx="1461" cy="4166"/>
                  </a:xfrm>
                  <a:custGeom>
                    <a:avLst/>
                    <a:gdLst/>
                    <a:ahLst/>
                    <a:cxnLst>
                      <a:cxn ang="0">
                        <a:pos x="16" y="2190"/>
                      </a:cxn>
                      <a:cxn ang="0">
                        <a:pos x="91" y="1359"/>
                      </a:cxn>
                      <a:cxn ang="0">
                        <a:pos x="304" y="463"/>
                      </a:cxn>
                      <a:cxn ang="0">
                        <a:pos x="573" y="10"/>
                      </a:cxn>
                      <a:cxn ang="0">
                        <a:pos x="798" y="525"/>
                      </a:cxn>
                      <a:cxn ang="0">
                        <a:pos x="995" y="1113"/>
                      </a:cxn>
                      <a:cxn ang="0">
                        <a:pos x="995" y="1492"/>
                      </a:cxn>
                      <a:cxn ang="0">
                        <a:pos x="766" y="1815"/>
                      </a:cxn>
                      <a:cxn ang="0">
                        <a:pos x="188" y="2367"/>
                      </a:cxn>
                      <a:cxn ang="0">
                        <a:pos x="766" y="2402"/>
                      </a:cxn>
                      <a:cxn ang="0">
                        <a:pos x="895" y="2806"/>
                      </a:cxn>
                      <a:cxn ang="0">
                        <a:pos x="788" y="3041"/>
                      </a:cxn>
                      <a:cxn ang="0">
                        <a:pos x="336" y="2806"/>
                      </a:cxn>
                      <a:cxn ang="0">
                        <a:pos x="734" y="3158"/>
                      </a:cxn>
                      <a:cxn ang="0">
                        <a:pos x="995" y="3327"/>
                      </a:cxn>
                      <a:cxn ang="0">
                        <a:pos x="906" y="3460"/>
                      </a:cxn>
                      <a:cxn ang="0">
                        <a:pos x="188" y="2684"/>
                      </a:cxn>
                      <a:cxn ang="0">
                        <a:pos x="16" y="2190"/>
                      </a:cxn>
                    </a:cxnLst>
                    <a:rect l="0" t="0" r="r" b="b"/>
                    <a:pathLst>
                      <a:path w="1040" h="3567">
                        <a:moveTo>
                          <a:pt x="16" y="2190"/>
                        </a:moveTo>
                        <a:cubicBezTo>
                          <a:pt x="0" y="1969"/>
                          <a:pt x="43" y="1647"/>
                          <a:pt x="91" y="1359"/>
                        </a:cubicBezTo>
                        <a:cubicBezTo>
                          <a:pt x="139" y="1071"/>
                          <a:pt x="224" y="688"/>
                          <a:pt x="304" y="463"/>
                        </a:cubicBezTo>
                        <a:cubicBezTo>
                          <a:pt x="384" y="238"/>
                          <a:pt x="491" y="0"/>
                          <a:pt x="573" y="10"/>
                        </a:cubicBezTo>
                        <a:cubicBezTo>
                          <a:pt x="655" y="20"/>
                          <a:pt x="728" y="341"/>
                          <a:pt x="798" y="525"/>
                        </a:cubicBezTo>
                        <a:cubicBezTo>
                          <a:pt x="868" y="709"/>
                          <a:pt x="962" y="952"/>
                          <a:pt x="995" y="1113"/>
                        </a:cubicBezTo>
                        <a:cubicBezTo>
                          <a:pt x="1028" y="1274"/>
                          <a:pt x="1033" y="1375"/>
                          <a:pt x="995" y="1492"/>
                        </a:cubicBezTo>
                        <a:cubicBezTo>
                          <a:pt x="957" y="1609"/>
                          <a:pt x="900" y="1669"/>
                          <a:pt x="766" y="1815"/>
                        </a:cubicBezTo>
                        <a:cubicBezTo>
                          <a:pt x="632" y="1961"/>
                          <a:pt x="188" y="2269"/>
                          <a:pt x="188" y="2367"/>
                        </a:cubicBezTo>
                        <a:cubicBezTo>
                          <a:pt x="188" y="2465"/>
                          <a:pt x="648" y="2329"/>
                          <a:pt x="766" y="2402"/>
                        </a:cubicBezTo>
                        <a:cubicBezTo>
                          <a:pt x="884" y="2475"/>
                          <a:pt x="891" y="2700"/>
                          <a:pt x="895" y="2806"/>
                        </a:cubicBezTo>
                        <a:cubicBezTo>
                          <a:pt x="899" y="2912"/>
                          <a:pt x="881" y="3041"/>
                          <a:pt x="788" y="3041"/>
                        </a:cubicBezTo>
                        <a:cubicBezTo>
                          <a:pt x="695" y="3041"/>
                          <a:pt x="345" y="2787"/>
                          <a:pt x="336" y="2806"/>
                        </a:cubicBezTo>
                        <a:cubicBezTo>
                          <a:pt x="327" y="2825"/>
                          <a:pt x="624" y="3071"/>
                          <a:pt x="734" y="3158"/>
                        </a:cubicBezTo>
                        <a:cubicBezTo>
                          <a:pt x="844" y="3245"/>
                          <a:pt x="966" y="3277"/>
                          <a:pt x="995" y="3327"/>
                        </a:cubicBezTo>
                        <a:cubicBezTo>
                          <a:pt x="1024" y="3377"/>
                          <a:pt x="1040" y="3567"/>
                          <a:pt x="906" y="3460"/>
                        </a:cubicBezTo>
                        <a:cubicBezTo>
                          <a:pt x="772" y="3353"/>
                          <a:pt x="336" y="2905"/>
                          <a:pt x="188" y="2684"/>
                        </a:cubicBezTo>
                        <a:cubicBezTo>
                          <a:pt x="40" y="2463"/>
                          <a:pt x="32" y="2411"/>
                          <a:pt x="16" y="2190"/>
                        </a:cubicBez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0" name="Freeform 38"/>
                  <p:cNvSpPr>
                    <a:spLocks/>
                  </p:cNvSpPr>
                  <p:nvPr/>
                </p:nvSpPr>
                <p:spPr bwMode="auto">
                  <a:xfrm>
                    <a:off x="1868" y="2491"/>
                    <a:ext cx="976" cy="1394"/>
                  </a:xfrm>
                  <a:custGeom>
                    <a:avLst/>
                    <a:gdLst/>
                    <a:ahLst/>
                    <a:cxnLst>
                      <a:cxn ang="0">
                        <a:pos x="618" y="1394"/>
                      </a:cxn>
                      <a:cxn ang="0">
                        <a:pos x="324" y="1171"/>
                      </a:cxn>
                      <a:cxn ang="0">
                        <a:pos x="53" y="997"/>
                      </a:cxn>
                      <a:cxn ang="0">
                        <a:pos x="5" y="751"/>
                      </a:cxn>
                      <a:cxn ang="0">
                        <a:pos x="53" y="410"/>
                      </a:cxn>
                      <a:cxn ang="0">
                        <a:pos x="109" y="101"/>
                      </a:cxn>
                      <a:cxn ang="0">
                        <a:pos x="249" y="10"/>
                      </a:cxn>
                      <a:cxn ang="0">
                        <a:pos x="514" y="101"/>
                      </a:cxn>
                      <a:cxn ang="0">
                        <a:pos x="764" y="615"/>
                      </a:cxn>
                      <a:cxn ang="0">
                        <a:pos x="976" y="1059"/>
                      </a:cxn>
                    </a:cxnLst>
                    <a:rect l="0" t="0" r="r" b="b"/>
                    <a:pathLst>
                      <a:path w="976" h="1394">
                        <a:moveTo>
                          <a:pt x="618" y="1394"/>
                        </a:moveTo>
                        <a:cubicBezTo>
                          <a:pt x="518" y="1315"/>
                          <a:pt x="418" y="1237"/>
                          <a:pt x="324" y="1171"/>
                        </a:cubicBezTo>
                        <a:cubicBezTo>
                          <a:pt x="230" y="1105"/>
                          <a:pt x="106" y="1067"/>
                          <a:pt x="53" y="997"/>
                        </a:cubicBezTo>
                        <a:cubicBezTo>
                          <a:pt x="0" y="927"/>
                          <a:pt x="5" y="849"/>
                          <a:pt x="5" y="751"/>
                        </a:cubicBezTo>
                        <a:cubicBezTo>
                          <a:pt x="5" y="653"/>
                          <a:pt x="36" y="518"/>
                          <a:pt x="53" y="410"/>
                        </a:cubicBezTo>
                        <a:cubicBezTo>
                          <a:pt x="70" y="302"/>
                          <a:pt x="76" y="168"/>
                          <a:pt x="109" y="101"/>
                        </a:cubicBezTo>
                        <a:cubicBezTo>
                          <a:pt x="142" y="34"/>
                          <a:pt x="182" y="10"/>
                          <a:pt x="249" y="10"/>
                        </a:cubicBezTo>
                        <a:cubicBezTo>
                          <a:pt x="316" y="10"/>
                          <a:pt x="428" y="0"/>
                          <a:pt x="514" y="101"/>
                        </a:cubicBezTo>
                        <a:cubicBezTo>
                          <a:pt x="600" y="202"/>
                          <a:pt x="687" y="455"/>
                          <a:pt x="764" y="615"/>
                        </a:cubicBezTo>
                        <a:cubicBezTo>
                          <a:pt x="841" y="775"/>
                          <a:pt x="908" y="917"/>
                          <a:pt x="976" y="1059"/>
                        </a:cubicBezTo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9" name="Oval 37"/>
                  <p:cNvSpPr>
                    <a:spLocks noChangeArrowheads="1"/>
                  </p:cNvSpPr>
                  <p:nvPr/>
                </p:nvSpPr>
                <p:spPr bwMode="auto">
                  <a:xfrm rot="3221407">
                    <a:off x="2083" y="3285"/>
                    <a:ext cx="900" cy="554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8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2344" y="3408"/>
                    <a:ext cx="626" cy="573"/>
                  </a:xfrm>
                  <a:prstGeom prst="ellipse">
                    <a:avLst/>
                  </a:prstGeom>
                  <a:solidFill>
                    <a:srgbClr val="FF0066"/>
                  </a:solidFill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7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988" y="2048"/>
                    <a:ext cx="246" cy="3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6" name="AutoShape 34"/>
                  <p:cNvSpPr>
                    <a:spLocks noChangeArrowheads="1"/>
                  </p:cNvSpPr>
                  <p:nvPr/>
                </p:nvSpPr>
                <p:spPr bwMode="auto">
                  <a:xfrm rot="14527934">
                    <a:off x="2522" y="4375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5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4686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4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2359" y="4681"/>
                    <a:ext cx="240" cy="2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567" name="Group 15"/>
                <p:cNvGrpSpPr>
                  <a:grpSpLocks/>
                </p:cNvGrpSpPr>
                <p:nvPr/>
              </p:nvGrpSpPr>
              <p:grpSpPr bwMode="auto">
                <a:xfrm>
                  <a:off x="2961" y="2503"/>
                  <a:ext cx="581" cy="2686"/>
                  <a:chOff x="1906" y="2529"/>
                  <a:chExt cx="909" cy="3915"/>
                </a:xfrm>
              </p:grpSpPr>
              <p:grpSp>
                <p:nvGrpSpPr>
                  <p:cNvPr id="23576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2095" y="3964"/>
                    <a:ext cx="320" cy="2480"/>
                    <a:chOff x="2073" y="4063"/>
                    <a:chExt cx="400" cy="1741"/>
                  </a:xfrm>
                </p:grpSpPr>
                <p:sp>
                  <p:nvSpPr>
                    <p:cNvPr id="23582" name="AutoShap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4977"/>
                      <a:ext cx="400" cy="827"/>
                    </a:xfrm>
                    <a:prstGeom prst="flowChartSort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3577" name="Group 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3" y="4063"/>
                      <a:ext cx="400" cy="1356"/>
                      <a:chOff x="2073" y="4063"/>
                      <a:chExt cx="400" cy="1356"/>
                    </a:xfrm>
                  </p:grpSpPr>
                  <p:sp>
                    <p:nvSpPr>
                      <p:cNvPr id="23581" name="AutoShape 29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06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580" name="AutoShape 28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501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579" name="AutoShape 27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381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578" name="AutoShape 26"/>
                      <p:cNvSpPr>
                        <a:spLocks noChangeArrowheads="1"/>
                      </p:cNvSpPr>
                      <p:nvPr/>
                    </p:nvSpPr>
                    <p:spPr bwMode="auto">
                      <a:xfrm flipH="1" flipV="1">
                        <a:off x="2073" y="4693"/>
                        <a:ext cx="400" cy="406"/>
                      </a:xfrm>
                      <a:prstGeom prst="flowChartPunchedTap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568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1906" y="2529"/>
                    <a:ext cx="909" cy="1630"/>
                    <a:chOff x="1906" y="2529"/>
                    <a:chExt cx="909" cy="1630"/>
                  </a:xfrm>
                </p:grpSpPr>
                <p:grpSp>
                  <p:nvGrpSpPr>
                    <p:cNvPr id="23573" name="Group 21"/>
                    <p:cNvGrpSpPr>
                      <a:grpSpLocks/>
                    </p:cNvGrpSpPr>
                    <p:nvPr/>
                  </p:nvGrpSpPr>
                  <p:grpSpPr bwMode="auto">
                    <a:xfrm rot="292173">
                      <a:off x="2364" y="2529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575" name="Freeform 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574" name="Oval 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3570" name="Group 18"/>
                    <p:cNvGrpSpPr>
                      <a:grpSpLocks/>
                    </p:cNvGrpSpPr>
                    <p:nvPr/>
                  </p:nvGrpSpPr>
                  <p:grpSpPr bwMode="auto">
                    <a:xfrm rot="-522760">
                      <a:off x="2106" y="2540"/>
                      <a:ext cx="451" cy="1081"/>
                      <a:chOff x="2350" y="2803"/>
                      <a:chExt cx="609" cy="1081"/>
                    </a:xfrm>
                  </p:grpSpPr>
                  <p:sp>
                    <p:nvSpPr>
                      <p:cNvPr id="23572" name="Freeform 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803"/>
                        <a:ext cx="522" cy="108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" y="1081"/>
                          </a:cxn>
                          <a:cxn ang="0">
                            <a:pos x="17" y="770"/>
                          </a:cxn>
                          <a:cxn ang="0">
                            <a:pos x="122" y="319"/>
                          </a:cxn>
                          <a:cxn ang="0">
                            <a:pos x="450" y="50"/>
                          </a:cxn>
                          <a:cxn ang="0">
                            <a:pos x="717" y="18"/>
                          </a:cxn>
                        </a:cxnLst>
                        <a:rect l="0" t="0" r="r" b="b"/>
                        <a:pathLst>
                          <a:path w="717" h="1081">
                            <a:moveTo>
                              <a:pt x="17" y="1081"/>
                            </a:moveTo>
                            <a:cubicBezTo>
                              <a:pt x="8" y="989"/>
                              <a:pt x="0" y="897"/>
                              <a:pt x="17" y="770"/>
                            </a:cubicBezTo>
                            <a:cubicBezTo>
                              <a:pt x="34" y="643"/>
                              <a:pt x="50" y="439"/>
                              <a:pt x="122" y="319"/>
                            </a:cubicBezTo>
                            <a:cubicBezTo>
                              <a:pt x="194" y="199"/>
                              <a:pt x="351" y="100"/>
                              <a:pt x="450" y="50"/>
                            </a:cubicBezTo>
                            <a:cubicBezTo>
                              <a:pt x="549" y="0"/>
                              <a:pt x="633" y="9"/>
                              <a:pt x="717" y="18"/>
                            </a:cubicBezTo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3571" name="Oval 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2814"/>
                        <a:ext cx="228" cy="10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3569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06" y="3408"/>
                      <a:ext cx="684" cy="751"/>
                    </a:xfrm>
                    <a:prstGeom prst="ellipse">
                      <a:avLst/>
                    </a:prstGeom>
                    <a:solidFill>
                      <a:srgbClr val="FF99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3563" name="Group 11"/>
                <p:cNvGrpSpPr>
                  <a:grpSpLocks/>
                </p:cNvGrpSpPr>
                <p:nvPr/>
              </p:nvGrpSpPr>
              <p:grpSpPr bwMode="auto">
                <a:xfrm rot="-4216664">
                  <a:off x="3393" y="3591"/>
                  <a:ext cx="628" cy="352"/>
                  <a:chOff x="3408" y="4583"/>
                  <a:chExt cx="648" cy="335"/>
                </a:xfrm>
              </p:grpSpPr>
              <p:sp>
                <p:nvSpPr>
                  <p:cNvPr id="23566" name="AutoShape 14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65" name="Oval 13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64" name="Oval 12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559" name="Group 7"/>
                <p:cNvGrpSpPr>
                  <a:grpSpLocks/>
                </p:cNvGrpSpPr>
                <p:nvPr/>
              </p:nvGrpSpPr>
              <p:grpSpPr bwMode="auto">
                <a:xfrm rot="4216664" flipH="1">
                  <a:off x="2367" y="3581"/>
                  <a:ext cx="628" cy="352"/>
                  <a:chOff x="3408" y="4583"/>
                  <a:chExt cx="648" cy="335"/>
                </a:xfrm>
              </p:grpSpPr>
              <p:sp>
                <p:nvSpPr>
                  <p:cNvPr id="23562" name="AutoShape 10"/>
                  <p:cNvSpPr>
                    <a:spLocks noChangeArrowheads="1"/>
                  </p:cNvSpPr>
                  <p:nvPr/>
                </p:nvSpPr>
                <p:spPr bwMode="auto">
                  <a:xfrm rot="7072066" flipH="1">
                    <a:off x="3609" y="4382"/>
                    <a:ext cx="237" cy="640"/>
                  </a:xfrm>
                  <a:custGeom>
                    <a:avLst/>
                    <a:gdLst>
                      <a:gd name="T0" fmla="*/ 10860 w 21600"/>
                      <a:gd name="T1" fmla="*/ 2187 h 21600"/>
                      <a:gd name="T2" fmla="*/ 2928 w 21600"/>
                      <a:gd name="T3" fmla="*/ 10800 h 21600"/>
                      <a:gd name="T4" fmla="*/ 10860 w 21600"/>
                      <a:gd name="T5" fmla="*/ 21600 h 21600"/>
                      <a:gd name="T6" fmla="*/ 18672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5037 w 21600"/>
                      <a:gd name="T13" fmla="*/ 2277 h 21600"/>
                      <a:gd name="T14" fmla="*/ 16557 w 21600"/>
                      <a:gd name="T15" fmla="*/ 13677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0860" y="2187"/>
                        </a:moveTo>
                        <a:cubicBezTo>
                          <a:pt x="10451" y="1746"/>
                          <a:pt x="9529" y="1018"/>
                          <a:pt x="9015" y="730"/>
                        </a:cubicBezTo>
                        <a:cubicBezTo>
                          <a:pt x="7865" y="152"/>
                          <a:pt x="6685" y="0"/>
                          <a:pt x="5415" y="0"/>
                        </a:cubicBezTo>
                        <a:cubicBezTo>
                          <a:pt x="4175" y="152"/>
                          <a:pt x="2995" y="575"/>
                          <a:pt x="1967" y="1305"/>
                        </a:cubicBezTo>
                        <a:cubicBezTo>
                          <a:pt x="1150" y="2187"/>
                          <a:pt x="575" y="3222"/>
                          <a:pt x="242" y="4220"/>
                        </a:cubicBezTo>
                        <a:cubicBezTo>
                          <a:pt x="0" y="5410"/>
                          <a:pt x="242" y="6560"/>
                          <a:pt x="575" y="7597"/>
                        </a:cubicBezTo>
                        <a:lnTo>
                          <a:pt x="10860" y="21600"/>
                        </a:lnTo>
                        <a:lnTo>
                          <a:pt x="20995" y="7597"/>
                        </a:lnTo>
                        <a:cubicBezTo>
                          <a:pt x="21480" y="6560"/>
                          <a:pt x="21600" y="5410"/>
                          <a:pt x="21480" y="4220"/>
                        </a:cubicBezTo>
                        <a:cubicBezTo>
                          <a:pt x="21115" y="3222"/>
                          <a:pt x="20420" y="2187"/>
                          <a:pt x="19632" y="1305"/>
                        </a:cubicBezTo>
                        <a:cubicBezTo>
                          <a:pt x="18575" y="575"/>
                          <a:pt x="17425" y="152"/>
                          <a:pt x="16275" y="0"/>
                        </a:cubicBezTo>
                        <a:cubicBezTo>
                          <a:pt x="15005" y="0"/>
                          <a:pt x="13735" y="152"/>
                          <a:pt x="12705" y="730"/>
                        </a:cubicBezTo>
                        <a:cubicBezTo>
                          <a:pt x="12176" y="1018"/>
                          <a:pt x="11254" y="1746"/>
                          <a:pt x="10860" y="2187"/>
                        </a:cubicBez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61" name="Oval 9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98" y="4693"/>
                    <a:ext cx="258" cy="225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60" name="Oval 8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770" y="4688"/>
                    <a:ext cx="240" cy="205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3555" name="Group 3"/>
              <p:cNvGrpSpPr>
                <a:grpSpLocks/>
              </p:cNvGrpSpPr>
              <p:nvPr/>
            </p:nvGrpSpPr>
            <p:grpSpPr bwMode="auto">
              <a:xfrm rot="792120">
                <a:off x="7120" y="3682"/>
                <a:ext cx="342" cy="399"/>
                <a:chOff x="4478" y="4093"/>
                <a:chExt cx="762" cy="817"/>
              </a:xfrm>
            </p:grpSpPr>
            <p:sp>
              <p:nvSpPr>
                <p:cNvPr id="23557" name="Oval 5"/>
                <p:cNvSpPr>
                  <a:spLocks noChangeArrowheads="1"/>
                </p:cNvSpPr>
                <p:nvPr/>
              </p:nvSpPr>
              <p:spPr bwMode="auto">
                <a:xfrm>
                  <a:off x="4478" y="4093"/>
                  <a:ext cx="762" cy="817"/>
                </a:xfrm>
                <a:prstGeom prst="ellipse">
                  <a:avLst/>
                </a:prstGeom>
                <a:solidFill>
                  <a:srgbClr val="FABF8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556" name="WordArt 4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590" y="4313"/>
                  <a:ext cx="544" cy="387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900" b="1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м</a:t>
                  </a:r>
                  <a:endParaRPr lang="ru-RU" sz="900" b="1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</p:grpSp>
        </p:grpSp>
      </p:grpSp>
      <p:graphicFrame>
        <p:nvGraphicFramePr>
          <p:cNvPr id="524" name="Таблица 523"/>
          <p:cNvGraphicFramePr>
            <a:graphicFrameLocks noGrp="1"/>
          </p:cNvGraphicFramePr>
          <p:nvPr/>
        </p:nvGraphicFramePr>
        <p:xfrm>
          <a:off x="1071538" y="357166"/>
          <a:ext cx="7572432" cy="858520"/>
        </p:xfrm>
        <a:graphic>
          <a:graphicData uri="http://schemas.openxmlformats.org/drawingml/2006/table">
            <a:tbl>
              <a:tblPr/>
              <a:tblGrid>
                <a:gridCol w="1262524"/>
                <a:gridCol w="1262524"/>
                <a:gridCol w="1262524"/>
                <a:gridCol w="1261620"/>
                <a:gridCol w="1261620"/>
                <a:gridCol w="1261620"/>
              </a:tblGrid>
              <a:tr h="429260">
                <a:tc>
                  <a:txBody>
                    <a:bodyPr/>
                    <a:lstStyle/>
                    <a:p>
                      <a:pPr indent="269875" algn="ctr">
                        <a:spcAft>
                          <a:spcPts val="0"/>
                        </a:spcAft>
                      </a:pPr>
                      <a:r>
                        <a:rPr lang="uk-UA" sz="1800" b="1" kern="1800" dirty="0">
                          <a:latin typeface="Times New Roman"/>
                          <a:ea typeface="Calibri"/>
                        </a:rPr>
                        <a:t>(-3;8)</a:t>
                      </a:r>
                      <a:endParaRPr lang="ru-RU" sz="14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ctr">
                        <a:spcAft>
                          <a:spcPts val="0"/>
                        </a:spcAft>
                      </a:pPr>
                      <a:r>
                        <a:rPr lang="uk-UA" sz="1800" b="1" kern="1800">
                          <a:latin typeface="Times New Roman"/>
                          <a:ea typeface="Calibri"/>
                        </a:rPr>
                        <a:t>(4;-5)</a:t>
                      </a:r>
                      <a:endParaRPr lang="ru-RU" sz="14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ctr">
                        <a:spcAft>
                          <a:spcPts val="0"/>
                        </a:spcAft>
                      </a:pPr>
                      <a:r>
                        <a:rPr lang="uk-UA" sz="1800" b="1" kern="1800">
                          <a:latin typeface="Times New Roman"/>
                          <a:ea typeface="Calibri"/>
                        </a:rPr>
                        <a:t>(-9;-3)</a:t>
                      </a:r>
                      <a:endParaRPr lang="ru-RU" sz="14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ctr">
                        <a:spcAft>
                          <a:spcPts val="0"/>
                        </a:spcAft>
                      </a:pPr>
                      <a:r>
                        <a:rPr lang="uk-UA" sz="1800" b="1" kern="1800">
                          <a:latin typeface="Times New Roman"/>
                          <a:ea typeface="Calibri"/>
                        </a:rPr>
                        <a:t>(5;6)</a:t>
                      </a:r>
                      <a:endParaRPr lang="ru-RU" sz="14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ctr">
                        <a:spcAft>
                          <a:spcPts val="0"/>
                        </a:spcAft>
                      </a:pPr>
                      <a:r>
                        <a:rPr lang="uk-UA" sz="1800" b="1" kern="1800">
                          <a:latin typeface="Times New Roman"/>
                          <a:ea typeface="Calibri"/>
                        </a:rPr>
                        <a:t>(-3;-10)</a:t>
                      </a:r>
                      <a:endParaRPr lang="ru-RU" sz="14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ctr">
                        <a:spcAft>
                          <a:spcPts val="0"/>
                        </a:spcAft>
                      </a:pPr>
                      <a:r>
                        <a:rPr lang="uk-UA" sz="1800" b="1" kern="1800">
                          <a:latin typeface="Times New Roman"/>
                          <a:ea typeface="Calibri"/>
                        </a:rPr>
                        <a:t>(10;10)</a:t>
                      </a:r>
                      <a:endParaRPr lang="ru-RU" sz="14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</a:tr>
              <a:tr h="429260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uk-UA" sz="14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uk-UA" sz="14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uk-UA" sz="14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uk-UA" sz="14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uk-UA" sz="14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uk-UA" sz="14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  <a:solidFill>
            <a:srgbClr val="FFFF00"/>
          </a:solidFill>
        </p:spPr>
        <p:txBody>
          <a:bodyPr/>
          <a:lstStyle/>
          <a:p>
            <a:r>
              <a:rPr lang="ru-RU" dirty="0" err="1" smtClean="0"/>
              <a:t>Спіймай</a:t>
            </a:r>
            <a:r>
              <a:rPr lang="ru-RU" dirty="0" smtClean="0"/>
              <a:t> </a:t>
            </a:r>
            <a:r>
              <a:rPr lang="ru-RU" dirty="0" err="1" smtClean="0"/>
              <a:t>метелика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71480"/>
            <a:ext cx="8229600" cy="1143000"/>
          </a:xfrm>
        </p:spPr>
        <p:txBody>
          <a:bodyPr>
            <a:noAutofit/>
          </a:bodyPr>
          <a:lstStyle/>
          <a:p>
            <a:r>
              <a:rPr lang="uk-UA" sz="2800" dirty="0" smtClean="0"/>
              <a:t>Побудуй малюнок </a:t>
            </a:r>
            <a:r>
              <a:rPr lang="uk-UA" sz="2800" dirty="0"/>
              <a:t>на координатній 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площині </a:t>
            </a:r>
            <a:r>
              <a:rPr lang="uk-UA" sz="2800" dirty="0"/>
              <a:t>за запропонованими точками.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786045" y="1857362"/>
          <a:ext cx="5429292" cy="4786349"/>
        </p:xfrm>
        <a:graphic>
          <a:graphicData uri="http://schemas.openxmlformats.org/drawingml/2006/table">
            <a:tbl>
              <a:tblPr/>
              <a:tblGrid>
                <a:gridCol w="493572"/>
                <a:gridCol w="493572"/>
                <a:gridCol w="493572"/>
                <a:gridCol w="493572"/>
                <a:gridCol w="493572"/>
                <a:gridCol w="493572"/>
                <a:gridCol w="493572"/>
                <a:gridCol w="493572"/>
                <a:gridCol w="493572"/>
                <a:gridCol w="493572"/>
                <a:gridCol w="493572"/>
              </a:tblGrid>
              <a:tr h="58805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615358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8805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615358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8805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615358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8805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7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7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7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7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7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7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8805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8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8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8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8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8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8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pSp>
        <p:nvGrpSpPr>
          <p:cNvPr id="25616" name="Group 16"/>
          <p:cNvGrpSpPr>
            <a:grpSpLocks/>
          </p:cNvGrpSpPr>
          <p:nvPr/>
        </p:nvGrpSpPr>
        <p:grpSpPr bwMode="auto">
          <a:xfrm>
            <a:off x="3071802" y="2143116"/>
            <a:ext cx="5214974" cy="4214842"/>
            <a:chOff x="8217" y="3285"/>
            <a:chExt cx="2604" cy="2126"/>
          </a:xfrm>
        </p:grpSpPr>
        <p:grpSp>
          <p:nvGrpSpPr>
            <p:cNvPr id="25633" name="Group 33"/>
            <p:cNvGrpSpPr>
              <a:grpSpLocks/>
            </p:cNvGrpSpPr>
            <p:nvPr/>
          </p:nvGrpSpPr>
          <p:grpSpPr bwMode="auto">
            <a:xfrm>
              <a:off x="8217" y="4308"/>
              <a:ext cx="2604" cy="206"/>
              <a:chOff x="8217" y="4308"/>
              <a:chExt cx="2604" cy="206"/>
            </a:xfrm>
          </p:grpSpPr>
          <p:grpSp>
            <p:nvGrpSpPr>
              <p:cNvPr id="25635" name="Group 35"/>
              <p:cNvGrpSpPr>
                <a:grpSpLocks/>
              </p:cNvGrpSpPr>
              <p:nvPr/>
            </p:nvGrpSpPr>
            <p:grpSpPr bwMode="auto">
              <a:xfrm>
                <a:off x="8217" y="4308"/>
                <a:ext cx="2506" cy="206"/>
                <a:chOff x="8217" y="4308"/>
                <a:chExt cx="2506" cy="206"/>
              </a:xfrm>
            </p:grpSpPr>
            <p:sp>
              <p:nvSpPr>
                <p:cNvPr id="25645" name="WordArt 45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8409" y="4437"/>
                  <a:ext cx="1785" cy="77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-3     -2     -1                1      2        3</a:t>
                  </a:r>
                  <a:endParaRPr lang="ru-RU" sz="800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25641" name="Group 41"/>
                <p:cNvGrpSpPr>
                  <a:grpSpLocks/>
                </p:cNvGrpSpPr>
                <p:nvPr/>
              </p:nvGrpSpPr>
              <p:grpSpPr bwMode="auto">
                <a:xfrm>
                  <a:off x="8489" y="4308"/>
                  <a:ext cx="554" cy="105"/>
                  <a:chOff x="8489" y="4308"/>
                  <a:chExt cx="554" cy="105"/>
                </a:xfrm>
              </p:grpSpPr>
              <p:sp>
                <p:nvSpPr>
                  <p:cNvPr id="25644" name="AutoShape 44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5643" name="AutoShape 43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5642" name="AutoShape 42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37" name="Group 37"/>
                <p:cNvGrpSpPr>
                  <a:grpSpLocks/>
                </p:cNvGrpSpPr>
                <p:nvPr/>
              </p:nvGrpSpPr>
              <p:grpSpPr bwMode="auto">
                <a:xfrm>
                  <a:off x="9601" y="4308"/>
                  <a:ext cx="554" cy="105"/>
                  <a:chOff x="8489" y="4308"/>
                  <a:chExt cx="554" cy="105"/>
                </a:xfrm>
              </p:grpSpPr>
              <p:sp>
                <p:nvSpPr>
                  <p:cNvPr id="25640" name="AutoShape 40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5639" name="AutoShape 39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5638" name="AutoShape 38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25636" name="AutoShape 36"/>
                <p:cNvSpPr>
                  <a:spLocks noChangeShapeType="1"/>
                </p:cNvSpPr>
                <p:nvPr/>
              </p:nvSpPr>
              <p:spPr bwMode="auto">
                <a:xfrm>
                  <a:off x="8217" y="4355"/>
                  <a:ext cx="2506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5634" name="WordArt 34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23" y="4376"/>
                <a:ext cx="98" cy="11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en-US" sz="8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X</a:t>
                </a:r>
                <a:endParaRPr lang="ru-RU" sz="8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</p:grpSp>
        <p:grpSp>
          <p:nvGrpSpPr>
            <p:cNvPr id="25620" name="Group 20"/>
            <p:cNvGrpSpPr>
              <a:grpSpLocks/>
            </p:cNvGrpSpPr>
            <p:nvPr/>
          </p:nvGrpSpPr>
          <p:grpSpPr bwMode="auto">
            <a:xfrm>
              <a:off x="9144" y="3285"/>
              <a:ext cx="368" cy="2126"/>
              <a:chOff x="9144" y="3285"/>
              <a:chExt cx="368" cy="2126"/>
            </a:xfrm>
          </p:grpSpPr>
          <p:grpSp>
            <p:nvGrpSpPr>
              <p:cNvPr id="25622" name="Group 22"/>
              <p:cNvGrpSpPr>
                <a:grpSpLocks/>
              </p:cNvGrpSpPr>
              <p:nvPr/>
            </p:nvGrpSpPr>
            <p:grpSpPr bwMode="auto">
              <a:xfrm>
                <a:off x="9144" y="3285"/>
                <a:ext cx="227" cy="2126"/>
                <a:chOff x="9144" y="3285"/>
                <a:chExt cx="227" cy="2126"/>
              </a:xfrm>
            </p:grpSpPr>
            <p:sp>
              <p:nvSpPr>
                <p:cNvPr id="25632" name="WordArt 3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9144" y="3412"/>
                  <a:ext cx="85" cy="1835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3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2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1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-1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-2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-3</a:t>
                  </a:r>
                  <a:endParaRPr lang="ru-RU" sz="800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25628" name="Group 28"/>
                <p:cNvGrpSpPr>
                  <a:grpSpLocks/>
                </p:cNvGrpSpPr>
                <p:nvPr/>
              </p:nvGrpSpPr>
              <p:grpSpPr bwMode="auto">
                <a:xfrm rot="5400000">
                  <a:off x="9023" y="3709"/>
                  <a:ext cx="591" cy="105"/>
                  <a:chOff x="8489" y="4308"/>
                  <a:chExt cx="554" cy="105"/>
                </a:xfrm>
              </p:grpSpPr>
              <p:sp>
                <p:nvSpPr>
                  <p:cNvPr id="25631" name="AutoShape 31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5630" name="AutoShape 30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5629" name="AutoShape 29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24" name="Group 24"/>
                <p:cNvGrpSpPr>
                  <a:grpSpLocks/>
                </p:cNvGrpSpPr>
                <p:nvPr/>
              </p:nvGrpSpPr>
              <p:grpSpPr bwMode="auto">
                <a:xfrm rot="5400000">
                  <a:off x="9023" y="4891"/>
                  <a:ext cx="591" cy="105"/>
                  <a:chOff x="8489" y="4308"/>
                  <a:chExt cx="554" cy="105"/>
                </a:xfrm>
              </p:grpSpPr>
              <p:sp>
                <p:nvSpPr>
                  <p:cNvPr id="25627" name="AutoShape 27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5626" name="AutoShape 26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5625" name="AutoShape 25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25623" name="AutoShape 23"/>
                <p:cNvSpPr>
                  <a:spLocks noChangeShapeType="1"/>
                </p:cNvSpPr>
                <p:nvPr/>
              </p:nvSpPr>
              <p:spPr bwMode="auto">
                <a:xfrm flipV="1">
                  <a:off x="9322" y="3285"/>
                  <a:ext cx="0" cy="212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5621" name="WordArt 21"/>
              <p:cNvSpPr>
                <a:spLocks noChangeArrowheads="1" noChangeShapeType="1" noTextEdit="1"/>
              </p:cNvSpPr>
              <p:nvPr/>
            </p:nvSpPr>
            <p:spPr bwMode="auto">
              <a:xfrm>
                <a:off x="9414" y="3285"/>
                <a:ext cx="98" cy="11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8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у</a:t>
                </a:r>
                <a:endParaRPr lang="ru-RU" sz="8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</p:grpSp>
        <p:grpSp>
          <p:nvGrpSpPr>
            <p:cNvPr id="25617" name="Group 17"/>
            <p:cNvGrpSpPr>
              <a:grpSpLocks/>
            </p:cNvGrpSpPr>
            <p:nvPr/>
          </p:nvGrpSpPr>
          <p:grpSpPr bwMode="auto">
            <a:xfrm>
              <a:off x="9185" y="4312"/>
              <a:ext cx="171" cy="238"/>
              <a:chOff x="9185" y="4312"/>
              <a:chExt cx="171" cy="238"/>
            </a:xfrm>
          </p:grpSpPr>
          <p:sp>
            <p:nvSpPr>
              <p:cNvPr id="25619" name="WordArt 19"/>
              <p:cNvSpPr>
                <a:spLocks noChangeArrowheads="1" noChangeShapeType="1" noTextEdit="1"/>
              </p:cNvSpPr>
              <p:nvPr/>
            </p:nvSpPr>
            <p:spPr bwMode="auto">
              <a:xfrm>
                <a:off x="9185" y="4376"/>
                <a:ext cx="98" cy="1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800" b="1" kern="10" spc="0" smtClean="0">
                    <a:ln w="9525">
                      <a:noFill/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О</a:t>
                </a:r>
                <a:endParaRPr lang="ru-RU" sz="800" b="1" kern="10" spc="0">
                  <a:ln w="9525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  <p:sp>
            <p:nvSpPr>
              <p:cNvPr id="25618" name="Oval 18"/>
              <p:cNvSpPr>
                <a:spLocks noChangeArrowheads="1"/>
              </p:cNvSpPr>
              <p:nvPr/>
            </p:nvSpPr>
            <p:spPr bwMode="auto">
              <a:xfrm>
                <a:off x="9285" y="4312"/>
                <a:ext cx="71" cy="7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5601" name="Group 1"/>
          <p:cNvGrpSpPr>
            <a:grpSpLocks/>
          </p:cNvGrpSpPr>
          <p:nvPr/>
        </p:nvGrpSpPr>
        <p:grpSpPr bwMode="auto">
          <a:xfrm>
            <a:off x="5286380" y="3286124"/>
            <a:ext cx="1643074" cy="2786082"/>
            <a:chOff x="3738" y="1844"/>
            <a:chExt cx="833" cy="1777"/>
          </a:xfrm>
        </p:grpSpPr>
        <p:grpSp>
          <p:nvGrpSpPr>
            <p:cNvPr id="25603" name="Group 3"/>
            <p:cNvGrpSpPr>
              <a:grpSpLocks/>
            </p:cNvGrpSpPr>
            <p:nvPr/>
          </p:nvGrpSpPr>
          <p:grpSpPr bwMode="auto">
            <a:xfrm>
              <a:off x="3738" y="1844"/>
              <a:ext cx="833" cy="1777"/>
              <a:chOff x="3738" y="1844"/>
              <a:chExt cx="833" cy="1777"/>
            </a:xfrm>
          </p:grpSpPr>
          <p:sp>
            <p:nvSpPr>
              <p:cNvPr id="25608" name="AutoShape 8"/>
              <p:cNvSpPr>
                <a:spLocks noChangeShapeType="1"/>
              </p:cNvSpPr>
              <p:nvPr/>
            </p:nvSpPr>
            <p:spPr bwMode="auto">
              <a:xfrm flipV="1">
                <a:off x="3738" y="1859"/>
                <a:ext cx="279" cy="576"/>
              </a:xfrm>
              <a:prstGeom prst="straightConnector1">
                <a:avLst/>
              </a:prstGeom>
              <a:noFill/>
              <a:ln w="28575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07" name="AutoShape 7"/>
              <p:cNvSpPr>
                <a:spLocks noChangeShapeType="1"/>
              </p:cNvSpPr>
              <p:nvPr/>
            </p:nvSpPr>
            <p:spPr bwMode="auto">
              <a:xfrm>
                <a:off x="4017" y="1844"/>
                <a:ext cx="554" cy="0"/>
              </a:xfrm>
              <a:prstGeom prst="straightConnector1">
                <a:avLst/>
              </a:prstGeom>
              <a:noFill/>
              <a:ln w="28575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06" name="AutoShape 6"/>
              <p:cNvSpPr>
                <a:spLocks noChangeShapeType="1"/>
              </p:cNvSpPr>
              <p:nvPr/>
            </p:nvSpPr>
            <p:spPr bwMode="auto">
              <a:xfrm>
                <a:off x="4571" y="1844"/>
                <a:ext cx="0" cy="1751"/>
              </a:xfrm>
              <a:prstGeom prst="straightConnector1">
                <a:avLst/>
              </a:prstGeom>
              <a:noFill/>
              <a:ln w="28575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05" name="AutoShape 5"/>
              <p:cNvSpPr>
                <a:spLocks noChangeShapeType="1"/>
              </p:cNvSpPr>
              <p:nvPr/>
            </p:nvSpPr>
            <p:spPr bwMode="auto">
              <a:xfrm flipH="1">
                <a:off x="4017" y="3621"/>
                <a:ext cx="554" cy="0"/>
              </a:xfrm>
              <a:prstGeom prst="straightConnector1">
                <a:avLst/>
              </a:prstGeom>
              <a:noFill/>
              <a:ln w="28575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04" name="AutoShape 4"/>
              <p:cNvSpPr>
                <a:spLocks noChangeShapeType="1"/>
              </p:cNvSpPr>
              <p:nvPr/>
            </p:nvSpPr>
            <p:spPr bwMode="auto">
              <a:xfrm flipV="1">
                <a:off x="4017" y="2459"/>
                <a:ext cx="0" cy="1162"/>
              </a:xfrm>
              <a:prstGeom prst="straightConnector1">
                <a:avLst/>
              </a:prstGeom>
              <a:noFill/>
              <a:ln w="28575">
                <a:solidFill>
                  <a:srgbClr val="00CC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5602" name="AutoShape 2"/>
            <p:cNvSpPr>
              <a:spLocks noChangeShapeType="1"/>
            </p:cNvSpPr>
            <p:nvPr/>
          </p:nvSpPr>
          <p:spPr bwMode="auto">
            <a:xfrm flipH="1">
              <a:off x="3738" y="2431"/>
              <a:ext cx="279" cy="0"/>
            </a:xfrm>
            <a:prstGeom prst="straightConnector1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0" name="Прямоугольник 49"/>
          <p:cNvSpPr/>
          <p:nvPr/>
        </p:nvSpPr>
        <p:spPr>
          <a:xfrm>
            <a:off x="1643042" y="1928802"/>
            <a:ext cx="1027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(0; 1) </a:t>
            </a:r>
            <a:endParaRPr lang="ru-RU" sz="2800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1643042" y="2428868"/>
            <a:ext cx="1027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( 1; 3)</a:t>
            </a:r>
            <a:endParaRPr lang="ru-RU" sz="28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1643042" y="2928934"/>
            <a:ext cx="1027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( 3; 3)</a:t>
            </a:r>
            <a:endParaRPr lang="ru-RU" sz="28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1714480" y="3500438"/>
            <a:ext cx="9749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(3;-3)</a:t>
            </a:r>
            <a:endParaRPr lang="ru-RU" sz="28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1643042" y="4071942"/>
            <a:ext cx="1056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(1;-3) </a:t>
            </a:r>
            <a:endParaRPr lang="ru-RU" sz="28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1571604" y="4572008"/>
            <a:ext cx="11095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( 1; 1) </a:t>
            </a:r>
            <a:endParaRPr lang="ru-RU" sz="2800" dirty="0"/>
          </a:p>
        </p:txBody>
      </p:sp>
      <p:sp>
        <p:nvSpPr>
          <p:cNvPr id="25646" name="Rectangle 46"/>
          <p:cNvSpPr>
            <a:spLocks noChangeArrowheads="1"/>
          </p:cNvSpPr>
          <p:nvPr/>
        </p:nvSpPr>
        <p:spPr bwMode="auto">
          <a:xfrm>
            <a:off x="1285852" y="5143512"/>
            <a:ext cx="13573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( 0; 1)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i="1" dirty="0"/>
              <a:t>Завдання до кросворду: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857232"/>
            <a:ext cx="6872278" cy="6000768"/>
          </a:xfrm>
        </p:spPr>
        <p:txBody>
          <a:bodyPr>
            <a:normAutofit fontScale="55000" lnSpcReduction="20000"/>
          </a:bodyPr>
          <a:lstStyle/>
          <a:p>
            <a:r>
              <a:rPr lang="uk-UA" dirty="0"/>
              <a:t>1.   Число, яке має більш двох дільників</a:t>
            </a:r>
            <a:endParaRPr lang="ru-RU" dirty="0"/>
          </a:p>
          <a:p>
            <a:r>
              <a:rPr lang="uk-UA" dirty="0"/>
              <a:t>2.   Збільшити 50 у 2 рази</a:t>
            </a:r>
            <a:endParaRPr lang="ru-RU" dirty="0"/>
          </a:p>
          <a:p>
            <a:r>
              <a:rPr lang="uk-UA" dirty="0"/>
              <a:t>3.   Зменшити 100 у 25 разів</a:t>
            </a:r>
            <a:endParaRPr lang="ru-RU" dirty="0"/>
          </a:p>
          <a:p>
            <a:r>
              <a:rPr lang="uk-UA" dirty="0"/>
              <a:t>4.   Добуток чисел 20 і 2 </a:t>
            </a:r>
            <a:endParaRPr lang="ru-RU" dirty="0"/>
          </a:p>
          <a:p>
            <a:r>
              <a:rPr lang="uk-UA" dirty="0"/>
              <a:t>5.   1 помножити на 1</a:t>
            </a:r>
            <a:endParaRPr lang="ru-RU" dirty="0"/>
          </a:p>
          <a:p>
            <a:r>
              <a:rPr lang="uk-UA" dirty="0"/>
              <a:t>6.   Частка чисел 66 і 6</a:t>
            </a:r>
            <a:endParaRPr lang="ru-RU" dirty="0"/>
          </a:p>
          <a:p>
            <a:r>
              <a:rPr lang="uk-UA" dirty="0"/>
              <a:t>7.   Числа при множенні</a:t>
            </a:r>
            <a:endParaRPr lang="ru-RU" dirty="0"/>
          </a:p>
          <a:p>
            <a:r>
              <a:rPr lang="uk-UA" dirty="0"/>
              <a:t>8.   Числа 1, 2, 3, ...</a:t>
            </a:r>
            <a:endParaRPr lang="ru-RU" dirty="0"/>
          </a:p>
          <a:p>
            <a:r>
              <a:rPr lang="uk-UA" dirty="0"/>
              <a:t>9.   Одиниця виміру відстані</a:t>
            </a:r>
            <a:endParaRPr lang="ru-RU" dirty="0"/>
          </a:p>
          <a:p>
            <a:r>
              <a:rPr lang="uk-UA" dirty="0"/>
              <a:t>10. Рівність, яка містить невідомі числа, позначені буквами</a:t>
            </a:r>
            <a:endParaRPr lang="ru-RU" dirty="0"/>
          </a:p>
          <a:p>
            <a:r>
              <a:rPr lang="uk-UA" dirty="0"/>
              <a:t>11. Одиниці виміру температури</a:t>
            </a:r>
            <a:endParaRPr lang="ru-RU" dirty="0"/>
          </a:p>
          <a:p>
            <a:r>
              <a:rPr lang="uk-UA" dirty="0"/>
              <a:t>12. Сума всіх сторін трикутника</a:t>
            </a:r>
            <a:endParaRPr lang="ru-RU" dirty="0"/>
          </a:p>
          <a:p>
            <a:r>
              <a:rPr lang="uk-UA" dirty="0"/>
              <a:t>13. 9 відняти 9</a:t>
            </a:r>
            <a:endParaRPr lang="ru-RU" dirty="0"/>
          </a:p>
          <a:p>
            <a:r>
              <a:rPr lang="uk-UA" dirty="0"/>
              <a:t>14. Відстань від початку відліку до точки на координатній прямій</a:t>
            </a:r>
            <a:endParaRPr lang="ru-RU" dirty="0"/>
          </a:p>
          <a:p>
            <a:r>
              <a:rPr lang="uk-UA" dirty="0"/>
              <a:t>15. Добуток ширини і довжини</a:t>
            </a:r>
            <a:endParaRPr lang="ru-RU" dirty="0"/>
          </a:p>
          <a:p>
            <a:r>
              <a:rPr lang="uk-UA" dirty="0"/>
              <a:t>16. Числа -7 і 7</a:t>
            </a:r>
            <a:endParaRPr lang="ru-RU" dirty="0"/>
          </a:p>
          <a:p>
            <a:r>
              <a:rPr lang="uk-UA" dirty="0"/>
              <a:t>17. Модуль числа - 13</a:t>
            </a:r>
            <a:endParaRPr lang="ru-RU" dirty="0"/>
          </a:p>
          <a:p>
            <a:r>
              <a:rPr lang="uk-UA" dirty="0"/>
              <a:t>18. Число 8 у виразі 2х+8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8501090" cy="6857998"/>
        </p:xfrm>
        <a:graphic>
          <a:graphicData uri="http://schemas.openxmlformats.org/drawingml/2006/table">
            <a:tbl>
              <a:tblPr/>
              <a:tblGrid>
                <a:gridCol w="602984"/>
                <a:gridCol w="602984"/>
                <a:gridCol w="602984"/>
                <a:gridCol w="602984"/>
                <a:gridCol w="604221"/>
                <a:gridCol w="604221"/>
                <a:gridCol w="647469"/>
                <a:gridCol w="601748"/>
                <a:gridCol w="609161"/>
                <a:gridCol w="609161"/>
                <a:gridCol w="602984"/>
                <a:gridCol w="602984"/>
                <a:gridCol w="602984"/>
                <a:gridCol w="604221"/>
              </a:tblGrid>
              <a:tr h="507652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C 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2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2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2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2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2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Ц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</a:tr>
              <a:tr h="25382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27"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2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6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6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2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6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</a:tr>
              <a:tr h="45176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6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6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Щ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6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6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Ц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67"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r>
                        <a:rPr lang="uk-UA" sz="1600" b="1" i="1" kern="18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r>
                        <a:rPr lang="uk-UA" sz="1600" b="1" kern="1800" dirty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>
                        <a:spcAft>
                          <a:spcPts val="0"/>
                        </a:spcAft>
                      </a:pPr>
                      <a:endParaRPr lang="ru-RU" sz="1100" kern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045" marR="5504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i="1" dirty="0"/>
              <a:t>Фронтальне опитування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1142984"/>
            <a:ext cx="7572396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uk-UA" dirty="0"/>
              <a:t>Що називається координатною прямою?</a:t>
            </a:r>
            <a:endParaRPr lang="ru-RU" dirty="0"/>
          </a:p>
          <a:p>
            <a:pPr lvl="0"/>
            <a:r>
              <a:rPr lang="uk-UA" dirty="0"/>
              <a:t>Що називається координатою точки?</a:t>
            </a:r>
            <a:endParaRPr lang="ru-RU" dirty="0"/>
          </a:p>
          <a:p>
            <a:pPr lvl="0"/>
            <a:r>
              <a:rPr lang="uk-UA" dirty="0"/>
              <a:t>Побудуйте координатну пряму й позначте на ній точки К(4), М(-2), Н(1,5), Р(-4,5), С(1</a:t>
            </a:r>
            <a:r>
              <a:rPr lang="ru-RU" dirty="0"/>
              <a:t> </a:t>
            </a:r>
            <a:r>
              <a:rPr lang="uk-UA" dirty="0"/>
              <a:t> ).</a:t>
            </a:r>
            <a:endParaRPr lang="ru-RU" dirty="0"/>
          </a:p>
          <a:p>
            <a:pPr lvl="0"/>
            <a:r>
              <a:rPr lang="uk-UA" dirty="0"/>
              <a:t>Назвіть координати точок, зображених на рисунку</a:t>
            </a:r>
            <a:r>
              <a:rPr lang="uk-UA" dirty="0" smtClean="0"/>
              <a:t>:</a:t>
            </a:r>
          </a:p>
          <a:p>
            <a:pPr lvl="0"/>
            <a:endParaRPr lang="uk-UA" dirty="0"/>
          </a:p>
          <a:p>
            <a:pPr lvl="0"/>
            <a:endParaRPr lang="uk-UA" dirty="0" smtClean="0"/>
          </a:p>
          <a:p>
            <a:r>
              <a:rPr lang="uk-UA" dirty="0"/>
              <a:t>Укажіть координати двох точок, які на координатній прямій віддалені від точки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   М</a:t>
            </a:r>
            <a:r>
              <a:rPr lang="uk-UA" dirty="0"/>
              <a:t>(-2,5) на три одиничних відрізка.</a:t>
            </a:r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  <p:grpSp>
        <p:nvGrpSpPr>
          <p:cNvPr id="7169" name="Group 1"/>
          <p:cNvGrpSpPr>
            <a:grpSpLocks/>
          </p:cNvGrpSpPr>
          <p:nvPr/>
        </p:nvGrpSpPr>
        <p:grpSpPr bwMode="auto">
          <a:xfrm>
            <a:off x="2071670" y="3429000"/>
            <a:ext cx="5614988" cy="55563"/>
            <a:chOff x="1343" y="11719"/>
            <a:chExt cx="8842" cy="88"/>
          </a:xfrm>
        </p:grpSpPr>
        <p:sp>
          <p:nvSpPr>
            <p:cNvPr id="7178" name="AutoShape 10"/>
            <p:cNvSpPr>
              <a:spLocks noChangeShapeType="1"/>
            </p:cNvSpPr>
            <p:nvPr/>
          </p:nvSpPr>
          <p:spPr bwMode="auto">
            <a:xfrm>
              <a:off x="1343" y="11767"/>
              <a:ext cx="8842" cy="1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7170" name="Group 2"/>
            <p:cNvGrpSpPr>
              <a:grpSpLocks/>
            </p:cNvGrpSpPr>
            <p:nvPr/>
          </p:nvGrpSpPr>
          <p:grpSpPr bwMode="auto">
            <a:xfrm>
              <a:off x="1707" y="11719"/>
              <a:ext cx="7409" cy="88"/>
              <a:chOff x="1707" y="11719"/>
              <a:chExt cx="7409" cy="88"/>
            </a:xfrm>
          </p:grpSpPr>
          <p:sp>
            <p:nvSpPr>
              <p:cNvPr id="7177" name="Oval 9"/>
              <p:cNvSpPr>
                <a:spLocks noChangeArrowheads="1"/>
              </p:cNvSpPr>
              <p:nvPr/>
            </p:nvSpPr>
            <p:spPr bwMode="auto">
              <a:xfrm>
                <a:off x="1707" y="11727"/>
                <a:ext cx="87" cy="8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176" name="Oval 8"/>
              <p:cNvSpPr>
                <a:spLocks noChangeArrowheads="1"/>
              </p:cNvSpPr>
              <p:nvPr/>
            </p:nvSpPr>
            <p:spPr bwMode="auto">
              <a:xfrm>
                <a:off x="2189" y="11719"/>
                <a:ext cx="87" cy="8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175" name="Oval 7"/>
              <p:cNvSpPr>
                <a:spLocks noChangeArrowheads="1"/>
              </p:cNvSpPr>
              <p:nvPr/>
            </p:nvSpPr>
            <p:spPr bwMode="auto">
              <a:xfrm>
                <a:off x="3657" y="11719"/>
                <a:ext cx="87" cy="8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174" name="Oval 6"/>
              <p:cNvSpPr>
                <a:spLocks noChangeArrowheads="1"/>
              </p:cNvSpPr>
              <p:nvPr/>
            </p:nvSpPr>
            <p:spPr bwMode="auto">
              <a:xfrm>
                <a:off x="4642" y="11719"/>
                <a:ext cx="87" cy="8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173" name="Oval 5"/>
              <p:cNvSpPr>
                <a:spLocks noChangeArrowheads="1"/>
              </p:cNvSpPr>
              <p:nvPr/>
            </p:nvSpPr>
            <p:spPr bwMode="auto">
              <a:xfrm>
                <a:off x="8053" y="11719"/>
                <a:ext cx="87" cy="8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172" name="Oval 4"/>
              <p:cNvSpPr>
                <a:spLocks noChangeArrowheads="1"/>
              </p:cNvSpPr>
              <p:nvPr/>
            </p:nvSpPr>
            <p:spPr bwMode="auto">
              <a:xfrm>
                <a:off x="6105" y="11719"/>
                <a:ext cx="87" cy="8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171" name="Oval 3"/>
              <p:cNvSpPr>
                <a:spLocks noChangeArrowheads="1"/>
              </p:cNvSpPr>
              <p:nvPr/>
            </p:nvSpPr>
            <p:spPr bwMode="auto">
              <a:xfrm>
                <a:off x="9029" y="11719"/>
                <a:ext cx="87" cy="8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5" name="Прямоугольник 14"/>
          <p:cNvSpPr/>
          <p:nvPr/>
        </p:nvSpPr>
        <p:spPr>
          <a:xfrm>
            <a:off x="2000232" y="3500438"/>
            <a:ext cx="38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B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28860" y="3500438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D</a:t>
            </a:r>
            <a:endParaRPr lang="ru-RU" sz="28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357554" y="3429000"/>
            <a:ext cx="3930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A</a:t>
            </a:r>
            <a:endParaRPr lang="ru-RU" sz="2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29058" y="3500438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O</a:t>
            </a:r>
            <a:endParaRPr lang="ru-RU" sz="2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929190" y="3500438"/>
            <a:ext cx="359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T</a:t>
            </a:r>
            <a:endParaRPr lang="ru-RU" sz="2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143636" y="3500438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C</a:t>
            </a:r>
            <a:endParaRPr lang="ru-RU" sz="2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715140" y="3429000"/>
            <a:ext cx="417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N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71480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uk-UA" sz="2800" dirty="0"/>
              <a:t>Означення координатних осей, початку координат. Вісь абсцис і вісь ординат.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208" name="Таблица 207"/>
          <p:cNvGraphicFramePr>
            <a:graphicFrameLocks noGrp="1"/>
          </p:cNvGraphicFramePr>
          <p:nvPr/>
        </p:nvGraphicFramePr>
        <p:xfrm>
          <a:off x="6" y="2143118"/>
          <a:ext cx="9143988" cy="4071962"/>
        </p:xfrm>
        <a:graphic>
          <a:graphicData uri="http://schemas.openxmlformats.org/drawingml/2006/table">
            <a:tbl>
              <a:tblPr/>
              <a:tblGrid>
                <a:gridCol w="261822"/>
                <a:gridCol w="261822"/>
                <a:gridCol w="261822"/>
                <a:gridCol w="261822"/>
                <a:gridCol w="261822"/>
                <a:gridCol w="261822"/>
                <a:gridCol w="261822"/>
                <a:gridCol w="261822"/>
                <a:gridCol w="261822"/>
                <a:gridCol w="261822"/>
                <a:gridCol w="261822"/>
                <a:gridCol w="261822"/>
                <a:gridCol w="261822"/>
                <a:gridCol w="261822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  <a:gridCol w="260880"/>
              </a:tblGrid>
              <a:tr h="46623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87879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6623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87879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6623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65833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1800" b="1" kern="18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Вісь </a:t>
                      </a:r>
                      <a:r>
                        <a:rPr lang="uk-UA" sz="1800" b="1" kern="18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авсцис</a:t>
                      </a:r>
                      <a:endParaRPr lang="ru-RU" sz="1800" kern="1800" dirty="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5833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1800" b="1" kern="1800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</a:rPr>
                        <a:t>Вісь ординат</a:t>
                      </a:r>
                      <a:endParaRPr lang="ru-RU" sz="1800" kern="1800" dirty="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5833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-64770" algn="ctr">
                        <a:spcAft>
                          <a:spcPts val="0"/>
                        </a:spcAft>
                      </a:pPr>
                      <a:r>
                        <a:rPr lang="uk-UA" sz="1800" b="1" kern="1800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Початок координат</a:t>
                      </a:r>
                      <a:endParaRPr lang="ru-RU" sz="1800" kern="1800" dirty="0">
                        <a:latin typeface="Times New Roman"/>
                        <a:ea typeface="Calibri"/>
                      </a:endParaRPr>
                    </a:p>
                  </a:txBody>
                  <a:tcPr marL="67810" marR="6781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44" name="Прямая со стрелкой 243"/>
          <p:cNvCxnSpPr/>
          <p:nvPr/>
        </p:nvCxnSpPr>
        <p:spPr>
          <a:xfrm>
            <a:off x="0" y="4071942"/>
            <a:ext cx="285748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8" name="Прямая со стрелкой 247"/>
          <p:cNvCxnSpPr/>
          <p:nvPr/>
        </p:nvCxnSpPr>
        <p:spPr>
          <a:xfrm rot="5400000" flipH="1" flipV="1">
            <a:off x="2678893" y="4179099"/>
            <a:ext cx="40719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9" name="Прямая со стрелкой 248"/>
          <p:cNvCxnSpPr/>
          <p:nvPr/>
        </p:nvCxnSpPr>
        <p:spPr>
          <a:xfrm>
            <a:off x="6286512" y="4071942"/>
            <a:ext cx="285748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0" name="Прямая со стрелкой 249"/>
          <p:cNvCxnSpPr/>
          <p:nvPr/>
        </p:nvCxnSpPr>
        <p:spPr>
          <a:xfrm rot="5400000" flipH="1" flipV="1">
            <a:off x="5751521" y="4178305"/>
            <a:ext cx="40719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1" name="Прямоугольник 250"/>
          <p:cNvSpPr/>
          <p:nvPr/>
        </p:nvSpPr>
        <p:spPr>
          <a:xfrm>
            <a:off x="7500958" y="3857628"/>
            <a:ext cx="4619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solidFill>
                  <a:srgbClr val="00B0F0"/>
                </a:solidFill>
              </a:rPr>
              <a:t>О</a:t>
            </a:r>
            <a:endParaRPr lang="ru-RU" sz="32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Означення координатної площини.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89393" y="1571610"/>
          <a:ext cx="6165214" cy="4929223"/>
        </p:xfrm>
        <a:graphic>
          <a:graphicData uri="http://schemas.openxmlformats.org/drawingml/2006/table">
            <a:tbl>
              <a:tblPr/>
              <a:tblGrid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</a:tblGrid>
              <a:tr h="54617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71532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4617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71532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4617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71532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4617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029927">
                <a:tc gridSpan="11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ru-RU" sz="1400" kern="1800" dirty="0">
                        <a:latin typeface="Times New Roman"/>
                        <a:ea typeface="Calibri"/>
                      </a:endParaRPr>
                    </a:p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2800" b="1" kern="1800" dirty="0">
                          <a:latin typeface="Times New Roman"/>
                          <a:ea typeface="Calibri"/>
                        </a:rPr>
                        <a:t>Прямокутна система координат</a:t>
                      </a:r>
                      <a:endParaRPr lang="ru-RU" sz="28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9217" name="Group 1"/>
          <p:cNvGrpSpPr>
            <a:grpSpLocks/>
          </p:cNvGrpSpPr>
          <p:nvPr/>
        </p:nvGrpSpPr>
        <p:grpSpPr bwMode="auto">
          <a:xfrm>
            <a:off x="1571604" y="1714488"/>
            <a:ext cx="6357982" cy="4143404"/>
            <a:chOff x="8217" y="3285"/>
            <a:chExt cx="2604" cy="2126"/>
          </a:xfrm>
        </p:grpSpPr>
        <p:grpSp>
          <p:nvGrpSpPr>
            <p:cNvPr id="9234" name="Group 18"/>
            <p:cNvGrpSpPr>
              <a:grpSpLocks/>
            </p:cNvGrpSpPr>
            <p:nvPr/>
          </p:nvGrpSpPr>
          <p:grpSpPr bwMode="auto">
            <a:xfrm>
              <a:off x="8217" y="4308"/>
              <a:ext cx="2604" cy="206"/>
              <a:chOff x="8217" y="4308"/>
              <a:chExt cx="2604" cy="206"/>
            </a:xfrm>
          </p:grpSpPr>
          <p:grpSp>
            <p:nvGrpSpPr>
              <p:cNvPr id="9236" name="Group 20"/>
              <p:cNvGrpSpPr>
                <a:grpSpLocks/>
              </p:cNvGrpSpPr>
              <p:nvPr/>
            </p:nvGrpSpPr>
            <p:grpSpPr bwMode="auto">
              <a:xfrm>
                <a:off x="8217" y="4308"/>
                <a:ext cx="2506" cy="206"/>
                <a:chOff x="8217" y="4308"/>
                <a:chExt cx="2506" cy="206"/>
              </a:xfrm>
            </p:grpSpPr>
            <p:sp>
              <p:nvSpPr>
                <p:cNvPr id="9246" name="WordArt 30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8409" y="4437"/>
                  <a:ext cx="1785" cy="77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-3     -2     -1                1      2        3</a:t>
                  </a:r>
                  <a:endParaRPr lang="ru-RU" sz="800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9242" name="Group 26"/>
                <p:cNvGrpSpPr>
                  <a:grpSpLocks/>
                </p:cNvGrpSpPr>
                <p:nvPr/>
              </p:nvGrpSpPr>
              <p:grpSpPr bwMode="auto">
                <a:xfrm>
                  <a:off x="8489" y="4308"/>
                  <a:ext cx="554" cy="105"/>
                  <a:chOff x="8489" y="4308"/>
                  <a:chExt cx="554" cy="105"/>
                </a:xfrm>
              </p:grpSpPr>
              <p:sp>
                <p:nvSpPr>
                  <p:cNvPr id="9245" name="AutoShape 29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244" name="AutoShape 28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243" name="AutoShape 27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238" name="Group 22"/>
                <p:cNvGrpSpPr>
                  <a:grpSpLocks/>
                </p:cNvGrpSpPr>
                <p:nvPr/>
              </p:nvGrpSpPr>
              <p:grpSpPr bwMode="auto">
                <a:xfrm>
                  <a:off x="9601" y="4308"/>
                  <a:ext cx="554" cy="105"/>
                  <a:chOff x="8489" y="4308"/>
                  <a:chExt cx="554" cy="105"/>
                </a:xfrm>
              </p:grpSpPr>
              <p:sp>
                <p:nvSpPr>
                  <p:cNvPr id="9241" name="AutoShape 25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240" name="AutoShape 24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239" name="AutoShape 23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9237" name="AutoShape 21"/>
                <p:cNvSpPr>
                  <a:spLocks noChangeShapeType="1"/>
                </p:cNvSpPr>
                <p:nvPr/>
              </p:nvSpPr>
              <p:spPr bwMode="auto">
                <a:xfrm>
                  <a:off x="8217" y="4355"/>
                  <a:ext cx="2506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9235" name="WordArt 19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23" y="4376"/>
                <a:ext cx="98" cy="11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en-US" sz="8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X</a:t>
                </a:r>
                <a:endParaRPr lang="ru-RU" sz="8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</p:grpSp>
        <p:grpSp>
          <p:nvGrpSpPr>
            <p:cNvPr id="9221" name="Group 5"/>
            <p:cNvGrpSpPr>
              <a:grpSpLocks/>
            </p:cNvGrpSpPr>
            <p:nvPr/>
          </p:nvGrpSpPr>
          <p:grpSpPr bwMode="auto">
            <a:xfrm>
              <a:off x="9144" y="3285"/>
              <a:ext cx="368" cy="2126"/>
              <a:chOff x="9144" y="3285"/>
              <a:chExt cx="368" cy="2126"/>
            </a:xfrm>
          </p:grpSpPr>
          <p:grpSp>
            <p:nvGrpSpPr>
              <p:cNvPr id="9223" name="Group 7"/>
              <p:cNvGrpSpPr>
                <a:grpSpLocks/>
              </p:cNvGrpSpPr>
              <p:nvPr/>
            </p:nvGrpSpPr>
            <p:grpSpPr bwMode="auto">
              <a:xfrm>
                <a:off x="9144" y="3285"/>
                <a:ext cx="227" cy="2126"/>
                <a:chOff x="9144" y="3285"/>
                <a:chExt cx="227" cy="2126"/>
              </a:xfrm>
            </p:grpSpPr>
            <p:sp>
              <p:nvSpPr>
                <p:cNvPr id="9233" name="WordArt 1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9144" y="3412"/>
                  <a:ext cx="85" cy="1835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3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2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1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-1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-2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-3</a:t>
                  </a:r>
                  <a:endParaRPr lang="ru-RU" sz="800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9229" name="Group 13"/>
                <p:cNvGrpSpPr>
                  <a:grpSpLocks/>
                </p:cNvGrpSpPr>
                <p:nvPr/>
              </p:nvGrpSpPr>
              <p:grpSpPr bwMode="auto">
                <a:xfrm rot="5400000">
                  <a:off x="9023" y="3709"/>
                  <a:ext cx="591" cy="105"/>
                  <a:chOff x="8489" y="4308"/>
                  <a:chExt cx="554" cy="105"/>
                </a:xfrm>
              </p:grpSpPr>
              <p:sp>
                <p:nvSpPr>
                  <p:cNvPr id="9232" name="AutoShape 16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231" name="AutoShape 15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230" name="AutoShape 14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225" name="Group 9"/>
                <p:cNvGrpSpPr>
                  <a:grpSpLocks/>
                </p:cNvGrpSpPr>
                <p:nvPr/>
              </p:nvGrpSpPr>
              <p:grpSpPr bwMode="auto">
                <a:xfrm rot="5400000">
                  <a:off x="9023" y="4891"/>
                  <a:ext cx="591" cy="105"/>
                  <a:chOff x="8489" y="4308"/>
                  <a:chExt cx="554" cy="105"/>
                </a:xfrm>
              </p:grpSpPr>
              <p:sp>
                <p:nvSpPr>
                  <p:cNvPr id="9228" name="AutoShape 12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227" name="AutoShape 11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9226" name="AutoShape 10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9224" name="AutoShape 8"/>
                <p:cNvSpPr>
                  <a:spLocks noChangeShapeType="1"/>
                </p:cNvSpPr>
                <p:nvPr/>
              </p:nvSpPr>
              <p:spPr bwMode="auto">
                <a:xfrm flipV="1">
                  <a:off x="9322" y="3285"/>
                  <a:ext cx="0" cy="212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9222" name="WordArt 6"/>
              <p:cNvSpPr>
                <a:spLocks noChangeArrowheads="1" noChangeShapeType="1" noTextEdit="1"/>
              </p:cNvSpPr>
              <p:nvPr/>
            </p:nvSpPr>
            <p:spPr bwMode="auto">
              <a:xfrm>
                <a:off x="9414" y="3285"/>
                <a:ext cx="98" cy="11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8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у</a:t>
                </a:r>
                <a:endParaRPr lang="ru-RU" sz="8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</p:grpSp>
        <p:grpSp>
          <p:nvGrpSpPr>
            <p:cNvPr id="9218" name="Group 2"/>
            <p:cNvGrpSpPr>
              <a:grpSpLocks/>
            </p:cNvGrpSpPr>
            <p:nvPr/>
          </p:nvGrpSpPr>
          <p:grpSpPr bwMode="auto">
            <a:xfrm>
              <a:off x="9185" y="4312"/>
              <a:ext cx="171" cy="238"/>
              <a:chOff x="9185" y="4312"/>
              <a:chExt cx="171" cy="238"/>
            </a:xfrm>
          </p:grpSpPr>
          <p:sp>
            <p:nvSpPr>
              <p:cNvPr id="9220" name="WordArt 4"/>
              <p:cNvSpPr>
                <a:spLocks noChangeArrowheads="1" noChangeShapeType="1" noTextEdit="1"/>
              </p:cNvSpPr>
              <p:nvPr/>
            </p:nvSpPr>
            <p:spPr bwMode="auto">
              <a:xfrm>
                <a:off x="9185" y="4376"/>
                <a:ext cx="98" cy="1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800" b="1" kern="10" spc="0" smtClean="0">
                    <a:ln w="9525">
                      <a:noFill/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О</a:t>
                </a:r>
                <a:endParaRPr lang="ru-RU" sz="800" b="1" kern="10" spc="0">
                  <a:ln w="9525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  <p:sp>
            <p:nvSpPr>
              <p:cNvPr id="9219" name="Oval 3"/>
              <p:cNvSpPr>
                <a:spLocks noChangeArrowheads="1"/>
              </p:cNvSpPr>
              <p:nvPr/>
            </p:nvSpPr>
            <p:spPr bwMode="auto">
              <a:xfrm>
                <a:off x="9285" y="4312"/>
                <a:ext cx="71" cy="7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2860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dirty="0"/>
              <a:t>Абсциса і  ордината точки.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1489393" y="1571610"/>
          <a:ext cx="6165214" cy="4929223"/>
        </p:xfrm>
        <a:graphic>
          <a:graphicData uri="http://schemas.openxmlformats.org/drawingml/2006/table">
            <a:tbl>
              <a:tblPr/>
              <a:tblGrid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  <a:gridCol w="560474"/>
              </a:tblGrid>
              <a:tr h="54617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71532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4617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71532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4617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71532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46175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029927">
                <a:tc gridSpan="11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ru-RU" sz="1400" kern="1800" dirty="0">
                        <a:latin typeface="Times New Roman"/>
                        <a:ea typeface="Calibri"/>
                      </a:endParaRPr>
                    </a:p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2800" b="1" kern="1800" dirty="0">
                          <a:latin typeface="Times New Roman"/>
                          <a:ea typeface="Calibri"/>
                        </a:rPr>
                        <a:t>Прямокутна система координат</a:t>
                      </a:r>
                      <a:endParaRPr lang="ru-RU" sz="28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2000232" y="1586464"/>
            <a:ext cx="5429288" cy="4199990"/>
            <a:chOff x="8217" y="3179"/>
            <a:chExt cx="2604" cy="2232"/>
          </a:xfrm>
        </p:grpSpPr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8217" y="4308"/>
              <a:ext cx="2604" cy="206"/>
              <a:chOff x="8217" y="4308"/>
              <a:chExt cx="2604" cy="206"/>
            </a:xfrm>
          </p:grpSpPr>
          <p:grpSp>
            <p:nvGrpSpPr>
              <p:cNvPr id="23" name="Group 20"/>
              <p:cNvGrpSpPr>
                <a:grpSpLocks/>
              </p:cNvGrpSpPr>
              <p:nvPr/>
            </p:nvGrpSpPr>
            <p:grpSpPr bwMode="auto">
              <a:xfrm>
                <a:off x="8217" y="4308"/>
                <a:ext cx="2506" cy="206"/>
                <a:chOff x="8217" y="4308"/>
                <a:chExt cx="2506" cy="206"/>
              </a:xfrm>
            </p:grpSpPr>
            <p:sp>
              <p:nvSpPr>
                <p:cNvPr id="25" name="WordArt 30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8409" y="4437"/>
                  <a:ext cx="1785" cy="77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-3     -2     -1                1      2        3</a:t>
                  </a:r>
                  <a:endParaRPr lang="ru-RU" sz="800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26" name="Group 26"/>
                <p:cNvGrpSpPr>
                  <a:grpSpLocks/>
                </p:cNvGrpSpPr>
                <p:nvPr/>
              </p:nvGrpSpPr>
              <p:grpSpPr bwMode="auto">
                <a:xfrm>
                  <a:off x="8489" y="4308"/>
                  <a:ext cx="554" cy="105"/>
                  <a:chOff x="8489" y="4308"/>
                  <a:chExt cx="554" cy="105"/>
                </a:xfrm>
              </p:grpSpPr>
              <p:sp>
                <p:nvSpPr>
                  <p:cNvPr id="32" name="AutoShape 29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3" name="AutoShape 28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4" name="AutoShape 27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7" name="Group 22"/>
                <p:cNvGrpSpPr>
                  <a:grpSpLocks/>
                </p:cNvGrpSpPr>
                <p:nvPr/>
              </p:nvGrpSpPr>
              <p:grpSpPr bwMode="auto">
                <a:xfrm>
                  <a:off x="9601" y="4308"/>
                  <a:ext cx="554" cy="105"/>
                  <a:chOff x="8489" y="4308"/>
                  <a:chExt cx="554" cy="105"/>
                </a:xfrm>
              </p:grpSpPr>
              <p:sp>
                <p:nvSpPr>
                  <p:cNvPr id="29" name="AutoShape 25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0" name="AutoShape 24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31" name="AutoShape 23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28" name="AutoShape 21"/>
                <p:cNvSpPr>
                  <a:spLocks noChangeShapeType="1"/>
                </p:cNvSpPr>
                <p:nvPr/>
              </p:nvSpPr>
              <p:spPr bwMode="auto">
                <a:xfrm>
                  <a:off x="8217" y="4355"/>
                  <a:ext cx="2506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4" name="WordArt 19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23" y="4376"/>
                <a:ext cx="98" cy="11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en-US" sz="8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X</a:t>
                </a:r>
                <a:endParaRPr lang="ru-RU" sz="8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</p:grp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9144" y="3179"/>
              <a:ext cx="368" cy="2232"/>
              <a:chOff x="9144" y="3179"/>
              <a:chExt cx="368" cy="2232"/>
            </a:xfrm>
          </p:grpSpPr>
          <p:grpSp>
            <p:nvGrpSpPr>
              <p:cNvPr id="11" name="Group 7"/>
              <p:cNvGrpSpPr>
                <a:grpSpLocks/>
              </p:cNvGrpSpPr>
              <p:nvPr/>
            </p:nvGrpSpPr>
            <p:grpSpPr bwMode="auto">
              <a:xfrm>
                <a:off x="9144" y="3179"/>
                <a:ext cx="230" cy="2232"/>
                <a:chOff x="9144" y="3179"/>
                <a:chExt cx="230" cy="2232"/>
              </a:xfrm>
            </p:grpSpPr>
            <p:sp>
              <p:nvSpPr>
                <p:cNvPr id="13" name="WordArt 1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9144" y="3412"/>
                  <a:ext cx="85" cy="1835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3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2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1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-1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-2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-3</a:t>
                  </a:r>
                  <a:endParaRPr lang="ru-RU" sz="800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4" name="Group 13"/>
                <p:cNvGrpSpPr>
                  <a:grpSpLocks/>
                </p:cNvGrpSpPr>
                <p:nvPr/>
              </p:nvGrpSpPr>
              <p:grpSpPr bwMode="auto">
                <a:xfrm rot="5400000">
                  <a:off x="9183" y="3265"/>
                  <a:ext cx="277" cy="105"/>
                  <a:chOff x="8766" y="4308"/>
                  <a:chExt cx="277" cy="105"/>
                </a:xfrm>
              </p:grpSpPr>
              <p:sp>
                <p:nvSpPr>
                  <p:cNvPr id="20" name="AutoShape 16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1" name="AutoShape 15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5" name="Group 9"/>
                <p:cNvGrpSpPr>
                  <a:grpSpLocks/>
                </p:cNvGrpSpPr>
                <p:nvPr/>
              </p:nvGrpSpPr>
              <p:grpSpPr bwMode="auto">
                <a:xfrm rot="5400000">
                  <a:off x="9044" y="4308"/>
                  <a:ext cx="554" cy="105"/>
                  <a:chOff x="8489" y="4308"/>
                  <a:chExt cx="554" cy="105"/>
                </a:xfrm>
              </p:grpSpPr>
              <p:sp>
                <p:nvSpPr>
                  <p:cNvPr id="17" name="AutoShape 12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8" name="AutoShape 11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19" name="AutoShape 10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16" name="AutoShape 8"/>
                <p:cNvSpPr>
                  <a:spLocks noChangeShapeType="1"/>
                </p:cNvSpPr>
                <p:nvPr/>
              </p:nvSpPr>
              <p:spPr bwMode="auto">
                <a:xfrm flipV="1">
                  <a:off x="9322" y="3285"/>
                  <a:ext cx="0" cy="212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2" name="WordArt 6"/>
              <p:cNvSpPr>
                <a:spLocks noChangeArrowheads="1" noChangeShapeType="1" noTextEdit="1"/>
              </p:cNvSpPr>
              <p:nvPr/>
            </p:nvSpPr>
            <p:spPr bwMode="auto">
              <a:xfrm>
                <a:off x="9414" y="3285"/>
                <a:ext cx="98" cy="11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8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у</a:t>
                </a:r>
                <a:endParaRPr lang="ru-RU" sz="8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</p:grpSp>
        <p:grpSp>
          <p:nvGrpSpPr>
            <p:cNvPr id="8" name="Group 2"/>
            <p:cNvGrpSpPr>
              <a:grpSpLocks/>
            </p:cNvGrpSpPr>
            <p:nvPr/>
          </p:nvGrpSpPr>
          <p:grpSpPr bwMode="auto">
            <a:xfrm>
              <a:off x="9185" y="4312"/>
              <a:ext cx="171" cy="238"/>
              <a:chOff x="9185" y="4312"/>
              <a:chExt cx="171" cy="238"/>
            </a:xfrm>
          </p:grpSpPr>
          <p:sp>
            <p:nvSpPr>
              <p:cNvPr id="9" name="WordArt 4"/>
              <p:cNvSpPr>
                <a:spLocks noChangeArrowheads="1" noChangeShapeType="1" noTextEdit="1"/>
              </p:cNvSpPr>
              <p:nvPr/>
            </p:nvSpPr>
            <p:spPr bwMode="auto">
              <a:xfrm>
                <a:off x="9185" y="4376"/>
                <a:ext cx="98" cy="1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800" b="1" kern="10" spc="0" smtClean="0">
                    <a:ln w="9525">
                      <a:noFill/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О</a:t>
                </a:r>
                <a:endParaRPr lang="ru-RU" sz="800" b="1" kern="10" spc="0">
                  <a:ln w="9525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  <p:sp>
            <p:nvSpPr>
              <p:cNvPr id="10" name="Oval 3"/>
              <p:cNvSpPr>
                <a:spLocks noChangeArrowheads="1"/>
              </p:cNvSpPr>
              <p:nvPr/>
            </p:nvSpPr>
            <p:spPr bwMode="auto">
              <a:xfrm>
                <a:off x="9285" y="4312"/>
                <a:ext cx="71" cy="7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35" name="Прямоугольник 34"/>
          <p:cNvSpPr/>
          <p:nvPr/>
        </p:nvSpPr>
        <p:spPr>
          <a:xfrm>
            <a:off x="6429388" y="1643050"/>
            <a:ext cx="9589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А(4;3)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5715008" y="2928934"/>
            <a:ext cx="1643074" cy="71438"/>
          </a:xfrm>
          <a:prstGeom prst="line">
            <a:avLst/>
          </a:prstGeom>
          <a:ln>
            <a:prstDash val="lg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10800000">
            <a:off x="4286248" y="2143116"/>
            <a:ext cx="2214578" cy="1588"/>
          </a:xfrm>
          <a:prstGeom prst="line">
            <a:avLst/>
          </a:prstGeom>
          <a:ln>
            <a:prstDash val="lg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92867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sz="3100" dirty="0" smtClean="0"/>
              <a:t>Координати початку відліку і точок,</a:t>
            </a:r>
            <a:br>
              <a:rPr lang="uk-UA" sz="3100" dirty="0" smtClean="0"/>
            </a:br>
            <a:r>
              <a:rPr lang="uk-UA" sz="3100" dirty="0" smtClean="0"/>
              <a:t> що лежать на осях координат.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79" y="2071681"/>
          <a:ext cx="8572571" cy="4091628"/>
        </p:xfrm>
        <a:graphic>
          <a:graphicData uri="http://schemas.openxmlformats.org/drawingml/2006/table">
            <a:tbl>
              <a:tblPr/>
              <a:tblGrid>
                <a:gridCol w="245461"/>
                <a:gridCol w="245461"/>
                <a:gridCol w="245461"/>
                <a:gridCol w="245461"/>
                <a:gridCol w="245461"/>
                <a:gridCol w="245461"/>
                <a:gridCol w="245461"/>
                <a:gridCol w="245461"/>
                <a:gridCol w="245461"/>
                <a:gridCol w="245461"/>
                <a:gridCol w="245461"/>
                <a:gridCol w="245461"/>
                <a:gridCol w="245461"/>
                <a:gridCol w="245461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  <a:gridCol w="244577"/>
              </a:tblGrid>
              <a:tr h="418229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37647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18229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37647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18229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37647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73572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2000" kern="1800" dirty="0">
                          <a:latin typeface="Times New Roman"/>
                          <a:ea typeface="Calibri"/>
                        </a:rPr>
                        <a:t>О – початок координат</a:t>
                      </a:r>
                      <a:endParaRPr lang="ru-RU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2000" kern="1800">
                          <a:latin typeface="Times New Roman"/>
                          <a:ea typeface="Calibri"/>
                        </a:rPr>
                        <a:t>D (-3;0)</a:t>
                      </a:r>
                      <a:endParaRPr lang="ru-RU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2000" kern="1800" dirty="0">
                          <a:latin typeface="Times New Roman"/>
                          <a:ea typeface="Calibri"/>
                        </a:rPr>
                        <a:t>M (0;1)</a:t>
                      </a:r>
                      <a:endParaRPr lang="ru-RU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573572"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2000" kern="1800" dirty="0">
                          <a:latin typeface="Times New Roman"/>
                          <a:ea typeface="Calibri"/>
                        </a:rPr>
                        <a:t>О (0;0)</a:t>
                      </a:r>
                      <a:endParaRPr lang="ru-RU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2000" kern="1800" dirty="0">
                          <a:latin typeface="Times New Roman"/>
                          <a:ea typeface="Calibri"/>
                        </a:rPr>
                        <a:t>Е (2;0)</a:t>
                      </a:r>
                      <a:endParaRPr lang="ru-RU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endParaRPr lang="uk-UA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indent="-64770" algn="ctr">
                        <a:spcAft>
                          <a:spcPts val="0"/>
                        </a:spcAft>
                      </a:pPr>
                      <a:endParaRPr lang="ru-RU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269875" algn="l">
                        <a:spcAft>
                          <a:spcPts val="0"/>
                        </a:spcAft>
                      </a:pPr>
                      <a:r>
                        <a:rPr lang="uk-UA" sz="2000" kern="1800">
                          <a:latin typeface="Times New Roman"/>
                          <a:ea typeface="Calibri"/>
                        </a:rPr>
                        <a:t>N (0;-2)</a:t>
                      </a:r>
                      <a:endParaRPr lang="ru-RU" sz="20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64770" algn="ctr">
                        <a:spcAft>
                          <a:spcPts val="0"/>
                        </a:spcAft>
                      </a:pPr>
                      <a:endParaRPr lang="ru-RU" sz="20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pSp>
        <p:nvGrpSpPr>
          <p:cNvPr id="19457" name="Group 1"/>
          <p:cNvGrpSpPr>
            <a:grpSpLocks/>
          </p:cNvGrpSpPr>
          <p:nvPr/>
        </p:nvGrpSpPr>
        <p:grpSpPr bwMode="auto">
          <a:xfrm>
            <a:off x="428596" y="2285992"/>
            <a:ext cx="8501122" cy="3929090"/>
            <a:chOff x="1547" y="12123"/>
            <a:chExt cx="9280" cy="2126"/>
          </a:xfrm>
        </p:grpSpPr>
        <p:sp>
          <p:nvSpPr>
            <p:cNvPr id="19557" name="Oval 101"/>
            <p:cNvSpPr>
              <a:spLocks noChangeArrowheads="1"/>
            </p:cNvSpPr>
            <p:nvPr/>
          </p:nvSpPr>
          <p:spPr bwMode="auto">
            <a:xfrm>
              <a:off x="9290" y="13745"/>
              <a:ext cx="71" cy="7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556" name="Oval 100"/>
            <p:cNvSpPr>
              <a:spLocks noChangeArrowheads="1"/>
            </p:cNvSpPr>
            <p:nvPr/>
          </p:nvSpPr>
          <p:spPr bwMode="auto">
            <a:xfrm>
              <a:off x="9291" y="12856"/>
              <a:ext cx="71" cy="7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1547" y="12123"/>
              <a:ext cx="9280" cy="2126"/>
              <a:chOff x="1547" y="12123"/>
              <a:chExt cx="9280" cy="2126"/>
            </a:xfrm>
          </p:grpSpPr>
          <p:grpSp>
            <p:nvGrpSpPr>
              <p:cNvPr id="19465" name="Group 9"/>
              <p:cNvGrpSpPr>
                <a:grpSpLocks/>
              </p:cNvGrpSpPr>
              <p:nvPr/>
            </p:nvGrpSpPr>
            <p:grpSpPr bwMode="auto">
              <a:xfrm>
                <a:off x="1547" y="12123"/>
                <a:ext cx="9280" cy="2126"/>
                <a:chOff x="1547" y="9045"/>
                <a:chExt cx="9280" cy="2126"/>
              </a:xfrm>
            </p:grpSpPr>
            <p:grpSp>
              <p:nvGrpSpPr>
                <p:cNvPr id="19526" name="Group 70"/>
                <p:cNvGrpSpPr>
                  <a:grpSpLocks/>
                </p:cNvGrpSpPr>
                <p:nvPr/>
              </p:nvGrpSpPr>
              <p:grpSpPr bwMode="auto">
                <a:xfrm>
                  <a:off x="1547" y="9045"/>
                  <a:ext cx="2604" cy="2126"/>
                  <a:chOff x="8217" y="3285"/>
                  <a:chExt cx="2604" cy="2126"/>
                </a:xfrm>
              </p:grpSpPr>
              <p:grpSp>
                <p:nvGrpSpPr>
                  <p:cNvPr id="19543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8217" y="4308"/>
                    <a:ext cx="2604" cy="206"/>
                    <a:chOff x="8217" y="4308"/>
                    <a:chExt cx="2604" cy="206"/>
                  </a:xfrm>
                </p:grpSpPr>
                <p:grpSp>
                  <p:nvGrpSpPr>
                    <p:cNvPr id="19545" name="Group 8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217" y="4308"/>
                      <a:ext cx="2506" cy="206"/>
                      <a:chOff x="8217" y="4308"/>
                      <a:chExt cx="2506" cy="206"/>
                    </a:xfrm>
                  </p:grpSpPr>
                  <p:sp>
                    <p:nvSpPr>
                      <p:cNvPr id="19555" name="WordArt 99"/>
                      <p:cNvSpPr>
                        <a:spLocks noChangeArrowheads="1" noChangeShapeType="1" noTextEdit="1"/>
                      </p:cNvSpPr>
                      <p:nvPr/>
                    </p:nvSpPr>
                    <p:spPr bwMode="auto">
                      <a:xfrm>
                        <a:off x="8409" y="4437"/>
                        <a:ext cx="1785" cy="77"/>
                      </a:xfrm>
                      <a:prstGeom prst="rect">
                        <a:avLst/>
                      </a:prstGeom>
                    </p:spPr>
                    <p:txBody>
                      <a:bodyPr wrap="none" fromWordArt="1">
                        <a:prstTxWarp prst="textPlain">
                          <a:avLst>
                            <a:gd name="adj" fmla="val 50000"/>
                          </a:avLst>
                        </a:prstTxWarp>
                      </a:bodyPr>
                      <a:lstStyle/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-3     -2     -1                1      2        3</a:t>
                        </a:r>
                        <a:endParaRPr lang="ru-RU" sz="800" kern="10" spc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</p:txBody>
                  </p:sp>
                  <p:grpSp>
                    <p:nvGrpSpPr>
                      <p:cNvPr id="19551" name="Group 9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489" y="4308"/>
                        <a:ext cx="554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554" name="AutoShape 9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53" name="AutoShape 9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52" name="AutoShape 9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19547" name="Group 9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601" y="4308"/>
                        <a:ext cx="554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550" name="AutoShape 9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49" name="AutoShape 9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48" name="AutoShape 9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9546" name="AutoShape 9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217" y="4355"/>
                        <a:ext cx="2506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9544" name="WordArt 88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10723" y="4376"/>
                      <a:ext cx="98" cy="119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en-US" sz="800" b="1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X</a:t>
                      </a:r>
                      <a:endParaRPr lang="ru-RU" sz="800" b="1" kern="10" spc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effectLst/>
                        <a:latin typeface="Arial Black"/>
                      </a:endParaRPr>
                    </a:p>
                  </p:txBody>
                </p:sp>
              </p:grpSp>
              <p:grpSp>
                <p:nvGrpSpPr>
                  <p:cNvPr id="19530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9144" y="3285"/>
                    <a:ext cx="368" cy="2126"/>
                    <a:chOff x="9144" y="3285"/>
                    <a:chExt cx="368" cy="2126"/>
                  </a:xfrm>
                </p:grpSpPr>
                <p:grpSp>
                  <p:nvGrpSpPr>
                    <p:cNvPr id="19532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144" y="3285"/>
                      <a:ext cx="227" cy="2126"/>
                      <a:chOff x="9144" y="3285"/>
                      <a:chExt cx="227" cy="2126"/>
                    </a:xfrm>
                  </p:grpSpPr>
                  <p:sp>
                    <p:nvSpPr>
                      <p:cNvPr id="19542" name="WordArt 86"/>
                      <p:cNvSpPr>
                        <a:spLocks noChangeArrowheads="1" noChangeShapeType="1" noTextEdit="1"/>
                      </p:cNvSpPr>
                      <p:nvPr/>
                    </p:nvSpPr>
                    <p:spPr bwMode="auto">
                      <a:xfrm>
                        <a:off x="9144" y="3412"/>
                        <a:ext cx="85" cy="1835"/>
                      </a:xfrm>
                      <a:prstGeom prst="rect">
                        <a:avLst/>
                      </a:prstGeom>
                    </p:spPr>
                    <p:txBody>
                      <a:bodyPr wrap="none" fromWordArt="1">
                        <a:prstTxWarp prst="textPlain">
                          <a:avLst>
                            <a:gd name="adj" fmla="val 50000"/>
                          </a:avLst>
                        </a:prstTxWarp>
                      </a:bodyPr>
                      <a:lstStyle/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 3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 2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 1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-1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-2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-3</a:t>
                        </a:r>
                        <a:endParaRPr lang="ru-RU" sz="800" kern="10" spc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</p:txBody>
                  </p:sp>
                  <p:grpSp>
                    <p:nvGrpSpPr>
                      <p:cNvPr id="19538" name="Group 82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9023" y="3709"/>
                        <a:ext cx="591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541" name="AutoShape 8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40" name="AutoShape 8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39" name="AutoShape 8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19534" name="Group 78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9023" y="4891"/>
                        <a:ext cx="591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537" name="AutoShape 8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36" name="AutoShape 8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35" name="AutoShape 7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9533" name="AutoShape 7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9322" y="3285"/>
                        <a:ext cx="0" cy="2126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9531" name="WordArt 75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9414" y="3285"/>
                      <a:ext cx="98" cy="119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ru-RU" sz="800" b="1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у</a:t>
                      </a:r>
                      <a:endParaRPr lang="ru-RU" sz="800" b="1" kern="10" spc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effectLst/>
                        <a:latin typeface="Arial Black"/>
                      </a:endParaRPr>
                    </a:p>
                  </p:txBody>
                </p:sp>
              </p:grpSp>
              <p:grpSp>
                <p:nvGrpSpPr>
                  <p:cNvPr id="19527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9185" y="4312"/>
                    <a:ext cx="171" cy="238"/>
                    <a:chOff x="9185" y="4312"/>
                    <a:chExt cx="171" cy="238"/>
                  </a:xfrm>
                </p:grpSpPr>
                <p:sp>
                  <p:nvSpPr>
                    <p:cNvPr id="19529" name="WordArt 73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9185" y="4376"/>
                      <a:ext cx="98" cy="174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ru-RU" sz="800" b="1" kern="10" spc="0" smtClean="0">
                          <a:ln w="9525">
                            <a:noFill/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О</a:t>
                      </a:r>
                      <a:endParaRPr lang="ru-RU" sz="800" b="1" kern="10" spc="0">
                        <a:ln w="9525">
                          <a:noFill/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effectLst/>
                        <a:latin typeface="Arial Black"/>
                      </a:endParaRPr>
                    </a:p>
                  </p:txBody>
                </p:sp>
                <p:sp>
                  <p:nvSpPr>
                    <p:cNvPr id="19528" name="Oval 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285" y="4312"/>
                      <a:ext cx="71" cy="73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9496" name="Group 40"/>
                <p:cNvGrpSpPr>
                  <a:grpSpLocks/>
                </p:cNvGrpSpPr>
                <p:nvPr/>
              </p:nvGrpSpPr>
              <p:grpSpPr bwMode="auto">
                <a:xfrm>
                  <a:off x="8223" y="9045"/>
                  <a:ext cx="2604" cy="2126"/>
                  <a:chOff x="8217" y="3285"/>
                  <a:chExt cx="2604" cy="2126"/>
                </a:xfrm>
              </p:grpSpPr>
              <p:grpSp>
                <p:nvGrpSpPr>
                  <p:cNvPr id="19513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8217" y="4308"/>
                    <a:ext cx="2604" cy="206"/>
                    <a:chOff x="8217" y="4308"/>
                    <a:chExt cx="2604" cy="206"/>
                  </a:xfrm>
                </p:grpSpPr>
                <p:grpSp>
                  <p:nvGrpSpPr>
                    <p:cNvPr id="19515" name="Group 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217" y="4308"/>
                      <a:ext cx="2506" cy="206"/>
                      <a:chOff x="8217" y="4308"/>
                      <a:chExt cx="2506" cy="206"/>
                    </a:xfrm>
                  </p:grpSpPr>
                  <p:sp>
                    <p:nvSpPr>
                      <p:cNvPr id="19525" name="WordArt 69"/>
                      <p:cNvSpPr>
                        <a:spLocks noChangeArrowheads="1" noChangeShapeType="1" noTextEdit="1"/>
                      </p:cNvSpPr>
                      <p:nvPr/>
                    </p:nvSpPr>
                    <p:spPr bwMode="auto">
                      <a:xfrm>
                        <a:off x="8409" y="4437"/>
                        <a:ext cx="1785" cy="77"/>
                      </a:xfrm>
                      <a:prstGeom prst="rect">
                        <a:avLst/>
                      </a:prstGeom>
                    </p:spPr>
                    <p:txBody>
                      <a:bodyPr wrap="none" fromWordArt="1">
                        <a:prstTxWarp prst="textPlain">
                          <a:avLst>
                            <a:gd name="adj" fmla="val 50000"/>
                          </a:avLst>
                        </a:prstTxWarp>
                      </a:bodyPr>
                      <a:lstStyle/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-3     -2     -1                1      2        3</a:t>
                        </a:r>
                        <a:endParaRPr lang="ru-RU" sz="800" kern="10" spc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</p:txBody>
                  </p:sp>
                  <p:grpSp>
                    <p:nvGrpSpPr>
                      <p:cNvPr id="19521" name="Group 6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489" y="4308"/>
                        <a:ext cx="554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524" name="AutoShape 6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23" name="AutoShape 6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22" name="AutoShape 6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19517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601" y="4308"/>
                        <a:ext cx="554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520" name="AutoShape 6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19" name="AutoShape 6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18" name="AutoShape 6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9516" name="AutoShape 6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217" y="4355"/>
                        <a:ext cx="2506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9514" name="WordArt 58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10723" y="4376"/>
                      <a:ext cx="98" cy="119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en-US" sz="800" b="1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X</a:t>
                      </a:r>
                      <a:endParaRPr lang="ru-RU" sz="800" b="1" kern="10" spc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effectLst/>
                        <a:latin typeface="Arial Black"/>
                      </a:endParaRPr>
                    </a:p>
                  </p:txBody>
                </p:sp>
              </p:grpSp>
              <p:grpSp>
                <p:nvGrpSpPr>
                  <p:cNvPr id="19500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9144" y="3285"/>
                    <a:ext cx="368" cy="2126"/>
                    <a:chOff x="9144" y="3285"/>
                    <a:chExt cx="368" cy="2126"/>
                  </a:xfrm>
                </p:grpSpPr>
                <p:grpSp>
                  <p:nvGrpSpPr>
                    <p:cNvPr id="19502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144" y="3285"/>
                      <a:ext cx="227" cy="2126"/>
                      <a:chOff x="9144" y="3285"/>
                      <a:chExt cx="227" cy="2126"/>
                    </a:xfrm>
                  </p:grpSpPr>
                  <p:sp>
                    <p:nvSpPr>
                      <p:cNvPr id="19512" name="WordArt 56"/>
                      <p:cNvSpPr>
                        <a:spLocks noChangeArrowheads="1" noChangeShapeType="1" noTextEdit="1"/>
                      </p:cNvSpPr>
                      <p:nvPr/>
                    </p:nvSpPr>
                    <p:spPr bwMode="auto">
                      <a:xfrm>
                        <a:off x="9144" y="3412"/>
                        <a:ext cx="85" cy="1835"/>
                      </a:xfrm>
                      <a:prstGeom prst="rect">
                        <a:avLst/>
                      </a:prstGeom>
                    </p:spPr>
                    <p:txBody>
                      <a:bodyPr wrap="none" fromWordArt="1">
                        <a:prstTxWarp prst="textPlain">
                          <a:avLst>
                            <a:gd name="adj" fmla="val 50000"/>
                          </a:avLst>
                        </a:prstTxWarp>
                      </a:bodyPr>
                      <a:lstStyle/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 3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 2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 1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-1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-2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-3</a:t>
                        </a:r>
                        <a:endParaRPr lang="ru-RU" sz="800" kern="10" spc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</p:txBody>
                  </p:sp>
                  <p:grpSp>
                    <p:nvGrpSpPr>
                      <p:cNvPr id="19508" name="Group 52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9023" y="3709"/>
                        <a:ext cx="591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511" name="AutoShape 5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10" name="AutoShape 5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09" name="AutoShape 5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19504" name="Group 48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9023" y="4891"/>
                        <a:ext cx="591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507" name="AutoShape 5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06" name="AutoShape 5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505" name="AutoShape 4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9503" name="AutoShape 4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9322" y="3285"/>
                        <a:ext cx="0" cy="2126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9501" name="WordArt 45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9414" y="3285"/>
                      <a:ext cx="98" cy="119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ru-RU" sz="800" b="1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у</a:t>
                      </a:r>
                      <a:endParaRPr lang="ru-RU" sz="800" b="1" kern="10" spc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effectLst/>
                        <a:latin typeface="Arial Black"/>
                      </a:endParaRPr>
                    </a:p>
                  </p:txBody>
                </p:sp>
              </p:grpSp>
              <p:grpSp>
                <p:nvGrpSpPr>
                  <p:cNvPr id="19497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9185" y="4312"/>
                    <a:ext cx="171" cy="238"/>
                    <a:chOff x="9185" y="4312"/>
                    <a:chExt cx="171" cy="238"/>
                  </a:xfrm>
                </p:grpSpPr>
                <p:sp>
                  <p:nvSpPr>
                    <p:cNvPr id="19499" name="WordArt 43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9185" y="4376"/>
                      <a:ext cx="98" cy="174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ru-RU" sz="800" b="1" kern="10" spc="0" smtClean="0">
                          <a:ln w="9525">
                            <a:noFill/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О</a:t>
                      </a:r>
                      <a:endParaRPr lang="ru-RU" sz="800" b="1" kern="10" spc="0">
                        <a:ln w="9525">
                          <a:noFill/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effectLst/>
                        <a:latin typeface="Arial Black"/>
                      </a:endParaRPr>
                    </a:p>
                  </p:txBody>
                </p:sp>
                <p:sp>
                  <p:nvSpPr>
                    <p:cNvPr id="19498" name="Oval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285" y="4312"/>
                      <a:ext cx="71" cy="73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9466" name="Group 10"/>
                <p:cNvGrpSpPr>
                  <a:grpSpLocks/>
                </p:cNvGrpSpPr>
                <p:nvPr/>
              </p:nvGrpSpPr>
              <p:grpSpPr bwMode="auto">
                <a:xfrm>
                  <a:off x="4893" y="9045"/>
                  <a:ext cx="2604" cy="2126"/>
                  <a:chOff x="8217" y="3285"/>
                  <a:chExt cx="2604" cy="2126"/>
                </a:xfrm>
              </p:grpSpPr>
              <p:grpSp>
                <p:nvGrpSpPr>
                  <p:cNvPr id="19483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8217" y="4308"/>
                    <a:ext cx="2604" cy="206"/>
                    <a:chOff x="8217" y="4308"/>
                    <a:chExt cx="2604" cy="206"/>
                  </a:xfrm>
                </p:grpSpPr>
                <p:grpSp>
                  <p:nvGrpSpPr>
                    <p:cNvPr id="19485" name="Group 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217" y="4308"/>
                      <a:ext cx="2506" cy="206"/>
                      <a:chOff x="8217" y="4308"/>
                      <a:chExt cx="2506" cy="206"/>
                    </a:xfrm>
                  </p:grpSpPr>
                  <p:sp>
                    <p:nvSpPr>
                      <p:cNvPr id="19495" name="WordArt 39"/>
                      <p:cNvSpPr>
                        <a:spLocks noChangeArrowheads="1" noChangeShapeType="1" noTextEdit="1"/>
                      </p:cNvSpPr>
                      <p:nvPr/>
                    </p:nvSpPr>
                    <p:spPr bwMode="auto">
                      <a:xfrm>
                        <a:off x="8409" y="4437"/>
                        <a:ext cx="1785" cy="77"/>
                      </a:xfrm>
                      <a:prstGeom prst="rect">
                        <a:avLst/>
                      </a:prstGeom>
                    </p:spPr>
                    <p:txBody>
                      <a:bodyPr wrap="none" fromWordArt="1">
                        <a:prstTxWarp prst="textPlain">
                          <a:avLst>
                            <a:gd name="adj" fmla="val 50000"/>
                          </a:avLst>
                        </a:prstTxWarp>
                      </a:bodyPr>
                      <a:lstStyle/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-3     -2     -1                1      2        3</a:t>
                        </a:r>
                        <a:endParaRPr lang="ru-RU" sz="800" kern="10" spc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</p:txBody>
                  </p:sp>
                  <p:grpSp>
                    <p:nvGrpSpPr>
                      <p:cNvPr id="19491" name="Group 3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489" y="4308"/>
                        <a:ext cx="554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494" name="AutoShap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493" name="AutoShap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492" name="AutoShap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19487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601" y="4308"/>
                        <a:ext cx="554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490" name="AutoShape 3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489" name="AutoShap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488" name="AutoShape 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9486" name="AutoShap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217" y="4355"/>
                        <a:ext cx="2506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9484" name="WordArt 28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10723" y="4376"/>
                      <a:ext cx="98" cy="119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en-US" sz="800" b="1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X</a:t>
                      </a:r>
                      <a:endParaRPr lang="ru-RU" sz="800" b="1" kern="10" spc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effectLst/>
                        <a:latin typeface="Arial Black"/>
                      </a:endParaRPr>
                    </a:p>
                  </p:txBody>
                </p:sp>
              </p:grpSp>
              <p:grpSp>
                <p:nvGrpSpPr>
                  <p:cNvPr id="19470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9144" y="3285"/>
                    <a:ext cx="368" cy="2126"/>
                    <a:chOff x="9144" y="3285"/>
                    <a:chExt cx="368" cy="2126"/>
                  </a:xfrm>
                </p:grpSpPr>
                <p:grpSp>
                  <p:nvGrpSpPr>
                    <p:cNvPr id="19472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144" y="3285"/>
                      <a:ext cx="227" cy="2126"/>
                      <a:chOff x="9144" y="3285"/>
                      <a:chExt cx="227" cy="2126"/>
                    </a:xfrm>
                  </p:grpSpPr>
                  <p:sp>
                    <p:nvSpPr>
                      <p:cNvPr id="19482" name="WordArt 26"/>
                      <p:cNvSpPr>
                        <a:spLocks noChangeArrowheads="1" noChangeShapeType="1" noTextEdit="1"/>
                      </p:cNvSpPr>
                      <p:nvPr/>
                    </p:nvSpPr>
                    <p:spPr bwMode="auto">
                      <a:xfrm>
                        <a:off x="9144" y="3412"/>
                        <a:ext cx="85" cy="1835"/>
                      </a:xfrm>
                      <a:prstGeom prst="rect">
                        <a:avLst/>
                      </a:prstGeom>
                    </p:spPr>
                    <p:txBody>
                      <a:bodyPr wrap="none" fromWordArt="1">
                        <a:prstTxWarp prst="textPlain">
                          <a:avLst>
                            <a:gd name="adj" fmla="val 50000"/>
                          </a:avLst>
                        </a:prstTxWarp>
                      </a:bodyPr>
                      <a:lstStyle/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 3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 2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 1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-1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-2</a:t>
                        </a:r>
                      </a:p>
                      <a:p>
                        <a:pPr algn="ctr" rtl="0"/>
                        <a:endParaRPr lang="ru-RU" sz="8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  <a:p>
                        <a:pPr algn="ctr" rtl="0"/>
                        <a:r>
                          <a:rPr lang="ru-RU" sz="800" kern="10" spc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000000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-3</a:t>
                        </a:r>
                        <a:endParaRPr lang="ru-RU" sz="800" kern="10" spc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</p:txBody>
                  </p:sp>
                  <p:grpSp>
                    <p:nvGrpSpPr>
                      <p:cNvPr id="19478" name="Group 22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9023" y="3709"/>
                        <a:ext cx="591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481" name="AutoShape 2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480" name="AutoShape 2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479" name="AutoShape 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19474" name="Group 18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9023" y="4891"/>
                        <a:ext cx="591" cy="105"/>
                        <a:chOff x="8489" y="4308"/>
                        <a:chExt cx="554" cy="105"/>
                      </a:xfrm>
                    </p:grpSpPr>
                    <p:sp>
                      <p:nvSpPr>
                        <p:cNvPr id="19477" name="AutoShape 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043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476" name="AutoShape 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66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9475" name="AutoShape 1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489" y="4308"/>
                          <a:ext cx="0" cy="105"/>
                        </a:xfrm>
                        <a:prstGeom prst="straightConnector1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9473" name="AutoShape 1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9322" y="3285"/>
                        <a:ext cx="0" cy="2126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19471" name="WordArt 15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9414" y="3285"/>
                      <a:ext cx="98" cy="119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ru-RU" sz="800" b="1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у</a:t>
                      </a:r>
                      <a:endParaRPr lang="ru-RU" sz="800" b="1" kern="10" spc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effectLst/>
                        <a:latin typeface="Arial Black"/>
                      </a:endParaRPr>
                    </a:p>
                  </p:txBody>
                </p:sp>
              </p:grpSp>
              <p:grpSp>
                <p:nvGrpSpPr>
                  <p:cNvPr id="19467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9185" y="4312"/>
                    <a:ext cx="171" cy="238"/>
                    <a:chOff x="9185" y="4312"/>
                    <a:chExt cx="171" cy="238"/>
                  </a:xfrm>
                </p:grpSpPr>
                <p:sp>
                  <p:nvSpPr>
                    <p:cNvPr id="19469" name="WordArt 13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9185" y="4376"/>
                      <a:ext cx="98" cy="174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ru-RU" sz="800" b="1" kern="10" spc="0" smtClean="0">
                          <a:ln w="9525">
                            <a:noFill/>
                            <a:round/>
                            <a:headEnd/>
                            <a:tailEnd/>
                          </a:ln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О</a:t>
                      </a:r>
                      <a:endParaRPr lang="ru-RU" sz="800" b="1" kern="10" spc="0">
                        <a:ln w="9525">
                          <a:noFill/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effectLst/>
                        <a:latin typeface="Arial Black"/>
                      </a:endParaRPr>
                    </a:p>
                  </p:txBody>
                </p:sp>
                <p:sp>
                  <p:nvSpPr>
                    <p:cNvPr id="19468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285" y="4312"/>
                      <a:ext cx="71" cy="73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</p:grpSp>
            </p:grpSp>
          </p:grpSp>
          <p:sp>
            <p:nvSpPr>
              <p:cNvPr id="19464" name="Oval 8"/>
              <p:cNvSpPr>
                <a:spLocks noChangeArrowheads="1"/>
              </p:cNvSpPr>
              <p:nvPr/>
            </p:nvSpPr>
            <p:spPr bwMode="auto">
              <a:xfrm>
                <a:off x="6520" y="13163"/>
                <a:ext cx="71" cy="7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463" name="Oval 7"/>
              <p:cNvSpPr>
                <a:spLocks noChangeArrowheads="1"/>
              </p:cNvSpPr>
              <p:nvPr/>
            </p:nvSpPr>
            <p:spPr bwMode="auto">
              <a:xfrm>
                <a:off x="5128" y="13160"/>
                <a:ext cx="71" cy="7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9461" name="WordArt 5"/>
            <p:cNvSpPr>
              <a:spLocks noChangeArrowheads="1" noChangeShapeType="1" noTextEdit="1"/>
            </p:cNvSpPr>
            <p:nvPr/>
          </p:nvSpPr>
          <p:spPr bwMode="auto">
            <a:xfrm>
              <a:off x="9420" y="13566"/>
              <a:ext cx="98" cy="17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800" b="1" kern="10" spc="0" smtClean="0">
                  <a:ln w="9525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rPr>
                <a:t>N</a:t>
              </a:r>
              <a:endParaRPr lang="ru-RU" sz="800" b="1" kern="10" spc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endParaRPr>
            </a:p>
          </p:txBody>
        </p:sp>
        <p:sp>
          <p:nvSpPr>
            <p:cNvPr id="19460" name="WordArt 4"/>
            <p:cNvSpPr>
              <a:spLocks noChangeArrowheads="1" noChangeShapeType="1" noTextEdit="1"/>
            </p:cNvSpPr>
            <p:nvPr/>
          </p:nvSpPr>
          <p:spPr bwMode="auto">
            <a:xfrm>
              <a:off x="5030" y="12972"/>
              <a:ext cx="98" cy="17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800" b="1" kern="10" spc="0" smtClean="0">
                  <a:ln w="9525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rPr>
                <a:t>D</a:t>
              </a:r>
              <a:endParaRPr lang="ru-RU" sz="800" b="1" kern="10" spc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endParaRPr>
            </a:p>
          </p:txBody>
        </p:sp>
        <p:sp>
          <p:nvSpPr>
            <p:cNvPr id="19459" name="WordArt 3"/>
            <p:cNvSpPr>
              <a:spLocks noChangeArrowheads="1" noChangeShapeType="1" noTextEdit="1"/>
            </p:cNvSpPr>
            <p:nvPr/>
          </p:nvSpPr>
          <p:spPr bwMode="auto">
            <a:xfrm>
              <a:off x="6422" y="12976"/>
              <a:ext cx="98" cy="17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800" b="1" kern="10" spc="0" smtClean="0">
                  <a:ln w="9525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rPr>
                <a:t>E</a:t>
              </a:r>
              <a:endParaRPr lang="ru-RU" sz="800" b="1" kern="10" spc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endParaRPr>
            </a:p>
          </p:txBody>
        </p:sp>
        <p:sp>
          <p:nvSpPr>
            <p:cNvPr id="19458" name="WordArt 2"/>
            <p:cNvSpPr>
              <a:spLocks noChangeArrowheads="1" noChangeShapeType="1" noTextEdit="1"/>
            </p:cNvSpPr>
            <p:nvPr/>
          </p:nvSpPr>
          <p:spPr bwMode="auto">
            <a:xfrm>
              <a:off x="9475" y="12703"/>
              <a:ext cx="98" cy="17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800" b="1" kern="10" spc="0" smtClean="0">
                  <a:ln w="9525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rPr>
                <a:t>M</a:t>
              </a:r>
              <a:endParaRPr lang="ru-RU" sz="800" b="1" kern="10" spc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uk-UA" dirty="0"/>
              <a:t>Координатні чверті.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857356" y="1857364"/>
          <a:ext cx="5357851" cy="4060349"/>
        </p:xfrm>
        <a:graphic>
          <a:graphicData uri="http://schemas.openxmlformats.org/drawingml/2006/table">
            <a:tbl>
              <a:tblPr/>
              <a:tblGrid>
                <a:gridCol w="486917"/>
                <a:gridCol w="486917"/>
                <a:gridCol w="486917"/>
                <a:gridCol w="486917"/>
                <a:gridCol w="486917"/>
                <a:gridCol w="486917"/>
                <a:gridCol w="486917"/>
                <a:gridCol w="486917"/>
                <a:gridCol w="486917"/>
                <a:gridCol w="488681"/>
                <a:gridCol w="486917"/>
              </a:tblGrid>
              <a:tr h="491355"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14583"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91355"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74408"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91355"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514583"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91355"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8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8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8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indent="269875" algn="r">
                        <a:spcAft>
                          <a:spcPts val="0"/>
                        </a:spcAft>
                      </a:pPr>
                      <a:endParaRPr lang="uk-UA" sz="500" kern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91355">
                <a:tc gridSpan="11">
                  <a:txBody>
                    <a:bodyPr/>
                    <a:lstStyle/>
                    <a:p>
                      <a:pPr indent="-64770" algn="ctr">
                        <a:spcAft>
                          <a:spcPts val="0"/>
                        </a:spcAft>
                      </a:pPr>
                      <a:r>
                        <a:rPr lang="uk-UA" sz="2400" b="1" kern="1800" dirty="0">
                          <a:latin typeface="Arial"/>
                          <a:ea typeface="Calibri"/>
                        </a:rPr>
                        <a:t>Координатні чверті</a:t>
                      </a:r>
                      <a:endParaRPr lang="ru-RU" sz="2400" kern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8D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1785918" y="2143116"/>
            <a:ext cx="5715040" cy="3643338"/>
            <a:chOff x="8105" y="3285"/>
            <a:chExt cx="2716" cy="2126"/>
          </a:xfrm>
        </p:grpSpPr>
        <p:grpSp>
          <p:nvGrpSpPr>
            <p:cNvPr id="21525" name="Group 21"/>
            <p:cNvGrpSpPr>
              <a:grpSpLocks/>
            </p:cNvGrpSpPr>
            <p:nvPr/>
          </p:nvGrpSpPr>
          <p:grpSpPr bwMode="auto">
            <a:xfrm>
              <a:off x="8105" y="4298"/>
              <a:ext cx="2716" cy="216"/>
              <a:chOff x="8105" y="4298"/>
              <a:chExt cx="2716" cy="216"/>
            </a:xfrm>
          </p:grpSpPr>
          <p:grpSp>
            <p:nvGrpSpPr>
              <p:cNvPr id="21527" name="Group 23"/>
              <p:cNvGrpSpPr>
                <a:grpSpLocks/>
              </p:cNvGrpSpPr>
              <p:nvPr/>
            </p:nvGrpSpPr>
            <p:grpSpPr bwMode="auto">
              <a:xfrm>
                <a:off x="8105" y="4298"/>
                <a:ext cx="2506" cy="216"/>
                <a:chOff x="8105" y="4298"/>
                <a:chExt cx="2506" cy="216"/>
              </a:xfrm>
            </p:grpSpPr>
            <p:sp>
              <p:nvSpPr>
                <p:cNvPr id="21537" name="WordArt 33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8409" y="4437"/>
                  <a:ext cx="1785" cy="77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800" kern="10" spc="0" dirty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-3     -2     -1                1      2        3</a:t>
                  </a:r>
                  <a:endParaRPr lang="ru-RU" sz="800" kern="10" spc="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21533" name="Group 29"/>
                <p:cNvGrpSpPr>
                  <a:grpSpLocks/>
                </p:cNvGrpSpPr>
                <p:nvPr/>
              </p:nvGrpSpPr>
              <p:grpSpPr bwMode="auto">
                <a:xfrm>
                  <a:off x="8489" y="4308"/>
                  <a:ext cx="554" cy="105"/>
                  <a:chOff x="8489" y="4308"/>
                  <a:chExt cx="554" cy="105"/>
                </a:xfrm>
              </p:grpSpPr>
              <p:sp>
                <p:nvSpPr>
                  <p:cNvPr id="21536" name="AutoShape 32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1535" name="AutoShape 31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1534" name="AutoShape 30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529" name="Group 25"/>
                <p:cNvGrpSpPr>
                  <a:grpSpLocks/>
                </p:cNvGrpSpPr>
                <p:nvPr/>
              </p:nvGrpSpPr>
              <p:grpSpPr bwMode="auto">
                <a:xfrm>
                  <a:off x="9601" y="4308"/>
                  <a:ext cx="554" cy="105"/>
                  <a:chOff x="8489" y="4308"/>
                  <a:chExt cx="554" cy="105"/>
                </a:xfrm>
              </p:grpSpPr>
              <p:sp>
                <p:nvSpPr>
                  <p:cNvPr id="21532" name="AutoShape 28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1531" name="AutoShape 27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1530" name="AutoShape 26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21528" name="AutoShape 24"/>
                <p:cNvSpPr>
                  <a:spLocks noChangeShapeType="1"/>
                </p:cNvSpPr>
                <p:nvPr/>
              </p:nvSpPr>
              <p:spPr bwMode="auto">
                <a:xfrm>
                  <a:off x="8105" y="4298"/>
                  <a:ext cx="2506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1526" name="WordArt 22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23" y="4376"/>
                <a:ext cx="98" cy="11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en-US" sz="8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X</a:t>
                </a:r>
                <a:endParaRPr lang="ru-RU" sz="8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</p:grpSp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9144" y="3285"/>
              <a:ext cx="368" cy="2126"/>
              <a:chOff x="9144" y="3285"/>
              <a:chExt cx="368" cy="2126"/>
            </a:xfrm>
          </p:grpSpPr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9144" y="3285"/>
                <a:ext cx="227" cy="2126"/>
                <a:chOff x="9144" y="3285"/>
                <a:chExt cx="227" cy="2126"/>
              </a:xfrm>
            </p:grpSpPr>
            <p:sp>
              <p:nvSpPr>
                <p:cNvPr id="21524" name="WordArt 20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9144" y="3412"/>
                  <a:ext cx="85" cy="1835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3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2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 1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-1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-2</a:t>
                  </a:r>
                </a:p>
                <a:p>
                  <a:pPr algn="ctr" rtl="0"/>
                  <a:endParaRPr lang="ru-RU" sz="8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  <a:p>
                  <a:pPr algn="ctr" rtl="0"/>
                  <a:r>
                    <a:rPr lang="ru-RU" sz="8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000000"/>
                      </a:solidFill>
                      <a:effectLst/>
                      <a:latin typeface="Times New Roman"/>
                      <a:cs typeface="Times New Roman"/>
                    </a:rPr>
                    <a:t>-3</a:t>
                  </a:r>
                  <a:endParaRPr lang="ru-RU" sz="800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21520" name="Group 16"/>
                <p:cNvGrpSpPr>
                  <a:grpSpLocks/>
                </p:cNvGrpSpPr>
                <p:nvPr/>
              </p:nvGrpSpPr>
              <p:grpSpPr bwMode="auto">
                <a:xfrm rot="5400000">
                  <a:off x="9023" y="3709"/>
                  <a:ext cx="591" cy="105"/>
                  <a:chOff x="8489" y="4308"/>
                  <a:chExt cx="554" cy="105"/>
                </a:xfrm>
              </p:grpSpPr>
              <p:sp>
                <p:nvSpPr>
                  <p:cNvPr id="21523" name="AutoShape 19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1522" name="AutoShape 18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1521" name="AutoShape 17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516" name="Group 12"/>
                <p:cNvGrpSpPr>
                  <a:grpSpLocks/>
                </p:cNvGrpSpPr>
                <p:nvPr/>
              </p:nvGrpSpPr>
              <p:grpSpPr bwMode="auto">
                <a:xfrm rot="5400000">
                  <a:off x="9023" y="4891"/>
                  <a:ext cx="591" cy="105"/>
                  <a:chOff x="8489" y="4308"/>
                  <a:chExt cx="554" cy="105"/>
                </a:xfrm>
              </p:grpSpPr>
              <p:sp>
                <p:nvSpPr>
                  <p:cNvPr id="21519" name="AutoShape 15"/>
                  <p:cNvSpPr>
                    <a:spLocks noChangeShapeType="1"/>
                  </p:cNvSpPr>
                  <p:nvPr/>
                </p:nvSpPr>
                <p:spPr bwMode="auto">
                  <a:xfrm>
                    <a:off x="9043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1518" name="AutoShape 14"/>
                  <p:cNvSpPr>
                    <a:spLocks noChangeShapeType="1"/>
                  </p:cNvSpPr>
                  <p:nvPr/>
                </p:nvSpPr>
                <p:spPr bwMode="auto">
                  <a:xfrm>
                    <a:off x="8766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1517" name="AutoShape 13"/>
                  <p:cNvSpPr>
                    <a:spLocks noChangeShapeType="1"/>
                  </p:cNvSpPr>
                  <p:nvPr/>
                </p:nvSpPr>
                <p:spPr bwMode="auto">
                  <a:xfrm>
                    <a:off x="8489" y="4308"/>
                    <a:ext cx="0" cy="105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sp>
              <p:nvSpPr>
                <p:cNvPr id="21515" name="AutoShape 11"/>
                <p:cNvSpPr>
                  <a:spLocks noChangeShapeType="1"/>
                </p:cNvSpPr>
                <p:nvPr/>
              </p:nvSpPr>
              <p:spPr bwMode="auto">
                <a:xfrm flipV="1">
                  <a:off x="9322" y="3285"/>
                  <a:ext cx="0" cy="212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1513" name="WordArt 9"/>
              <p:cNvSpPr>
                <a:spLocks noChangeArrowheads="1" noChangeShapeType="1" noTextEdit="1"/>
              </p:cNvSpPr>
              <p:nvPr/>
            </p:nvSpPr>
            <p:spPr bwMode="auto">
              <a:xfrm>
                <a:off x="9414" y="3285"/>
                <a:ext cx="98" cy="11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800" b="1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у</a:t>
                </a:r>
                <a:endParaRPr lang="ru-RU" sz="800" b="1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</p:grpSp>
        <p:grpSp>
          <p:nvGrpSpPr>
            <p:cNvPr id="21509" name="Group 5"/>
            <p:cNvGrpSpPr>
              <a:grpSpLocks/>
            </p:cNvGrpSpPr>
            <p:nvPr/>
          </p:nvGrpSpPr>
          <p:grpSpPr bwMode="auto">
            <a:xfrm>
              <a:off x="9185" y="4298"/>
              <a:ext cx="115" cy="252"/>
              <a:chOff x="9185" y="4298"/>
              <a:chExt cx="115" cy="252"/>
            </a:xfrm>
          </p:grpSpPr>
          <p:sp>
            <p:nvSpPr>
              <p:cNvPr id="21511" name="WordArt 7"/>
              <p:cNvSpPr>
                <a:spLocks noChangeArrowheads="1" noChangeShapeType="1" noTextEdit="1"/>
              </p:cNvSpPr>
              <p:nvPr/>
            </p:nvSpPr>
            <p:spPr bwMode="auto">
              <a:xfrm>
                <a:off x="9185" y="4376"/>
                <a:ext cx="98" cy="17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800" b="1" kern="10" spc="0" smtClean="0">
                    <a:ln w="9525">
                      <a:noFill/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Arial Black"/>
                  </a:rPr>
                  <a:t>О</a:t>
                </a:r>
                <a:endParaRPr lang="ru-RU" sz="800" b="1" kern="10" spc="0">
                  <a:ln w="9525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 Black"/>
                </a:endParaRPr>
              </a:p>
            </p:txBody>
          </p:sp>
          <p:sp>
            <p:nvSpPr>
              <p:cNvPr id="21510" name="Oval 6"/>
              <p:cNvSpPr>
                <a:spLocks noChangeArrowheads="1"/>
              </p:cNvSpPr>
              <p:nvPr/>
            </p:nvSpPr>
            <p:spPr bwMode="auto">
              <a:xfrm>
                <a:off x="9229" y="4298"/>
                <a:ext cx="71" cy="7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1538" name="WordArt 34"/>
          <p:cNvSpPr>
            <a:spLocks noChangeArrowheads="1" noChangeShapeType="1" noTextEdit="1"/>
          </p:cNvSpPr>
          <p:nvPr/>
        </p:nvSpPr>
        <p:spPr bwMode="auto">
          <a:xfrm>
            <a:off x="2143108" y="2214554"/>
            <a:ext cx="1201714" cy="11858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8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ІІ</a:t>
            </a:r>
          </a:p>
          <a:p>
            <a:pPr algn="ctr" rtl="0"/>
            <a:r>
              <a:rPr lang="ru-RU" sz="800" b="1" kern="10" spc="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чверть</a:t>
            </a:r>
            <a:endParaRPr lang="ru-RU" sz="800" b="1" kern="10" spc="0" dirty="0" smtClean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Arial"/>
              <a:cs typeface="Arial"/>
            </a:endParaRPr>
          </a:p>
          <a:p>
            <a:pPr algn="ctr" rtl="0"/>
            <a:r>
              <a:rPr lang="ru-RU" sz="8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(-;+)</a:t>
            </a:r>
            <a:endParaRPr lang="ru-RU" sz="800" b="1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21505" name="WordArt 1"/>
          <p:cNvSpPr>
            <a:spLocks noChangeArrowheads="1" noChangeShapeType="1" noTextEdit="1"/>
          </p:cNvSpPr>
          <p:nvPr/>
        </p:nvSpPr>
        <p:spPr bwMode="auto">
          <a:xfrm>
            <a:off x="5214942" y="4286256"/>
            <a:ext cx="1177902" cy="110329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8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І</a:t>
            </a:r>
            <a:r>
              <a:rPr lang="en-US" sz="8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V</a:t>
            </a:r>
          </a:p>
          <a:p>
            <a:pPr algn="ctr" rtl="0"/>
            <a:r>
              <a:rPr lang="ru-RU" sz="800" b="1" kern="10" spc="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чверть</a:t>
            </a:r>
            <a:endParaRPr lang="ru-RU" sz="800" b="1" kern="10" spc="0" dirty="0" smtClean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Arial"/>
              <a:cs typeface="Arial"/>
            </a:endParaRPr>
          </a:p>
          <a:p>
            <a:pPr algn="ctr" rtl="0"/>
            <a:r>
              <a:rPr lang="ru-RU" sz="8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(+;-)</a:t>
            </a:r>
            <a:endParaRPr lang="ru-RU" sz="800" b="1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1785918" y="4286256"/>
            <a:ext cx="1428728" cy="12858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8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ІІІ</a:t>
            </a:r>
          </a:p>
          <a:p>
            <a:pPr algn="ctr" rtl="0"/>
            <a:r>
              <a:rPr lang="ru-RU" sz="800" b="1" kern="10" spc="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чверть</a:t>
            </a:r>
            <a:endParaRPr lang="ru-RU" sz="800" b="1" kern="10" spc="0" dirty="0" smtClean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Arial"/>
              <a:cs typeface="Arial"/>
            </a:endParaRPr>
          </a:p>
          <a:p>
            <a:pPr algn="ctr" rtl="0"/>
            <a:r>
              <a:rPr lang="ru-RU" sz="8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(-;-)</a:t>
            </a:r>
            <a:endParaRPr lang="ru-RU" sz="800" b="1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5286380" y="2214554"/>
            <a:ext cx="1174754" cy="121444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8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І</a:t>
            </a:r>
          </a:p>
          <a:p>
            <a:pPr algn="ctr" rtl="0"/>
            <a:r>
              <a:rPr lang="ru-RU" sz="800" b="1" kern="10" spc="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чверть</a:t>
            </a:r>
            <a:endParaRPr lang="ru-RU" sz="800" b="1" kern="10" spc="0" dirty="0" smtClean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Arial"/>
              <a:cs typeface="Arial"/>
            </a:endParaRPr>
          </a:p>
          <a:p>
            <a:pPr algn="ctr" rtl="0"/>
            <a:r>
              <a:rPr lang="ru-RU" sz="8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(+;+)</a:t>
            </a:r>
            <a:endParaRPr lang="ru-RU" sz="800" b="1" kern="10" spc="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47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Тема247</Template>
  <TotalTime>40</TotalTime>
  <Words>911</Words>
  <Application>Microsoft Office PowerPoint</Application>
  <PresentationFormat>Экран (4:3)</PresentationFormat>
  <Paragraphs>423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Тема247</vt:lpstr>
      <vt:lpstr>Слайд 1</vt:lpstr>
      <vt:lpstr>Завдання до кросворду: </vt:lpstr>
      <vt:lpstr>Слайд 3</vt:lpstr>
      <vt:lpstr>Фронтальне опитування </vt:lpstr>
      <vt:lpstr>Означення координатних осей, початку координат. Вісь абсцис і вісь ординат. </vt:lpstr>
      <vt:lpstr>Означення координатної площини.</vt:lpstr>
      <vt:lpstr>Абсциса і  ордината точки. </vt:lpstr>
      <vt:lpstr>Координати початку відліку і точок,  що лежать на осях координат.   </vt:lpstr>
      <vt:lpstr>Координатні чверті. </vt:lpstr>
      <vt:lpstr>Історична довідка.  </vt:lpstr>
      <vt:lpstr>Математичний диктант </vt:lpstr>
      <vt:lpstr>Спіймай метелика</vt:lpstr>
      <vt:lpstr>Побудуй малюнок на координатній  площині за запропонованими точками.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Прямокутна система координат</dc:title>
  <dc:creator>Люда</dc:creator>
  <cp:lastModifiedBy>FuckYouBill</cp:lastModifiedBy>
  <cp:revision>6</cp:revision>
  <dcterms:created xsi:type="dcterms:W3CDTF">2012-04-06T19:15:07Z</dcterms:created>
  <dcterms:modified xsi:type="dcterms:W3CDTF">2012-04-06T19:55:54Z</dcterms:modified>
</cp:coreProperties>
</file>