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4" r:id="rId9"/>
    <p:sldId id="265" r:id="rId10"/>
    <p:sldId id="266" r:id="rId11"/>
    <p:sldId id="263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A97FD-F126-4921-AAB5-92E6CC1501CB}" type="datetimeFigureOut">
              <a:rPr lang="ru-RU" smtClean="0"/>
              <a:t>31.03.2012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A1BC9-558C-47B3-B0CF-11BC86B022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A1BC9-558C-47B3-B0CF-11BC86B0226C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0" name="Rectangle 78"/>
          <p:cNvSpPr>
            <a:spLocks noChangeArrowheads="1"/>
          </p:cNvSpPr>
          <p:nvPr/>
        </p:nvSpPr>
        <p:spPr bwMode="gray">
          <a:xfrm rot="5400000">
            <a:off x="7904162" y="1163638"/>
            <a:ext cx="2098675" cy="3810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5451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057400"/>
            <a:ext cx="5791200" cy="16986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990975"/>
            <a:ext cx="57912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3886200" y="5715000"/>
            <a:ext cx="1612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Verdana" pitchFamily="34" charset="0"/>
              </a:rPr>
              <a:t>LOGO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 rot="421294">
            <a:off x="971550" y="692150"/>
            <a:ext cx="1871663" cy="1944688"/>
            <a:chOff x="521" y="482"/>
            <a:chExt cx="1134" cy="1142"/>
          </a:xfrm>
        </p:grpSpPr>
        <p:sp>
          <p:nvSpPr>
            <p:cNvPr id="3104" name="Oval 32"/>
            <p:cNvSpPr>
              <a:spLocks noChangeArrowheads="1"/>
            </p:cNvSpPr>
            <p:nvPr userDrawn="1"/>
          </p:nvSpPr>
          <p:spPr bwMode="gray">
            <a:xfrm rot="-128649">
              <a:off x="851" y="811"/>
              <a:ext cx="479" cy="494"/>
            </a:xfrm>
            <a:prstGeom prst="ellipse">
              <a:avLst/>
            </a:prstGeom>
            <a:gradFill rotWithShape="1">
              <a:gsLst>
                <a:gs pos="0">
                  <a:schemeClr val="bg2">
                    <a:gamma/>
                    <a:tint val="0"/>
                    <a:invGamma/>
                  </a:schemeClr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33"/>
            <p:cNvGrpSpPr>
              <a:grpSpLocks/>
            </p:cNvGrpSpPr>
            <p:nvPr userDrawn="1"/>
          </p:nvGrpSpPr>
          <p:grpSpPr bwMode="auto">
            <a:xfrm rot="56277">
              <a:off x="1311" y="1224"/>
              <a:ext cx="266" cy="218"/>
              <a:chOff x="3452" y="878"/>
              <a:chExt cx="402" cy="342"/>
            </a:xfrm>
          </p:grpSpPr>
          <p:sp>
            <p:nvSpPr>
              <p:cNvPr id="3106" name="Oval 34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7" name="Oval 35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8" name="Oval 36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37"/>
            <p:cNvGrpSpPr>
              <a:grpSpLocks/>
            </p:cNvGrpSpPr>
            <p:nvPr userDrawn="1"/>
          </p:nvGrpSpPr>
          <p:grpSpPr bwMode="auto">
            <a:xfrm rot="-23983151">
              <a:off x="1390" y="942"/>
              <a:ext cx="265" cy="219"/>
              <a:chOff x="3452" y="878"/>
              <a:chExt cx="402" cy="342"/>
            </a:xfrm>
          </p:grpSpPr>
          <p:sp>
            <p:nvSpPr>
              <p:cNvPr id="3110" name="Oval 38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1" name="Oval 39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2" name="Oval 40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41"/>
            <p:cNvGrpSpPr>
              <a:grpSpLocks/>
            </p:cNvGrpSpPr>
            <p:nvPr userDrawn="1"/>
          </p:nvGrpSpPr>
          <p:grpSpPr bwMode="auto">
            <a:xfrm rot="-4925197">
              <a:off x="1293" y="630"/>
              <a:ext cx="257" cy="226"/>
              <a:chOff x="3452" y="878"/>
              <a:chExt cx="402" cy="342"/>
            </a:xfrm>
          </p:grpSpPr>
          <p:sp>
            <p:nvSpPr>
              <p:cNvPr id="3114" name="Oval 42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5" name="Oval 43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6" name="Oval 44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45"/>
            <p:cNvGrpSpPr>
              <a:grpSpLocks/>
            </p:cNvGrpSpPr>
            <p:nvPr userDrawn="1"/>
          </p:nvGrpSpPr>
          <p:grpSpPr bwMode="auto">
            <a:xfrm rot="3149186">
              <a:off x="985" y="1383"/>
              <a:ext cx="257" cy="226"/>
              <a:chOff x="3452" y="878"/>
              <a:chExt cx="402" cy="342"/>
            </a:xfrm>
          </p:grpSpPr>
          <p:sp>
            <p:nvSpPr>
              <p:cNvPr id="3118" name="Oval 46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9" name="Oval 47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0" name="Oval 48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49"/>
            <p:cNvGrpSpPr>
              <a:grpSpLocks/>
            </p:cNvGrpSpPr>
            <p:nvPr userDrawn="1"/>
          </p:nvGrpSpPr>
          <p:grpSpPr bwMode="auto">
            <a:xfrm rot="-29276986">
              <a:off x="966" y="498"/>
              <a:ext cx="257" cy="226"/>
              <a:chOff x="3452" y="878"/>
              <a:chExt cx="402" cy="342"/>
            </a:xfrm>
          </p:grpSpPr>
          <p:sp>
            <p:nvSpPr>
              <p:cNvPr id="3122" name="Oval 50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3" name="Oval 51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4" name="Oval 52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8" name="Group 53"/>
            <p:cNvGrpSpPr>
              <a:grpSpLocks/>
            </p:cNvGrpSpPr>
            <p:nvPr userDrawn="1"/>
          </p:nvGrpSpPr>
          <p:grpSpPr bwMode="auto">
            <a:xfrm rot="-10348150">
              <a:off x="628" y="649"/>
              <a:ext cx="266" cy="219"/>
              <a:chOff x="3452" y="878"/>
              <a:chExt cx="402" cy="342"/>
            </a:xfrm>
          </p:grpSpPr>
          <p:sp>
            <p:nvSpPr>
              <p:cNvPr id="3126" name="Oval 54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7" name="Oval 55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8" name="Oval 56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9" name="Group 57"/>
            <p:cNvGrpSpPr>
              <a:grpSpLocks/>
            </p:cNvGrpSpPr>
            <p:nvPr userDrawn="1"/>
          </p:nvGrpSpPr>
          <p:grpSpPr bwMode="auto">
            <a:xfrm rot="-34593241">
              <a:off x="521" y="973"/>
              <a:ext cx="265" cy="218"/>
              <a:chOff x="3452" y="878"/>
              <a:chExt cx="402" cy="342"/>
            </a:xfrm>
          </p:grpSpPr>
          <p:sp>
            <p:nvSpPr>
              <p:cNvPr id="3130" name="Oval 58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1" name="Oval 59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2" name="Oval 60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" name="Group 61"/>
            <p:cNvGrpSpPr>
              <a:grpSpLocks/>
            </p:cNvGrpSpPr>
            <p:nvPr userDrawn="1"/>
          </p:nvGrpSpPr>
          <p:grpSpPr bwMode="auto">
            <a:xfrm rot="-15320246">
              <a:off x="654" y="1263"/>
              <a:ext cx="257" cy="226"/>
              <a:chOff x="3452" y="878"/>
              <a:chExt cx="402" cy="342"/>
            </a:xfrm>
          </p:grpSpPr>
          <p:sp>
            <p:nvSpPr>
              <p:cNvPr id="3134" name="Oval 62"/>
              <p:cNvSpPr>
                <a:spLocks noChangeArrowheads="1"/>
              </p:cNvSpPr>
              <p:nvPr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5" name="Oval 63"/>
              <p:cNvSpPr>
                <a:spLocks noChangeArrowheads="1"/>
              </p:cNvSpPr>
              <p:nvPr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6" name="Oval 64"/>
              <p:cNvSpPr>
                <a:spLocks noChangeArrowheads="1"/>
              </p:cNvSpPr>
              <p:nvPr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137" name="Rectangle 65"/>
          <p:cNvSpPr>
            <a:spLocks noChangeArrowheads="1"/>
          </p:cNvSpPr>
          <p:nvPr/>
        </p:nvSpPr>
        <p:spPr bwMode="gray">
          <a:xfrm>
            <a:off x="457200" y="0"/>
            <a:ext cx="7620000" cy="304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2431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gray">
          <a:xfrm>
            <a:off x="6664325" y="-7938"/>
            <a:ext cx="2098675" cy="312738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3333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gray">
          <a:xfrm rot="10800000">
            <a:off x="2549525" y="6553200"/>
            <a:ext cx="6230938" cy="3175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3333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gray">
          <a:xfrm>
            <a:off x="8763000" y="-7938"/>
            <a:ext cx="381000" cy="314326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4314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gray">
          <a:xfrm>
            <a:off x="457200" y="6554788"/>
            <a:ext cx="2098675" cy="3175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36471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gray">
          <a:xfrm>
            <a:off x="0" y="6553200"/>
            <a:ext cx="457200" cy="31908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gray">
          <a:xfrm>
            <a:off x="0" y="0"/>
            <a:ext cx="457200" cy="3048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gray">
          <a:xfrm rot="5400000">
            <a:off x="-2213769" y="2510631"/>
            <a:ext cx="4876800" cy="465138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3333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gray">
          <a:xfrm rot="5400000">
            <a:off x="-575469" y="5520531"/>
            <a:ext cx="1600200" cy="465138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tint val="57647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ltGray">
          <a:xfrm>
            <a:off x="8769350" y="6538913"/>
            <a:ext cx="374650" cy="3270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8824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gray">
          <a:xfrm rot="5400000">
            <a:off x="6557962" y="3967163"/>
            <a:ext cx="4791075" cy="381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tint val="57647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gray">
          <a:xfrm>
            <a:off x="8763000" y="1752600"/>
            <a:ext cx="381000" cy="1524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72549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2" name="Line 80"/>
          <p:cNvSpPr>
            <a:spLocks noChangeShapeType="1"/>
          </p:cNvSpPr>
          <p:nvPr/>
        </p:nvSpPr>
        <p:spPr bwMode="auto">
          <a:xfrm>
            <a:off x="0" y="304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4572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 flipH="1">
            <a:off x="0" y="4953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7" name="Line 85"/>
          <p:cNvSpPr>
            <a:spLocks noChangeShapeType="1"/>
          </p:cNvSpPr>
          <p:nvPr/>
        </p:nvSpPr>
        <p:spPr bwMode="auto">
          <a:xfrm>
            <a:off x="8763000" y="1752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8" name="Line 86"/>
          <p:cNvSpPr>
            <a:spLocks noChangeShapeType="1"/>
          </p:cNvSpPr>
          <p:nvPr/>
        </p:nvSpPr>
        <p:spPr bwMode="auto">
          <a:xfrm>
            <a:off x="8763000" y="190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9" name="Line 87"/>
          <p:cNvSpPr>
            <a:spLocks noChangeShapeType="1"/>
          </p:cNvSpPr>
          <p:nvPr/>
        </p:nvSpPr>
        <p:spPr bwMode="auto">
          <a:xfrm>
            <a:off x="2543175" y="6553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 flipV="1">
            <a:off x="6672263" y="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7813" y="122238"/>
            <a:ext cx="2005012" cy="6027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2238"/>
            <a:ext cx="5865813" cy="6027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228725"/>
            <a:ext cx="3935413" cy="4921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97413" y="1228725"/>
            <a:ext cx="3935412" cy="4921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Rectangle 69"/>
          <p:cNvSpPr>
            <a:spLocks noChangeArrowheads="1"/>
          </p:cNvSpPr>
          <p:nvPr/>
        </p:nvSpPr>
        <p:spPr bwMode="gray">
          <a:xfrm>
            <a:off x="457200" y="0"/>
            <a:ext cx="8477250" cy="76835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228725"/>
            <a:ext cx="8023225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791200" y="6248400"/>
            <a:ext cx="28956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429000" y="633888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5244064-29C5-4C37-886C-65F573A99B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0" y="0"/>
            <a:ext cx="457200" cy="7683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0" y="762000"/>
            <a:ext cx="457200" cy="152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0" y="914400"/>
            <a:ext cx="457200" cy="41910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42353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gray">
          <a:xfrm>
            <a:off x="0" y="5105400"/>
            <a:ext cx="457200" cy="1544638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tint val="42353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gray">
          <a:xfrm>
            <a:off x="0" y="6656388"/>
            <a:ext cx="457200" cy="2095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gray">
          <a:xfrm>
            <a:off x="457200" y="6650038"/>
            <a:ext cx="1304925" cy="2159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gray">
          <a:xfrm>
            <a:off x="1752600" y="6650038"/>
            <a:ext cx="7391400" cy="2159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54510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gray">
          <a:xfrm>
            <a:off x="8777288" y="6656388"/>
            <a:ext cx="366712" cy="2095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84706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gray">
          <a:xfrm>
            <a:off x="8769350" y="6019800"/>
            <a:ext cx="374650" cy="6429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gray">
          <a:xfrm>
            <a:off x="8763000" y="914400"/>
            <a:ext cx="381000" cy="51054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51373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gray">
          <a:xfrm>
            <a:off x="8763000" y="762000"/>
            <a:ext cx="381000" cy="1524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gray">
          <a:xfrm>
            <a:off x="8770938" y="0"/>
            <a:ext cx="373062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gray">
          <a:xfrm>
            <a:off x="457200" y="762000"/>
            <a:ext cx="8315325" cy="1524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3333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90600" y="122238"/>
            <a:ext cx="6705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8002588" y="69850"/>
            <a:ext cx="657225" cy="636588"/>
            <a:chOff x="5041" y="44"/>
            <a:chExt cx="414" cy="401"/>
          </a:xfrm>
        </p:grpSpPr>
        <p:sp>
          <p:nvSpPr>
            <p:cNvPr id="1129" name="Oval 105"/>
            <p:cNvSpPr>
              <a:spLocks noChangeArrowheads="1"/>
            </p:cNvSpPr>
            <p:nvPr userDrawn="1"/>
          </p:nvSpPr>
          <p:spPr bwMode="gray">
            <a:xfrm rot="149948">
              <a:off x="5161" y="161"/>
              <a:ext cx="175" cy="170"/>
            </a:xfrm>
            <a:prstGeom prst="ellipse">
              <a:avLst/>
            </a:prstGeom>
            <a:gradFill rotWithShape="1">
              <a:gsLst>
                <a:gs pos="0">
                  <a:schemeClr val="bg2">
                    <a:gamma/>
                    <a:tint val="0"/>
                    <a:invGamma/>
                  </a:schemeClr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106"/>
            <p:cNvGrpSpPr>
              <a:grpSpLocks/>
            </p:cNvGrpSpPr>
            <p:nvPr userDrawn="1"/>
          </p:nvGrpSpPr>
          <p:grpSpPr bwMode="auto">
            <a:xfrm rot="334874">
              <a:off x="5321" y="313"/>
              <a:ext cx="98" cy="75"/>
              <a:chOff x="3452" y="878"/>
              <a:chExt cx="402" cy="342"/>
            </a:xfrm>
          </p:grpSpPr>
          <p:sp>
            <p:nvSpPr>
              <p:cNvPr id="1131" name="Oval 107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Oval 108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Oval 109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110"/>
            <p:cNvGrpSpPr>
              <a:grpSpLocks/>
            </p:cNvGrpSpPr>
            <p:nvPr userDrawn="1"/>
          </p:nvGrpSpPr>
          <p:grpSpPr bwMode="auto">
            <a:xfrm rot="-23704554">
              <a:off x="5358" y="218"/>
              <a:ext cx="97" cy="75"/>
              <a:chOff x="3452" y="878"/>
              <a:chExt cx="402" cy="342"/>
            </a:xfrm>
          </p:grpSpPr>
          <p:sp>
            <p:nvSpPr>
              <p:cNvPr id="1135" name="Oval 111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Oval 112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Oval 113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114"/>
            <p:cNvGrpSpPr>
              <a:grpSpLocks/>
            </p:cNvGrpSpPr>
            <p:nvPr userDrawn="1"/>
          </p:nvGrpSpPr>
          <p:grpSpPr bwMode="auto">
            <a:xfrm rot="-4646600">
              <a:off x="5335" y="107"/>
              <a:ext cx="88" cy="82"/>
              <a:chOff x="3452" y="878"/>
              <a:chExt cx="402" cy="342"/>
            </a:xfrm>
          </p:grpSpPr>
          <p:sp>
            <p:nvSpPr>
              <p:cNvPr id="1139" name="Oval 115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Oval 116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Oval 117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118"/>
            <p:cNvGrpSpPr>
              <a:grpSpLocks/>
            </p:cNvGrpSpPr>
            <p:nvPr userDrawn="1"/>
          </p:nvGrpSpPr>
          <p:grpSpPr bwMode="auto">
            <a:xfrm rot="2913403">
              <a:off x="5210" y="359"/>
              <a:ext cx="88" cy="83"/>
              <a:chOff x="3452" y="878"/>
              <a:chExt cx="402" cy="342"/>
            </a:xfrm>
          </p:grpSpPr>
          <p:sp>
            <p:nvSpPr>
              <p:cNvPr id="1143" name="Oval 119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Oval 120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Oval 121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122"/>
            <p:cNvGrpSpPr>
              <a:grpSpLocks/>
            </p:cNvGrpSpPr>
            <p:nvPr userDrawn="1"/>
          </p:nvGrpSpPr>
          <p:grpSpPr bwMode="auto">
            <a:xfrm rot="-29488389">
              <a:off x="5212" y="46"/>
              <a:ext cx="88" cy="83"/>
              <a:chOff x="3452" y="878"/>
              <a:chExt cx="402" cy="342"/>
            </a:xfrm>
          </p:grpSpPr>
          <p:sp>
            <p:nvSpPr>
              <p:cNvPr id="1147" name="Oval 123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Oval 124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Oval 125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8" name="Group 126"/>
            <p:cNvGrpSpPr>
              <a:grpSpLocks/>
            </p:cNvGrpSpPr>
            <p:nvPr userDrawn="1"/>
          </p:nvGrpSpPr>
          <p:grpSpPr bwMode="auto">
            <a:xfrm rot="-10069553">
              <a:off x="5089" y="95"/>
              <a:ext cx="97" cy="76"/>
              <a:chOff x="3452" y="878"/>
              <a:chExt cx="402" cy="342"/>
            </a:xfrm>
          </p:grpSpPr>
          <p:sp>
            <p:nvSpPr>
              <p:cNvPr id="1151" name="Oval 127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Oval 128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Oval 129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9" name="Group 130"/>
            <p:cNvGrpSpPr>
              <a:grpSpLocks/>
            </p:cNvGrpSpPr>
            <p:nvPr userDrawn="1"/>
          </p:nvGrpSpPr>
          <p:grpSpPr bwMode="auto">
            <a:xfrm rot="-34314642">
              <a:off x="5041" y="204"/>
              <a:ext cx="97" cy="75"/>
              <a:chOff x="3452" y="878"/>
              <a:chExt cx="402" cy="342"/>
            </a:xfrm>
          </p:grpSpPr>
          <p:sp>
            <p:nvSpPr>
              <p:cNvPr id="1155" name="Oval 131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Oval 132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Oval 133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" name="Group 134"/>
            <p:cNvGrpSpPr>
              <a:grpSpLocks/>
            </p:cNvGrpSpPr>
            <p:nvPr userDrawn="1"/>
          </p:nvGrpSpPr>
          <p:grpSpPr bwMode="auto">
            <a:xfrm rot="-15041649">
              <a:off x="5085" y="304"/>
              <a:ext cx="88" cy="82"/>
              <a:chOff x="3452" y="878"/>
              <a:chExt cx="402" cy="342"/>
            </a:xfrm>
          </p:grpSpPr>
          <p:sp>
            <p:nvSpPr>
              <p:cNvPr id="1159" name="Oval 135"/>
              <p:cNvSpPr>
                <a:spLocks noChangeArrowheads="1"/>
              </p:cNvSpPr>
              <p:nvPr userDrawn="1"/>
            </p:nvSpPr>
            <p:spPr bwMode="gray">
              <a:xfrm>
                <a:off x="3639" y="1026"/>
                <a:ext cx="111" cy="126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Oval 136"/>
              <p:cNvSpPr>
                <a:spLocks noChangeArrowheads="1"/>
              </p:cNvSpPr>
              <p:nvPr userDrawn="1"/>
            </p:nvSpPr>
            <p:spPr bwMode="gray">
              <a:xfrm>
                <a:off x="3763" y="1129"/>
                <a:ext cx="91" cy="91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Oval 137"/>
              <p:cNvSpPr>
                <a:spLocks noChangeArrowheads="1"/>
              </p:cNvSpPr>
              <p:nvPr userDrawn="1"/>
            </p:nvSpPr>
            <p:spPr bwMode="gray">
              <a:xfrm>
                <a:off x="3452" y="878"/>
                <a:ext cx="182" cy="182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tint val="0"/>
                      <a:invGamma/>
                    </a:schemeClr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62" name="Rectangle 13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3246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fld id="{5E36EB21-C9EC-4C6A-AD3E-16046C799897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1175" name="Line 151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6" name="Line 152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7" name="Line 153"/>
          <p:cNvSpPr>
            <a:spLocks noChangeShapeType="1"/>
          </p:cNvSpPr>
          <p:nvPr/>
        </p:nvSpPr>
        <p:spPr bwMode="auto">
          <a:xfrm>
            <a:off x="0" y="66484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8" name="Line 154"/>
          <p:cNvSpPr>
            <a:spLocks noChangeShapeType="1"/>
          </p:cNvSpPr>
          <p:nvPr/>
        </p:nvSpPr>
        <p:spPr bwMode="auto">
          <a:xfrm>
            <a:off x="4572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79" name="Line 15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81" name="Line 157"/>
          <p:cNvSpPr>
            <a:spLocks noChangeShapeType="1"/>
          </p:cNvSpPr>
          <p:nvPr/>
        </p:nvSpPr>
        <p:spPr bwMode="auto">
          <a:xfrm flipH="1">
            <a:off x="0" y="5105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82" name="Line 158"/>
          <p:cNvSpPr>
            <a:spLocks noChangeShapeType="1"/>
          </p:cNvSpPr>
          <p:nvPr/>
        </p:nvSpPr>
        <p:spPr bwMode="auto">
          <a:xfrm>
            <a:off x="1752600" y="6648450"/>
            <a:ext cx="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83" name="Line 159"/>
          <p:cNvSpPr>
            <a:spLocks noChangeShapeType="1"/>
          </p:cNvSpPr>
          <p:nvPr/>
        </p:nvSpPr>
        <p:spPr bwMode="auto">
          <a:xfrm>
            <a:off x="8763000" y="601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blinds dir="vert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/>
              <a:t>Синус, косинус і тангенс гострого кута прямокутного трикутника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5786454"/>
            <a:ext cx="5791200" cy="457200"/>
          </a:xfrm>
          <a:solidFill>
            <a:srgbClr val="00B050"/>
          </a:solidFill>
        </p:spPr>
        <p:txBody>
          <a:bodyPr/>
          <a:lstStyle/>
          <a:p>
            <a:r>
              <a:rPr lang="uk-UA" dirty="0" err="1" smtClean="0"/>
              <a:t>Косюга</a:t>
            </a:r>
            <a:r>
              <a:rPr lang="uk-UA" dirty="0" smtClean="0"/>
              <a:t> Л.І.    2012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В</a:t>
            </a:r>
            <a:endParaRPr lang="ru-RU" sz="28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18473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endParaRPr lang="ru-RU" sz="2000" b="1" i="1" dirty="0">
              <a:solidFill>
                <a:schemeClr val="tx2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357290" y="52149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85852" y="1428736"/>
          <a:ext cx="1693863" cy="955675"/>
        </p:xfrm>
        <a:graphic>
          <a:graphicData uri="http://schemas.openxmlformats.org/presentationml/2006/ole">
            <p:oleObj spid="_x0000_s4098" name="Equation" r:id="rId3" imgW="596880" imgH="39348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86182" y="1428736"/>
          <a:ext cx="1693863" cy="1004887"/>
        </p:xfrm>
        <a:graphic>
          <a:graphicData uri="http://schemas.openxmlformats.org/presentationml/2006/ole">
            <p:oleObj spid="_x0000_s4099" name="Equation" r:id="rId4" imgW="596880" imgH="41904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6643746" y="2500306"/>
          <a:ext cx="1981158" cy="1071570"/>
        </p:xfrm>
        <a:graphic>
          <a:graphicData uri="http://schemas.openxmlformats.org/presentationml/2006/ole">
            <p:oleObj spid="_x0000_s4100" name="Equation" r:id="rId5" imgW="622080" imgH="39348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572264" y="3714752"/>
          <a:ext cx="2070085" cy="1177981"/>
        </p:xfrm>
        <a:graphic>
          <a:graphicData uri="http://schemas.openxmlformats.org/presentationml/2006/ole">
            <p:oleObj spid="_x0000_s4101" name="Equation" r:id="rId6" imgW="622080" imgH="419040" progId="Equation.3">
              <p:embed/>
            </p:oleObj>
          </a:graphicData>
        </a:graphic>
      </p:graphicFrame>
      <p:sp>
        <p:nvSpPr>
          <p:cNvPr id="20" name="Дуга 19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500166" y="357166"/>
            <a:ext cx="605326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err="1" smtClean="0"/>
              <a:t>Розв</a:t>
            </a:r>
            <a:r>
              <a:rPr lang="en-US" sz="2800" b="1" i="1" dirty="0" smtClean="0"/>
              <a:t>’</a:t>
            </a:r>
            <a:r>
              <a:rPr lang="uk-UA" sz="2800" b="1" i="1" dirty="0" err="1" smtClean="0"/>
              <a:t>язування</a:t>
            </a:r>
            <a:r>
              <a:rPr lang="uk-UA" sz="2800" b="1" i="1" dirty="0" smtClean="0"/>
              <a:t> </a:t>
            </a:r>
            <a:r>
              <a:rPr lang="uk-UA" sz="2800" b="1" i="1" dirty="0" smtClean="0"/>
              <a:t>прямокутних</a:t>
            </a:r>
          </a:p>
          <a:p>
            <a:pPr algn="ctr"/>
            <a:r>
              <a:rPr lang="uk-UA" sz="2800" b="1" i="1" dirty="0" smtClean="0"/>
              <a:t> </a:t>
            </a:r>
            <a:r>
              <a:rPr lang="uk-UA" sz="2800" b="1" i="1" dirty="0" smtClean="0"/>
              <a:t>трикутників</a:t>
            </a:r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Катети прямокутного трикутника дорівнюють 8 см і 15 см. Обчисліть синус, косинус і тангенс найменшого кута трикутника.</a:t>
            </a:r>
            <a:endParaRPr lang="ru-RU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428992" y="3929066"/>
            <a:ext cx="5113337" cy="2376488"/>
            <a:chOff x="793" y="2160"/>
            <a:chExt cx="3221" cy="1497"/>
          </a:xfrm>
          <a:solidFill>
            <a:srgbClr val="FFFF00"/>
          </a:solidFill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786050" y="4929198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8 c</a:t>
            </a:r>
            <a:r>
              <a:rPr lang="uk-UA" sz="2800" dirty="0" smtClean="0"/>
              <a:t>м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6143644"/>
            <a:ext cx="10262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15 см</a:t>
            </a:r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Висота рівнобедреного трикутника, проведена до основи, дорівнює 5 см, а довжина основи – 24 см. Знайдіть синус, косинус, тангенс і котангенс кута при основі трикутника.</a:t>
            </a:r>
            <a:endParaRPr lang="ru-RU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428992" y="3929066"/>
            <a:ext cx="5113337" cy="2376488"/>
            <a:chOff x="793" y="2160"/>
            <a:chExt cx="3221" cy="1497"/>
          </a:xfrm>
          <a:solidFill>
            <a:srgbClr val="00B050"/>
          </a:solidFill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786050" y="5143512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5 см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4500570"/>
            <a:ext cx="10262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24 см</a:t>
            </a:r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0° &lt;      &lt; 90°-гострий кут прямокутного трикутнику, а-протилежний катет, </a:t>
            </a:r>
          </a:p>
          <a:p>
            <a:r>
              <a:rPr lang="uk-UA" dirty="0" smtClean="0"/>
              <a:t>с-гіпотенуза, то            </a:t>
            </a:r>
            <a:endParaRPr lang="ru-RU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400" b="1" dirty="0"/>
              <a:t>В</a:t>
            </a:r>
            <a:endParaRPr lang="ru-RU" sz="24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428728" y="52149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143240" y="1214422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500306"/>
            <a:ext cx="1727501" cy="1000132"/>
          </a:xfrm>
          <a:prstGeom prst="rect">
            <a:avLst/>
          </a:prstGeom>
          <a:noFill/>
        </p:spPr>
      </p:pic>
      <p:sp>
        <p:nvSpPr>
          <p:cNvPr id="20" name="Дуга 19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00034" y="3429000"/>
            <a:ext cx="8329642" cy="181588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uk-UA" sz="2800" b="1" dirty="0">
                <a:solidFill>
                  <a:srgbClr val="FF0000"/>
                </a:solidFill>
              </a:rPr>
              <a:t>Синусом</a:t>
            </a:r>
            <a:r>
              <a:rPr lang="uk-UA" sz="2800" b="1" i="1" dirty="0">
                <a:solidFill>
                  <a:schemeClr val="tx2"/>
                </a:solidFill>
              </a:rPr>
              <a:t> гострого кута прямокутного трикутника називають </a:t>
            </a:r>
          </a:p>
          <a:p>
            <a:pPr algn="l"/>
            <a:r>
              <a:rPr lang="uk-UA" sz="2800" b="1" i="1" dirty="0">
                <a:solidFill>
                  <a:schemeClr val="tx2"/>
                </a:solidFill>
              </a:rPr>
              <a:t>відношення протилежного катета до гіпотенузи</a:t>
            </a:r>
            <a:endParaRPr lang="ru-RU" sz="28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0° &lt;      &lt; 90°-гострий кут прямокутного трикутнику, </a:t>
            </a:r>
            <a:r>
              <a:rPr lang="uk-UA" dirty="0" smtClean="0"/>
              <a:t>в-прилеглий </a:t>
            </a:r>
            <a:r>
              <a:rPr lang="uk-UA" dirty="0" smtClean="0"/>
              <a:t>катет, с-гіпотенуза, то            </a:t>
            </a:r>
            <a:endParaRPr lang="ru-RU" dirty="0" smtClean="0"/>
          </a:p>
          <a:p>
            <a:endParaRPr lang="ru-RU" dirty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В</a:t>
            </a:r>
            <a:endParaRPr lang="ru-RU" sz="28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357290" y="52149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143240" y="1214422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143116"/>
            <a:ext cx="1936764" cy="1143008"/>
          </a:xfrm>
          <a:prstGeom prst="rect">
            <a:avLst/>
          </a:prstGeom>
          <a:noFill/>
        </p:spPr>
      </p:pic>
      <p:sp>
        <p:nvSpPr>
          <p:cNvPr id="20" name="Дуга 19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00034" y="3786190"/>
            <a:ext cx="8329642" cy="2123658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uk-UA" sz="2800" b="1" dirty="0" smtClean="0">
                <a:solidFill>
                  <a:srgbClr val="FF0000"/>
                </a:solidFill>
              </a:rPr>
              <a:t>Косинусом</a:t>
            </a:r>
            <a:r>
              <a:rPr lang="uk-UA" sz="2800" b="1" i="1" dirty="0" smtClean="0">
                <a:solidFill>
                  <a:schemeClr val="tx2"/>
                </a:solidFill>
              </a:rPr>
              <a:t> гострого кута прямокутного трикутника називають </a:t>
            </a:r>
            <a:br>
              <a:rPr lang="uk-UA" sz="2800" b="1" i="1" dirty="0" smtClean="0">
                <a:solidFill>
                  <a:schemeClr val="tx2"/>
                </a:solidFill>
              </a:rPr>
            </a:br>
            <a:r>
              <a:rPr lang="uk-UA" sz="2800" b="1" i="1" dirty="0" smtClean="0">
                <a:solidFill>
                  <a:schemeClr val="tx2"/>
                </a:solidFill>
              </a:rPr>
              <a:t>відношення прилеглого катета до гіпотенузи</a:t>
            </a:r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endParaRPr lang="ru-RU" sz="2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0° &lt;      &lt; 90°-гострий кут прямокутного трикутнику, </a:t>
            </a:r>
            <a:r>
              <a:rPr lang="uk-UA" dirty="0" smtClean="0"/>
              <a:t>а-протилежний  </a:t>
            </a:r>
            <a:r>
              <a:rPr lang="uk-UA" dirty="0" smtClean="0"/>
              <a:t>катет, </a:t>
            </a:r>
            <a:r>
              <a:rPr lang="uk-UA" dirty="0" smtClean="0"/>
              <a:t>в-прилеглий катет, </a:t>
            </a:r>
            <a:r>
              <a:rPr lang="uk-UA" dirty="0" smtClean="0"/>
              <a:t>то            </a:t>
            </a:r>
            <a:endParaRPr lang="ru-RU" dirty="0" smtClean="0"/>
          </a:p>
          <a:p>
            <a:endParaRPr lang="ru-RU" dirty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В</a:t>
            </a:r>
            <a:endParaRPr lang="ru-RU" sz="28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357290" y="52149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sp>
        <p:nvSpPr>
          <p:cNvPr id="19" name="Дуга 18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3143240" y="1214422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571744"/>
            <a:ext cx="2143140" cy="1285884"/>
          </a:xfrm>
          <a:prstGeom prst="rect">
            <a:avLst/>
          </a:prstGeom>
          <a:noFill/>
        </p:spPr>
      </p:pic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28596" y="3643314"/>
            <a:ext cx="8286808" cy="243143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uk-UA" sz="2800" b="1" dirty="0" smtClean="0">
                <a:solidFill>
                  <a:srgbClr val="FF0000"/>
                </a:solidFill>
              </a:rPr>
              <a:t>Тангенсом</a:t>
            </a:r>
            <a:r>
              <a:rPr lang="uk-UA" sz="2800" b="1" i="1" dirty="0" smtClean="0">
                <a:solidFill>
                  <a:schemeClr val="tx2"/>
                </a:solidFill>
              </a:rPr>
              <a:t> гострого кута прямокутного трикутника називають </a:t>
            </a:r>
            <a:br>
              <a:rPr lang="uk-UA" sz="2800" b="1" i="1" dirty="0" smtClean="0">
                <a:solidFill>
                  <a:schemeClr val="tx2"/>
                </a:solidFill>
              </a:rPr>
            </a:br>
            <a:r>
              <a:rPr lang="uk-UA" sz="2800" b="1" i="1" dirty="0" smtClean="0">
                <a:solidFill>
                  <a:schemeClr val="tx2"/>
                </a:solidFill>
              </a:rPr>
              <a:t>відношення протилежного катета до прилеглого </a:t>
            </a:r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endParaRPr lang="ru-RU" sz="2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ЗАПАМ</a:t>
            </a:r>
            <a:r>
              <a:rPr lang="en-US" dirty="0" smtClean="0"/>
              <a:t>’</a:t>
            </a:r>
            <a:r>
              <a:rPr lang="uk-UA" dirty="0" smtClean="0"/>
              <a:t>ЯТАЙ!</a:t>
            </a:r>
            <a:endParaRPr lang="ru-RU" dirty="0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89" y="1785926"/>
            <a:ext cx="2255937" cy="1071570"/>
          </a:xfrm>
          <a:prstGeom prst="rect">
            <a:avLst/>
          </a:prstGeom>
          <a:noFill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1714488"/>
            <a:ext cx="2357454" cy="1198372"/>
          </a:xfrm>
          <a:prstGeom prst="rect">
            <a:avLst/>
          </a:prstGeom>
          <a:noFill/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143248"/>
            <a:ext cx="2357454" cy="1169144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143248"/>
            <a:ext cx="2331135" cy="1071570"/>
          </a:xfrm>
          <a:prstGeom prst="rect">
            <a:avLst/>
          </a:prstGeom>
          <a:noFill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643446"/>
            <a:ext cx="2357454" cy="1232797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4572008"/>
            <a:ext cx="2000264" cy="1119414"/>
          </a:xfrm>
          <a:prstGeom prst="rect">
            <a:avLst/>
          </a:prstGeom>
          <a:noFill/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2705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3248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3829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642918"/>
            <a:ext cx="6705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i="1" dirty="0" smtClean="0">
                <a:latin typeface="Times New Roman" pitchFamily="18" charset="0"/>
              </a:rPr>
              <a:t>Синус, косинус і тангенс кута залежать </a:t>
            </a:r>
            <a:r>
              <a:rPr lang="uk-UA" sz="2700" b="1" i="1" dirty="0" smtClean="0">
                <a:solidFill>
                  <a:srgbClr val="FF0000"/>
                </a:solidFill>
                <a:latin typeface="Times New Roman" pitchFamily="18" charset="0"/>
              </a:rPr>
              <a:t>тільки </a:t>
            </a:r>
            <a:r>
              <a:rPr lang="uk-UA" sz="2700" b="1" i="1" dirty="0" smtClean="0">
                <a:latin typeface="Times New Roman" pitchFamily="18" charset="0"/>
              </a:rPr>
              <a:t/>
            </a:r>
            <a:br>
              <a:rPr lang="uk-UA" sz="2700" b="1" i="1" dirty="0" smtClean="0">
                <a:latin typeface="Times New Roman" pitchFamily="18" charset="0"/>
              </a:rPr>
            </a:br>
            <a:r>
              <a:rPr lang="uk-UA" sz="2700" b="1" i="1" dirty="0" smtClean="0">
                <a:latin typeface="Times New Roman" pitchFamily="18" charset="0"/>
              </a:rPr>
              <a:t>від величини цього кута</a:t>
            </a:r>
            <a:r>
              <a:rPr lang="ru-RU" b="1" i="1" dirty="0" smtClean="0">
                <a:latin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Group 45"/>
          <p:cNvGraphicFramePr>
            <a:graphicFrameLocks noGrp="1"/>
          </p:cNvGraphicFramePr>
          <p:nvPr/>
        </p:nvGraphicFramePr>
        <p:xfrm>
          <a:off x="500034" y="1785925"/>
          <a:ext cx="8248679" cy="4235463"/>
        </p:xfrm>
        <a:graphic>
          <a:graphicData uri="http://schemas.openxmlformats.org/drawingml/2006/table">
            <a:tbl>
              <a:tblPr/>
              <a:tblGrid>
                <a:gridCol w="2062880"/>
                <a:gridCol w="2062880"/>
                <a:gridCol w="2060039"/>
                <a:gridCol w="2062880"/>
              </a:tblGrid>
              <a:tr h="1058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a= 3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a= 45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a= 6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60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pitchFamily="18" charset="2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58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pitchFamily="18" charset="2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58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pitchFamily="18" charset="2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43240" y="3071810"/>
          <a:ext cx="714380" cy="720725"/>
        </p:xfrm>
        <a:graphic>
          <a:graphicData uri="http://schemas.openxmlformats.org/presentationml/2006/ole">
            <p:oleObj spid="_x0000_s1026" name="Equation" r:id="rId4" imgW="15228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572132" y="4000504"/>
          <a:ext cx="446087" cy="719138"/>
        </p:xfrm>
        <a:graphic>
          <a:graphicData uri="http://schemas.openxmlformats.org/presentationml/2006/ole">
            <p:oleObj spid="_x0000_s1027" name="Equation" r:id="rId5" imgW="266400" imgH="4316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00694" y="3000372"/>
          <a:ext cx="446087" cy="719138"/>
        </p:xfrm>
        <a:graphic>
          <a:graphicData uri="http://schemas.openxmlformats.org/presentationml/2006/ole">
            <p:oleObj spid="_x0000_s1028" name="Equation" r:id="rId6" imgW="266400" imgH="431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358082" y="4071942"/>
          <a:ext cx="714375" cy="720725"/>
        </p:xfrm>
        <a:graphic>
          <a:graphicData uri="http://schemas.openxmlformats.org/presentationml/2006/ole">
            <p:oleObj spid="_x0000_s1029" name="Формула" r:id="rId7" imgW="15228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358082" y="3000372"/>
          <a:ext cx="423863" cy="719138"/>
        </p:xfrm>
        <a:graphic>
          <a:graphicData uri="http://schemas.openxmlformats.org/presentationml/2006/ole">
            <p:oleObj spid="_x0000_s1030" name="Equation" r:id="rId8" imgW="253800" imgH="4316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214678" y="4071942"/>
          <a:ext cx="423863" cy="719138"/>
        </p:xfrm>
        <a:graphic>
          <a:graphicData uri="http://schemas.openxmlformats.org/presentationml/2006/ole">
            <p:oleObj spid="_x0000_s1031" name="Equation" r:id="rId9" imgW="253800" imgH="43164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286116" y="5143512"/>
          <a:ext cx="423862" cy="719138"/>
        </p:xfrm>
        <a:graphic>
          <a:graphicData uri="http://schemas.openxmlformats.org/presentationml/2006/ole">
            <p:oleObj spid="_x0000_s1032" name="Equation" r:id="rId10" imgW="253800" imgH="431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429520" y="5286388"/>
          <a:ext cx="381000" cy="381000"/>
        </p:xfrm>
        <a:graphic>
          <a:graphicData uri="http://schemas.openxmlformats.org/presentationml/2006/ole">
            <p:oleObj spid="_x0000_s1033" name="Equation" r:id="rId11" imgW="228600" imgH="228600" progId="Equation.3">
              <p:embed/>
            </p:oleObj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6705600" cy="563562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</a:rPr>
              <a:t>Тригонометричні тотожності</a:t>
            </a:r>
            <a:r>
              <a:rPr lang="ru-RU" sz="3200" b="1" i="1" dirty="0" smtClean="0">
                <a:solidFill>
                  <a:srgbClr val="6600CC"/>
                </a:solidFill>
                <a:latin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6600CC"/>
                </a:solidFill>
                <a:latin typeface="Times New Roman" pitchFamily="18" charset="0"/>
              </a:rPr>
            </a:br>
            <a:endParaRPr lang="ru-RU" sz="32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00166" y="3500438"/>
          <a:ext cx="2087562" cy="895350"/>
        </p:xfrm>
        <a:graphic>
          <a:graphicData uri="http://schemas.openxmlformats.org/presentationml/2006/ole">
            <p:oleObj spid="_x0000_s2050" name="Формула" r:id="rId3" imgW="787320" imgH="393480" progId="Equation.3">
              <p:embed/>
            </p:oleObj>
          </a:graphicData>
        </a:graphic>
      </p:graphicFrame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000628" y="5357826"/>
            <a:ext cx="3095625" cy="519112"/>
          </a:xfrm>
          <a:prstGeom prst="rect">
            <a:avLst/>
          </a:prstGeom>
          <a:solidFill>
            <a:srgbClr val="E6F2A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>
                <a:latin typeface="Times New Roman" pitchFamily="18" charset="0"/>
              </a:rPr>
              <a:t>(90 </a:t>
            </a:r>
            <a:r>
              <a:rPr lang="en-US" sz="2800" b="1" i="1" baseline="30000" dirty="0">
                <a:latin typeface="Times New Roman" pitchFamily="18" charset="0"/>
              </a:rPr>
              <a:t>0</a:t>
            </a:r>
            <a:r>
              <a:rPr lang="en-US" sz="2800" b="1" i="1" dirty="0">
                <a:latin typeface="Times New Roman" pitchFamily="18" charset="0"/>
              </a:rPr>
              <a:t> – </a:t>
            </a:r>
            <a:r>
              <a:rPr lang="en-US" sz="2800" b="1" i="1" dirty="0">
                <a:latin typeface="Symbol" pitchFamily="18" charset="2"/>
              </a:rPr>
              <a:t>a) = </a:t>
            </a:r>
            <a:r>
              <a:rPr lang="en-US" sz="2800" b="1" i="1" dirty="0" err="1">
                <a:latin typeface="Times New Roman" pitchFamily="18" charset="0"/>
              </a:rPr>
              <a:t>sin</a:t>
            </a:r>
            <a:r>
              <a:rPr lang="en-US" sz="2800" b="1" i="1" dirty="0" err="1">
                <a:latin typeface="Symbol" pitchFamily="18" charset="2"/>
              </a:rPr>
              <a:t>a</a:t>
            </a:r>
            <a:r>
              <a:rPr lang="en-US" sz="2400" b="1" dirty="0">
                <a:latin typeface="Times New Roman" pitchFamily="18" charset="0"/>
              </a:rPr>
              <a:t> </a:t>
            </a:r>
            <a:endParaRPr lang="ru-RU" sz="2400" b="1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786050" y="1571612"/>
            <a:ext cx="3095625" cy="519113"/>
          </a:xfrm>
          <a:prstGeom prst="rect">
            <a:avLst/>
          </a:prstGeom>
          <a:solidFill>
            <a:srgbClr val="E6F2A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Times New Roman" pitchFamily="18" charset="0"/>
              </a:rPr>
              <a:t>sin </a:t>
            </a:r>
            <a:r>
              <a:rPr lang="en-US" sz="2800" b="1" i="1" baseline="30000" dirty="0">
                <a:latin typeface="Times New Roman" pitchFamily="18" charset="0"/>
              </a:rPr>
              <a:t>2</a:t>
            </a:r>
            <a:r>
              <a:rPr lang="en-US" sz="2800" b="1" i="1" dirty="0">
                <a:latin typeface="Symbol" pitchFamily="18" charset="2"/>
              </a:rPr>
              <a:t>a</a:t>
            </a:r>
            <a:r>
              <a:rPr lang="en-US" sz="2800" b="1" i="1" dirty="0">
                <a:latin typeface="Times New Roman" pitchFamily="18" charset="0"/>
              </a:rPr>
              <a:t> +</a:t>
            </a:r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baseline="30000" dirty="0">
                <a:latin typeface="Times New Roman" pitchFamily="18" charset="0"/>
              </a:rPr>
              <a:t>2</a:t>
            </a:r>
            <a:r>
              <a:rPr lang="en-US" sz="2800" b="1" i="1" dirty="0">
                <a:latin typeface="Symbol" pitchFamily="18" charset="2"/>
              </a:rPr>
              <a:t>a </a:t>
            </a:r>
            <a:r>
              <a:rPr lang="en-US" sz="2800" b="1" i="1" dirty="0">
                <a:latin typeface="Times New Roman" pitchFamily="18" charset="0"/>
              </a:rPr>
              <a:t>= 1</a:t>
            </a:r>
            <a:r>
              <a:rPr lang="en-US" sz="2400" b="1" dirty="0">
                <a:latin typeface="Times New Roman" pitchFamily="18" charset="0"/>
              </a:rPr>
              <a:t> </a:t>
            </a:r>
            <a:endParaRPr lang="ru-RU" sz="2400" b="1" dirty="0"/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71538" y="5357826"/>
            <a:ext cx="3095625" cy="519112"/>
          </a:xfrm>
          <a:prstGeom prst="rect">
            <a:avLst/>
          </a:prstGeom>
          <a:solidFill>
            <a:srgbClr val="E6F2A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Times New Roman" pitchFamily="18" charset="0"/>
              </a:rPr>
              <a:t>sin(90 </a:t>
            </a:r>
            <a:r>
              <a:rPr lang="en-US" sz="2800" b="1" i="1" baseline="30000" dirty="0">
                <a:latin typeface="Times New Roman" pitchFamily="18" charset="0"/>
              </a:rPr>
              <a:t>0</a:t>
            </a:r>
            <a:r>
              <a:rPr lang="en-US" sz="2800" b="1" i="1" dirty="0">
                <a:latin typeface="Times New Roman" pitchFamily="18" charset="0"/>
              </a:rPr>
              <a:t> – </a:t>
            </a:r>
            <a:r>
              <a:rPr lang="en-US" sz="2800" b="1" i="1" dirty="0">
                <a:latin typeface="Symbol" pitchFamily="18" charset="2"/>
              </a:rPr>
              <a:t>a) = </a:t>
            </a:r>
            <a:r>
              <a:rPr lang="en-US" sz="2800" b="1" i="1" dirty="0" err="1">
                <a:latin typeface="Times New Roman" pitchFamily="18" charset="0"/>
              </a:rPr>
              <a:t>cos</a:t>
            </a:r>
            <a:r>
              <a:rPr lang="en-US" sz="2800" b="1" i="1" dirty="0" err="1">
                <a:latin typeface="Symbol" pitchFamily="18" charset="2"/>
              </a:rPr>
              <a:t>a</a:t>
            </a:r>
            <a:r>
              <a:rPr lang="en-US" sz="2400" b="1" dirty="0">
                <a:latin typeface="Times New Roman" pitchFamily="18" charset="0"/>
              </a:rPr>
              <a:t> </a:t>
            </a:r>
            <a:endParaRPr lang="ru-RU" sz="24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500306"/>
            <a:ext cx="3000396" cy="593362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2428868"/>
            <a:ext cx="3238972" cy="642942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714876" y="3429000"/>
          <a:ext cx="2255837" cy="895350"/>
        </p:xfrm>
        <a:graphic>
          <a:graphicData uri="http://schemas.openxmlformats.org/presentationml/2006/ole">
            <p:oleObj spid="_x0000_s2057" name="Формула" r:id="rId6" imgW="850680" imgH="393480" progId="Equation.3">
              <p:embed/>
            </p:oleObj>
          </a:graphicData>
        </a:graphic>
      </p:graphicFrame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dirty="0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429132"/>
            <a:ext cx="3472219" cy="714380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В</a:t>
            </a:r>
            <a:endParaRPr lang="ru-RU" sz="28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142976" y="285728"/>
            <a:ext cx="6286544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3200" b="1" i="1" dirty="0" err="1" smtClean="0"/>
              <a:t>Розв</a:t>
            </a:r>
            <a:r>
              <a:rPr lang="en-US" sz="3200" b="1" i="1" dirty="0" smtClean="0"/>
              <a:t>’</a:t>
            </a:r>
            <a:r>
              <a:rPr lang="uk-UA" sz="3200" b="1" i="1" dirty="0" err="1" smtClean="0"/>
              <a:t>язування</a:t>
            </a:r>
            <a:r>
              <a:rPr lang="uk-UA" sz="3200" b="1" i="1" dirty="0" smtClean="0"/>
              <a:t> прямокутних трикутників</a:t>
            </a:r>
            <a:r>
              <a:rPr lang="ru-RU" sz="3200" b="1" i="1" dirty="0" smtClean="0">
                <a:solidFill>
                  <a:schemeClr val="tx2"/>
                </a:solidFill>
              </a:rPr>
              <a:t/>
            </a:r>
            <a:br>
              <a:rPr lang="ru-RU" sz="3200" b="1" i="1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endParaRPr lang="ru-RU" sz="2000" b="1" i="1" dirty="0">
              <a:solidFill>
                <a:schemeClr val="tx2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428728" y="52149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643042" y="1785926"/>
            <a:ext cx="2857520" cy="523220"/>
          </a:xfrm>
          <a:prstGeom prst="rect">
            <a:avLst/>
          </a:prstGeom>
          <a:solidFill>
            <a:srgbClr val="FFFF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6600CC"/>
                </a:solidFill>
              </a:rPr>
              <a:t>a</a:t>
            </a:r>
            <a:r>
              <a:rPr lang="en-US" sz="2800" b="1" i="1" dirty="0"/>
              <a:t> = c </a:t>
            </a:r>
            <a:r>
              <a:rPr lang="ru-RU" b="1" dirty="0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 sz="2800" b="1" i="1" dirty="0"/>
              <a:t> </a:t>
            </a:r>
            <a:r>
              <a:rPr lang="en-US" sz="2800" b="1" i="1" dirty="0" smtClean="0">
                <a:solidFill>
                  <a:srgbClr val="6600CC"/>
                </a:solidFill>
              </a:rPr>
              <a:t>sin</a:t>
            </a:r>
            <a:r>
              <a:rPr lang="el-GR" sz="2800" b="1" i="1" dirty="0" smtClean="0">
                <a:solidFill>
                  <a:srgbClr val="6600CC"/>
                </a:solidFill>
              </a:rPr>
              <a:t>α</a:t>
            </a:r>
            <a:endParaRPr lang="en-US" sz="2800" b="1" i="1" dirty="0">
              <a:solidFill>
                <a:srgbClr val="6600CC"/>
              </a:solidFill>
              <a:sym typeface="Symbol" pitchFamily="18" charset="2"/>
            </a:endParaRP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4786314" y="1785926"/>
            <a:ext cx="2857520" cy="531813"/>
          </a:xfrm>
          <a:prstGeom prst="rect">
            <a:avLst/>
          </a:prstGeom>
          <a:solidFill>
            <a:srgbClr val="FFFF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6600CC"/>
                </a:solidFill>
              </a:rPr>
              <a:t>b </a:t>
            </a:r>
            <a:r>
              <a:rPr lang="en-US" sz="2800" b="1" i="1"/>
              <a:t>= c </a:t>
            </a:r>
            <a:r>
              <a:rPr lang="ru-RU" b="1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/>
              <a:t> </a:t>
            </a:r>
            <a:r>
              <a:rPr lang="en-US" sz="2800" b="1" i="1">
                <a:solidFill>
                  <a:srgbClr val="6600CC"/>
                </a:solidFill>
              </a:rPr>
              <a:t>sin </a:t>
            </a:r>
            <a:r>
              <a:rPr lang="en-US" sz="2800" b="1" i="1">
                <a:solidFill>
                  <a:srgbClr val="6600CC"/>
                </a:solidFill>
                <a:sym typeface="Symbol" pitchFamily="18" charset="2"/>
              </a:rPr>
              <a:t></a:t>
            </a:r>
            <a:r>
              <a:rPr lang="en-US" b="1" i="1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          </a:t>
            </a:r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643042" y="2714620"/>
            <a:ext cx="2857520" cy="531812"/>
          </a:xfrm>
          <a:prstGeom prst="rect">
            <a:avLst/>
          </a:prstGeom>
          <a:solidFill>
            <a:srgbClr val="E5F5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339966"/>
                </a:solidFill>
              </a:rPr>
              <a:t>b</a:t>
            </a:r>
            <a:r>
              <a:rPr lang="en-US" sz="2800" b="1" i="1" dirty="0"/>
              <a:t> = c </a:t>
            </a:r>
            <a:r>
              <a:rPr lang="ru-RU" b="1" dirty="0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 sz="2800" b="1" i="1" dirty="0"/>
              <a:t> </a:t>
            </a:r>
            <a:r>
              <a:rPr lang="en-US" sz="2800" b="1" i="1" dirty="0" err="1">
                <a:solidFill>
                  <a:srgbClr val="339966"/>
                </a:solidFill>
              </a:rPr>
              <a:t>cos</a:t>
            </a:r>
            <a:r>
              <a:rPr lang="en-US" sz="2800" b="1" i="1" dirty="0">
                <a:solidFill>
                  <a:srgbClr val="339966"/>
                </a:solidFill>
              </a:rPr>
              <a:t> </a:t>
            </a:r>
            <a:r>
              <a:rPr lang="en-US" sz="2800" b="1" i="1" dirty="0">
                <a:solidFill>
                  <a:srgbClr val="339966"/>
                </a:solidFill>
                <a:sym typeface="Symbol" pitchFamily="18" charset="2"/>
              </a:rPr>
              <a:t>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4857752" y="2714620"/>
            <a:ext cx="2857520" cy="531812"/>
          </a:xfrm>
          <a:prstGeom prst="rect">
            <a:avLst/>
          </a:prstGeom>
          <a:solidFill>
            <a:srgbClr val="E5F5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339966"/>
                </a:solidFill>
              </a:rPr>
              <a:t>a</a:t>
            </a:r>
            <a:r>
              <a:rPr lang="en-US" sz="2800" b="1" i="1">
                <a:solidFill>
                  <a:srgbClr val="6600CC"/>
                </a:solidFill>
              </a:rPr>
              <a:t> </a:t>
            </a:r>
            <a:r>
              <a:rPr lang="en-US" sz="2800" b="1" i="1"/>
              <a:t>= c </a:t>
            </a:r>
            <a:r>
              <a:rPr lang="ru-RU" b="1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/>
              <a:t> </a:t>
            </a:r>
            <a:r>
              <a:rPr lang="en-US" sz="2800" b="1" i="1">
                <a:solidFill>
                  <a:srgbClr val="339966"/>
                </a:solidFill>
              </a:rPr>
              <a:t>cos </a:t>
            </a:r>
            <a:r>
              <a:rPr lang="en-US" sz="2800" b="1" i="1">
                <a:solidFill>
                  <a:srgbClr val="339966"/>
                </a:solidFill>
                <a:sym typeface="Symbol" pitchFamily="18" charset="2"/>
              </a:rPr>
              <a:t></a:t>
            </a:r>
            <a:r>
              <a:rPr lang="en-US" b="1" i="1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          </a:t>
            </a:r>
          </a:p>
        </p:txBody>
      </p:sp>
      <p:sp>
        <p:nvSpPr>
          <p:cNvPr id="23" name="Дуга 22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58888" y="3429000"/>
            <a:ext cx="5113337" cy="2376488"/>
            <a:chOff x="793" y="2160"/>
            <a:chExt cx="3221" cy="1497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793" y="2160"/>
              <a:ext cx="3221" cy="1497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793" y="3521"/>
              <a:ext cx="182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55650" y="2997200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В</a:t>
            </a:r>
            <a:endParaRPr lang="ru-RU" sz="2800" b="1" dirty="0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27088" y="5661025"/>
            <a:ext cx="349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С</a:t>
            </a:r>
            <a:endParaRPr lang="ru-RU" sz="2800" b="1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516688" y="5661025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35375" y="4005263"/>
            <a:ext cx="335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827088" y="4292600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b="1" dirty="0"/>
              <a:t>а</a:t>
            </a:r>
            <a:endParaRPr lang="ru-RU" sz="2800" b="1" dirty="0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203575" y="5949950"/>
            <a:ext cx="3770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5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18473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</a:rPr>
              <a:t/>
            </a:r>
            <a:br>
              <a:rPr lang="ru-RU" sz="2000" b="1" i="1" dirty="0" smtClean="0">
                <a:solidFill>
                  <a:schemeClr val="tx2"/>
                </a:solidFill>
              </a:rPr>
            </a:br>
            <a:endParaRPr lang="ru-RU" sz="2000" b="1" i="1" dirty="0">
              <a:solidFill>
                <a:schemeClr val="tx2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4859338" y="530066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a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1403350" y="3857625"/>
            <a:ext cx="3818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latin typeface="Symbol" pitchFamily="18" charset="2"/>
              </a:rPr>
              <a:t>b</a:t>
            </a:r>
            <a:endParaRPr lang="ru-RU" sz="2800" b="1" dirty="0">
              <a:latin typeface="Symbol" pitchFamily="18" charset="2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619250" y="5229225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90</a:t>
            </a:r>
            <a:r>
              <a:rPr lang="en-US" b="1" baseline="30000" dirty="0"/>
              <a:t>0</a:t>
            </a:r>
            <a:endParaRPr lang="ru-RU" b="1" dirty="0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214414" y="1785926"/>
            <a:ext cx="2160588" cy="531812"/>
          </a:xfrm>
          <a:prstGeom prst="rect">
            <a:avLst/>
          </a:prstGeom>
          <a:solidFill>
            <a:srgbClr val="E6F2A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6600CC"/>
                </a:solidFill>
              </a:rPr>
              <a:t>a</a:t>
            </a:r>
            <a:r>
              <a:rPr lang="en-US" sz="2800" b="1" i="1" dirty="0"/>
              <a:t> = b </a:t>
            </a:r>
            <a:r>
              <a:rPr lang="ru-RU" b="1" dirty="0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 sz="2800" b="1" i="1" dirty="0"/>
              <a:t> </a:t>
            </a:r>
            <a:r>
              <a:rPr lang="en-US" sz="2800" b="1" i="1" dirty="0" err="1">
                <a:solidFill>
                  <a:srgbClr val="6600CC"/>
                </a:solidFill>
              </a:rPr>
              <a:t>tg</a:t>
            </a:r>
            <a:r>
              <a:rPr lang="en-US" sz="2800" b="1" i="1" dirty="0">
                <a:solidFill>
                  <a:srgbClr val="6600CC"/>
                </a:solidFill>
                <a:sym typeface="Symbol" pitchFamily="18" charset="2"/>
              </a:rPr>
              <a:t></a:t>
            </a: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4000496" y="1785926"/>
            <a:ext cx="2159000" cy="531812"/>
          </a:xfrm>
          <a:prstGeom prst="rect">
            <a:avLst/>
          </a:prstGeom>
          <a:solidFill>
            <a:srgbClr val="E6F2A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6600CC"/>
                </a:solidFill>
              </a:rPr>
              <a:t>b </a:t>
            </a:r>
            <a:r>
              <a:rPr lang="en-US" sz="2800" b="1" i="1"/>
              <a:t>= a </a:t>
            </a:r>
            <a:r>
              <a:rPr lang="ru-RU" b="1">
                <a:solidFill>
                  <a:srgbClr val="339966"/>
                </a:solidFill>
                <a:sym typeface="Symbol" pitchFamily="18" charset="2"/>
              </a:rPr>
              <a:t></a:t>
            </a:r>
            <a:r>
              <a:rPr lang="en-US"/>
              <a:t> </a:t>
            </a:r>
            <a:r>
              <a:rPr lang="en-US" sz="2800" b="1" i="1">
                <a:solidFill>
                  <a:srgbClr val="6600CC"/>
                </a:solidFill>
              </a:rPr>
              <a:t>tg</a:t>
            </a:r>
            <a:r>
              <a:rPr lang="en-US" sz="2800" b="1" i="1">
                <a:solidFill>
                  <a:srgbClr val="6600CC"/>
                </a:solidFill>
                <a:sym typeface="Symbol" pitchFamily="18" charset="2"/>
              </a:rPr>
              <a:t></a:t>
            </a:r>
            <a:r>
              <a:rPr lang="en-US" b="1" i="1">
                <a:sym typeface="Symbol" pitchFamily="18" charset="2"/>
              </a:rPr>
              <a:t> </a:t>
            </a:r>
            <a:r>
              <a:rPr lang="en-US">
                <a:sym typeface="Symbol" pitchFamily="18" charset="2"/>
              </a:rPr>
              <a:t>         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858016" y="2786058"/>
          <a:ext cx="1512888" cy="1017587"/>
        </p:xfrm>
        <a:graphic>
          <a:graphicData uri="http://schemas.openxmlformats.org/presentationml/2006/ole">
            <p:oleObj spid="_x0000_s3074" name="Equation" r:id="rId3" imgW="533160" imgH="41904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858016" y="4071942"/>
          <a:ext cx="1497012" cy="1017587"/>
        </p:xfrm>
        <a:graphic>
          <a:graphicData uri="http://schemas.openxmlformats.org/presentationml/2006/ole">
            <p:oleObj spid="_x0000_s3075" name="Equation" r:id="rId4" imgW="520560" imgH="419040" progId="Equation.3">
              <p:embed/>
            </p:oleObj>
          </a:graphicData>
        </a:graphic>
      </p:graphicFrame>
      <p:sp>
        <p:nvSpPr>
          <p:cNvPr id="22" name="Дуга 21"/>
          <p:cNvSpPr/>
          <p:nvPr/>
        </p:nvSpPr>
        <p:spPr>
          <a:xfrm rot="16200000">
            <a:off x="5001979" y="5570789"/>
            <a:ext cx="865629" cy="43970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7520315">
            <a:off x="1022015" y="3309306"/>
            <a:ext cx="955679" cy="374019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214414" y="285728"/>
            <a:ext cx="67151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err="1" smtClean="0"/>
              <a:t>Розв</a:t>
            </a:r>
            <a:r>
              <a:rPr lang="en-US" sz="2800" b="1" i="1" dirty="0" smtClean="0"/>
              <a:t>’</a:t>
            </a:r>
            <a:r>
              <a:rPr lang="uk-UA" sz="2800" b="1" i="1" dirty="0" err="1" smtClean="0"/>
              <a:t>язування</a:t>
            </a:r>
            <a:r>
              <a:rPr lang="uk-UA" sz="2800" b="1" i="1" dirty="0" smtClean="0"/>
              <a:t> </a:t>
            </a:r>
            <a:r>
              <a:rPr lang="uk-UA" sz="2800" b="1" i="1" dirty="0" smtClean="0"/>
              <a:t>прямокутних</a:t>
            </a:r>
          </a:p>
          <a:p>
            <a:pPr algn="ctr"/>
            <a:r>
              <a:rPr lang="uk-UA" sz="2800" b="1" i="1" dirty="0" smtClean="0"/>
              <a:t> </a:t>
            </a:r>
            <a:r>
              <a:rPr lang="uk-UA" sz="2800" b="1" i="1" dirty="0" smtClean="0"/>
              <a:t>трикутників</a:t>
            </a:r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cdb2004119gl 2">
      <a:dk1>
        <a:srgbClr val="113F71"/>
      </a:dk1>
      <a:lt1>
        <a:srgbClr val="FFFFFF"/>
      </a:lt1>
      <a:dk2>
        <a:srgbClr val="000000"/>
      </a:dk2>
      <a:lt2>
        <a:srgbClr val="C1D1D3"/>
      </a:lt2>
      <a:accent1>
        <a:srgbClr val="2D7ACF"/>
      </a:accent1>
      <a:accent2>
        <a:srgbClr val="99CC00"/>
      </a:accent2>
      <a:accent3>
        <a:srgbClr val="FFFFFF"/>
      </a:accent3>
      <a:accent4>
        <a:srgbClr val="0D345F"/>
      </a:accent4>
      <a:accent5>
        <a:srgbClr val="ADBEE4"/>
      </a:accent5>
      <a:accent6>
        <a:srgbClr val="8AB900"/>
      </a:accent6>
      <a:hlink>
        <a:srgbClr val="5AABCC"/>
      </a:hlink>
      <a:folHlink>
        <a:srgbClr val="BD9E61"/>
      </a:folHlink>
    </a:clrScheme>
    <a:fontScheme name="cdb2004119g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19gl 1">
        <a:dk1>
          <a:srgbClr val="1F52C0"/>
        </a:dk1>
        <a:lt1>
          <a:srgbClr val="FFFFFF"/>
        </a:lt1>
        <a:dk2>
          <a:srgbClr val="000000"/>
        </a:dk2>
        <a:lt2>
          <a:srgbClr val="D6E1E2"/>
        </a:lt2>
        <a:accent1>
          <a:srgbClr val="E38B55"/>
        </a:accent1>
        <a:accent2>
          <a:srgbClr val="CB81D5"/>
        </a:accent2>
        <a:accent3>
          <a:srgbClr val="FFFFFF"/>
        </a:accent3>
        <a:accent4>
          <a:srgbClr val="1945A4"/>
        </a:accent4>
        <a:accent5>
          <a:srgbClr val="EFC4B4"/>
        </a:accent5>
        <a:accent6>
          <a:srgbClr val="B874C1"/>
        </a:accent6>
        <a:hlink>
          <a:srgbClr val="705FC3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19gl 2">
        <a:dk1>
          <a:srgbClr val="113F71"/>
        </a:dk1>
        <a:lt1>
          <a:srgbClr val="FFFFFF"/>
        </a:lt1>
        <a:dk2>
          <a:srgbClr val="000000"/>
        </a:dk2>
        <a:lt2>
          <a:srgbClr val="C1D1D3"/>
        </a:lt2>
        <a:accent1>
          <a:srgbClr val="2D7ACF"/>
        </a:accent1>
        <a:accent2>
          <a:srgbClr val="99CC00"/>
        </a:accent2>
        <a:accent3>
          <a:srgbClr val="FFFFFF"/>
        </a:accent3>
        <a:accent4>
          <a:srgbClr val="0D345F"/>
        </a:accent4>
        <a:accent5>
          <a:srgbClr val="ADBEE4"/>
        </a:accent5>
        <a:accent6>
          <a:srgbClr val="8AB900"/>
        </a:accent6>
        <a:hlink>
          <a:srgbClr val="5AABCC"/>
        </a:hlink>
        <a:folHlink>
          <a:srgbClr val="BD9E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19gl 3">
        <a:dk1>
          <a:srgbClr val="1F2163"/>
        </a:dk1>
        <a:lt1>
          <a:srgbClr val="FFFFFF"/>
        </a:lt1>
        <a:dk2>
          <a:srgbClr val="000000"/>
        </a:dk2>
        <a:lt2>
          <a:srgbClr val="CCD8DA"/>
        </a:lt2>
        <a:accent1>
          <a:srgbClr val="4067CA"/>
        </a:accent1>
        <a:accent2>
          <a:srgbClr val="00B4B0"/>
        </a:accent2>
        <a:accent3>
          <a:srgbClr val="FFFFFF"/>
        </a:accent3>
        <a:accent4>
          <a:srgbClr val="191B53"/>
        </a:accent4>
        <a:accent5>
          <a:srgbClr val="AFB8E1"/>
        </a:accent5>
        <a:accent6>
          <a:srgbClr val="00A39F"/>
        </a:accent6>
        <a:hlink>
          <a:srgbClr val="6DB1DF"/>
        </a:hlink>
        <a:folHlink>
          <a:srgbClr val="9292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106</TotalTime>
  <Words>320</Words>
  <Application>Microsoft Office PowerPoint</Application>
  <PresentationFormat>Экран (4:3)</PresentationFormat>
  <Paragraphs>105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Тема1</vt:lpstr>
      <vt:lpstr>Equation</vt:lpstr>
      <vt:lpstr>Формула</vt:lpstr>
      <vt:lpstr>Microsoft Equation 3.0</vt:lpstr>
      <vt:lpstr>Синус, косинус і тангенс гострого кута прямокутного трикутника </vt:lpstr>
      <vt:lpstr>Синусом гострого кута прямокутного трикутника називають  відношення протилежного катета до гіпотенузи</vt:lpstr>
      <vt:lpstr>Косинусом гострого кута прямокутного трикутника називають  відношення прилеглого катета до гіпотенузи </vt:lpstr>
      <vt:lpstr>Тангенсом гострого кута прямокутного трикутника називають  відношення протилежного катета до прилеглого   </vt:lpstr>
      <vt:lpstr>ЗАПАМ’ЯТАЙ!</vt:lpstr>
      <vt:lpstr>Синус, косинус і тангенс кута залежать тільки  від величини цього кута </vt:lpstr>
      <vt:lpstr>Тригонометричні тотожності </vt:lpstr>
      <vt:lpstr>Розв’язування прямокутних трикутників  </vt:lpstr>
      <vt:lpstr> </vt:lpstr>
      <vt:lpstr>  </vt:lpstr>
      <vt:lpstr>ЗАДАЧА</vt:lpstr>
      <vt:lpstr>ЗАДАЧА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Синус, косинус і тангенс гострого кута прямокутного трикутника</dc:title>
  <dc:creator>Люда</dc:creator>
  <cp:lastModifiedBy>FuckYouBill</cp:lastModifiedBy>
  <cp:revision>11</cp:revision>
  <dcterms:created xsi:type="dcterms:W3CDTF">2012-03-31T13:01:39Z</dcterms:created>
  <dcterms:modified xsi:type="dcterms:W3CDTF">2012-03-31T14:58:32Z</dcterms:modified>
</cp:coreProperties>
</file>