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handoutMasterIdLst>
    <p:handoutMasterId r:id="rId10"/>
  </p:handoutMasterIdLst>
  <p:sldIdLst>
    <p:sldId id="268" r:id="rId2"/>
    <p:sldId id="256" r:id="rId3"/>
    <p:sldId id="258" r:id="rId4"/>
    <p:sldId id="260" r:id="rId5"/>
    <p:sldId id="265" r:id="rId6"/>
    <p:sldId id="261" r:id="rId7"/>
    <p:sldId id="266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FF9900"/>
    <a:srgbClr val="04536C"/>
    <a:srgbClr val="045B76"/>
    <a:srgbClr val="056D8D"/>
    <a:srgbClr val="057091"/>
    <a:srgbClr val="4370C6"/>
    <a:srgbClr val="0698C6"/>
    <a:srgbClr val="43A4D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0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65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55A85F-B86A-4321-BCA8-3F5DB2EE76C4}" type="datetimeFigureOut">
              <a:rPr lang="ru-RU" smtClean="0"/>
              <a:pPr/>
              <a:t>06.01.2014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7639B2-D4C7-4B37-BB5A-D81AB9597DC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D443C7-F2A6-4EDD-9039-F53164ADF9A1}" type="datetimeFigureOut">
              <a:rPr lang="ru-RU" smtClean="0"/>
              <a:pPr/>
              <a:t>06.01.2014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F4D5E-D3CA-4448-B461-B0B72BA31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23556" name="Нижний колонтитул 6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Лиманська І. В.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F4D5E-D3CA-4448-B461-B0B72BA31004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22604-8C15-4F19-B860-415C41AB278D}" type="datetime1">
              <a:rPr lang="ru-RU" smtClean="0"/>
              <a:pPr/>
              <a:t>06.01.2014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Лиманська І. В.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EBD75-955F-4833-8013-F5542B42AC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6000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54575-98F8-4CE4-9EB4-FE4F58A38D5D}" type="datetime1">
              <a:rPr lang="ru-RU" smtClean="0"/>
              <a:pPr/>
              <a:t>06.01.2014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Лиманська І. В.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EBD75-955F-4833-8013-F5542B42AC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6000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3953-777A-404F-AAB5-91D249832E1F}" type="datetime1">
              <a:rPr lang="ru-RU" smtClean="0"/>
              <a:pPr/>
              <a:t>06.01.2014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Лиманська І. В.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EBD75-955F-4833-8013-F5542B42AC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6000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6631-B88C-4B1A-A869-00C3442A583C}" type="datetime1">
              <a:rPr lang="ru-RU" smtClean="0"/>
              <a:pPr/>
              <a:t>06.01.2014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Лиманська І. В.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EBD75-955F-4833-8013-F5542B42AC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6000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FCEB7-A7CA-4AAF-A459-714A8293B015}" type="datetime1">
              <a:rPr lang="ru-RU" smtClean="0"/>
              <a:pPr/>
              <a:t>06.01.2014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Лиманська І. В.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EBD75-955F-4833-8013-F5542B42AC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6000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571D9-83E2-41C8-9CE4-6A2487D45061}" type="datetime1">
              <a:rPr lang="ru-RU" smtClean="0"/>
              <a:pPr/>
              <a:t>06.01.2014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Лиманська І. В.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EBD75-955F-4833-8013-F5542B42AC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6000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3F131-0334-4B3D-8889-98D93BE18BDE}" type="datetime1">
              <a:rPr lang="ru-RU" smtClean="0"/>
              <a:pPr/>
              <a:t>06.01.2014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Лиманська І. В.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EBD75-955F-4833-8013-F5542B42AC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6000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1E2F-0FBA-474E-A96C-6F7830508507}" type="datetime1">
              <a:rPr lang="ru-RU" smtClean="0"/>
              <a:pPr/>
              <a:t>06.01.2014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Лиманська І. В.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EBD75-955F-4833-8013-F5542B42AC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6000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4828-D13D-474B-B666-864CA0F384EF}" type="datetime1">
              <a:rPr lang="ru-RU" smtClean="0"/>
              <a:pPr/>
              <a:t>06.01.2014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Лиманська І. В.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EBD75-955F-4833-8013-F5542B42AC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6000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9986-4745-48BC-A82A-68DDFF86BA89}" type="datetime1">
              <a:rPr lang="ru-RU" smtClean="0"/>
              <a:pPr/>
              <a:t>06.01.2014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Лиманська І. В.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EBD75-955F-4833-8013-F5542B42AC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6000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7FCD7-FEB1-41F3-8B45-2F449862BFFE}" type="datetime1">
              <a:rPr lang="ru-RU" smtClean="0"/>
              <a:pPr/>
              <a:t>06.01.2014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Лиманська І. В.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EBD75-955F-4833-8013-F5542B42AC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6000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C44C4-A6D8-48E7-808F-664D7047F08B}" type="datetime1">
              <a:rPr lang="ru-RU" smtClean="0"/>
              <a:pPr/>
              <a:t>06.01.2014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Лиманська І. В.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EBD75-955F-4833-8013-F5542B42AC7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advTm="16000">
    <p:random/>
  </p:transition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file:///D:\&#1052;&#1091;&#1079;&#1099;&#1082;&#1072;\Instrum\21\01.mp3" TargetMode="External"/><Relationship Id="rId1" Type="http://schemas.openxmlformats.org/officeDocument/2006/relationships/tags" Target="../tags/tag1.xml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Нижний колонтитул 7"/>
          <p:cNvSpPr>
            <a:spLocks noGrp="1"/>
          </p:cNvSpPr>
          <p:nvPr>
            <p:ph type="ftr" sz="quarter" idx="11"/>
          </p:nvPr>
        </p:nvSpPr>
        <p:spPr bwMode="auto">
          <a:xfrm>
            <a:off x="0" y="6429375"/>
            <a:ext cx="2428875" cy="428625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uk-UA" sz="2000" b="1" dirty="0" smtClean="0">
                <a:solidFill>
                  <a:schemeClr val="tx1"/>
                </a:solidFill>
                <a:latin typeface="Bookman Old Style" pitchFamily="18" charset="0"/>
              </a:rPr>
              <a:t>Лиманська І. В.</a:t>
            </a:r>
            <a:endParaRPr lang="en-US" sz="2000" b="1" dirty="0" smtClean="0">
              <a:solidFill>
                <a:schemeClr val="tx1"/>
              </a:solidFill>
              <a:latin typeface="Bookman Old Style" pitchFamily="18" charset="0"/>
            </a:endParaRPr>
          </a:p>
        </p:txBody>
      </p:sp>
      <p:pic>
        <p:nvPicPr>
          <p:cNvPr id="3076" name="Picture 8" descr="C:\Documents and Settings\uzer\Мои документы\Инна, фото\Лиманская\Школа.jpg"/>
          <p:cNvPicPr>
            <a:picLocks noChangeAspect="1" noChangeArrowheads="1"/>
          </p:cNvPicPr>
          <p:nvPr/>
        </p:nvPicPr>
        <p:blipFill>
          <a:blip r:embed="rId3" cstate="print"/>
          <a:srcRect l="8272" b="9467"/>
          <a:stretch>
            <a:fillRect/>
          </a:stretch>
        </p:blipFill>
        <p:spPr bwMode="auto">
          <a:xfrm>
            <a:off x="5233052" y="214291"/>
            <a:ext cx="3696634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0" y="357166"/>
            <a:ext cx="535781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  <a:t>Амвросіївська загальноосвітня </a:t>
            </a:r>
            <a:b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  <a:t>школа </a:t>
            </a:r>
            <a:r>
              <a:rPr lang="uk-UA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  <a:t>І – ІІІ</a:t>
            </a: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  <a:t> ступенів № 6</a:t>
            </a:r>
            <a:b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  <a:t>Амвросіївської районної ради </a:t>
            </a:r>
            <a:b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  <a:t>Донецької області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357422" y="5500702"/>
            <a:ext cx="65722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uk-UA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99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eorgia" pitchFamily="18" charset="0"/>
              </a:rPr>
              <a:t>Лиманська І. В. – учитель математики,</a:t>
            </a:r>
          </a:p>
          <a:p>
            <a:pPr algn="r">
              <a:defRPr/>
            </a:pPr>
            <a:r>
              <a:rPr lang="uk-UA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99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eorgia" pitchFamily="18" charset="0"/>
              </a:rPr>
              <a:t>спеціаліст вищої категорії, </a:t>
            </a:r>
          </a:p>
          <a:p>
            <a:pPr algn="r">
              <a:defRPr/>
            </a:pPr>
            <a:r>
              <a:rPr lang="uk-UA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99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eorgia" pitchFamily="18" charset="0"/>
              </a:rPr>
              <a:t>“Учитель</a:t>
            </a:r>
            <a:r>
              <a:rPr lang="uk-UA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99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eorgia" pitchFamily="18" charset="0"/>
              </a:rPr>
              <a:t> – </a:t>
            </a:r>
            <a:r>
              <a:rPr lang="uk-UA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99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eorgia" pitchFamily="18" charset="0"/>
              </a:rPr>
              <a:t>методист</a:t>
            </a:r>
            <a:r>
              <a:rPr lang="uk-UA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eorgia" pitchFamily="18" charset="0"/>
              </a:rPr>
              <a:t>”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5688" y="2071678"/>
            <a:ext cx="8858312" cy="2862322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defRPr/>
            </a:pPr>
            <a:r>
              <a:rPr lang="uk-UA" sz="6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Georgia" pitchFamily="18" charset="0"/>
              </a:rPr>
              <a:t>Презентація з теми </a:t>
            </a:r>
            <a:r>
              <a:rPr lang="uk-UA" sz="6000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Georgia" pitchFamily="18" charset="0"/>
              </a:rPr>
              <a:t>“Трикутник</a:t>
            </a:r>
            <a:r>
              <a:rPr lang="uk-UA" sz="6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Georgia" pitchFamily="18" charset="0"/>
              </a:rPr>
              <a:t> та його </a:t>
            </a:r>
            <a:r>
              <a:rPr lang="uk-UA" sz="6000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Georgia" pitchFamily="18" charset="0"/>
              </a:rPr>
              <a:t>види”</a:t>
            </a:r>
            <a:endParaRPr lang="ru-RU" sz="6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Tm="5547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714356"/>
            <a:ext cx="9144000" cy="4357718"/>
          </a:xfrm>
        </p:spPr>
        <p:txBody>
          <a:bodyPr>
            <a:noAutofit/>
          </a:bodyPr>
          <a:lstStyle/>
          <a:p>
            <a:pPr algn="ctr"/>
            <a:r>
              <a:rPr lang="uk-UA" sz="4400" b="1" dirty="0" smtClean="0">
                <a:solidFill>
                  <a:schemeClr val="bg1"/>
                </a:solidFill>
                <a:latin typeface="Bookman Old Style" pitchFamily="18" charset="0"/>
              </a:rPr>
              <a:t>Три точки невеличкі</a:t>
            </a:r>
          </a:p>
          <a:p>
            <a:pPr algn="ctr"/>
            <a:r>
              <a:rPr lang="uk-UA" sz="4400" b="1" dirty="0" smtClean="0">
                <a:solidFill>
                  <a:schemeClr val="bg1"/>
                </a:solidFill>
                <a:latin typeface="Bookman Old Style" pitchFamily="18" charset="0"/>
              </a:rPr>
              <a:t>Відрізками сполучимо.</a:t>
            </a:r>
          </a:p>
          <a:p>
            <a:pPr algn="ctr"/>
            <a:r>
              <a:rPr lang="uk-UA" sz="4400" b="1" dirty="0" smtClean="0">
                <a:solidFill>
                  <a:schemeClr val="bg1"/>
                </a:solidFill>
                <a:latin typeface="Bookman Old Style" pitchFamily="18" charset="0"/>
              </a:rPr>
              <a:t>А те, що утворилося, </a:t>
            </a:r>
          </a:p>
          <a:p>
            <a:pPr algn="ctr"/>
            <a:r>
              <a:rPr lang="uk-UA" sz="4400" b="1" dirty="0" smtClean="0">
                <a:solidFill>
                  <a:schemeClr val="bg1"/>
                </a:solidFill>
                <a:latin typeface="Bookman Old Style" pitchFamily="18" charset="0"/>
              </a:rPr>
              <a:t>Всі разом ми озвучимо.</a:t>
            </a:r>
          </a:p>
          <a:p>
            <a:pPr algn="ctr"/>
            <a:r>
              <a:rPr lang="uk-UA" sz="4400" b="1" dirty="0" smtClean="0">
                <a:solidFill>
                  <a:schemeClr val="bg1"/>
                </a:solidFill>
                <a:latin typeface="Bookman Old Style" pitchFamily="18" charset="0"/>
              </a:rPr>
              <a:t>Це не круг, не прямокутник,</a:t>
            </a:r>
          </a:p>
          <a:p>
            <a:pPr algn="ctr"/>
            <a:r>
              <a:rPr lang="uk-UA" sz="4400" b="1" dirty="0" smtClean="0">
                <a:solidFill>
                  <a:schemeClr val="bg1"/>
                </a:solidFill>
                <a:latin typeface="Bookman Old Style" pitchFamily="18" charset="0"/>
              </a:rPr>
              <a:t>А фігура ця – …</a:t>
            </a:r>
          </a:p>
          <a:p>
            <a:pPr algn="l"/>
            <a:endParaRPr lang="ru-RU" sz="4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EBD75-955F-4833-8013-F5542B42AC75}" type="slidenum">
              <a:rPr lang="ru-RU" sz="2000" smtClean="0">
                <a:solidFill>
                  <a:schemeClr val="bg1"/>
                </a:solidFill>
                <a:latin typeface="Bookman Old Style" pitchFamily="18" charset="0"/>
              </a:rPr>
              <a:pPr/>
              <a:t>2</a:t>
            </a:fld>
            <a:endParaRPr lang="ru-RU" sz="2000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pic>
        <p:nvPicPr>
          <p:cNvPr id="7" name="01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5" cstate="print"/>
          <a:stretch>
            <a:fillRect/>
          </a:stretch>
        </p:blipFill>
        <p:spPr>
          <a:xfrm>
            <a:off x="8839200" y="6000768"/>
            <a:ext cx="304800" cy="304800"/>
          </a:xfrm>
          <a:prstGeom prst="rect">
            <a:avLst/>
          </a:prstGeom>
        </p:spPr>
      </p:pic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2428860" cy="501650"/>
          </a:xfrm>
        </p:spPr>
        <p:txBody>
          <a:bodyPr/>
          <a:lstStyle/>
          <a:p>
            <a:r>
              <a:rPr lang="ru-RU" sz="1800" dirty="0" smtClean="0">
                <a:solidFill>
                  <a:schemeClr val="bg1"/>
                </a:solidFill>
                <a:latin typeface="Bookman Old Style" pitchFamily="18" charset="0"/>
              </a:rPr>
              <a:t>Лиманська І. В</a:t>
            </a:r>
            <a:r>
              <a:rPr lang="ru-RU" sz="1600" dirty="0" smtClean="0">
                <a:solidFill>
                  <a:schemeClr val="bg1"/>
                </a:solidFill>
                <a:latin typeface="Bookman Old Style" pitchFamily="18" charset="0"/>
              </a:rPr>
              <a:t>.</a:t>
            </a:r>
            <a:endParaRPr lang="ru-RU" sz="1600" dirty="0">
              <a:solidFill>
                <a:schemeClr val="bg1"/>
              </a:solidFill>
              <a:latin typeface="Bookman Old Style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advTm="16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4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0"/>
                            </p:stCondLst>
                            <p:childTnLst>
                              <p:par>
                                <p:cTn id="16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8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000"/>
                            </p:stCondLst>
                            <p:childTnLst>
                              <p:par>
                                <p:cTn id="20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2000"/>
                            </p:stCondLst>
                            <p:childTnLst>
                              <p:par>
                                <p:cTn id="24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6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0"/>
                            </p:stCondLst>
                            <p:childTnLst>
                              <p:par>
                                <p:cTn id="28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0" dur="3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 showWhenStopped="0">
                <p:cTn id="31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28728"/>
          </a:xfrm>
        </p:spPr>
        <p:txBody>
          <a:bodyPr>
            <a:noAutofit/>
          </a:bodyPr>
          <a:lstStyle/>
          <a:p>
            <a:pPr algn="ctr"/>
            <a:r>
              <a:rPr lang="uk-UA" sz="4000" b="1" i="1" dirty="0" smtClean="0">
                <a:solidFill>
                  <a:schemeClr val="bg1"/>
                </a:solidFill>
                <a:latin typeface="Bookman Old Style" pitchFamily="18" charset="0"/>
              </a:rPr>
              <a:t>Класифікація трикутників </a:t>
            </a:r>
            <a:r>
              <a:rPr lang="uk-UA" sz="4400" b="1" i="1" dirty="0" smtClean="0">
                <a:solidFill>
                  <a:schemeClr val="bg1"/>
                </a:solidFill>
                <a:latin typeface="Bookman Old Style" pitchFamily="18" charset="0"/>
              </a:rPr>
              <a:t/>
            </a:r>
            <a:br>
              <a:rPr lang="uk-UA" sz="4400" b="1" i="1" dirty="0" smtClean="0">
                <a:solidFill>
                  <a:schemeClr val="bg1"/>
                </a:solidFill>
                <a:latin typeface="Bookman Old Style" pitchFamily="18" charset="0"/>
              </a:rPr>
            </a:br>
            <a:r>
              <a:rPr lang="uk-UA" sz="3600" b="1" i="1" dirty="0" smtClean="0">
                <a:solidFill>
                  <a:schemeClr val="bg1"/>
                </a:solidFill>
                <a:latin typeface="Bookman Old Style" pitchFamily="18" charset="0"/>
              </a:rPr>
              <a:t>за видом їх кутів</a:t>
            </a:r>
            <a:endParaRPr lang="ru-RU" sz="3600" b="1" i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2071702"/>
          </a:xfrm>
        </p:spPr>
        <p:txBody>
          <a:bodyPr>
            <a:noAutofit/>
          </a:bodyPr>
          <a:lstStyle/>
          <a:p>
            <a:r>
              <a:rPr lang="uk-UA" sz="3600" dirty="0" smtClean="0">
                <a:solidFill>
                  <a:schemeClr val="bg1"/>
                </a:solidFill>
                <a:latin typeface="Bookman Old Style" pitchFamily="18" charset="0"/>
              </a:rPr>
              <a:t>Якщо всі кути трикутника гострі, то його називають…</a:t>
            </a:r>
          </a:p>
          <a:p>
            <a:endParaRPr lang="uk-UA" sz="3600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endParaRPr lang="uk-UA" sz="36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572132" y="2428868"/>
            <a:ext cx="35718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dirty="0" smtClean="0">
                <a:solidFill>
                  <a:srgbClr val="FFFF00"/>
                </a:solidFill>
                <a:latin typeface="Bookman Old Style" pitchFamily="18" charset="0"/>
              </a:rPr>
              <a:t>гострокутним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572132" y="4286256"/>
            <a:ext cx="35718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dirty="0" smtClean="0">
                <a:solidFill>
                  <a:srgbClr val="FFFF00"/>
                </a:solidFill>
                <a:latin typeface="Bookman Old Style" pitchFamily="18" charset="0"/>
              </a:rPr>
              <a:t>прямокутним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016606" y="5929330"/>
            <a:ext cx="31273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dirty="0" smtClean="0">
                <a:solidFill>
                  <a:srgbClr val="FFFF00"/>
                </a:solidFill>
                <a:latin typeface="Bookman Old Style" pitchFamily="18" charset="0"/>
              </a:rPr>
              <a:t>тупокутним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28596" y="3143248"/>
            <a:ext cx="87154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indent="-365125">
              <a:buFont typeface="Arial" pitchFamily="34" charset="0"/>
              <a:buChar char="•"/>
            </a:pPr>
            <a:r>
              <a:rPr lang="uk-UA" sz="3600" dirty="0" smtClean="0">
                <a:solidFill>
                  <a:schemeClr val="bg1"/>
                </a:solidFill>
                <a:latin typeface="Bookman Old Style" pitchFamily="18" charset="0"/>
              </a:rPr>
              <a:t>Якщо один з кутів трикутника прямий, то його називають…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28596" y="4929198"/>
            <a:ext cx="81439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indent="-365125">
              <a:buFont typeface="Arial" pitchFamily="34" charset="0"/>
              <a:buChar char="•"/>
            </a:pPr>
            <a:r>
              <a:rPr lang="uk-UA" sz="3600" dirty="0" smtClean="0">
                <a:solidFill>
                  <a:schemeClr val="bg1"/>
                </a:solidFill>
                <a:latin typeface="Bookman Old Style" pitchFamily="18" charset="0"/>
              </a:rPr>
              <a:t>Якщо один з кутів трикутника тупий, то його називають…</a:t>
            </a:r>
            <a:endParaRPr lang="ru-RU" sz="3600" dirty="0">
              <a:solidFill>
                <a:schemeClr val="bg1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 advTm="16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i="1" dirty="0" smtClean="0">
                <a:solidFill>
                  <a:schemeClr val="bg1"/>
                </a:solidFill>
                <a:latin typeface="Bookman Old Style" pitchFamily="18" charset="0"/>
              </a:rPr>
              <a:t>Встановити </a:t>
            </a:r>
            <a:r>
              <a:rPr lang="uk-UA" sz="4000" b="1" i="1" dirty="0" smtClean="0">
                <a:solidFill>
                  <a:schemeClr val="bg1"/>
                </a:solidFill>
                <a:latin typeface="Bookman Old Style" pitchFamily="18" charset="0"/>
              </a:rPr>
              <a:t>відповідність</a:t>
            </a:r>
            <a:endParaRPr lang="ru-RU" sz="4000" b="1" i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uk-UA" dirty="0" smtClean="0">
                <a:solidFill>
                  <a:schemeClr val="bg1"/>
                </a:solidFill>
                <a:latin typeface="Bookman Old Style" pitchFamily="18" charset="0"/>
              </a:rPr>
              <a:t>     № 1                № 2              № 3</a:t>
            </a:r>
          </a:p>
          <a:p>
            <a:pPr>
              <a:buNone/>
            </a:pPr>
            <a:endParaRPr lang="uk-UA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pPr>
              <a:buNone/>
            </a:pPr>
            <a:endParaRPr lang="uk-UA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uk-UA" dirty="0" smtClean="0">
                <a:solidFill>
                  <a:schemeClr val="bg1"/>
                </a:solidFill>
                <a:latin typeface="Bookman Old Style" pitchFamily="18" charset="0"/>
              </a:rPr>
              <a:t>    </a:t>
            </a:r>
          </a:p>
          <a:p>
            <a:pPr>
              <a:buNone/>
            </a:pPr>
            <a:endParaRPr lang="uk-UA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uk-UA" dirty="0" smtClean="0">
                <a:solidFill>
                  <a:schemeClr val="bg1"/>
                </a:solidFill>
                <a:latin typeface="Bookman Old Style" pitchFamily="18" charset="0"/>
              </a:rPr>
              <a:t>     Гострокутний – № …   </a:t>
            </a:r>
          </a:p>
          <a:p>
            <a:pPr>
              <a:buNone/>
            </a:pPr>
            <a:r>
              <a:rPr lang="uk-UA" dirty="0" smtClean="0">
                <a:solidFill>
                  <a:schemeClr val="bg1"/>
                </a:solidFill>
                <a:latin typeface="Bookman Old Style" pitchFamily="18" charset="0"/>
              </a:rPr>
              <a:t>     Прямокутний – № …</a:t>
            </a:r>
          </a:p>
          <a:p>
            <a:pPr>
              <a:buNone/>
            </a:pPr>
            <a:r>
              <a:rPr lang="uk-UA" dirty="0" smtClean="0">
                <a:solidFill>
                  <a:schemeClr val="bg1"/>
                </a:solidFill>
                <a:latin typeface="Bookman Old Style" pitchFamily="18" charset="0"/>
              </a:rPr>
              <a:t>     Тупокутний – № …  </a:t>
            </a:r>
            <a:endParaRPr lang="ru-RU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" name="Прямоугольный треугольник 3"/>
          <p:cNvSpPr/>
          <p:nvPr/>
        </p:nvSpPr>
        <p:spPr>
          <a:xfrm rot="16200000">
            <a:off x="6824514" y="1819428"/>
            <a:ext cx="1371465" cy="2447469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3428992" y="2357430"/>
            <a:ext cx="2346588" cy="1428760"/>
          </a:xfrm>
          <a:prstGeom prst="triangle">
            <a:avLst>
              <a:gd name="adj" fmla="val 8719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 rot="8452750">
            <a:off x="549618" y="2834589"/>
            <a:ext cx="3257814" cy="1088249"/>
          </a:xfrm>
          <a:prstGeom prst="triangle">
            <a:avLst>
              <a:gd name="adj" fmla="val 5025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EBD75-955F-4833-8013-F5542B42AC75}" type="slidenum">
              <a:rPr lang="ru-RU" sz="2000" smtClean="0">
                <a:solidFill>
                  <a:schemeClr val="bg1"/>
                </a:solidFill>
                <a:latin typeface="Bookman Old Style" pitchFamily="18" charset="0"/>
              </a:rPr>
              <a:pPr/>
              <a:t>4</a:t>
            </a:fld>
            <a:endParaRPr lang="ru-RU" sz="2000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2428860" cy="501650"/>
          </a:xfrm>
        </p:spPr>
        <p:txBody>
          <a:bodyPr/>
          <a:lstStyle/>
          <a:p>
            <a:r>
              <a:rPr lang="ru-RU" sz="1800" dirty="0" smtClean="0">
                <a:solidFill>
                  <a:schemeClr val="bg1"/>
                </a:solidFill>
                <a:latin typeface="Bookman Old Style" pitchFamily="18" charset="0"/>
              </a:rPr>
              <a:t>Лиманська І. В.</a:t>
            </a:r>
            <a:endParaRPr lang="ru-RU" sz="1800" dirty="0">
              <a:solidFill>
                <a:schemeClr val="bg1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 advTm="16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 i="1" dirty="0" smtClean="0">
                <a:solidFill>
                  <a:schemeClr val="bg1"/>
                </a:solidFill>
                <a:latin typeface="Bookman Old Style" pitchFamily="18" charset="0"/>
              </a:rPr>
              <a:t>Відповіді</a:t>
            </a:r>
            <a:endParaRPr lang="ru-RU" sz="4000" b="1" i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uk-UA" dirty="0" smtClean="0">
                <a:solidFill>
                  <a:schemeClr val="bg1"/>
                </a:solidFill>
                <a:latin typeface="Bookman Old Style" pitchFamily="18" charset="0"/>
              </a:rPr>
              <a:t>     № 1                № 2              № 3</a:t>
            </a:r>
          </a:p>
          <a:p>
            <a:pPr>
              <a:buNone/>
            </a:pPr>
            <a:endParaRPr lang="uk-UA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pPr>
              <a:buNone/>
            </a:pPr>
            <a:endParaRPr lang="uk-UA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uk-UA" dirty="0" smtClean="0">
                <a:solidFill>
                  <a:schemeClr val="bg1"/>
                </a:solidFill>
                <a:latin typeface="Bookman Old Style" pitchFamily="18" charset="0"/>
              </a:rPr>
              <a:t>    </a:t>
            </a:r>
          </a:p>
          <a:p>
            <a:pPr>
              <a:buNone/>
            </a:pPr>
            <a:endParaRPr lang="uk-UA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uk-UA" dirty="0" smtClean="0">
                <a:solidFill>
                  <a:schemeClr val="bg1"/>
                </a:solidFill>
                <a:latin typeface="Bookman Old Style" pitchFamily="18" charset="0"/>
              </a:rPr>
              <a:t>     Гострокутний – № </a:t>
            </a:r>
            <a:r>
              <a:rPr lang="uk-UA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Bookman Old Style" pitchFamily="18" charset="0"/>
              </a:rPr>
              <a:t>2</a:t>
            </a:r>
            <a:r>
              <a:rPr lang="uk-UA" dirty="0" smtClean="0">
                <a:solidFill>
                  <a:schemeClr val="bg1"/>
                </a:solidFill>
                <a:latin typeface="Bookman Old Style" pitchFamily="18" charset="0"/>
              </a:rPr>
              <a:t>   </a:t>
            </a:r>
          </a:p>
          <a:p>
            <a:pPr>
              <a:buNone/>
            </a:pPr>
            <a:r>
              <a:rPr lang="uk-UA" dirty="0" smtClean="0">
                <a:solidFill>
                  <a:schemeClr val="bg1"/>
                </a:solidFill>
                <a:latin typeface="Bookman Old Style" pitchFamily="18" charset="0"/>
              </a:rPr>
              <a:t>     Прямокутний – № </a:t>
            </a:r>
            <a:r>
              <a:rPr lang="uk-UA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Bookman Old Style" pitchFamily="18" charset="0"/>
              </a:rPr>
              <a:t>3</a:t>
            </a:r>
          </a:p>
          <a:p>
            <a:pPr>
              <a:buNone/>
            </a:pPr>
            <a:r>
              <a:rPr lang="uk-UA" dirty="0" smtClean="0">
                <a:solidFill>
                  <a:schemeClr val="bg1"/>
                </a:solidFill>
                <a:latin typeface="Bookman Old Style" pitchFamily="18" charset="0"/>
              </a:rPr>
              <a:t>     Тупокутний – № </a:t>
            </a:r>
            <a:r>
              <a:rPr lang="uk-UA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Bookman Old Style" pitchFamily="18" charset="0"/>
              </a:rPr>
              <a:t>1</a:t>
            </a:r>
            <a:r>
              <a:rPr lang="uk-UA" dirty="0" smtClean="0">
                <a:solidFill>
                  <a:schemeClr val="bg1"/>
                </a:solidFill>
                <a:latin typeface="Bookman Old Style" pitchFamily="18" charset="0"/>
              </a:rPr>
              <a:t>  </a:t>
            </a:r>
            <a:endParaRPr lang="ru-RU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" name="Прямоугольный треугольник 3"/>
          <p:cNvSpPr/>
          <p:nvPr/>
        </p:nvSpPr>
        <p:spPr>
          <a:xfrm rot="16200000">
            <a:off x="6815226" y="1828716"/>
            <a:ext cx="1371465" cy="2428892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3428992" y="2357430"/>
            <a:ext cx="2346588" cy="1428760"/>
          </a:xfrm>
          <a:prstGeom prst="triangle">
            <a:avLst>
              <a:gd name="adj" fmla="val 8719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 rot="8452750">
            <a:off x="549618" y="2834589"/>
            <a:ext cx="3257814" cy="1088249"/>
          </a:xfrm>
          <a:prstGeom prst="triangle">
            <a:avLst>
              <a:gd name="adj" fmla="val 5025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EBD75-955F-4833-8013-F5542B42AC75}" type="slidenum">
              <a:rPr lang="ru-RU" sz="2000" smtClean="0">
                <a:solidFill>
                  <a:schemeClr val="bg1"/>
                </a:solidFill>
                <a:latin typeface="Bookman Old Style" pitchFamily="18" charset="0"/>
              </a:rPr>
              <a:pPr/>
              <a:t>5</a:t>
            </a:fld>
            <a:endParaRPr lang="ru-RU" sz="2000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2428860" cy="501650"/>
          </a:xfrm>
        </p:spPr>
        <p:txBody>
          <a:bodyPr/>
          <a:lstStyle/>
          <a:p>
            <a:r>
              <a:rPr lang="ru-RU" sz="1800" dirty="0" smtClean="0">
                <a:solidFill>
                  <a:schemeClr val="bg1"/>
                </a:solidFill>
                <a:latin typeface="Bookman Old Style" pitchFamily="18" charset="0"/>
              </a:rPr>
              <a:t>Лиманська І. В.</a:t>
            </a:r>
            <a:endParaRPr lang="ru-RU" sz="1800" dirty="0">
              <a:solidFill>
                <a:schemeClr val="bg1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 advTm="16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4000" b="1" i="1" dirty="0" smtClean="0">
                <a:solidFill>
                  <a:schemeClr val="bg1"/>
                </a:solidFill>
                <a:latin typeface="Bookman Old Style" pitchFamily="18" charset="0"/>
              </a:rPr>
              <a:t>Класифікація трикутників </a:t>
            </a:r>
            <a:br>
              <a:rPr lang="uk-UA" sz="4000" b="1" i="1" dirty="0" smtClean="0">
                <a:solidFill>
                  <a:schemeClr val="bg1"/>
                </a:solidFill>
                <a:latin typeface="Bookman Old Style" pitchFamily="18" charset="0"/>
              </a:rPr>
            </a:br>
            <a:r>
              <a:rPr lang="uk-UA" sz="4000" b="1" i="1" dirty="0" smtClean="0">
                <a:solidFill>
                  <a:schemeClr val="bg1"/>
                </a:solidFill>
                <a:latin typeface="Bookman Old Style" pitchFamily="18" charset="0"/>
              </a:rPr>
              <a:t>за кількістю рівних сторін</a:t>
            </a:r>
            <a:endParaRPr lang="ru-RU" sz="4000" b="1" i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411675"/>
          </a:xfrm>
        </p:spPr>
        <p:txBody>
          <a:bodyPr>
            <a:noAutofit/>
          </a:bodyPr>
          <a:lstStyle/>
          <a:p>
            <a:r>
              <a:rPr lang="uk-UA" sz="4000" dirty="0" smtClean="0">
                <a:solidFill>
                  <a:schemeClr val="bg1"/>
                </a:solidFill>
                <a:latin typeface="Bookman Old Style" pitchFamily="18" charset="0"/>
              </a:rPr>
              <a:t>Трикутник, у якого дві сторони рівні, називають…</a:t>
            </a:r>
          </a:p>
          <a:p>
            <a:r>
              <a:rPr lang="uk-UA" sz="4000" dirty="0" smtClean="0">
                <a:solidFill>
                  <a:schemeClr val="bg1"/>
                </a:solidFill>
                <a:latin typeface="Bookman Old Style" pitchFamily="18" charset="0"/>
              </a:rPr>
              <a:t>Трикутник, у якого всі сторони рівні, називають…</a:t>
            </a:r>
          </a:p>
          <a:p>
            <a:r>
              <a:rPr lang="uk-UA" sz="4000" dirty="0" smtClean="0">
                <a:solidFill>
                  <a:schemeClr val="bg1"/>
                </a:solidFill>
                <a:latin typeface="Bookman Old Style" pitchFamily="18" charset="0"/>
              </a:rPr>
              <a:t>Трикутник, у якого всі сторони різної довжини, називають…</a:t>
            </a:r>
          </a:p>
          <a:p>
            <a:endParaRPr lang="ru-RU" sz="4000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EBD75-955F-4833-8013-F5542B42AC75}" type="slidenum">
              <a:rPr lang="ru-RU" sz="2000" smtClean="0">
                <a:solidFill>
                  <a:schemeClr val="bg1"/>
                </a:solidFill>
                <a:latin typeface="Bookman Old Style" pitchFamily="18" charset="0"/>
              </a:rPr>
              <a:pPr/>
              <a:t>6</a:t>
            </a:fld>
            <a:endParaRPr lang="ru-RU" sz="2000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2428860" cy="501650"/>
          </a:xfrm>
        </p:spPr>
        <p:txBody>
          <a:bodyPr/>
          <a:lstStyle/>
          <a:p>
            <a:r>
              <a:rPr lang="ru-RU" sz="1800" dirty="0" smtClean="0">
                <a:solidFill>
                  <a:schemeClr val="bg1"/>
                </a:solidFill>
                <a:latin typeface="Bookman Old Style" pitchFamily="18" charset="0"/>
              </a:rPr>
              <a:t>Лиманська І. В.</a:t>
            </a:r>
            <a:endParaRPr lang="ru-RU" sz="1800" dirty="0">
              <a:solidFill>
                <a:schemeClr val="bg1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 advTm="16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0"/>
                            </p:stCondLst>
                            <p:childTnLst>
                              <p:par>
                                <p:cTn id="2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357322"/>
          </a:xfrm>
        </p:spPr>
        <p:txBody>
          <a:bodyPr>
            <a:noAutofit/>
          </a:bodyPr>
          <a:lstStyle/>
          <a:p>
            <a:r>
              <a:rPr lang="uk-UA" sz="4000" b="1" i="1" dirty="0" smtClean="0">
                <a:solidFill>
                  <a:schemeClr val="bg1"/>
                </a:solidFill>
                <a:latin typeface="Bookman Old Style" pitchFamily="18" charset="0"/>
              </a:rPr>
              <a:t>Класифікація трикутників </a:t>
            </a:r>
            <a:br>
              <a:rPr lang="uk-UA" sz="4000" b="1" i="1" dirty="0" smtClean="0">
                <a:solidFill>
                  <a:schemeClr val="bg1"/>
                </a:solidFill>
                <a:latin typeface="Bookman Old Style" pitchFamily="18" charset="0"/>
              </a:rPr>
            </a:br>
            <a:r>
              <a:rPr lang="uk-UA" sz="4000" b="1" i="1" dirty="0" smtClean="0">
                <a:solidFill>
                  <a:schemeClr val="bg1"/>
                </a:solidFill>
                <a:latin typeface="Bookman Old Style" pitchFamily="18" charset="0"/>
              </a:rPr>
              <a:t>за кількістю рівних сторін</a:t>
            </a:r>
            <a:br>
              <a:rPr lang="uk-UA" sz="4000" b="1" i="1" dirty="0" smtClean="0">
                <a:solidFill>
                  <a:schemeClr val="bg1"/>
                </a:solidFill>
                <a:latin typeface="Bookman Old Style" pitchFamily="18" charset="0"/>
              </a:rPr>
            </a:br>
            <a:r>
              <a:rPr lang="uk-UA" sz="3600" dirty="0" smtClean="0">
                <a:solidFill>
                  <a:schemeClr val="bg1"/>
                </a:solidFill>
                <a:latin typeface="Bookman Old Style" pitchFamily="18" charset="0"/>
              </a:rPr>
              <a:t>Відповіді</a:t>
            </a:r>
            <a:endParaRPr lang="ru-RU" sz="4000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285992"/>
            <a:ext cx="9144000" cy="3840171"/>
          </a:xfrm>
        </p:spPr>
        <p:txBody>
          <a:bodyPr>
            <a:noAutofit/>
          </a:bodyPr>
          <a:lstStyle/>
          <a:p>
            <a:r>
              <a:rPr lang="uk-UA" sz="3600" dirty="0" smtClean="0">
                <a:solidFill>
                  <a:schemeClr val="bg1"/>
                </a:solidFill>
                <a:latin typeface="Bookman Old Style" pitchFamily="18" charset="0"/>
              </a:rPr>
              <a:t>Трикутник, у якого дві сторони рівні, називають </a:t>
            </a:r>
            <a:r>
              <a:rPr lang="uk-UA" sz="36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Bookman Old Style" pitchFamily="18" charset="0"/>
              </a:rPr>
              <a:t>рівнобедреним.</a:t>
            </a:r>
          </a:p>
          <a:p>
            <a:r>
              <a:rPr lang="uk-UA" sz="3600" dirty="0" smtClean="0">
                <a:solidFill>
                  <a:schemeClr val="bg1"/>
                </a:solidFill>
                <a:latin typeface="Bookman Old Style" pitchFamily="18" charset="0"/>
              </a:rPr>
              <a:t>Трикутник, у якого всі сторони рівні, називають</a:t>
            </a:r>
            <a:r>
              <a:rPr lang="uk-UA" sz="36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Bookman Old Style" pitchFamily="18" charset="0"/>
              </a:rPr>
              <a:t> рівностороннім.</a:t>
            </a:r>
            <a:endParaRPr lang="uk-UA" sz="3600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r>
              <a:rPr lang="uk-UA" sz="3600" dirty="0" smtClean="0">
                <a:solidFill>
                  <a:schemeClr val="bg1"/>
                </a:solidFill>
                <a:latin typeface="Bookman Old Style" pitchFamily="18" charset="0"/>
              </a:rPr>
              <a:t>Трикутник, у якого всі сторони різної довжини, називають</a:t>
            </a:r>
            <a:r>
              <a:rPr lang="uk-UA" sz="36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Bookman Old Style" pitchFamily="18" charset="0"/>
              </a:rPr>
              <a:t> різностороннім.</a:t>
            </a:r>
            <a:endParaRPr lang="uk-UA" sz="3600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endParaRPr lang="ru-RU" sz="4000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EBD75-955F-4833-8013-F5542B42AC75}" type="slidenum">
              <a:rPr lang="ru-RU" sz="2000" smtClean="0">
                <a:solidFill>
                  <a:schemeClr val="bg1"/>
                </a:solidFill>
                <a:latin typeface="Bookman Old Style" pitchFamily="18" charset="0"/>
              </a:rPr>
              <a:pPr/>
              <a:t>7</a:t>
            </a:fld>
            <a:endParaRPr lang="ru-RU" sz="2000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2428860" cy="501650"/>
          </a:xfrm>
        </p:spPr>
        <p:txBody>
          <a:bodyPr/>
          <a:lstStyle/>
          <a:p>
            <a:r>
              <a:rPr lang="ru-RU" sz="1800" dirty="0" smtClean="0">
                <a:solidFill>
                  <a:schemeClr val="bg1"/>
                </a:solidFill>
                <a:latin typeface="Bookman Old Style" pitchFamily="18" charset="0"/>
              </a:rPr>
              <a:t>Лиманська І. В.</a:t>
            </a:r>
            <a:endParaRPr lang="ru-RU" sz="1800" dirty="0">
              <a:solidFill>
                <a:schemeClr val="bg1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 advTm="16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000"/>
                            </p:stCondLst>
                            <p:childTnLst>
                              <p:par>
                                <p:cTn id="2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4F4F4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4F4F4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4F4F4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</TotalTime>
  <Words>254</Words>
  <Application>Microsoft Office PowerPoint</Application>
  <PresentationFormat>Экран (4:3)</PresentationFormat>
  <Paragraphs>57</Paragraphs>
  <Slides>7</Slides>
  <Notes>2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Класифікація трикутників  за видом їх кутів</vt:lpstr>
      <vt:lpstr>Встановити відповідність</vt:lpstr>
      <vt:lpstr>Відповіді</vt:lpstr>
      <vt:lpstr>Класифікація трикутників  за кількістю рівних сторін</vt:lpstr>
      <vt:lpstr>Класифікація трикутників  за кількістю рівних сторін Відповіді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Трикутник і його види</dc:title>
  <dc:creator>Инна</dc:creator>
  <cp:lastModifiedBy>Admin</cp:lastModifiedBy>
  <cp:revision>30</cp:revision>
  <dcterms:created xsi:type="dcterms:W3CDTF">2009-06-22T11:10:51Z</dcterms:created>
  <dcterms:modified xsi:type="dcterms:W3CDTF">2014-01-05T21:42:41Z</dcterms:modified>
  <cp:contentStatus>Окончательное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