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9A7BD"/>
    <a:srgbClr val="BA90AB"/>
    <a:srgbClr val="AA7697"/>
    <a:srgbClr val="9E6E8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79" autoAdjust="0"/>
    <p:restoredTop sz="94660"/>
  </p:normalViewPr>
  <p:slideViewPr>
    <p:cSldViewPr>
      <p:cViewPr varScale="1">
        <p:scale>
          <a:sx n="69" d="100"/>
          <a:sy n="69" d="100"/>
        </p:scale>
        <p:origin x="-66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2259013"/>
            <a:ext cx="9142413" cy="4597400"/>
            <a:chOff x="0" y="1423"/>
            <a:chExt cx="5759" cy="2896"/>
          </a:xfrm>
        </p:grpSpPr>
        <p:pic>
          <p:nvPicPr>
            <p:cNvPr id="5" name="Picture 3"/>
            <p:cNvPicPr>
              <a:picLocks noChangeArrowheads="1"/>
            </p:cNvPicPr>
            <p:nvPr/>
          </p:nvPicPr>
          <p:blipFill>
            <a:blip r:embed="rId2" cstate="print"/>
            <a:srcRect r="27339" b="11440"/>
            <a:stretch>
              <a:fillRect/>
            </a:stretch>
          </p:blipFill>
          <p:spPr bwMode="auto">
            <a:xfrm>
              <a:off x="3976" y="1423"/>
              <a:ext cx="1783" cy="28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Freeform 4"/>
            <p:cNvSpPr>
              <a:spLocks/>
            </p:cNvSpPr>
            <p:nvPr/>
          </p:nvSpPr>
          <p:spPr bwMode="auto">
            <a:xfrm>
              <a:off x="0" y="3378"/>
              <a:ext cx="2509" cy="196"/>
            </a:xfrm>
            <a:custGeom>
              <a:avLst/>
              <a:gdLst/>
              <a:ahLst/>
              <a:cxnLst>
                <a:cxn ang="0">
                  <a:pos x="39" y="61"/>
                </a:cxn>
                <a:cxn ang="0">
                  <a:pos x="104" y="28"/>
                </a:cxn>
                <a:cxn ang="0">
                  <a:pos x="182" y="13"/>
                </a:cxn>
                <a:cxn ang="0">
                  <a:pos x="281" y="13"/>
                </a:cxn>
                <a:cxn ang="0">
                  <a:pos x="357" y="34"/>
                </a:cxn>
                <a:cxn ang="0">
                  <a:pos x="440" y="85"/>
                </a:cxn>
                <a:cxn ang="0">
                  <a:pos x="509" y="129"/>
                </a:cxn>
                <a:cxn ang="0">
                  <a:pos x="626" y="148"/>
                </a:cxn>
                <a:cxn ang="0">
                  <a:pos x="728" y="135"/>
                </a:cxn>
                <a:cxn ang="0">
                  <a:pos x="806" y="93"/>
                </a:cxn>
                <a:cxn ang="0">
                  <a:pos x="899" y="36"/>
                </a:cxn>
                <a:cxn ang="0">
                  <a:pos x="998" y="4"/>
                </a:cxn>
                <a:cxn ang="0">
                  <a:pos x="1119" y="6"/>
                </a:cxn>
                <a:cxn ang="0">
                  <a:pos x="1214" y="39"/>
                </a:cxn>
                <a:cxn ang="0">
                  <a:pos x="1308" y="102"/>
                </a:cxn>
                <a:cxn ang="0">
                  <a:pos x="1403" y="133"/>
                </a:cxn>
                <a:cxn ang="0">
                  <a:pos x="1514" y="133"/>
                </a:cxn>
                <a:cxn ang="0">
                  <a:pos x="1593" y="111"/>
                </a:cxn>
                <a:cxn ang="0">
                  <a:pos x="1668" y="61"/>
                </a:cxn>
                <a:cxn ang="0">
                  <a:pos x="1754" y="18"/>
                </a:cxn>
                <a:cxn ang="0">
                  <a:pos x="1844" y="1"/>
                </a:cxn>
                <a:cxn ang="0">
                  <a:pos x="1958" y="4"/>
                </a:cxn>
                <a:cxn ang="0">
                  <a:pos x="2039" y="33"/>
                </a:cxn>
                <a:cxn ang="0">
                  <a:pos x="2118" y="88"/>
                </a:cxn>
                <a:cxn ang="0">
                  <a:pos x="2192" y="124"/>
                </a:cxn>
                <a:cxn ang="0">
                  <a:pos x="2303" y="138"/>
                </a:cxn>
                <a:cxn ang="0">
                  <a:pos x="2412" y="106"/>
                </a:cxn>
                <a:cxn ang="0">
                  <a:pos x="2463" y="66"/>
                </a:cxn>
                <a:cxn ang="0">
                  <a:pos x="2489" y="61"/>
                </a:cxn>
                <a:cxn ang="0">
                  <a:pos x="2507" y="76"/>
                </a:cxn>
                <a:cxn ang="0">
                  <a:pos x="2508" y="96"/>
                </a:cxn>
                <a:cxn ang="0">
                  <a:pos x="2490" y="118"/>
                </a:cxn>
                <a:cxn ang="0">
                  <a:pos x="2429" y="160"/>
                </a:cxn>
                <a:cxn ang="0">
                  <a:pos x="2352" y="183"/>
                </a:cxn>
                <a:cxn ang="0">
                  <a:pos x="2238" y="184"/>
                </a:cxn>
                <a:cxn ang="0">
                  <a:pos x="2156" y="172"/>
                </a:cxn>
                <a:cxn ang="0">
                  <a:pos x="2076" y="133"/>
                </a:cxn>
                <a:cxn ang="0">
                  <a:pos x="2018" y="87"/>
                </a:cxn>
                <a:cxn ang="0">
                  <a:pos x="1934" y="55"/>
                </a:cxn>
                <a:cxn ang="0">
                  <a:pos x="1836" y="49"/>
                </a:cxn>
                <a:cxn ang="0">
                  <a:pos x="1743" y="79"/>
                </a:cxn>
                <a:cxn ang="0">
                  <a:pos x="1677" y="118"/>
                </a:cxn>
                <a:cxn ang="0">
                  <a:pos x="1586" y="165"/>
                </a:cxn>
                <a:cxn ang="0">
                  <a:pos x="1475" y="186"/>
                </a:cxn>
                <a:cxn ang="0">
                  <a:pos x="1377" y="180"/>
                </a:cxn>
                <a:cxn ang="0">
                  <a:pos x="1269" y="136"/>
                </a:cxn>
                <a:cxn ang="0">
                  <a:pos x="1197" y="84"/>
                </a:cxn>
                <a:cxn ang="0">
                  <a:pos x="1128" y="55"/>
                </a:cxn>
                <a:cxn ang="0">
                  <a:pos x="1020" y="49"/>
                </a:cxn>
                <a:cxn ang="0">
                  <a:pos x="914" y="78"/>
                </a:cxn>
                <a:cxn ang="0">
                  <a:pos x="831" y="135"/>
                </a:cxn>
                <a:cxn ang="0">
                  <a:pos x="713" y="187"/>
                </a:cxn>
                <a:cxn ang="0">
                  <a:pos x="600" y="195"/>
                </a:cxn>
                <a:cxn ang="0">
                  <a:pos x="494" y="175"/>
                </a:cxn>
                <a:cxn ang="0">
                  <a:pos x="408" y="123"/>
                </a:cxn>
                <a:cxn ang="0">
                  <a:pos x="338" y="79"/>
                </a:cxn>
                <a:cxn ang="0">
                  <a:pos x="251" y="60"/>
                </a:cxn>
                <a:cxn ang="0">
                  <a:pos x="144" y="67"/>
                </a:cxn>
                <a:cxn ang="0">
                  <a:pos x="56" y="108"/>
                </a:cxn>
                <a:cxn ang="0">
                  <a:pos x="5" y="93"/>
                </a:cxn>
              </a:cxnLst>
              <a:rect l="0" t="0" r="r" b="b"/>
              <a:pathLst>
                <a:path w="2509" h="196">
                  <a:moveTo>
                    <a:pt x="5" y="93"/>
                  </a:moveTo>
                  <a:lnTo>
                    <a:pt x="39" y="61"/>
                  </a:lnTo>
                  <a:lnTo>
                    <a:pt x="71" y="43"/>
                  </a:lnTo>
                  <a:lnTo>
                    <a:pt x="104" y="28"/>
                  </a:lnTo>
                  <a:lnTo>
                    <a:pt x="144" y="18"/>
                  </a:lnTo>
                  <a:lnTo>
                    <a:pt x="182" y="13"/>
                  </a:lnTo>
                  <a:lnTo>
                    <a:pt x="227" y="10"/>
                  </a:lnTo>
                  <a:lnTo>
                    <a:pt x="281" y="13"/>
                  </a:lnTo>
                  <a:lnTo>
                    <a:pt x="321" y="22"/>
                  </a:lnTo>
                  <a:lnTo>
                    <a:pt x="357" y="34"/>
                  </a:lnTo>
                  <a:lnTo>
                    <a:pt x="408" y="60"/>
                  </a:lnTo>
                  <a:lnTo>
                    <a:pt x="440" y="85"/>
                  </a:lnTo>
                  <a:lnTo>
                    <a:pt x="474" y="111"/>
                  </a:lnTo>
                  <a:lnTo>
                    <a:pt x="509" y="129"/>
                  </a:lnTo>
                  <a:lnTo>
                    <a:pt x="561" y="142"/>
                  </a:lnTo>
                  <a:lnTo>
                    <a:pt x="626" y="148"/>
                  </a:lnTo>
                  <a:lnTo>
                    <a:pt x="677" y="145"/>
                  </a:lnTo>
                  <a:lnTo>
                    <a:pt x="728" y="135"/>
                  </a:lnTo>
                  <a:lnTo>
                    <a:pt x="770" y="117"/>
                  </a:lnTo>
                  <a:lnTo>
                    <a:pt x="806" y="93"/>
                  </a:lnTo>
                  <a:lnTo>
                    <a:pt x="860" y="57"/>
                  </a:lnTo>
                  <a:lnTo>
                    <a:pt x="899" y="36"/>
                  </a:lnTo>
                  <a:lnTo>
                    <a:pt x="950" y="13"/>
                  </a:lnTo>
                  <a:lnTo>
                    <a:pt x="998" y="4"/>
                  </a:lnTo>
                  <a:lnTo>
                    <a:pt x="1043" y="3"/>
                  </a:lnTo>
                  <a:lnTo>
                    <a:pt x="1119" y="6"/>
                  </a:lnTo>
                  <a:lnTo>
                    <a:pt x="1181" y="21"/>
                  </a:lnTo>
                  <a:lnTo>
                    <a:pt x="1214" y="39"/>
                  </a:lnTo>
                  <a:lnTo>
                    <a:pt x="1260" y="66"/>
                  </a:lnTo>
                  <a:lnTo>
                    <a:pt x="1308" y="102"/>
                  </a:lnTo>
                  <a:lnTo>
                    <a:pt x="1349" y="121"/>
                  </a:lnTo>
                  <a:lnTo>
                    <a:pt x="1403" y="133"/>
                  </a:lnTo>
                  <a:lnTo>
                    <a:pt x="1458" y="138"/>
                  </a:lnTo>
                  <a:lnTo>
                    <a:pt x="1514" y="133"/>
                  </a:lnTo>
                  <a:lnTo>
                    <a:pt x="1557" y="123"/>
                  </a:lnTo>
                  <a:lnTo>
                    <a:pt x="1593" y="111"/>
                  </a:lnTo>
                  <a:lnTo>
                    <a:pt x="1635" y="84"/>
                  </a:lnTo>
                  <a:lnTo>
                    <a:pt x="1668" y="61"/>
                  </a:lnTo>
                  <a:lnTo>
                    <a:pt x="1704" y="39"/>
                  </a:lnTo>
                  <a:lnTo>
                    <a:pt x="1754" y="18"/>
                  </a:lnTo>
                  <a:lnTo>
                    <a:pt x="1794" y="6"/>
                  </a:lnTo>
                  <a:lnTo>
                    <a:pt x="1844" y="1"/>
                  </a:lnTo>
                  <a:lnTo>
                    <a:pt x="1907" y="0"/>
                  </a:lnTo>
                  <a:lnTo>
                    <a:pt x="1958" y="4"/>
                  </a:lnTo>
                  <a:lnTo>
                    <a:pt x="2003" y="18"/>
                  </a:lnTo>
                  <a:lnTo>
                    <a:pt x="2039" y="33"/>
                  </a:lnTo>
                  <a:lnTo>
                    <a:pt x="2073" y="54"/>
                  </a:lnTo>
                  <a:lnTo>
                    <a:pt x="2118" y="88"/>
                  </a:lnTo>
                  <a:lnTo>
                    <a:pt x="2153" y="109"/>
                  </a:lnTo>
                  <a:lnTo>
                    <a:pt x="2192" y="124"/>
                  </a:lnTo>
                  <a:lnTo>
                    <a:pt x="2244" y="135"/>
                  </a:lnTo>
                  <a:lnTo>
                    <a:pt x="2303" y="138"/>
                  </a:lnTo>
                  <a:lnTo>
                    <a:pt x="2355" y="129"/>
                  </a:lnTo>
                  <a:lnTo>
                    <a:pt x="2412" y="106"/>
                  </a:lnTo>
                  <a:lnTo>
                    <a:pt x="2439" y="87"/>
                  </a:lnTo>
                  <a:lnTo>
                    <a:pt x="2463" y="66"/>
                  </a:lnTo>
                  <a:lnTo>
                    <a:pt x="2475" y="61"/>
                  </a:lnTo>
                  <a:lnTo>
                    <a:pt x="2489" y="61"/>
                  </a:lnTo>
                  <a:lnTo>
                    <a:pt x="2499" y="66"/>
                  </a:lnTo>
                  <a:lnTo>
                    <a:pt x="2507" y="76"/>
                  </a:lnTo>
                  <a:lnTo>
                    <a:pt x="2508" y="85"/>
                  </a:lnTo>
                  <a:lnTo>
                    <a:pt x="2508" y="96"/>
                  </a:lnTo>
                  <a:lnTo>
                    <a:pt x="2504" y="106"/>
                  </a:lnTo>
                  <a:lnTo>
                    <a:pt x="2490" y="118"/>
                  </a:lnTo>
                  <a:lnTo>
                    <a:pt x="2463" y="139"/>
                  </a:lnTo>
                  <a:lnTo>
                    <a:pt x="2429" y="160"/>
                  </a:lnTo>
                  <a:lnTo>
                    <a:pt x="2399" y="172"/>
                  </a:lnTo>
                  <a:lnTo>
                    <a:pt x="2352" y="183"/>
                  </a:lnTo>
                  <a:lnTo>
                    <a:pt x="2298" y="186"/>
                  </a:lnTo>
                  <a:lnTo>
                    <a:pt x="2238" y="184"/>
                  </a:lnTo>
                  <a:lnTo>
                    <a:pt x="2192" y="180"/>
                  </a:lnTo>
                  <a:lnTo>
                    <a:pt x="2156" y="172"/>
                  </a:lnTo>
                  <a:lnTo>
                    <a:pt x="2114" y="156"/>
                  </a:lnTo>
                  <a:lnTo>
                    <a:pt x="2076" y="133"/>
                  </a:lnTo>
                  <a:lnTo>
                    <a:pt x="2049" y="112"/>
                  </a:lnTo>
                  <a:lnTo>
                    <a:pt x="2018" y="87"/>
                  </a:lnTo>
                  <a:lnTo>
                    <a:pt x="1977" y="67"/>
                  </a:lnTo>
                  <a:lnTo>
                    <a:pt x="1934" y="55"/>
                  </a:lnTo>
                  <a:lnTo>
                    <a:pt x="1886" y="49"/>
                  </a:lnTo>
                  <a:lnTo>
                    <a:pt x="1836" y="49"/>
                  </a:lnTo>
                  <a:lnTo>
                    <a:pt x="1776" y="64"/>
                  </a:lnTo>
                  <a:lnTo>
                    <a:pt x="1743" y="79"/>
                  </a:lnTo>
                  <a:lnTo>
                    <a:pt x="1707" y="99"/>
                  </a:lnTo>
                  <a:lnTo>
                    <a:pt x="1677" y="118"/>
                  </a:lnTo>
                  <a:lnTo>
                    <a:pt x="1626" y="147"/>
                  </a:lnTo>
                  <a:lnTo>
                    <a:pt x="1586" y="165"/>
                  </a:lnTo>
                  <a:lnTo>
                    <a:pt x="1535" y="180"/>
                  </a:lnTo>
                  <a:lnTo>
                    <a:pt x="1475" y="186"/>
                  </a:lnTo>
                  <a:lnTo>
                    <a:pt x="1437" y="186"/>
                  </a:lnTo>
                  <a:lnTo>
                    <a:pt x="1377" y="180"/>
                  </a:lnTo>
                  <a:lnTo>
                    <a:pt x="1322" y="165"/>
                  </a:lnTo>
                  <a:lnTo>
                    <a:pt x="1269" y="136"/>
                  </a:lnTo>
                  <a:lnTo>
                    <a:pt x="1230" y="109"/>
                  </a:lnTo>
                  <a:lnTo>
                    <a:pt x="1197" y="84"/>
                  </a:lnTo>
                  <a:lnTo>
                    <a:pt x="1163" y="67"/>
                  </a:lnTo>
                  <a:lnTo>
                    <a:pt x="1128" y="55"/>
                  </a:lnTo>
                  <a:lnTo>
                    <a:pt x="1071" y="48"/>
                  </a:lnTo>
                  <a:lnTo>
                    <a:pt x="1020" y="49"/>
                  </a:lnTo>
                  <a:lnTo>
                    <a:pt x="974" y="57"/>
                  </a:lnTo>
                  <a:lnTo>
                    <a:pt x="914" y="78"/>
                  </a:lnTo>
                  <a:lnTo>
                    <a:pt x="879" y="103"/>
                  </a:lnTo>
                  <a:lnTo>
                    <a:pt x="831" y="135"/>
                  </a:lnTo>
                  <a:lnTo>
                    <a:pt x="777" y="166"/>
                  </a:lnTo>
                  <a:lnTo>
                    <a:pt x="713" y="187"/>
                  </a:lnTo>
                  <a:lnTo>
                    <a:pt x="659" y="193"/>
                  </a:lnTo>
                  <a:lnTo>
                    <a:pt x="600" y="195"/>
                  </a:lnTo>
                  <a:lnTo>
                    <a:pt x="543" y="189"/>
                  </a:lnTo>
                  <a:lnTo>
                    <a:pt x="494" y="175"/>
                  </a:lnTo>
                  <a:lnTo>
                    <a:pt x="450" y="154"/>
                  </a:lnTo>
                  <a:lnTo>
                    <a:pt x="408" y="123"/>
                  </a:lnTo>
                  <a:lnTo>
                    <a:pt x="377" y="99"/>
                  </a:lnTo>
                  <a:lnTo>
                    <a:pt x="338" y="79"/>
                  </a:lnTo>
                  <a:lnTo>
                    <a:pt x="291" y="64"/>
                  </a:lnTo>
                  <a:lnTo>
                    <a:pt x="251" y="60"/>
                  </a:lnTo>
                  <a:lnTo>
                    <a:pt x="191" y="58"/>
                  </a:lnTo>
                  <a:lnTo>
                    <a:pt x="144" y="67"/>
                  </a:lnTo>
                  <a:lnTo>
                    <a:pt x="96" y="82"/>
                  </a:lnTo>
                  <a:lnTo>
                    <a:pt x="56" y="108"/>
                  </a:lnTo>
                  <a:lnTo>
                    <a:pt x="0" y="157"/>
                  </a:lnTo>
                  <a:lnTo>
                    <a:pt x="5" y="93"/>
                  </a:lnTo>
                </a:path>
              </a:pathLst>
            </a:custGeom>
            <a:solidFill>
              <a:schemeClr val="bg2"/>
            </a:solidFill>
            <a:ln w="9525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pic>
          <p:nvPicPr>
            <p:cNvPr id="7" name="Picture 5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2196"/>
              <a:ext cx="2766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46790" name="Rectangle 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 anchor="b"/>
          <a:lstStyle>
            <a:lvl1pPr>
              <a:defRPr>
                <a:latin typeface="Arial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246791" name="Rectangle 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latin typeface="Arial" charset="0"/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1ED0E3D4-93AA-4BC1-8E90-64E23838B9F0}" type="datetimeFigureOut">
              <a:rPr lang="ru-RU" smtClean="0"/>
              <a:t>09.02.2012</a:t>
            </a:fld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endParaRPr lang="ru-RU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000000"/>
                </a:solidFill>
              </a:defRPr>
            </a:lvl1pPr>
          </a:lstStyle>
          <a:p>
            <a:fld id="{776F05B5-6DE9-4B6F-ADC8-9C5BD82972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D0E3D4-93AA-4BC1-8E90-64E23838B9F0}" type="datetimeFigureOut">
              <a:rPr lang="ru-RU" smtClean="0"/>
              <a:t>09.02.2012</a:t>
            </a:fld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6F05B5-6DE9-4B6F-ADC8-9C5BD82972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D0E3D4-93AA-4BC1-8E90-64E23838B9F0}" type="datetimeFigureOut">
              <a:rPr lang="ru-RU" smtClean="0"/>
              <a:t>09.02.2012</a:t>
            </a:fld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6F05B5-6DE9-4B6F-ADC8-9C5BD82972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D0E3D4-93AA-4BC1-8E90-64E23838B9F0}" type="datetimeFigureOut">
              <a:rPr lang="ru-RU" smtClean="0"/>
              <a:t>09.02.2012</a:t>
            </a:fld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6F05B5-6DE9-4B6F-ADC8-9C5BD82972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D0E3D4-93AA-4BC1-8E90-64E23838B9F0}" type="datetimeFigureOut">
              <a:rPr lang="ru-RU" smtClean="0"/>
              <a:t>09.02.2012</a:t>
            </a:fld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6F05B5-6DE9-4B6F-ADC8-9C5BD82972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D0E3D4-93AA-4BC1-8E90-64E23838B9F0}" type="datetimeFigureOut">
              <a:rPr lang="ru-RU" smtClean="0"/>
              <a:t>09.02.2012</a:t>
            </a:fld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6F05B5-6DE9-4B6F-ADC8-9C5BD82972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D0E3D4-93AA-4BC1-8E90-64E23838B9F0}" type="datetimeFigureOut">
              <a:rPr lang="ru-RU" smtClean="0"/>
              <a:t>09.02.2012</a:t>
            </a:fld>
            <a:endParaRPr lang="ru-RU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6F05B5-6DE9-4B6F-ADC8-9C5BD82972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D0E3D4-93AA-4BC1-8E90-64E23838B9F0}" type="datetimeFigureOut">
              <a:rPr lang="ru-RU" smtClean="0"/>
              <a:t>09.02.2012</a:t>
            </a:fld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6F05B5-6DE9-4B6F-ADC8-9C5BD82972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D0E3D4-93AA-4BC1-8E90-64E23838B9F0}" type="datetimeFigureOut">
              <a:rPr lang="ru-RU" smtClean="0"/>
              <a:t>09.02.2012</a:t>
            </a:fld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6F05B5-6DE9-4B6F-ADC8-9C5BD82972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D0E3D4-93AA-4BC1-8E90-64E23838B9F0}" type="datetimeFigureOut">
              <a:rPr lang="ru-RU" smtClean="0"/>
              <a:t>09.02.2012</a:t>
            </a:fld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6F05B5-6DE9-4B6F-ADC8-9C5BD82972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D0E3D4-93AA-4BC1-8E90-64E23838B9F0}" type="datetimeFigureOut">
              <a:rPr lang="ru-RU" smtClean="0"/>
              <a:t>09.02.2012</a:t>
            </a:fld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6F05B5-6DE9-4B6F-ADC8-9C5BD82972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A7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1581150"/>
            <a:ext cx="9142413" cy="5275263"/>
            <a:chOff x="0" y="996"/>
            <a:chExt cx="5759" cy="3323"/>
          </a:xfrm>
        </p:grpSpPr>
        <p:pic>
          <p:nvPicPr>
            <p:cNvPr id="1032" name="Picture 3"/>
            <p:cNvPicPr>
              <a:picLocks noChangeArrowheads="1"/>
            </p:cNvPicPr>
            <p:nvPr/>
          </p:nvPicPr>
          <p:blipFill>
            <a:blip r:embed="rId13" cstate="print"/>
            <a:srcRect r="27339" b="11440"/>
            <a:stretch>
              <a:fillRect/>
            </a:stretch>
          </p:blipFill>
          <p:spPr bwMode="auto">
            <a:xfrm>
              <a:off x="3976" y="1423"/>
              <a:ext cx="1783" cy="28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5764" name="Freeform 4"/>
            <p:cNvSpPr>
              <a:spLocks/>
            </p:cNvSpPr>
            <p:nvPr/>
          </p:nvSpPr>
          <p:spPr bwMode="auto">
            <a:xfrm>
              <a:off x="0" y="3522"/>
              <a:ext cx="2509" cy="196"/>
            </a:xfrm>
            <a:custGeom>
              <a:avLst/>
              <a:gdLst/>
              <a:ahLst/>
              <a:cxnLst>
                <a:cxn ang="0">
                  <a:pos x="39" y="61"/>
                </a:cxn>
                <a:cxn ang="0">
                  <a:pos x="104" y="28"/>
                </a:cxn>
                <a:cxn ang="0">
                  <a:pos x="182" y="13"/>
                </a:cxn>
                <a:cxn ang="0">
                  <a:pos x="281" y="13"/>
                </a:cxn>
                <a:cxn ang="0">
                  <a:pos x="357" y="34"/>
                </a:cxn>
                <a:cxn ang="0">
                  <a:pos x="440" y="85"/>
                </a:cxn>
                <a:cxn ang="0">
                  <a:pos x="509" y="129"/>
                </a:cxn>
                <a:cxn ang="0">
                  <a:pos x="626" y="148"/>
                </a:cxn>
                <a:cxn ang="0">
                  <a:pos x="728" y="135"/>
                </a:cxn>
                <a:cxn ang="0">
                  <a:pos x="806" y="93"/>
                </a:cxn>
                <a:cxn ang="0">
                  <a:pos x="899" y="36"/>
                </a:cxn>
                <a:cxn ang="0">
                  <a:pos x="998" y="4"/>
                </a:cxn>
                <a:cxn ang="0">
                  <a:pos x="1119" y="6"/>
                </a:cxn>
                <a:cxn ang="0">
                  <a:pos x="1214" y="39"/>
                </a:cxn>
                <a:cxn ang="0">
                  <a:pos x="1308" y="102"/>
                </a:cxn>
                <a:cxn ang="0">
                  <a:pos x="1403" y="133"/>
                </a:cxn>
                <a:cxn ang="0">
                  <a:pos x="1514" y="133"/>
                </a:cxn>
                <a:cxn ang="0">
                  <a:pos x="1593" y="111"/>
                </a:cxn>
                <a:cxn ang="0">
                  <a:pos x="1668" y="61"/>
                </a:cxn>
                <a:cxn ang="0">
                  <a:pos x="1754" y="18"/>
                </a:cxn>
                <a:cxn ang="0">
                  <a:pos x="1844" y="1"/>
                </a:cxn>
                <a:cxn ang="0">
                  <a:pos x="1958" y="4"/>
                </a:cxn>
                <a:cxn ang="0">
                  <a:pos x="2039" y="33"/>
                </a:cxn>
                <a:cxn ang="0">
                  <a:pos x="2118" y="88"/>
                </a:cxn>
                <a:cxn ang="0">
                  <a:pos x="2192" y="124"/>
                </a:cxn>
                <a:cxn ang="0">
                  <a:pos x="2303" y="138"/>
                </a:cxn>
                <a:cxn ang="0">
                  <a:pos x="2412" y="106"/>
                </a:cxn>
                <a:cxn ang="0">
                  <a:pos x="2463" y="66"/>
                </a:cxn>
                <a:cxn ang="0">
                  <a:pos x="2489" y="61"/>
                </a:cxn>
                <a:cxn ang="0">
                  <a:pos x="2507" y="76"/>
                </a:cxn>
                <a:cxn ang="0">
                  <a:pos x="2508" y="96"/>
                </a:cxn>
                <a:cxn ang="0">
                  <a:pos x="2490" y="118"/>
                </a:cxn>
                <a:cxn ang="0">
                  <a:pos x="2429" y="160"/>
                </a:cxn>
                <a:cxn ang="0">
                  <a:pos x="2352" y="183"/>
                </a:cxn>
                <a:cxn ang="0">
                  <a:pos x="2238" y="184"/>
                </a:cxn>
                <a:cxn ang="0">
                  <a:pos x="2156" y="172"/>
                </a:cxn>
                <a:cxn ang="0">
                  <a:pos x="2076" y="133"/>
                </a:cxn>
                <a:cxn ang="0">
                  <a:pos x="2018" y="87"/>
                </a:cxn>
                <a:cxn ang="0">
                  <a:pos x="1934" y="55"/>
                </a:cxn>
                <a:cxn ang="0">
                  <a:pos x="1836" y="49"/>
                </a:cxn>
                <a:cxn ang="0">
                  <a:pos x="1743" y="79"/>
                </a:cxn>
                <a:cxn ang="0">
                  <a:pos x="1677" y="118"/>
                </a:cxn>
                <a:cxn ang="0">
                  <a:pos x="1586" y="165"/>
                </a:cxn>
                <a:cxn ang="0">
                  <a:pos x="1475" y="186"/>
                </a:cxn>
                <a:cxn ang="0">
                  <a:pos x="1377" y="180"/>
                </a:cxn>
                <a:cxn ang="0">
                  <a:pos x="1269" y="136"/>
                </a:cxn>
                <a:cxn ang="0">
                  <a:pos x="1197" y="84"/>
                </a:cxn>
                <a:cxn ang="0">
                  <a:pos x="1128" y="55"/>
                </a:cxn>
                <a:cxn ang="0">
                  <a:pos x="1020" y="49"/>
                </a:cxn>
                <a:cxn ang="0">
                  <a:pos x="914" y="78"/>
                </a:cxn>
                <a:cxn ang="0">
                  <a:pos x="831" y="135"/>
                </a:cxn>
                <a:cxn ang="0">
                  <a:pos x="713" y="187"/>
                </a:cxn>
                <a:cxn ang="0">
                  <a:pos x="600" y="195"/>
                </a:cxn>
                <a:cxn ang="0">
                  <a:pos x="494" y="175"/>
                </a:cxn>
                <a:cxn ang="0">
                  <a:pos x="408" y="123"/>
                </a:cxn>
                <a:cxn ang="0">
                  <a:pos x="338" y="79"/>
                </a:cxn>
                <a:cxn ang="0">
                  <a:pos x="251" y="60"/>
                </a:cxn>
                <a:cxn ang="0">
                  <a:pos x="144" y="67"/>
                </a:cxn>
                <a:cxn ang="0">
                  <a:pos x="56" y="108"/>
                </a:cxn>
                <a:cxn ang="0">
                  <a:pos x="5" y="93"/>
                </a:cxn>
              </a:cxnLst>
              <a:rect l="0" t="0" r="r" b="b"/>
              <a:pathLst>
                <a:path w="2509" h="196">
                  <a:moveTo>
                    <a:pt x="5" y="93"/>
                  </a:moveTo>
                  <a:lnTo>
                    <a:pt x="39" y="61"/>
                  </a:lnTo>
                  <a:lnTo>
                    <a:pt x="71" y="43"/>
                  </a:lnTo>
                  <a:lnTo>
                    <a:pt x="104" y="28"/>
                  </a:lnTo>
                  <a:lnTo>
                    <a:pt x="144" y="18"/>
                  </a:lnTo>
                  <a:lnTo>
                    <a:pt x="182" y="13"/>
                  </a:lnTo>
                  <a:lnTo>
                    <a:pt x="227" y="10"/>
                  </a:lnTo>
                  <a:lnTo>
                    <a:pt x="281" y="13"/>
                  </a:lnTo>
                  <a:lnTo>
                    <a:pt x="321" y="22"/>
                  </a:lnTo>
                  <a:lnTo>
                    <a:pt x="357" y="34"/>
                  </a:lnTo>
                  <a:lnTo>
                    <a:pt x="408" y="60"/>
                  </a:lnTo>
                  <a:lnTo>
                    <a:pt x="440" y="85"/>
                  </a:lnTo>
                  <a:lnTo>
                    <a:pt x="474" y="111"/>
                  </a:lnTo>
                  <a:lnTo>
                    <a:pt x="509" y="129"/>
                  </a:lnTo>
                  <a:lnTo>
                    <a:pt x="561" y="142"/>
                  </a:lnTo>
                  <a:lnTo>
                    <a:pt x="626" y="148"/>
                  </a:lnTo>
                  <a:lnTo>
                    <a:pt x="677" y="145"/>
                  </a:lnTo>
                  <a:lnTo>
                    <a:pt x="728" y="135"/>
                  </a:lnTo>
                  <a:lnTo>
                    <a:pt x="770" y="117"/>
                  </a:lnTo>
                  <a:lnTo>
                    <a:pt x="806" y="93"/>
                  </a:lnTo>
                  <a:lnTo>
                    <a:pt x="860" y="57"/>
                  </a:lnTo>
                  <a:lnTo>
                    <a:pt x="899" y="36"/>
                  </a:lnTo>
                  <a:lnTo>
                    <a:pt x="950" y="13"/>
                  </a:lnTo>
                  <a:lnTo>
                    <a:pt x="998" y="4"/>
                  </a:lnTo>
                  <a:lnTo>
                    <a:pt x="1043" y="3"/>
                  </a:lnTo>
                  <a:lnTo>
                    <a:pt x="1119" y="6"/>
                  </a:lnTo>
                  <a:lnTo>
                    <a:pt x="1181" y="21"/>
                  </a:lnTo>
                  <a:lnTo>
                    <a:pt x="1214" y="39"/>
                  </a:lnTo>
                  <a:lnTo>
                    <a:pt x="1260" y="66"/>
                  </a:lnTo>
                  <a:lnTo>
                    <a:pt x="1308" y="102"/>
                  </a:lnTo>
                  <a:lnTo>
                    <a:pt x="1349" y="121"/>
                  </a:lnTo>
                  <a:lnTo>
                    <a:pt x="1403" y="133"/>
                  </a:lnTo>
                  <a:lnTo>
                    <a:pt x="1458" y="138"/>
                  </a:lnTo>
                  <a:lnTo>
                    <a:pt x="1514" y="133"/>
                  </a:lnTo>
                  <a:lnTo>
                    <a:pt x="1557" y="123"/>
                  </a:lnTo>
                  <a:lnTo>
                    <a:pt x="1593" y="111"/>
                  </a:lnTo>
                  <a:lnTo>
                    <a:pt x="1635" y="84"/>
                  </a:lnTo>
                  <a:lnTo>
                    <a:pt x="1668" y="61"/>
                  </a:lnTo>
                  <a:lnTo>
                    <a:pt x="1704" y="39"/>
                  </a:lnTo>
                  <a:lnTo>
                    <a:pt x="1754" y="18"/>
                  </a:lnTo>
                  <a:lnTo>
                    <a:pt x="1794" y="6"/>
                  </a:lnTo>
                  <a:lnTo>
                    <a:pt x="1844" y="1"/>
                  </a:lnTo>
                  <a:lnTo>
                    <a:pt x="1907" y="0"/>
                  </a:lnTo>
                  <a:lnTo>
                    <a:pt x="1958" y="4"/>
                  </a:lnTo>
                  <a:lnTo>
                    <a:pt x="2003" y="18"/>
                  </a:lnTo>
                  <a:lnTo>
                    <a:pt x="2039" y="33"/>
                  </a:lnTo>
                  <a:lnTo>
                    <a:pt x="2073" y="54"/>
                  </a:lnTo>
                  <a:lnTo>
                    <a:pt x="2118" y="88"/>
                  </a:lnTo>
                  <a:lnTo>
                    <a:pt x="2153" y="109"/>
                  </a:lnTo>
                  <a:lnTo>
                    <a:pt x="2192" y="124"/>
                  </a:lnTo>
                  <a:lnTo>
                    <a:pt x="2244" y="135"/>
                  </a:lnTo>
                  <a:lnTo>
                    <a:pt x="2303" y="138"/>
                  </a:lnTo>
                  <a:lnTo>
                    <a:pt x="2355" y="129"/>
                  </a:lnTo>
                  <a:lnTo>
                    <a:pt x="2412" y="106"/>
                  </a:lnTo>
                  <a:lnTo>
                    <a:pt x="2439" y="87"/>
                  </a:lnTo>
                  <a:lnTo>
                    <a:pt x="2463" y="66"/>
                  </a:lnTo>
                  <a:lnTo>
                    <a:pt x="2475" y="61"/>
                  </a:lnTo>
                  <a:lnTo>
                    <a:pt x="2489" y="61"/>
                  </a:lnTo>
                  <a:lnTo>
                    <a:pt x="2499" y="66"/>
                  </a:lnTo>
                  <a:lnTo>
                    <a:pt x="2507" y="76"/>
                  </a:lnTo>
                  <a:lnTo>
                    <a:pt x="2508" y="85"/>
                  </a:lnTo>
                  <a:lnTo>
                    <a:pt x="2508" y="96"/>
                  </a:lnTo>
                  <a:lnTo>
                    <a:pt x="2504" y="106"/>
                  </a:lnTo>
                  <a:lnTo>
                    <a:pt x="2490" y="118"/>
                  </a:lnTo>
                  <a:lnTo>
                    <a:pt x="2463" y="139"/>
                  </a:lnTo>
                  <a:lnTo>
                    <a:pt x="2429" y="160"/>
                  </a:lnTo>
                  <a:lnTo>
                    <a:pt x="2399" y="172"/>
                  </a:lnTo>
                  <a:lnTo>
                    <a:pt x="2352" y="183"/>
                  </a:lnTo>
                  <a:lnTo>
                    <a:pt x="2298" y="186"/>
                  </a:lnTo>
                  <a:lnTo>
                    <a:pt x="2238" y="184"/>
                  </a:lnTo>
                  <a:lnTo>
                    <a:pt x="2192" y="180"/>
                  </a:lnTo>
                  <a:lnTo>
                    <a:pt x="2156" y="172"/>
                  </a:lnTo>
                  <a:lnTo>
                    <a:pt x="2114" y="156"/>
                  </a:lnTo>
                  <a:lnTo>
                    <a:pt x="2076" y="133"/>
                  </a:lnTo>
                  <a:lnTo>
                    <a:pt x="2049" y="112"/>
                  </a:lnTo>
                  <a:lnTo>
                    <a:pt x="2018" y="87"/>
                  </a:lnTo>
                  <a:lnTo>
                    <a:pt x="1977" y="67"/>
                  </a:lnTo>
                  <a:lnTo>
                    <a:pt x="1934" y="55"/>
                  </a:lnTo>
                  <a:lnTo>
                    <a:pt x="1886" y="49"/>
                  </a:lnTo>
                  <a:lnTo>
                    <a:pt x="1836" y="49"/>
                  </a:lnTo>
                  <a:lnTo>
                    <a:pt x="1776" y="64"/>
                  </a:lnTo>
                  <a:lnTo>
                    <a:pt x="1743" y="79"/>
                  </a:lnTo>
                  <a:lnTo>
                    <a:pt x="1707" y="99"/>
                  </a:lnTo>
                  <a:lnTo>
                    <a:pt x="1677" y="118"/>
                  </a:lnTo>
                  <a:lnTo>
                    <a:pt x="1626" y="147"/>
                  </a:lnTo>
                  <a:lnTo>
                    <a:pt x="1586" y="165"/>
                  </a:lnTo>
                  <a:lnTo>
                    <a:pt x="1535" y="180"/>
                  </a:lnTo>
                  <a:lnTo>
                    <a:pt x="1475" y="186"/>
                  </a:lnTo>
                  <a:lnTo>
                    <a:pt x="1437" y="186"/>
                  </a:lnTo>
                  <a:lnTo>
                    <a:pt x="1377" y="180"/>
                  </a:lnTo>
                  <a:lnTo>
                    <a:pt x="1322" y="165"/>
                  </a:lnTo>
                  <a:lnTo>
                    <a:pt x="1269" y="136"/>
                  </a:lnTo>
                  <a:lnTo>
                    <a:pt x="1230" y="109"/>
                  </a:lnTo>
                  <a:lnTo>
                    <a:pt x="1197" y="84"/>
                  </a:lnTo>
                  <a:lnTo>
                    <a:pt x="1163" y="67"/>
                  </a:lnTo>
                  <a:lnTo>
                    <a:pt x="1128" y="55"/>
                  </a:lnTo>
                  <a:lnTo>
                    <a:pt x="1071" y="48"/>
                  </a:lnTo>
                  <a:lnTo>
                    <a:pt x="1020" y="49"/>
                  </a:lnTo>
                  <a:lnTo>
                    <a:pt x="974" y="57"/>
                  </a:lnTo>
                  <a:lnTo>
                    <a:pt x="914" y="78"/>
                  </a:lnTo>
                  <a:lnTo>
                    <a:pt x="879" y="103"/>
                  </a:lnTo>
                  <a:lnTo>
                    <a:pt x="831" y="135"/>
                  </a:lnTo>
                  <a:lnTo>
                    <a:pt x="777" y="166"/>
                  </a:lnTo>
                  <a:lnTo>
                    <a:pt x="713" y="187"/>
                  </a:lnTo>
                  <a:lnTo>
                    <a:pt x="659" y="193"/>
                  </a:lnTo>
                  <a:lnTo>
                    <a:pt x="600" y="195"/>
                  </a:lnTo>
                  <a:lnTo>
                    <a:pt x="543" y="189"/>
                  </a:lnTo>
                  <a:lnTo>
                    <a:pt x="494" y="175"/>
                  </a:lnTo>
                  <a:lnTo>
                    <a:pt x="450" y="154"/>
                  </a:lnTo>
                  <a:lnTo>
                    <a:pt x="408" y="123"/>
                  </a:lnTo>
                  <a:lnTo>
                    <a:pt x="377" y="99"/>
                  </a:lnTo>
                  <a:lnTo>
                    <a:pt x="338" y="79"/>
                  </a:lnTo>
                  <a:lnTo>
                    <a:pt x="291" y="64"/>
                  </a:lnTo>
                  <a:lnTo>
                    <a:pt x="251" y="60"/>
                  </a:lnTo>
                  <a:lnTo>
                    <a:pt x="191" y="58"/>
                  </a:lnTo>
                  <a:lnTo>
                    <a:pt x="144" y="67"/>
                  </a:lnTo>
                  <a:lnTo>
                    <a:pt x="96" y="82"/>
                  </a:lnTo>
                  <a:lnTo>
                    <a:pt x="56" y="108"/>
                  </a:lnTo>
                  <a:lnTo>
                    <a:pt x="0" y="157"/>
                  </a:lnTo>
                  <a:lnTo>
                    <a:pt x="5" y="93"/>
                  </a:lnTo>
                </a:path>
              </a:pathLst>
            </a:custGeom>
            <a:solidFill>
              <a:schemeClr val="bg2"/>
            </a:solidFill>
            <a:ln w="9525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pic>
          <p:nvPicPr>
            <p:cNvPr id="1034" name="Picture 5"/>
            <p:cNvPicPr>
              <a:picLocks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0" y="996"/>
              <a:ext cx="2766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45768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50000"/>
              </a:spcBef>
              <a:defRPr sz="1400"/>
            </a:lvl1pPr>
          </a:lstStyle>
          <a:p>
            <a:fld id="{1ED0E3D4-93AA-4BC1-8E90-64E23838B9F0}" type="datetimeFigureOut">
              <a:rPr lang="ru-RU" smtClean="0"/>
              <a:t>09.02.2012</a:t>
            </a:fld>
            <a:endParaRPr lang="ru-RU"/>
          </a:p>
        </p:txBody>
      </p:sp>
      <p:sp>
        <p:nvSpPr>
          <p:cNvPr id="245769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50000"/>
              </a:spcBef>
              <a:defRPr sz="1400"/>
            </a:lvl1pPr>
          </a:lstStyle>
          <a:p>
            <a:endParaRPr lang="ru-RU"/>
          </a:p>
        </p:txBody>
      </p:sp>
      <p:sp>
        <p:nvSpPr>
          <p:cNvPr id="245770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defRPr sz="1400" smtClean="0"/>
            </a:lvl1pPr>
          </a:lstStyle>
          <a:p>
            <a:fld id="{776F05B5-6DE9-4B6F-ADC8-9C5BD829720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pn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323528" y="1916832"/>
            <a:ext cx="8496944" cy="1143000"/>
          </a:xfrm>
        </p:spPr>
        <p:txBody>
          <a:bodyPr/>
          <a:lstStyle/>
          <a:p>
            <a:r>
              <a:rPr lang="uk-UA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Розв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</a:t>
            </a:r>
            <a:r>
              <a:rPr lang="uk-UA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язати</a:t>
            </a:r>
            <a:r>
              <a:rPr lang="uk-UA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задачі:</a:t>
            </a:r>
            <a:endParaRPr lang="ru-RU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sz="quarter" idx="1"/>
          </p:nvPr>
        </p:nvSpPr>
        <p:spPr>
          <a:xfrm>
            <a:off x="1259632" y="3645024"/>
            <a:ext cx="6832848" cy="2400672"/>
          </a:xfrm>
        </p:spPr>
        <p:txBody>
          <a:bodyPr/>
          <a:lstStyle/>
          <a:p>
            <a:r>
              <a:rPr lang="uk-UA" sz="5000" dirty="0" smtClean="0"/>
              <a:t>Завдання 16 стор. 171</a:t>
            </a:r>
          </a:p>
          <a:p>
            <a:r>
              <a:rPr lang="uk-UA" sz="5000" dirty="0" smtClean="0"/>
              <a:t>№ 2, 4, 5, 7, 8, 12, 14</a:t>
            </a:r>
            <a:endParaRPr lang="ru-RU" sz="5000" dirty="0"/>
          </a:p>
        </p:txBody>
      </p:sp>
      <p:pic>
        <p:nvPicPr>
          <p:cNvPr id="4" name="Рисунок 3" descr="11876925370.jpg"/>
          <p:cNvPicPr>
            <a:picLocks noChangeAspect="1"/>
          </p:cNvPicPr>
          <p:nvPr/>
        </p:nvPicPr>
        <p:blipFill>
          <a:blip r:embed="rId2" cstate="print"/>
          <a:srcRect l="3391" r="5062" b="3125"/>
          <a:stretch>
            <a:fillRect/>
          </a:stretch>
        </p:blipFill>
        <p:spPr>
          <a:xfrm>
            <a:off x="6804248" y="260648"/>
            <a:ext cx="2016224" cy="187220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85820" y="6550223"/>
            <a:ext cx="78581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1400" b="1" dirty="0" err="1" smtClean="0">
                <a:latin typeface="Arial Narrow" pitchFamily="34" charset="0"/>
              </a:rPr>
              <a:t>Лискова</a:t>
            </a:r>
            <a:r>
              <a:rPr lang="uk-UA" sz="1400" b="1" dirty="0" smtClean="0">
                <a:latin typeface="Arial Narrow" pitchFamily="34" charset="0"/>
              </a:rPr>
              <a:t> С.М., </a:t>
            </a:r>
            <a:r>
              <a:rPr lang="uk-UA" sz="1400" dirty="0" smtClean="0">
                <a:latin typeface="Arial Narrow" pitchFamily="34" charset="0"/>
              </a:rPr>
              <a:t>вчитель математики спеціалізованої школи № 2 інформаційних технологій </a:t>
            </a:r>
            <a:r>
              <a:rPr lang="uk-UA" sz="1400" dirty="0" err="1" smtClean="0">
                <a:latin typeface="Arial Narrow" pitchFamily="34" charset="0"/>
              </a:rPr>
              <a:t>м.Золотоноші</a:t>
            </a:r>
            <a:endParaRPr lang="ru-RU" sz="1400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323528" y="1916832"/>
            <a:ext cx="8496944" cy="1143000"/>
          </a:xfrm>
        </p:spPr>
        <p:txBody>
          <a:bodyPr/>
          <a:lstStyle/>
          <a:p>
            <a:r>
              <a:rPr lang="uk-UA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Домашнє завдання:</a:t>
            </a:r>
            <a:endParaRPr lang="ru-RU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sz="quarter" idx="1"/>
          </p:nvPr>
        </p:nvSpPr>
        <p:spPr>
          <a:xfrm>
            <a:off x="395536" y="3645024"/>
            <a:ext cx="8496944" cy="2400672"/>
          </a:xfrm>
        </p:spPr>
        <p:txBody>
          <a:bodyPr/>
          <a:lstStyle/>
          <a:p>
            <a:r>
              <a:rPr lang="uk-UA" sz="5000" dirty="0" smtClean="0"/>
              <a:t>§19, завдання 16 стор. 171</a:t>
            </a:r>
          </a:p>
          <a:p>
            <a:r>
              <a:rPr lang="uk-UA" sz="5000" dirty="0" smtClean="0"/>
              <a:t>№ 3, 4, 6, 9, 10</a:t>
            </a:r>
            <a:endParaRPr lang="ru-RU" sz="5000" dirty="0"/>
          </a:p>
        </p:txBody>
      </p:sp>
      <p:pic>
        <p:nvPicPr>
          <p:cNvPr id="4" name="Рисунок 3" descr="11876925370.jpg"/>
          <p:cNvPicPr>
            <a:picLocks noChangeAspect="1"/>
          </p:cNvPicPr>
          <p:nvPr/>
        </p:nvPicPr>
        <p:blipFill>
          <a:blip r:embed="rId2" cstate="print"/>
          <a:srcRect l="3391" r="5062" b="3125"/>
          <a:stretch>
            <a:fillRect/>
          </a:stretch>
        </p:blipFill>
        <p:spPr>
          <a:xfrm>
            <a:off x="6804248" y="260648"/>
            <a:ext cx="2016224" cy="187220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85820" y="6550223"/>
            <a:ext cx="78581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1400" b="1" dirty="0" err="1" smtClean="0">
                <a:latin typeface="Arial Narrow" pitchFamily="34" charset="0"/>
              </a:rPr>
              <a:t>Лискова</a:t>
            </a:r>
            <a:r>
              <a:rPr lang="uk-UA" sz="1400" b="1" dirty="0" smtClean="0">
                <a:latin typeface="Arial Narrow" pitchFamily="34" charset="0"/>
              </a:rPr>
              <a:t> С.М., </a:t>
            </a:r>
            <a:r>
              <a:rPr lang="uk-UA" sz="1400" dirty="0" smtClean="0">
                <a:latin typeface="Arial Narrow" pitchFamily="34" charset="0"/>
              </a:rPr>
              <a:t>вчитель математики спеціалізованої школи № 2 інформаційних технологій </a:t>
            </a:r>
            <a:r>
              <a:rPr lang="uk-UA" sz="1400" dirty="0" err="1" smtClean="0">
                <a:latin typeface="Arial Narrow" pitchFamily="34" charset="0"/>
              </a:rPr>
              <a:t>м.Золотоноші</a:t>
            </a:r>
            <a:endParaRPr lang="ru-RU" sz="1400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395536" y="4005064"/>
            <a:ext cx="8496944" cy="1143000"/>
          </a:xfrm>
        </p:spPr>
        <p:txBody>
          <a:bodyPr/>
          <a:lstStyle/>
          <a:p>
            <a:r>
              <a:rPr lang="uk-UA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Дякую за урок!</a:t>
            </a:r>
            <a:endParaRPr lang="ru-RU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11876925370.jpg"/>
          <p:cNvPicPr>
            <a:picLocks noChangeAspect="1"/>
          </p:cNvPicPr>
          <p:nvPr/>
        </p:nvPicPr>
        <p:blipFill>
          <a:blip r:embed="rId2" cstate="print"/>
          <a:srcRect l="3391" r="5062" b="3125"/>
          <a:stretch>
            <a:fillRect/>
          </a:stretch>
        </p:blipFill>
        <p:spPr>
          <a:xfrm>
            <a:off x="5796134" y="260648"/>
            <a:ext cx="3024338" cy="28083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85820" y="6550223"/>
            <a:ext cx="78581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1400" b="1" dirty="0" err="1" smtClean="0">
                <a:latin typeface="Arial Narrow" pitchFamily="34" charset="0"/>
              </a:rPr>
              <a:t>Лискова</a:t>
            </a:r>
            <a:r>
              <a:rPr lang="uk-UA" sz="1400" b="1" dirty="0" smtClean="0">
                <a:latin typeface="Arial Narrow" pitchFamily="34" charset="0"/>
              </a:rPr>
              <a:t> С.М., </a:t>
            </a:r>
            <a:r>
              <a:rPr lang="uk-UA" sz="1400" dirty="0" smtClean="0">
                <a:latin typeface="Arial Narrow" pitchFamily="34" charset="0"/>
              </a:rPr>
              <a:t>вчитель математики спеціалізованої школи № 2 інформаційних технологій </a:t>
            </a:r>
            <a:r>
              <a:rPr lang="uk-UA" sz="1400" dirty="0" err="1" smtClean="0">
                <a:latin typeface="Arial Narrow" pitchFamily="34" charset="0"/>
              </a:rPr>
              <a:t>м.Золотоноші</a:t>
            </a:r>
            <a:endParaRPr lang="ru-RU" sz="1400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323528" y="2060848"/>
            <a:ext cx="8496944" cy="1143000"/>
          </a:xfrm>
        </p:spPr>
        <p:txBody>
          <a:bodyPr/>
          <a:lstStyle/>
          <a:p>
            <a:r>
              <a:rPr lang="uk-UA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Конус. Елементи конуса</a:t>
            </a:r>
            <a:endParaRPr lang="ru-RU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sz="quarter" idx="1"/>
          </p:nvPr>
        </p:nvSpPr>
        <p:spPr>
          <a:xfrm>
            <a:off x="1331640" y="4077072"/>
            <a:ext cx="6400800" cy="1464568"/>
          </a:xfrm>
        </p:spPr>
        <p:txBody>
          <a:bodyPr/>
          <a:lstStyle/>
          <a:p>
            <a:r>
              <a:rPr lang="uk-UA" dirty="0" smtClean="0"/>
              <a:t>Геометрія</a:t>
            </a:r>
          </a:p>
          <a:p>
            <a:r>
              <a:rPr lang="uk-UA" dirty="0" smtClean="0"/>
              <a:t>11 клас</a:t>
            </a:r>
            <a:endParaRPr lang="ru-RU" dirty="0"/>
          </a:p>
        </p:txBody>
      </p:sp>
      <p:pic>
        <p:nvPicPr>
          <p:cNvPr id="4" name="Рисунок 3" descr="11876925370.jpg"/>
          <p:cNvPicPr>
            <a:picLocks noChangeAspect="1"/>
          </p:cNvPicPr>
          <p:nvPr/>
        </p:nvPicPr>
        <p:blipFill>
          <a:blip r:embed="rId2" cstate="print"/>
          <a:srcRect l="3391" r="5062" b="3125"/>
          <a:stretch>
            <a:fillRect/>
          </a:stretch>
        </p:blipFill>
        <p:spPr>
          <a:xfrm>
            <a:off x="6804248" y="260648"/>
            <a:ext cx="2016224" cy="187220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85820" y="6550223"/>
            <a:ext cx="78581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1400" b="1" dirty="0" err="1" smtClean="0">
                <a:latin typeface="Arial Narrow" pitchFamily="34" charset="0"/>
              </a:rPr>
              <a:t>Лискова</a:t>
            </a:r>
            <a:r>
              <a:rPr lang="uk-UA" sz="1400" b="1" dirty="0" smtClean="0">
                <a:latin typeface="Arial Narrow" pitchFamily="34" charset="0"/>
              </a:rPr>
              <a:t> С.М., </a:t>
            </a:r>
            <a:r>
              <a:rPr lang="uk-UA" sz="1400" dirty="0" smtClean="0">
                <a:latin typeface="Arial Narrow" pitchFamily="34" charset="0"/>
              </a:rPr>
              <a:t>вчитель математики спеціалізованої школи № 2 інформаційних технологій </a:t>
            </a:r>
            <a:r>
              <a:rPr lang="uk-UA" sz="1400" dirty="0" err="1" smtClean="0">
                <a:latin typeface="Arial Narrow" pitchFamily="34" charset="0"/>
              </a:rPr>
              <a:t>м.Золотоноші</a:t>
            </a:r>
            <a:endParaRPr lang="ru-RU" sz="1400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0"/>
            <a:ext cx="7772400" cy="908720"/>
          </a:xfrm>
        </p:spPr>
        <p:txBody>
          <a:bodyPr/>
          <a:lstStyle/>
          <a:p>
            <a:r>
              <a:rPr lang="uk-UA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Конус</a:t>
            </a:r>
            <a:endParaRPr lang="ru-RU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 descr="133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2204864"/>
            <a:ext cx="5616624" cy="4212468"/>
          </a:xfrm>
          <a:prstGeom prst="rect">
            <a:avLst/>
          </a:prstGeom>
        </p:spPr>
      </p:pic>
      <p:pic>
        <p:nvPicPr>
          <p:cNvPr id="4" name="Рисунок 3" descr="a98432309n1157.jpg"/>
          <p:cNvPicPr>
            <a:picLocks noChangeAspect="1"/>
          </p:cNvPicPr>
          <p:nvPr/>
        </p:nvPicPr>
        <p:blipFill>
          <a:blip r:embed="rId3" cstate="print"/>
          <a:srcRect b="10774"/>
          <a:stretch>
            <a:fillRect/>
          </a:stretch>
        </p:blipFill>
        <p:spPr>
          <a:xfrm>
            <a:off x="3131840" y="1412776"/>
            <a:ext cx="5732921" cy="4251548"/>
          </a:xfrm>
          <a:prstGeom prst="rect">
            <a:avLst/>
          </a:prstGeom>
        </p:spPr>
      </p:pic>
      <p:pic>
        <p:nvPicPr>
          <p:cNvPr id="5" name="Рисунок 4" descr="624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1412776"/>
            <a:ext cx="4324350" cy="5238750"/>
          </a:xfrm>
          <a:prstGeom prst="rect">
            <a:avLst/>
          </a:prstGeom>
        </p:spPr>
      </p:pic>
      <p:pic>
        <p:nvPicPr>
          <p:cNvPr id="6" name="Рисунок 5" descr="1-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55976" y="1412776"/>
            <a:ext cx="4608512" cy="5238353"/>
          </a:xfrm>
          <a:prstGeom prst="rect">
            <a:avLst/>
          </a:prstGeom>
        </p:spPr>
      </p:pic>
      <p:pic>
        <p:nvPicPr>
          <p:cNvPr id="7" name="Рисунок 6" descr="konus_dubovi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87624" y="1706329"/>
            <a:ext cx="6768752" cy="4760688"/>
          </a:xfrm>
          <a:prstGeom prst="rect">
            <a:avLst/>
          </a:prstGeom>
        </p:spPr>
      </p:pic>
      <p:pic>
        <p:nvPicPr>
          <p:cNvPr id="8" name="Рисунок 7" descr="2f99a4d4f73f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11560" y="1052736"/>
            <a:ext cx="8136904" cy="5332755"/>
          </a:xfrm>
          <a:prstGeom prst="rect">
            <a:avLst/>
          </a:prstGeom>
        </p:spPr>
      </p:pic>
      <p:pic>
        <p:nvPicPr>
          <p:cNvPr id="9" name="Рисунок 8" descr="8125699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259632" y="1196752"/>
            <a:ext cx="7020272" cy="5265204"/>
          </a:xfrm>
          <a:prstGeom prst="rect">
            <a:avLst/>
          </a:prstGeom>
        </p:spPr>
      </p:pic>
      <p:pic>
        <p:nvPicPr>
          <p:cNvPr id="10" name="Рисунок 9" descr="FERRERO ROCHER конус 28шт 350г -500x500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051720" y="1052736"/>
            <a:ext cx="5482580" cy="5482580"/>
          </a:xfrm>
          <a:prstGeom prst="rect">
            <a:avLst/>
          </a:prstGeom>
        </p:spPr>
      </p:pic>
      <p:pic>
        <p:nvPicPr>
          <p:cNvPr id="11" name="Рисунок 10" descr="Ёлка-конус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51520" y="1052736"/>
            <a:ext cx="8640960" cy="5594384"/>
          </a:xfrm>
          <a:prstGeom prst="rect">
            <a:avLst/>
          </a:prstGeom>
        </p:spPr>
      </p:pic>
      <p:pic>
        <p:nvPicPr>
          <p:cNvPr id="12" name="Рисунок 11" descr="content_0_79914_592040f1_XL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827584" y="980728"/>
            <a:ext cx="7560840" cy="5678674"/>
          </a:xfrm>
          <a:prstGeom prst="rect">
            <a:avLst/>
          </a:prstGeom>
        </p:spPr>
      </p:pic>
      <p:pic>
        <p:nvPicPr>
          <p:cNvPr id="13" name="Рисунок 12" descr="hqcrdgbrwDYNHvxes0mxZEEXfEkzlNYe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899592" y="1052736"/>
            <a:ext cx="7344816" cy="5508612"/>
          </a:xfrm>
          <a:prstGeom prst="rect">
            <a:avLst/>
          </a:prstGeom>
        </p:spPr>
      </p:pic>
      <p:pic>
        <p:nvPicPr>
          <p:cNvPr id="14" name="Рисунок 13" descr="kiisud.png"/>
          <p:cNvPicPr>
            <a:picLocks noChangeAspect="1"/>
          </p:cNvPicPr>
          <p:nvPr/>
        </p:nvPicPr>
        <p:blipFill>
          <a:blip r:embed="rId13" cstate="print"/>
          <a:srcRect b="12598"/>
          <a:stretch>
            <a:fillRect/>
          </a:stretch>
        </p:blipFill>
        <p:spPr>
          <a:xfrm>
            <a:off x="179512" y="990336"/>
            <a:ext cx="8712968" cy="57030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0"/>
            <a:ext cx="7772400" cy="908720"/>
          </a:xfrm>
        </p:spPr>
        <p:txBody>
          <a:bodyPr/>
          <a:lstStyle/>
          <a:p>
            <a:r>
              <a:rPr lang="uk-UA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Конус. Елементи конуса</a:t>
            </a:r>
            <a:endParaRPr lang="ru-RU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" name="Рисунок 14" descr="image2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052736"/>
            <a:ext cx="4680520" cy="554461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076056" y="1052736"/>
            <a:ext cx="3672408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000" b="1" dirty="0" smtClean="0"/>
              <a:t>Прямокутний трикутник АВС обертається навколо катета АВ.</a:t>
            </a:r>
          </a:p>
          <a:p>
            <a:r>
              <a:rPr lang="uk-UA" sz="3000" b="1" dirty="0" smtClean="0"/>
              <a:t>Маємо просторову фігуру – конус:</a:t>
            </a:r>
          </a:p>
          <a:p>
            <a:r>
              <a:rPr lang="uk-UA" sz="3000" b="1" dirty="0" smtClean="0"/>
              <a:t>АВ – вісь конуса</a:t>
            </a:r>
          </a:p>
          <a:p>
            <a:r>
              <a:rPr lang="uk-UA" sz="3000" b="1" dirty="0" smtClean="0"/>
              <a:t>А – вершина конуса</a:t>
            </a:r>
          </a:p>
          <a:p>
            <a:r>
              <a:rPr lang="uk-UA" sz="3000" b="1" dirty="0" smtClean="0"/>
              <a:t>В – центр основи</a:t>
            </a:r>
          </a:p>
          <a:p>
            <a:r>
              <a:rPr lang="uk-UA" sz="3000" b="1" dirty="0" smtClean="0"/>
              <a:t>ВС, ВС</a:t>
            </a:r>
            <a:r>
              <a:rPr lang="uk-UA" sz="3000" b="1" baseline="-25000" dirty="0" smtClean="0"/>
              <a:t>1</a:t>
            </a:r>
            <a:r>
              <a:rPr lang="uk-UA" sz="3000" b="1" dirty="0" smtClean="0"/>
              <a:t>, ВС</a:t>
            </a:r>
            <a:r>
              <a:rPr lang="uk-UA" sz="3000" b="1" baseline="-25000" dirty="0" smtClean="0"/>
              <a:t>2</a:t>
            </a:r>
            <a:r>
              <a:rPr lang="uk-UA" sz="3000" b="1" dirty="0" smtClean="0"/>
              <a:t> – радіуси основи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0"/>
            <a:ext cx="7772400" cy="908720"/>
          </a:xfrm>
        </p:spPr>
        <p:txBody>
          <a:bodyPr/>
          <a:lstStyle/>
          <a:p>
            <a:r>
              <a:rPr lang="uk-UA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Конус. Елементи конуса</a:t>
            </a:r>
            <a:endParaRPr lang="ru-RU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conebnw.jpg"/>
          <p:cNvPicPr>
            <a:picLocks noChangeAspect="1"/>
          </p:cNvPicPr>
          <p:nvPr/>
        </p:nvPicPr>
        <p:blipFill>
          <a:blip r:embed="rId2" cstate="print"/>
          <a:srcRect l="7143" r="8571" b="8333"/>
          <a:stretch>
            <a:fillRect/>
          </a:stretch>
        </p:blipFill>
        <p:spPr>
          <a:xfrm>
            <a:off x="323528" y="1052736"/>
            <a:ext cx="4968552" cy="5544616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 bwMode="auto">
          <a:xfrm>
            <a:off x="2843808" y="1628800"/>
            <a:ext cx="0" cy="3960440"/>
          </a:xfrm>
          <a:prstGeom prst="line">
            <a:avLst/>
          </a:prstGeom>
          <a:solidFill>
            <a:schemeClr val="accent1"/>
          </a:solidFill>
          <a:ln w="28575" cap="sq" cmpd="sng" algn="ctr">
            <a:solidFill>
              <a:schemeClr val="tx1"/>
            </a:solidFill>
            <a:prstDash val="lgDash"/>
            <a:miter lim="800000"/>
            <a:headEnd type="none" w="sm" len="sm"/>
            <a:tailEnd type="none" w="sm" len="sm"/>
          </a:ln>
          <a:effectLst/>
        </p:spPr>
      </p:cxnSp>
      <p:cxnSp>
        <p:nvCxnSpPr>
          <p:cNvPr id="10" name="Прямая соединительная линия 9"/>
          <p:cNvCxnSpPr/>
          <p:nvPr/>
        </p:nvCxnSpPr>
        <p:spPr bwMode="auto">
          <a:xfrm flipV="1">
            <a:off x="1331640" y="5589240"/>
            <a:ext cx="1512168" cy="504056"/>
          </a:xfrm>
          <a:prstGeom prst="line">
            <a:avLst/>
          </a:prstGeom>
          <a:solidFill>
            <a:schemeClr val="accent1"/>
          </a:solidFill>
          <a:ln w="28575" cap="sq" cmpd="sng" algn="ctr">
            <a:solidFill>
              <a:schemeClr val="tx1"/>
            </a:solidFill>
            <a:prstDash val="lgDash"/>
            <a:miter lim="800000"/>
            <a:headEnd type="none" w="sm" len="sm"/>
            <a:tailEnd type="none" w="sm" len="sm"/>
          </a:ln>
          <a:effectLst/>
        </p:spPr>
      </p:cxnSp>
      <p:cxnSp>
        <p:nvCxnSpPr>
          <p:cNvPr id="14" name="Прямая соединительная линия 13"/>
          <p:cNvCxnSpPr/>
          <p:nvPr/>
        </p:nvCxnSpPr>
        <p:spPr bwMode="auto">
          <a:xfrm flipH="1">
            <a:off x="1259632" y="1628800"/>
            <a:ext cx="1584176" cy="4464496"/>
          </a:xfrm>
          <a:prstGeom prst="line">
            <a:avLst/>
          </a:prstGeom>
          <a:solidFill>
            <a:schemeClr val="accent1"/>
          </a:solidFill>
          <a:ln w="57150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2843808" y="1196752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/>
              <a:t>М</a:t>
            </a:r>
            <a:endParaRPr lang="ru-RU" sz="28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2771800" y="5301208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/>
              <a:t>О</a:t>
            </a:r>
            <a:endParaRPr lang="ru-RU" sz="28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899592" y="6021288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/>
              <a:t>В</a:t>
            </a:r>
            <a:endParaRPr lang="ru-RU" sz="28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2771800" y="3429000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/>
              <a:t>Н</a:t>
            </a:r>
            <a:endParaRPr lang="ru-RU" sz="28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1835696" y="5373216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R</a:t>
            </a:r>
            <a:endParaRPr lang="ru-RU" sz="28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1619672" y="3861048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/>
              <a:t>l</a:t>
            </a:r>
            <a:endParaRPr lang="ru-RU" sz="2800" b="1" i="1" dirty="0"/>
          </a:p>
        </p:txBody>
      </p:sp>
      <p:sp>
        <p:nvSpPr>
          <p:cNvPr id="25" name="TextBox 24"/>
          <p:cNvSpPr txBox="1"/>
          <p:nvPr/>
        </p:nvSpPr>
        <p:spPr>
          <a:xfrm>
            <a:off x="5292080" y="1456323"/>
            <a:ext cx="367240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000" b="1" dirty="0"/>
              <a:t>п</a:t>
            </a:r>
            <a:r>
              <a:rPr lang="uk-UA" sz="3000" b="1" dirty="0" smtClean="0"/>
              <a:t>ряма </a:t>
            </a:r>
            <a:r>
              <a:rPr lang="uk-UA" sz="3000" b="1" dirty="0" err="1" smtClean="0"/>
              <a:t>МО</a:t>
            </a:r>
            <a:r>
              <a:rPr lang="uk-UA" sz="3000" b="1" dirty="0" smtClean="0"/>
              <a:t> – вісь конуса</a:t>
            </a:r>
          </a:p>
          <a:p>
            <a:r>
              <a:rPr lang="uk-UA" sz="3000" b="1" dirty="0" err="1" smtClean="0"/>
              <a:t>МО</a:t>
            </a:r>
            <a:r>
              <a:rPr lang="uk-UA" sz="3000" b="1" dirty="0" smtClean="0"/>
              <a:t> – висота конуса</a:t>
            </a:r>
          </a:p>
          <a:p>
            <a:r>
              <a:rPr lang="uk-UA" sz="3000" b="1" dirty="0" err="1" smtClean="0"/>
              <a:t>МО</a:t>
            </a:r>
            <a:r>
              <a:rPr lang="uk-UA" sz="3000" b="1" dirty="0" smtClean="0"/>
              <a:t> = </a:t>
            </a:r>
            <a:r>
              <a:rPr lang="en-US" sz="3000" b="1" dirty="0" smtClean="0"/>
              <a:t>H</a:t>
            </a:r>
            <a:endParaRPr lang="uk-UA" sz="3000" b="1" dirty="0" smtClean="0"/>
          </a:p>
          <a:p>
            <a:r>
              <a:rPr lang="uk-UA" sz="3000" b="1" dirty="0" smtClean="0"/>
              <a:t>М – вершина конуса</a:t>
            </a:r>
          </a:p>
          <a:p>
            <a:r>
              <a:rPr lang="uk-UA" sz="3000" b="1" dirty="0" smtClean="0"/>
              <a:t>ВО – радіус основи конуса, ВО = </a:t>
            </a:r>
            <a:r>
              <a:rPr lang="en-US" sz="3000" b="1" dirty="0" smtClean="0"/>
              <a:t>R</a:t>
            </a:r>
          </a:p>
          <a:p>
            <a:r>
              <a:rPr lang="en-US" sz="3000" b="1" dirty="0" smtClean="0"/>
              <a:t>MB – </a:t>
            </a:r>
            <a:r>
              <a:rPr lang="uk-UA" sz="3000" b="1" dirty="0" smtClean="0"/>
              <a:t>твірна конуса</a:t>
            </a:r>
          </a:p>
          <a:p>
            <a:r>
              <a:rPr lang="uk-UA" sz="3000" b="1" dirty="0" smtClean="0"/>
              <a:t>МВ = </a:t>
            </a:r>
            <a:r>
              <a:rPr lang="en-US" sz="3000" b="1" i="1" dirty="0" smtClean="0"/>
              <a:t>l</a:t>
            </a:r>
            <a:endParaRPr lang="ru-RU" sz="3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712968" cy="908720"/>
          </a:xfrm>
        </p:spPr>
        <p:txBody>
          <a:bodyPr/>
          <a:lstStyle/>
          <a:p>
            <a:r>
              <a:rPr lang="uk-UA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Конус. Площа бічної поверхні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conebnw.jpg"/>
          <p:cNvPicPr>
            <a:picLocks noChangeAspect="1"/>
          </p:cNvPicPr>
          <p:nvPr/>
        </p:nvPicPr>
        <p:blipFill>
          <a:blip r:embed="rId2" cstate="print"/>
          <a:srcRect l="7143" r="8571" b="8333"/>
          <a:stretch>
            <a:fillRect/>
          </a:stretch>
        </p:blipFill>
        <p:spPr>
          <a:xfrm>
            <a:off x="323528" y="1052736"/>
            <a:ext cx="4968552" cy="5544616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 bwMode="auto">
          <a:xfrm>
            <a:off x="2843808" y="1628800"/>
            <a:ext cx="0" cy="3960440"/>
          </a:xfrm>
          <a:prstGeom prst="line">
            <a:avLst/>
          </a:prstGeom>
          <a:solidFill>
            <a:schemeClr val="accent1"/>
          </a:solidFill>
          <a:ln w="28575" cap="sq" cmpd="sng" algn="ctr">
            <a:solidFill>
              <a:schemeClr val="tx1"/>
            </a:solidFill>
            <a:prstDash val="lgDash"/>
            <a:miter lim="800000"/>
            <a:headEnd type="none" w="sm" len="sm"/>
            <a:tailEnd type="none" w="sm" len="sm"/>
          </a:ln>
          <a:effectLst/>
        </p:spPr>
      </p:cxnSp>
      <p:cxnSp>
        <p:nvCxnSpPr>
          <p:cNvPr id="10" name="Прямая соединительная линия 9"/>
          <p:cNvCxnSpPr/>
          <p:nvPr/>
        </p:nvCxnSpPr>
        <p:spPr bwMode="auto">
          <a:xfrm flipV="1">
            <a:off x="1331640" y="5589240"/>
            <a:ext cx="1512168" cy="504056"/>
          </a:xfrm>
          <a:prstGeom prst="line">
            <a:avLst/>
          </a:prstGeom>
          <a:solidFill>
            <a:schemeClr val="accent1"/>
          </a:solidFill>
          <a:ln w="28575" cap="sq" cmpd="sng" algn="ctr">
            <a:solidFill>
              <a:schemeClr val="tx1"/>
            </a:solidFill>
            <a:prstDash val="lgDash"/>
            <a:miter lim="800000"/>
            <a:headEnd type="none" w="sm" len="sm"/>
            <a:tailEnd type="none" w="sm" len="sm"/>
          </a:ln>
          <a:effectLst/>
        </p:spPr>
      </p:cxnSp>
      <p:cxnSp>
        <p:nvCxnSpPr>
          <p:cNvPr id="14" name="Прямая соединительная линия 13"/>
          <p:cNvCxnSpPr/>
          <p:nvPr/>
        </p:nvCxnSpPr>
        <p:spPr bwMode="auto">
          <a:xfrm flipH="1">
            <a:off x="1259632" y="1628800"/>
            <a:ext cx="1584176" cy="4464496"/>
          </a:xfrm>
          <a:prstGeom prst="line">
            <a:avLst/>
          </a:prstGeom>
          <a:solidFill>
            <a:schemeClr val="accent1"/>
          </a:solidFill>
          <a:ln w="57150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2843808" y="1196752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/>
              <a:t>М</a:t>
            </a:r>
            <a:endParaRPr lang="ru-RU" sz="28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2771800" y="5301208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/>
              <a:t>О</a:t>
            </a:r>
            <a:endParaRPr lang="ru-RU" sz="28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899592" y="6021288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/>
              <a:t>В</a:t>
            </a:r>
            <a:endParaRPr lang="ru-RU" sz="28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2771800" y="3429000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/>
              <a:t>Н</a:t>
            </a:r>
            <a:endParaRPr lang="ru-RU" sz="28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1835696" y="5373216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R</a:t>
            </a:r>
            <a:endParaRPr lang="ru-RU" sz="28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1619672" y="3861048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/>
              <a:t>l</a:t>
            </a:r>
            <a:endParaRPr lang="ru-RU" sz="2800" b="1" i="1" dirty="0"/>
          </a:p>
        </p:txBody>
      </p:sp>
      <p:sp>
        <p:nvSpPr>
          <p:cNvPr id="25" name="TextBox 24"/>
          <p:cNvSpPr txBox="1"/>
          <p:nvPr/>
        </p:nvSpPr>
        <p:spPr>
          <a:xfrm>
            <a:off x="4860032" y="1412776"/>
            <a:ext cx="3888432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b="1" dirty="0" smtClean="0"/>
              <a:t>S</a:t>
            </a:r>
            <a:r>
              <a:rPr lang="uk-UA" sz="3300" b="1" baseline="-25000" dirty="0" smtClean="0"/>
              <a:t>бічна конуса </a:t>
            </a:r>
            <a:r>
              <a:rPr lang="uk-UA" sz="3300" b="1" dirty="0" smtClean="0"/>
              <a:t>= </a:t>
            </a:r>
            <a:r>
              <a:rPr lang="el-GR" sz="3300" b="1" dirty="0" smtClean="0"/>
              <a:t>π</a:t>
            </a:r>
            <a:r>
              <a:rPr lang="en-US" sz="3300" b="1" dirty="0" err="1" smtClean="0"/>
              <a:t>R</a:t>
            </a:r>
            <a:r>
              <a:rPr lang="en-US" sz="3300" b="1" i="1" dirty="0" err="1" smtClean="0"/>
              <a:t>l</a:t>
            </a:r>
            <a:r>
              <a:rPr lang="uk-UA" sz="3300" b="1" i="1" dirty="0" smtClean="0"/>
              <a:t>, </a:t>
            </a:r>
            <a:r>
              <a:rPr lang="uk-UA" sz="3300" b="1" dirty="0" smtClean="0"/>
              <a:t>де</a:t>
            </a:r>
            <a:r>
              <a:rPr lang="uk-UA" sz="3300" b="1" dirty="0" smtClean="0"/>
              <a:t>    </a:t>
            </a:r>
          </a:p>
          <a:p>
            <a:r>
              <a:rPr lang="uk-UA" sz="3300" b="1" dirty="0"/>
              <a:t> </a:t>
            </a:r>
            <a:r>
              <a:rPr lang="uk-UA" sz="3300" b="1" dirty="0" smtClean="0"/>
              <a:t>   </a:t>
            </a:r>
            <a:r>
              <a:rPr lang="en-US" sz="3300" b="1" dirty="0" smtClean="0"/>
              <a:t>R</a:t>
            </a:r>
            <a:r>
              <a:rPr lang="uk-UA" sz="3300" b="1" dirty="0" smtClean="0"/>
              <a:t> – радіус основи</a:t>
            </a:r>
            <a:endParaRPr lang="uk-UA" sz="3300" b="1" dirty="0" smtClean="0"/>
          </a:p>
          <a:p>
            <a:r>
              <a:rPr lang="uk-UA" sz="3300" b="1" i="1" dirty="0" smtClean="0"/>
              <a:t>    </a:t>
            </a:r>
            <a:r>
              <a:rPr lang="en-US" sz="3300" b="1" i="1" dirty="0" smtClean="0"/>
              <a:t>l</a:t>
            </a:r>
            <a:r>
              <a:rPr lang="uk-UA" sz="3300" b="1" i="1" dirty="0" smtClean="0"/>
              <a:t> – </a:t>
            </a:r>
            <a:r>
              <a:rPr lang="uk-UA" sz="3300" b="1" dirty="0" smtClean="0"/>
              <a:t>твірна конуса</a:t>
            </a:r>
            <a:endParaRPr lang="en-US" sz="3300" b="1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4860032" y="3284984"/>
            <a:ext cx="388843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b="1" dirty="0" smtClean="0"/>
              <a:t>S</a:t>
            </a:r>
            <a:r>
              <a:rPr lang="uk-UA" sz="3300" b="1" baseline="-25000" dirty="0" smtClean="0"/>
              <a:t>поверхні </a:t>
            </a:r>
            <a:r>
              <a:rPr lang="uk-UA" sz="3300" b="1" dirty="0" smtClean="0"/>
              <a:t>= </a:t>
            </a:r>
            <a:r>
              <a:rPr lang="el-GR" sz="3300" b="1" dirty="0" smtClean="0"/>
              <a:t>π</a:t>
            </a:r>
            <a:r>
              <a:rPr lang="en-US" sz="3300" b="1" dirty="0" err="1" smtClean="0"/>
              <a:t>R</a:t>
            </a:r>
            <a:r>
              <a:rPr lang="en-US" sz="3300" b="1" i="1" dirty="0" err="1" smtClean="0"/>
              <a:t>l</a:t>
            </a:r>
            <a:r>
              <a:rPr lang="uk-UA" sz="3300" b="1" i="1" dirty="0" smtClean="0"/>
              <a:t> </a:t>
            </a:r>
            <a:r>
              <a:rPr lang="uk-UA" sz="3300" b="1" dirty="0" smtClean="0"/>
              <a:t>+ </a:t>
            </a:r>
            <a:r>
              <a:rPr lang="el-GR" sz="3300" b="1" dirty="0" smtClean="0"/>
              <a:t>π</a:t>
            </a:r>
            <a:r>
              <a:rPr lang="en-US" sz="3300" b="1" dirty="0" smtClean="0"/>
              <a:t>R</a:t>
            </a:r>
            <a:r>
              <a:rPr lang="uk-UA" sz="3300" b="1" baseline="30000" dirty="0" smtClean="0"/>
              <a:t>2</a:t>
            </a:r>
            <a:endParaRPr lang="en-US" sz="33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323528" y="2060848"/>
            <a:ext cx="8496944" cy="1143000"/>
          </a:xfrm>
        </p:spPr>
        <p:txBody>
          <a:bodyPr/>
          <a:lstStyle/>
          <a:p>
            <a:r>
              <a:rPr lang="uk-UA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Конус. Перерізи конуса</a:t>
            </a:r>
            <a:endParaRPr lang="ru-RU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sz="quarter" idx="1"/>
          </p:nvPr>
        </p:nvSpPr>
        <p:spPr>
          <a:xfrm>
            <a:off x="1331640" y="4077072"/>
            <a:ext cx="6400800" cy="1464568"/>
          </a:xfrm>
        </p:spPr>
        <p:txBody>
          <a:bodyPr/>
          <a:lstStyle/>
          <a:p>
            <a:r>
              <a:rPr lang="uk-UA" dirty="0" smtClean="0"/>
              <a:t>Геометрія</a:t>
            </a:r>
          </a:p>
          <a:p>
            <a:r>
              <a:rPr lang="uk-UA" dirty="0" smtClean="0"/>
              <a:t>11 клас</a:t>
            </a:r>
            <a:endParaRPr lang="ru-RU" dirty="0"/>
          </a:p>
        </p:txBody>
      </p:sp>
      <p:pic>
        <p:nvPicPr>
          <p:cNvPr id="4" name="Рисунок 3" descr="11876925370.jpg"/>
          <p:cNvPicPr>
            <a:picLocks noChangeAspect="1"/>
          </p:cNvPicPr>
          <p:nvPr/>
        </p:nvPicPr>
        <p:blipFill>
          <a:blip r:embed="rId2" cstate="print"/>
          <a:srcRect l="3391" r="5062" b="3125"/>
          <a:stretch>
            <a:fillRect/>
          </a:stretch>
        </p:blipFill>
        <p:spPr>
          <a:xfrm>
            <a:off x="6804248" y="260648"/>
            <a:ext cx="2016224" cy="187220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85820" y="6550223"/>
            <a:ext cx="78581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1400" b="1" dirty="0" err="1" smtClean="0">
                <a:latin typeface="Arial Narrow" pitchFamily="34" charset="0"/>
              </a:rPr>
              <a:t>Лискова</a:t>
            </a:r>
            <a:r>
              <a:rPr lang="uk-UA" sz="1400" b="1" dirty="0" smtClean="0">
                <a:latin typeface="Arial Narrow" pitchFamily="34" charset="0"/>
              </a:rPr>
              <a:t> С.М., </a:t>
            </a:r>
            <a:r>
              <a:rPr lang="uk-UA" sz="1400" dirty="0" smtClean="0">
                <a:latin typeface="Arial Narrow" pitchFamily="34" charset="0"/>
              </a:rPr>
              <a:t>вчитель математики спеціалізованої школи № 2 інформаційних технологій </a:t>
            </a:r>
            <a:r>
              <a:rPr lang="uk-UA" sz="1400" dirty="0" err="1" smtClean="0">
                <a:latin typeface="Arial Narrow" pitchFamily="34" charset="0"/>
              </a:rPr>
              <a:t>м.Золотоноші</a:t>
            </a:r>
            <a:endParaRPr lang="ru-RU" sz="1400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712968" cy="908720"/>
          </a:xfrm>
        </p:spPr>
        <p:txBody>
          <a:bodyPr/>
          <a:lstStyle/>
          <a:p>
            <a:r>
              <a:rPr lang="uk-UA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Конус. Перерізи конуса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conebnw.jpg"/>
          <p:cNvPicPr>
            <a:picLocks noChangeAspect="1"/>
          </p:cNvPicPr>
          <p:nvPr/>
        </p:nvPicPr>
        <p:blipFill>
          <a:blip r:embed="rId2" cstate="print"/>
          <a:srcRect l="7143" r="8571" b="8333"/>
          <a:stretch>
            <a:fillRect/>
          </a:stretch>
        </p:blipFill>
        <p:spPr>
          <a:xfrm>
            <a:off x="323528" y="1052736"/>
            <a:ext cx="4968552" cy="5544616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 bwMode="auto">
          <a:xfrm>
            <a:off x="2843808" y="1628800"/>
            <a:ext cx="0" cy="3960440"/>
          </a:xfrm>
          <a:prstGeom prst="line">
            <a:avLst/>
          </a:prstGeom>
          <a:solidFill>
            <a:schemeClr val="accent1"/>
          </a:solidFill>
          <a:ln w="28575" cap="sq" cmpd="sng" algn="ctr">
            <a:solidFill>
              <a:schemeClr val="tx1"/>
            </a:solidFill>
            <a:prstDash val="lgDash"/>
            <a:miter lim="800000"/>
            <a:headEnd type="none" w="sm" len="sm"/>
            <a:tailEnd type="none" w="sm" len="sm"/>
          </a:ln>
          <a:effectLst/>
        </p:spPr>
      </p:cxnSp>
      <p:cxnSp>
        <p:nvCxnSpPr>
          <p:cNvPr id="10" name="Прямая соединительная линия 9"/>
          <p:cNvCxnSpPr/>
          <p:nvPr/>
        </p:nvCxnSpPr>
        <p:spPr bwMode="auto">
          <a:xfrm flipV="1">
            <a:off x="1331640" y="5085184"/>
            <a:ext cx="3024336" cy="1008112"/>
          </a:xfrm>
          <a:prstGeom prst="line">
            <a:avLst/>
          </a:prstGeom>
          <a:solidFill>
            <a:schemeClr val="accent1"/>
          </a:solidFill>
          <a:ln w="28575" cap="sq" cmpd="sng" algn="ctr">
            <a:solidFill>
              <a:schemeClr val="tx1"/>
            </a:solidFill>
            <a:prstDash val="lgDash"/>
            <a:miter lim="800000"/>
            <a:headEnd type="none" w="sm" len="sm"/>
            <a:tailEnd type="none" w="sm" len="sm"/>
          </a:ln>
          <a:effectLst/>
        </p:spPr>
      </p:cxnSp>
      <p:cxnSp>
        <p:nvCxnSpPr>
          <p:cNvPr id="14" name="Прямая соединительная линия 13"/>
          <p:cNvCxnSpPr/>
          <p:nvPr/>
        </p:nvCxnSpPr>
        <p:spPr bwMode="auto">
          <a:xfrm flipH="1">
            <a:off x="1259632" y="1628800"/>
            <a:ext cx="1584176" cy="4464496"/>
          </a:xfrm>
          <a:prstGeom prst="line">
            <a:avLst/>
          </a:prstGeom>
          <a:solidFill>
            <a:schemeClr val="accent1"/>
          </a:solidFill>
          <a:ln w="57150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2843808" y="1196752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/>
              <a:t>М</a:t>
            </a:r>
            <a:endParaRPr lang="ru-RU" sz="28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2699792" y="5498068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/>
              <a:t>О</a:t>
            </a:r>
            <a:endParaRPr lang="ru-RU" sz="28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899592" y="6021288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/>
              <a:t>В</a:t>
            </a:r>
            <a:endParaRPr lang="ru-RU" sz="28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5292080" y="1052736"/>
            <a:ext cx="3672408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300" b="1" dirty="0" smtClean="0"/>
              <a:t>Переріз, що проходить через вісь – осьовий переріз – рівнобедрений трикутник </a:t>
            </a:r>
            <a:r>
              <a:rPr lang="uk-UA" sz="3300" b="1" dirty="0" err="1" smtClean="0"/>
              <a:t>МВК</a:t>
            </a:r>
            <a:endParaRPr lang="uk-UA" sz="3300" b="1" dirty="0" smtClean="0"/>
          </a:p>
          <a:p>
            <a:endParaRPr lang="en-US" sz="3300" b="1" dirty="0" smtClean="0"/>
          </a:p>
        </p:txBody>
      </p:sp>
      <p:cxnSp>
        <p:nvCxnSpPr>
          <p:cNvPr id="17" name="Прямая соединительная линия 16"/>
          <p:cNvCxnSpPr/>
          <p:nvPr/>
        </p:nvCxnSpPr>
        <p:spPr bwMode="auto">
          <a:xfrm>
            <a:off x="2843808" y="1628800"/>
            <a:ext cx="1584176" cy="3456384"/>
          </a:xfrm>
          <a:prstGeom prst="line">
            <a:avLst/>
          </a:prstGeom>
          <a:solidFill>
            <a:schemeClr val="accent1"/>
          </a:solidFill>
          <a:ln w="28575" cap="sq" cmpd="sng" algn="ctr">
            <a:solidFill>
              <a:schemeClr val="tx1"/>
            </a:solidFill>
            <a:prstDash val="lgDash"/>
            <a:miter lim="800000"/>
            <a:headEnd type="none" w="sm" len="sm"/>
            <a:tailEnd type="none" w="sm" len="sm"/>
          </a:ln>
          <a:effectLst/>
        </p:spPr>
      </p:cxnSp>
      <p:sp>
        <p:nvSpPr>
          <p:cNvPr id="28" name="TextBox 27"/>
          <p:cNvSpPr txBox="1"/>
          <p:nvPr/>
        </p:nvSpPr>
        <p:spPr>
          <a:xfrm>
            <a:off x="4211960" y="5013176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/>
              <a:t>К</a:t>
            </a:r>
            <a:endParaRPr lang="ru-RU" sz="28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5148064" y="4293096"/>
            <a:ext cx="39959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300" b="1" dirty="0" smtClean="0"/>
              <a:t>Чи рівносторонній?</a:t>
            </a:r>
          </a:p>
          <a:p>
            <a:endParaRPr lang="en-US" sz="33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4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5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5" grpId="0"/>
      <p:bldP spid="28" grpId="0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712968" cy="908720"/>
          </a:xfrm>
        </p:spPr>
        <p:txBody>
          <a:bodyPr/>
          <a:lstStyle/>
          <a:p>
            <a:r>
              <a:rPr lang="uk-UA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Конус. Перерізи конуса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conebnw.jpg"/>
          <p:cNvPicPr>
            <a:picLocks noChangeAspect="1"/>
          </p:cNvPicPr>
          <p:nvPr/>
        </p:nvPicPr>
        <p:blipFill>
          <a:blip r:embed="rId2" cstate="print"/>
          <a:srcRect l="7143" r="8571" b="8333"/>
          <a:stretch>
            <a:fillRect/>
          </a:stretch>
        </p:blipFill>
        <p:spPr>
          <a:xfrm>
            <a:off x="323528" y="1052736"/>
            <a:ext cx="4968552" cy="5544616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 bwMode="auto">
          <a:xfrm>
            <a:off x="2843808" y="1628800"/>
            <a:ext cx="0" cy="3960440"/>
          </a:xfrm>
          <a:prstGeom prst="line">
            <a:avLst/>
          </a:prstGeom>
          <a:solidFill>
            <a:schemeClr val="accent1"/>
          </a:solidFill>
          <a:ln w="28575" cap="sq" cmpd="sng" algn="ctr">
            <a:solidFill>
              <a:schemeClr val="tx1"/>
            </a:solidFill>
            <a:prstDash val="lgDash"/>
            <a:miter lim="800000"/>
            <a:headEnd type="none" w="sm" len="sm"/>
            <a:tailEnd type="none" w="sm" len="sm"/>
          </a:ln>
          <a:effectLst/>
        </p:spPr>
      </p:cxnSp>
      <p:cxnSp>
        <p:nvCxnSpPr>
          <p:cNvPr id="10" name="Прямая соединительная линия 9"/>
          <p:cNvCxnSpPr/>
          <p:nvPr/>
        </p:nvCxnSpPr>
        <p:spPr bwMode="auto">
          <a:xfrm flipV="1">
            <a:off x="2195736" y="5229200"/>
            <a:ext cx="2448272" cy="1080120"/>
          </a:xfrm>
          <a:prstGeom prst="line">
            <a:avLst/>
          </a:prstGeom>
          <a:solidFill>
            <a:schemeClr val="accent1"/>
          </a:solidFill>
          <a:ln w="28575" cap="sq" cmpd="sng" algn="ctr">
            <a:solidFill>
              <a:schemeClr val="tx1"/>
            </a:solidFill>
            <a:prstDash val="lgDash"/>
            <a:miter lim="800000"/>
            <a:headEnd type="none" w="sm" len="sm"/>
            <a:tailEnd type="none" w="sm" len="sm"/>
          </a:ln>
          <a:effectLst/>
        </p:spPr>
      </p:cxnSp>
      <p:cxnSp>
        <p:nvCxnSpPr>
          <p:cNvPr id="14" name="Прямая соединительная линия 13"/>
          <p:cNvCxnSpPr/>
          <p:nvPr/>
        </p:nvCxnSpPr>
        <p:spPr bwMode="auto">
          <a:xfrm flipH="1">
            <a:off x="2195736" y="1628800"/>
            <a:ext cx="648072" cy="4680520"/>
          </a:xfrm>
          <a:prstGeom prst="line">
            <a:avLst/>
          </a:prstGeom>
          <a:solidFill>
            <a:schemeClr val="accent1"/>
          </a:solidFill>
          <a:ln w="57150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2843808" y="1196752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/>
              <a:t>М</a:t>
            </a:r>
            <a:endParaRPr lang="ru-RU" sz="28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2411760" y="5229200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/>
              <a:t>О</a:t>
            </a:r>
            <a:endParaRPr lang="ru-RU" sz="28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1835696" y="6237312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/>
              <a:t>В</a:t>
            </a:r>
            <a:endParaRPr lang="ru-RU" sz="28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5292080" y="1052736"/>
            <a:ext cx="367240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300" b="1" dirty="0" smtClean="0"/>
              <a:t>Переріз, що проходить через вершину і хорду основи – рівнобедрений трикутник </a:t>
            </a:r>
            <a:r>
              <a:rPr lang="uk-UA" sz="3300" b="1" dirty="0" err="1" smtClean="0"/>
              <a:t>МВК</a:t>
            </a:r>
            <a:endParaRPr lang="en-US" sz="3300" b="1" dirty="0" smtClean="0"/>
          </a:p>
        </p:txBody>
      </p:sp>
      <p:cxnSp>
        <p:nvCxnSpPr>
          <p:cNvPr id="17" name="Прямая соединительная линия 16"/>
          <p:cNvCxnSpPr/>
          <p:nvPr/>
        </p:nvCxnSpPr>
        <p:spPr bwMode="auto">
          <a:xfrm>
            <a:off x="2843808" y="1628800"/>
            <a:ext cx="1872208" cy="3600400"/>
          </a:xfrm>
          <a:prstGeom prst="line">
            <a:avLst/>
          </a:prstGeom>
          <a:solidFill>
            <a:schemeClr val="accent1"/>
          </a:solidFill>
          <a:ln w="28575" cap="sq" cmpd="sng" algn="ctr">
            <a:solidFill>
              <a:schemeClr val="tx1"/>
            </a:solidFill>
            <a:prstDash val="lgDash"/>
            <a:miter lim="800000"/>
            <a:headEnd type="none" w="sm" len="sm"/>
            <a:tailEnd type="none" w="sm" len="sm"/>
          </a:ln>
          <a:effectLst/>
        </p:spPr>
      </p:cxnSp>
      <p:sp>
        <p:nvSpPr>
          <p:cNvPr id="28" name="TextBox 27"/>
          <p:cNvSpPr txBox="1"/>
          <p:nvPr/>
        </p:nvSpPr>
        <p:spPr>
          <a:xfrm>
            <a:off x="4499992" y="5157192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/>
              <a:t>К</a:t>
            </a:r>
            <a:endParaRPr lang="ru-RU" sz="28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5292080" y="4226510"/>
            <a:ext cx="367240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300" b="1" dirty="0" smtClean="0"/>
              <a:t>Дуга ВК вимірюється центральним кутом ВОК</a:t>
            </a:r>
            <a:endParaRPr lang="en-US" sz="3300" b="1" dirty="0" smtClean="0"/>
          </a:p>
        </p:txBody>
      </p:sp>
      <p:cxnSp>
        <p:nvCxnSpPr>
          <p:cNvPr id="26" name="Прямая соединительная линия 25"/>
          <p:cNvCxnSpPr/>
          <p:nvPr/>
        </p:nvCxnSpPr>
        <p:spPr bwMode="auto">
          <a:xfrm flipV="1">
            <a:off x="2843808" y="5229200"/>
            <a:ext cx="1872208" cy="360040"/>
          </a:xfrm>
          <a:prstGeom prst="line">
            <a:avLst/>
          </a:prstGeom>
          <a:solidFill>
            <a:schemeClr val="accent1"/>
          </a:solidFill>
          <a:ln w="57150" cap="sq" cmpd="sng" algn="ctr">
            <a:solidFill>
              <a:srgbClr val="C00000"/>
            </a:solidFill>
            <a:prstDash val="lgDash"/>
            <a:miter lim="800000"/>
            <a:headEnd type="none" w="sm" len="sm"/>
            <a:tailEnd type="none" w="sm" len="sm"/>
          </a:ln>
          <a:effectLst/>
        </p:spPr>
      </p:cxnSp>
      <p:cxnSp>
        <p:nvCxnSpPr>
          <p:cNvPr id="31" name="Прямая соединительная линия 30"/>
          <p:cNvCxnSpPr>
            <a:stCxn id="21" idx="0"/>
          </p:cNvCxnSpPr>
          <p:nvPr/>
        </p:nvCxnSpPr>
        <p:spPr bwMode="auto">
          <a:xfrm flipV="1">
            <a:off x="2231740" y="5589240"/>
            <a:ext cx="612068" cy="648072"/>
          </a:xfrm>
          <a:prstGeom prst="line">
            <a:avLst/>
          </a:prstGeom>
          <a:solidFill>
            <a:schemeClr val="accent1"/>
          </a:solidFill>
          <a:ln w="57150" cap="sq" cmpd="sng" algn="ctr">
            <a:solidFill>
              <a:srgbClr val="C00000"/>
            </a:solidFill>
            <a:prstDash val="lgDash"/>
            <a:miter lim="800000"/>
            <a:headEnd type="none" w="sm" len="sm"/>
            <a:tailEnd type="none" w="sm" len="sm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4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5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5" grpId="0"/>
      <p:bldP spid="28" grpId="0"/>
      <p:bldP spid="24" grpId="0"/>
    </p:bldLst>
  </p:timing>
</p:sld>
</file>

<file path=ppt/theme/theme1.xml><?xml version="1.0" encoding="utf-8"?>
<a:theme xmlns:a="http://schemas.openxmlformats.org/drawingml/2006/main" name="Тема1">
  <a:themeElements>
    <a:clrScheme name="Шаблон оформления «Числа» 2">
      <a:dk1>
        <a:srgbClr val="000000"/>
      </a:dk1>
      <a:lt1>
        <a:srgbClr val="FFFFEE"/>
      </a:lt1>
      <a:dk2>
        <a:srgbClr val="000000"/>
      </a:dk2>
      <a:lt2>
        <a:srgbClr val="C3B59F"/>
      </a:lt2>
      <a:accent1>
        <a:srgbClr val="9CB3D8"/>
      </a:accent1>
      <a:accent2>
        <a:srgbClr val="F8F8F8"/>
      </a:accent2>
      <a:accent3>
        <a:srgbClr val="FFFFF5"/>
      </a:accent3>
      <a:accent4>
        <a:srgbClr val="000000"/>
      </a:accent4>
      <a:accent5>
        <a:srgbClr val="CBD6E9"/>
      </a:accent5>
      <a:accent6>
        <a:srgbClr val="E1E1E1"/>
      </a:accent6>
      <a:hlink>
        <a:srgbClr val="A9A460"/>
      </a:hlink>
      <a:folHlink>
        <a:srgbClr val="E4E1D7"/>
      </a:folHlink>
    </a:clrScheme>
    <a:fontScheme name="Шаблон оформления «Числа»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miter lim="800000"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miter lim="800000"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Шаблон оформления «Числа» 1">
        <a:dk1>
          <a:srgbClr val="7F796F"/>
        </a:dk1>
        <a:lt1>
          <a:srgbClr val="FFFFFF"/>
        </a:lt1>
        <a:dk2>
          <a:srgbClr val="BDBB92"/>
        </a:dk2>
        <a:lt2>
          <a:srgbClr val="FFFFCC"/>
        </a:lt2>
        <a:accent1>
          <a:srgbClr val="8B91B9"/>
        </a:accent1>
        <a:accent2>
          <a:srgbClr val="D5D9B7"/>
        </a:accent2>
        <a:accent3>
          <a:srgbClr val="DBDAC7"/>
        </a:accent3>
        <a:accent4>
          <a:srgbClr val="DADADA"/>
        </a:accent4>
        <a:accent5>
          <a:srgbClr val="C4C7D9"/>
        </a:accent5>
        <a:accent6>
          <a:srgbClr val="C1C4A6"/>
        </a:accent6>
        <a:hlink>
          <a:srgbClr val="B46875"/>
        </a:hlink>
        <a:folHlink>
          <a:srgbClr val="C2BAA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«Числа» 2">
        <a:dk1>
          <a:srgbClr val="000000"/>
        </a:dk1>
        <a:lt1>
          <a:srgbClr val="FFFFEE"/>
        </a:lt1>
        <a:dk2>
          <a:srgbClr val="000000"/>
        </a:dk2>
        <a:lt2>
          <a:srgbClr val="C3B59F"/>
        </a:lt2>
        <a:accent1>
          <a:srgbClr val="9CB3D8"/>
        </a:accent1>
        <a:accent2>
          <a:srgbClr val="F8F8F8"/>
        </a:accent2>
        <a:accent3>
          <a:srgbClr val="FFFFF5"/>
        </a:accent3>
        <a:accent4>
          <a:srgbClr val="000000"/>
        </a:accent4>
        <a:accent5>
          <a:srgbClr val="CBD6E9"/>
        </a:accent5>
        <a:accent6>
          <a:srgbClr val="E1E1E1"/>
        </a:accent6>
        <a:hlink>
          <a:srgbClr val="A9A460"/>
        </a:hlink>
        <a:folHlink>
          <a:srgbClr val="E4E1D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«Числа»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878787"/>
        </a:accent6>
        <a:hlink>
          <a:srgbClr val="5F5F5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 числа</Template>
  <TotalTime>111</TotalTime>
  <Words>293</Words>
  <Application>Microsoft Office PowerPoint</Application>
  <PresentationFormat>Экран (4:3)</PresentationFormat>
  <Paragraphs>65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Тема1</vt:lpstr>
      <vt:lpstr>Слайд 1</vt:lpstr>
      <vt:lpstr>Конус. Елементи конуса</vt:lpstr>
      <vt:lpstr>Конус</vt:lpstr>
      <vt:lpstr>Конус. Елементи конуса</vt:lpstr>
      <vt:lpstr>Конус. Елементи конуса</vt:lpstr>
      <vt:lpstr>Конус. Площа бічної поверхні</vt:lpstr>
      <vt:lpstr>Конус. Перерізи конуса</vt:lpstr>
      <vt:lpstr>Конус. Перерізи конуса</vt:lpstr>
      <vt:lpstr>Конус. Перерізи конуса</vt:lpstr>
      <vt:lpstr>Розв’язати задачі:</vt:lpstr>
      <vt:lpstr>Домашнє завдання:</vt:lpstr>
      <vt:lpstr>Дякую за урок!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SVETLANA</dc:creator>
  <cp:lastModifiedBy>SVETLANA</cp:lastModifiedBy>
  <cp:revision>4</cp:revision>
  <dcterms:created xsi:type="dcterms:W3CDTF">2012-02-09T17:15:31Z</dcterms:created>
  <dcterms:modified xsi:type="dcterms:W3CDTF">2012-02-09T19:06:33Z</dcterms:modified>
</cp:coreProperties>
</file>