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sldIdLst>
    <p:sldId id="299" r:id="rId5"/>
    <p:sldId id="263" r:id="rId6"/>
    <p:sldId id="256" r:id="rId7"/>
    <p:sldId id="300" r:id="rId8"/>
    <p:sldId id="257" r:id="rId9"/>
    <p:sldId id="293" r:id="rId10"/>
    <p:sldId id="262" r:id="rId11"/>
    <p:sldId id="303" r:id="rId12"/>
    <p:sldId id="304" r:id="rId13"/>
    <p:sldId id="305" r:id="rId14"/>
    <p:sldId id="268" r:id="rId15"/>
    <p:sldId id="306" r:id="rId16"/>
    <p:sldId id="307" r:id="rId17"/>
    <p:sldId id="273" r:id="rId18"/>
    <p:sldId id="274" r:id="rId19"/>
    <p:sldId id="302" r:id="rId20"/>
    <p:sldId id="276" r:id="rId21"/>
    <p:sldId id="294" r:id="rId22"/>
    <p:sldId id="296" r:id="rId23"/>
    <p:sldId id="277" r:id="rId24"/>
    <p:sldId id="308" r:id="rId25"/>
    <p:sldId id="278" r:id="rId26"/>
    <p:sldId id="279" r:id="rId27"/>
    <p:sldId id="309" r:id="rId28"/>
    <p:sldId id="280" r:id="rId29"/>
    <p:sldId id="301" r:id="rId30"/>
    <p:sldId id="282" r:id="rId31"/>
    <p:sldId id="310" r:id="rId32"/>
    <p:sldId id="283" r:id="rId33"/>
    <p:sldId id="295" r:id="rId34"/>
    <p:sldId id="297" r:id="rId35"/>
    <p:sldId id="298" r:id="rId36"/>
    <p:sldId id="284" r:id="rId37"/>
    <p:sldId id="285" r:id="rId38"/>
    <p:sldId id="286" r:id="rId39"/>
    <p:sldId id="287" r:id="rId40"/>
    <p:sldId id="288" r:id="rId41"/>
    <p:sldId id="289" r:id="rId42"/>
    <p:sldId id="291" r:id="rId43"/>
    <p:sldId id="292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B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13.03.2015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247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13.03.2015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1850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13.03.2015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008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13.03.2015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7612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13.03.2015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9785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13.03.2015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875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13.03.2015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995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13.03.2015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81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13.03.2015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0319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13.03.2015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4384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13.03.2015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876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088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128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300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935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961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134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661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673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784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323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1949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4C600"/>
                </a:solidFill>
              </a:rPr>
              <a:pPr/>
              <a:t>‹#›</a:t>
            </a:fld>
            <a:endParaRPr lang="ru-RU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6231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0750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99807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7221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12850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669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03451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569473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76595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09313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097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13.03.2015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652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15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223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736"/>
            <a:ext cx="8229600" cy="1828800"/>
          </a:xfrm>
        </p:spPr>
        <p:txBody>
          <a:bodyPr/>
          <a:lstStyle/>
          <a:p>
            <a:pPr marL="182880" indent="0">
              <a:buNone/>
            </a:pPr>
            <a:r>
              <a:rPr lang="uk-UA" dirty="0" smtClean="0">
                <a:solidFill>
                  <a:srgbClr val="7030A0"/>
                </a:solidFill>
              </a:rPr>
              <a:t>Паралельність прямих та площин у просторі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14290"/>
            <a:ext cx="2053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5301208"/>
            <a:ext cx="5635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Підготувала викладач математики Маріупольського професійного машинобудівного ліцею Кожухар Т.О.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араллелограмм 34"/>
          <p:cNvSpPr/>
          <p:nvPr/>
        </p:nvSpPr>
        <p:spPr>
          <a:xfrm>
            <a:off x="1122751" y="3823509"/>
            <a:ext cx="5832648" cy="1897234"/>
          </a:xfrm>
          <a:prstGeom prst="parallelogram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467544" y="49821"/>
                <a:ext cx="8208912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Задача. </a:t>
                </a:r>
                <a:r>
                  <a:rPr lang="uk-UA" sz="2400" dirty="0" smtClean="0"/>
                  <a:t>Точка </a:t>
                </a:r>
                <a:r>
                  <a:rPr lang="uk-UA" sz="2400" i="1" dirty="0" smtClean="0"/>
                  <a:t>С</a:t>
                </a:r>
                <a:r>
                  <a:rPr lang="uk-UA" sz="2400" dirty="0" smtClean="0"/>
                  <a:t> лежить на відрізку </a:t>
                </a:r>
                <a:r>
                  <a:rPr lang="uk-UA" sz="2400" i="1" dirty="0" smtClean="0"/>
                  <a:t>АВ</a:t>
                </a:r>
                <a:r>
                  <a:rPr lang="uk-UA" sz="2400" dirty="0" smtClean="0"/>
                  <a:t>. Через точку </a:t>
                </a:r>
                <a:r>
                  <a:rPr lang="uk-UA" sz="2400" i="1" dirty="0" smtClean="0"/>
                  <a:t>А</a:t>
                </a:r>
                <a:r>
                  <a:rPr lang="uk-UA" sz="2400" dirty="0" smtClean="0"/>
                  <a:t> проведена площина, а через точки </a:t>
                </a:r>
                <a:r>
                  <a:rPr lang="uk-UA" sz="2400" i="1" dirty="0" smtClean="0"/>
                  <a:t>В і С </a:t>
                </a:r>
                <a:r>
                  <a:rPr lang="uk-UA" sz="2400" dirty="0" smtClean="0"/>
                  <a:t>проведені паралельні прямі, які перетинають цю площину в точках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b="0" i="0" smtClean="0">
                            <a:latin typeface="Cambria Math"/>
                          </a:rPr>
                          <m:t>В</m:t>
                        </m:r>
                      </m:e>
                      <m:sub>
                        <m:r>
                          <a:rPr lang="uk-UA" sz="2400" b="0" i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sz="2400" dirty="0" smtClean="0"/>
                  <a:t> 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b="0" i="0" smtClean="0">
                            <a:latin typeface="Cambria Math"/>
                          </a:rPr>
                          <m:t>С</m:t>
                        </m:r>
                      </m:e>
                      <m:sub>
                        <m:r>
                          <a:rPr lang="uk-UA" sz="2400" b="0" i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sz="2400" dirty="0" smtClean="0"/>
                  <a:t> відповідно. Знайдіть довжину відрізка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b="0" i="0" smtClean="0">
                            <a:latin typeface="Cambria Math"/>
                          </a:rPr>
                          <m:t>СС</m:t>
                        </m:r>
                      </m:e>
                      <m:sub>
                        <m:r>
                          <a:rPr lang="uk-UA" sz="2400" b="0" i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:r>
                  <a:rPr lang="ru-RU" sz="2400" dirty="0" smtClean="0"/>
                  <a:t>якщо точка </a:t>
                </a:r>
                <a:r>
                  <a:rPr lang="ru-RU" sz="2400" i="1" dirty="0" smtClean="0"/>
                  <a:t>С</a:t>
                </a:r>
                <a:r>
                  <a:rPr lang="ru-RU" sz="2400" dirty="0" smtClean="0"/>
                  <a:t> – середина </a:t>
                </a:r>
                <a:r>
                  <a:rPr lang="ru-RU" sz="2400" dirty="0" err="1" smtClean="0"/>
                  <a:t>відрізка</a:t>
                </a:r>
                <a:r>
                  <a:rPr lang="ru-RU" sz="2400" dirty="0" smtClean="0"/>
                  <a:t/>
                </a:r>
                <a:r>
                  <a:rPr lang="ru-RU" sz="2400" i="1" dirty="0" smtClean="0"/>
                  <a:t>АВ</a:t>
                </a:r>
                <a:r>
                  <a:rPr lang="ru-RU" sz="2400" dirty="0" smtClean="0"/>
                  <a:t>  і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b="0" i="1" smtClean="0">
                            <a:latin typeface="Cambria Math"/>
                          </a:rPr>
                          <m:t>ВВ</m:t>
                        </m:r>
                      </m:e>
                      <m:sub>
                        <m:r>
                          <a:rPr lang="uk-UA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=</a:t>
                </a:r>
                <a:r>
                  <a:rPr lang="ru-RU" sz="2400" dirty="0" smtClean="0"/>
                  <a:t>7 см.</a:t>
                </a:r>
                <a:endParaRPr lang="ru-RU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9821"/>
                <a:ext cx="8208912" cy="2062103"/>
              </a:xfrm>
              <a:prstGeom prst="rect">
                <a:avLst/>
              </a:prstGeom>
              <a:blipFill rotWithShape="1">
                <a:blip r:embed="rId2" cstate="email"/>
                <a:stretch>
                  <a:fillRect l="-1560" t="-2663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Группа 33"/>
          <p:cNvGrpSpPr/>
          <p:nvPr/>
        </p:nvGrpSpPr>
        <p:grpSpPr>
          <a:xfrm>
            <a:off x="1403648" y="2424640"/>
            <a:ext cx="5696792" cy="2961878"/>
            <a:chOff x="1955812" y="2525437"/>
            <a:chExt cx="5696792" cy="2961878"/>
          </a:xfrm>
        </p:grpSpPr>
        <p:sp>
          <p:nvSpPr>
            <p:cNvPr id="26" name="TextBox 25"/>
            <p:cNvSpPr txBox="1"/>
            <p:nvPr/>
          </p:nvSpPr>
          <p:spPr>
            <a:xfrm>
              <a:off x="5153417" y="2525437"/>
              <a:ext cx="7277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i="1" dirty="0"/>
                <a:t>В</a:t>
              </a:r>
              <a:endParaRPr lang="ru-RU" sz="2400" b="1" i="1" dirty="0"/>
            </a:p>
          </p:txBody>
        </p:sp>
        <p:grpSp>
          <p:nvGrpSpPr>
            <p:cNvPr id="33" name="Группа 32"/>
            <p:cNvGrpSpPr/>
            <p:nvPr/>
          </p:nvGrpSpPr>
          <p:grpSpPr>
            <a:xfrm>
              <a:off x="1955812" y="2951000"/>
              <a:ext cx="5696792" cy="2536315"/>
              <a:chOff x="1625842" y="2467673"/>
              <a:chExt cx="5696792" cy="2536315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625842" y="4480768"/>
                <a:ext cx="6480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b="1" i="1" dirty="0" smtClean="0"/>
                  <a:t>А</a:t>
                </a:r>
                <a:endParaRPr lang="ru-RU" sz="2800" b="1" i="1" dirty="0"/>
              </a:p>
            </p:txBody>
          </p:sp>
          <p:grpSp>
            <p:nvGrpSpPr>
              <p:cNvPr id="32" name="Группа 31"/>
              <p:cNvGrpSpPr/>
              <p:nvPr/>
            </p:nvGrpSpPr>
            <p:grpSpPr>
              <a:xfrm>
                <a:off x="1958452" y="2467673"/>
                <a:ext cx="4608512" cy="2013095"/>
                <a:chOff x="2361745" y="3040608"/>
                <a:chExt cx="4608512" cy="2013095"/>
              </a:xfrm>
            </p:grpSpPr>
            <p:cxnSp>
              <p:nvCxnSpPr>
                <p:cNvPr id="5" name="Прямая соединительная линия 4"/>
                <p:cNvCxnSpPr/>
                <p:nvPr/>
              </p:nvCxnSpPr>
              <p:spPr>
                <a:xfrm flipV="1">
                  <a:off x="2361745" y="3040608"/>
                  <a:ext cx="2865637" cy="1921923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Прямая соединительная линия 7"/>
                <p:cNvCxnSpPr/>
                <p:nvPr/>
              </p:nvCxnSpPr>
              <p:spPr>
                <a:xfrm flipV="1">
                  <a:off x="2361745" y="4098435"/>
                  <a:ext cx="4608512" cy="864096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Прямая соединительная линия 9"/>
                <p:cNvCxnSpPr/>
                <p:nvPr/>
              </p:nvCxnSpPr>
              <p:spPr>
                <a:xfrm>
                  <a:off x="5226740" y="3076710"/>
                  <a:ext cx="1743517" cy="1080022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>
                  <a:off x="4003246" y="3832696"/>
                  <a:ext cx="1008112" cy="648072"/>
                </a:xfrm>
                <a:prstGeom prst="line">
                  <a:avLst/>
                </a:prstGeom>
                <a:ln w="412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/>
                <p:cNvSpPr txBox="1"/>
                <p:nvPr/>
              </p:nvSpPr>
              <p:spPr>
                <a:xfrm>
                  <a:off x="3510201" y="3471967"/>
                  <a:ext cx="56872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uk-UA" sz="2800" b="1" i="1" dirty="0" smtClean="0"/>
                    <a:t>С</a:t>
                  </a:r>
                  <a:endParaRPr lang="ru-RU" sz="2800" b="1" i="1" dirty="0"/>
                </a:p>
              </p:txBody>
            </p:sp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4975354" y="4530483"/>
                      <a:ext cx="50405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ru-RU" sz="28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uk-UA" sz="2800" b="1" i="1" smtClean="0">
                                    <a:latin typeface="Cambria Math"/>
                                  </a:rPr>
                                  <m:t>С</m:t>
                                </m:r>
                              </m:e>
                              <m:sub>
                                <m:r>
                                  <a:rPr lang="uk-UA" sz="2800" b="1" i="1" smtClean="0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ru-RU" sz="2800" b="1" i="1" dirty="0"/>
                    </a:p>
                  </p:txBody>
                </p:sp>
              </mc:Choice>
              <mc:Fallback>
                <p:sp>
                  <p:nvSpPr>
                    <p:cNvPr id="28" name="TextBox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75354" y="4530483"/>
                      <a:ext cx="504056" cy="523220"/>
                    </a:xfrm>
                    <a:prstGeom prst="rect">
                      <a:avLst/>
                    </a:prstGeom>
                    <a:blipFill rotWithShape="1">
                      <a:blip r:embed="rId3" cstate="email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6617879" y="3422252"/>
                    <a:ext cx="70475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sz="2800" b="1" i="1" smtClean="0">
                                  <a:latin typeface="Cambria Math"/>
                                </a:rPr>
                                <m:t>В</m:t>
                              </m:r>
                            </m:e>
                            <m:sub>
                              <m:r>
                                <a:rPr lang="uk-UA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ru-RU" sz="2800" b="1" i="1" dirty="0"/>
                  </a:p>
                </p:txBody>
              </p:sp>
            </mc:Choice>
            <mc:Fallback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17879" y="3422252"/>
                    <a:ext cx="704755" cy="523220"/>
                  </a:xfrm>
                  <a:prstGeom prst="rect">
                    <a:avLst/>
                  </a:prstGeom>
                  <a:blipFill rotWithShape="1">
                    <a:blip r:embed="rId4" cstate="email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xmlns="" val="337514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779194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Якщо одна з двох паралельних прямих</a:t>
            </a:r>
          </a:p>
          <a:p>
            <a:pPr algn="ctr"/>
            <a:r>
              <a:rPr lang="uk-UA" sz="2800" b="1" cap="none" spc="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перетинає площину, то й друга теж перетинає </a:t>
            </a:r>
          </a:p>
          <a:p>
            <a:pPr algn="ctr"/>
            <a:r>
              <a:rPr lang="uk-UA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цю площину.</a:t>
            </a:r>
            <a:endParaRPr lang="ru-RU" sz="2800" b="1" cap="none" spc="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араллелограмм 2"/>
          <p:cNvSpPr/>
          <p:nvPr/>
        </p:nvSpPr>
        <p:spPr>
          <a:xfrm>
            <a:off x="1928794" y="3143248"/>
            <a:ext cx="3786214" cy="1928826"/>
          </a:xfrm>
          <a:prstGeom prst="parallelogram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2893207" y="2607463"/>
            <a:ext cx="1785950" cy="114300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2393141" y="4250537"/>
            <a:ext cx="1000132" cy="642942"/>
          </a:xfrm>
          <a:prstGeom prst="line">
            <a:avLst/>
          </a:prstGeom>
          <a:ln w="381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1785918" y="5214950"/>
            <a:ext cx="928694" cy="64294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3464711" y="2607463"/>
            <a:ext cx="2071702" cy="128588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143240" y="4429132"/>
            <a:ext cx="857256" cy="571504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2464579" y="5322107"/>
            <a:ext cx="1000132" cy="64294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00926" y="21429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Лема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9" name="Группа 1048"/>
          <p:cNvGrpSpPr/>
          <p:nvPr/>
        </p:nvGrpSpPr>
        <p:grpSpPr>
          <a:xfrm>
            <a:off x="311961" y="332656"/>
            <a:ext cx="5211076" cy="5904656"/>
            <a:chOff x="1218180" y="332656"/>
            <a:chExt cx="5211076" cy="5904656"/>
          </a:xfrm>
        </p:grpSpPr>
        <p:sp>
          <p:nvSpPr>
            <p:cNvPr id="2" name="Параллелограмм 1"/>
            <p:cNvSpPr/>
            <p:nvPr/>
          </p:nvSpPr>
          <p:spPr>
            <a:xfrm>
              <a:off x="1278602" y="1652634"/>
              <a:ext cx="4373518" cy="2016224"/>
            </a:xfrm>
            <a:prstGeom prst="parallelogram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 flipH="1">
              <a:off x="3275856" y="689222"/>
              <a:ext cx="1296144" cy="20882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2699792" y="2832071"/>
              <a:ext cx="576064" cy="917491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2346317" y="3749562"/>
              <a:ext cx="358362" cy="5980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4572000" y="689222"/>
              <a:ext cx="792088" cy="12276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5316968" y="1862828"/>
              <a:ext cx="252028" cy="354613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3707904" y="2740554"/>
              <a:ext cx="2249272" cy="34967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2346317" y="4347563"/>
              <a:ext cx="1361587" cy="18897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Овал 29"/>
            <p:cNvSpPr/>
            <p:nvPr/>
          </p:nvSpPr>
          <p:spPr>
            <a:xfrm>
              <a:off x="5328084" y="1860152"/>
              <a:ext cx="144016" cy="1713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6481" y="2747243"/>
              <a:ext cx="158750" cy="188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1822835" y="4085953"/>
              <a:ext cx="4532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i="1" dirty="0" smtClean="0"/>
                <a:t>А</a:t>
              </a:r>
              <a:endParaRPr lang="ru-RU" sz="2800" b="1" i="1" dirty="0"/>
            </a:p>
          </p:txBody>
        </p:sp>
        <p:sp>
          <p:nvSpPr>
            <p:cNvPr id="1024" name="TextBox 1023"/>
            <p:cNvSpPr txBox="1"/>
            <p:nvPr/>
          </p:nvSpPr>
          <p:spPr>
            <a:xfrm>
              <a:off x="4139952" y="332656"/>
              <a:ext cx="4108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i="1" dirty="0" smtClean="0"/>
                <a:t>В</a:t>
              </a:r>
              <a:endParaRPr lang="ru-RU" sz="2800" b="1" i="1" dirty="0"/>
            </a:p>
          </p:txBody>
        </p:sp>
        <p:sp>
          <p:nvSpPr>
            <p:cNvPr id="1025" name="TextBox 1024"/>
            <p:cNvSpPr txBox="1"/>
            <p:nvPr/>
          </p:nvSpPr>
          <p:spPr>
            <a:xfrm>
              <a:off x="5997208" y="2660746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i="1" dirty="0" smtClean="0"/>
                <a:t>С</a:t>
              </a:r>
              <a:endParaRPr lang="ru-RU" sz="2800" b="1" i="1" dirty="0"/>
            </a:p>
          </p:txBody>
        </p:sp>
        <p:cxnSp>
          <p:nvCxnSpPr>
            <p:cNvPr id="1038" name="Прямая соединительная линия 1037"/>
            <p:cNvCxnSpPr/>
            <p:nvPr/>
          </p:nvCxnSpPr>
          <p:spPr>
            <a:xfrm>
              <a:off x="5586020" y="2220357"/>
              <a:ext cx="371156" cy="5298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045" name="TextBox 1044"/>
                <p:cNvSpPr txBox="1"/>
                <p:nvPr/>
              </p:nvSpPr>
              <p:spPr>
                <a:xfrm>
                  <a:off x="1218180" y="3029206"/>
                  <a:ext cx="79865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80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ru-RU" sz="2800" dirty="0"/>
                </a:p>
              </p:txBody>
            </p:sp>
          </mc:Choice>
          <mc:Fallback>
            <p:sp>
              <p:nvSpPr>
                <p:cNvPr id="1045" name="TextBox 10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8180" y="3029206"/>
                  <a:ext cx="798653" cy="523220"/>
                </a:xfrm>
                <a:prstGeom prst="rect">
                  <a:avLst/>
                </a:prstGeom>
                <a:blipFill rotWithShape="1">
                  <a:blip r:embed="rId3" cstate="email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7" name="TextBox 1046"/>
            <p:cNvSpPr txBox="1"/>
            <p:nvPr/>
          </p:nvSpPr>
          <p:spPr>
            <a:xfrm>
              <a:off x="2894184" y="2282995"/>
              <a:ext cx="5711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i="1" dirty="0" smtClean="0"/>
                <a:t>К</a:t>
              </a:r>
              <a:endParaRPr lang="ru-RU" sz="2800" b="1" i="1" dirty="0"/>
            </a:p>
          </p:txBody>
        </p:sp>
        <p:sp>
          <p:nvSpPr>
            <p:cNvPr id="1048" name="TextBox 1047"/>
            <p:cNvSpPr txBox="1"/>
            <p:nvPr/>
          </p:nvSpPr>
          <p:spPr>
            <a:xfrm>
              <a:off x="4832540" y="1860152"/>
              <a:ext cx="4844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/>
                <a:t>F</a:t>
              </a:r>
              <a:endParaRPr lang="ru-RU" sz="2800" b="1" i="1" dirty="0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50" name="TextBox 1049"/>
              <p:cNvSpPr txBox="1"/>
              <p:nvPr/>
            </p:nvSpPr>
            <p:spPr>
              <a:xfrm>
                <a:off x="5604943" y="693455"/>
                <a:ext cx="3528392" cy="2369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i="1" dirty="0" smtClean="0">
                    <a:latin typeface="Arial" pitchFamily="34" charset="0"/>
                    <a:cs typeface="Arial" pitchFamily="34" charset="0"/>
                  </a:rPr>
                  <a:t>Дано:</a:t>
                </a:r>
              </a:p>
              <a:p>
                <a:r>
                  <a:rPr lang="uk-UA" sz="2400" i="1" dirty="0" smtClean="0">
                    <a:latin typeface="Arial" pitchFamily="34" charset="0"/>
                    <a:cs typeface="Arial" pitchFamily="34" charset="0"/>
                  </a:rPr>
                  <a:t>АВС</a:t>
                </a:r>
                <a:r>
                  <a:rPr lang="en-US" sz="2400" i="1" dirty="0" smtClean="0"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uk-UA" sz="2400" i="1" dirty="0" smtClean="0">
                    <a:latin typeface="Arial" pitchFamily="34" charset="0"/>
                    <a:cs typeface="Arial" pitchFamily="34" charset="0"/>
                  </a:rPr>
                  <a:t> – паралелограм;</a:t>
                </a:r>
              </a:p>
              <a:p>
                <a:r>
                  <a:rPr lang="uk-UA" sz="2400" i="1" dirty="0" smtClean="0">
                    <a:latin typeface="Arial" pitchFamily="34" charset="0"/>
                    <a:cs typeface="Arial" pitchFamily="34" charset="0"/>
                  </a:rPr>
                  <a:t> АВ </a:t>
                </a:r>
                <a14:m>
                  <m:oMath xmlns:m="http://schemas.openxmlformats.org/officeDocument/2006/math">
                    <m:r>
                      <a:rPr lang="uk-UA" sz="2400" i="1" smtClean="0">
                        <a:latin typeface="Cambria Math"/>
                        <a:ea typeface="Cambria Math"/>
                        <a:cs typeface="Arial" pitchFamily="34" charset="0"/>
                      </a:rPr>
                      <m:t>∩</m:t>
                    </m:r>
                  </m:oMath>
                </a14:m>
                <a:r>
                  <a:rPr lang="ru-RU" sz="2400" i="1" dirty="0" smtClean="0">
                    <a:latin typeface="Arial" pitchFamily="34" charset="0"/>
                    <a:cs typeface="Arial" pitchFamily="34" charset="0"/>
                  </a:rPr>
                  <a:t/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  <m:r>
                      <a:rPr lang="uk-UA" sz="2400" b="0" i="1" dirty="0" smtClean="0">
                        <a:latin typeface="Cambria Math"/>
                        <a:ea typeface="Cambria Math"/>
                        <a:cs typeface="Arial" pitchFamily="34" charset="0"/>
                      </a:rPr>
                      <m:t>=К;</m:t>
                    </m:r>
                  </m:oMath>
                </a14:m>
                <a:endParaRPr lang="uk-UA" sz="2400" b="0" i="1" dirty="0" smtClean="0">
                  <a:latin typeface="Arial" pitchFamily="34" charset="0"/>
                  <a:ea typeface="Cambria Math"/>
                  <a:cs typeface="Arial" pitchFamily="34" charset="0"/>
                </a:endParaRPr>
              </a:p>
              <a:p>
                <a:r>
                  <a:rPr lang="uk-UA" sz="2400" i="1" dirty="0" smtClean="0">
                    <a:latin typeface="Arial" pitchFamily="34" charset="0"/>
                    <a:cs typeface="Arial" pitchFamily="34" charset="0"/>
                  </a:rPr>
                  <a:t>ВС </a:t>
                </a:r>
                <a14:m>
                  <m:oMath xmlns:m="http://schemas.openxmlformats.org/officeDocument/2006/math">
                    <m:r>
                      <a:rPr lang="uk-UA" sz="2400" i="1" smtClean="0">
                        <a:latin typeface="Cambria Math"/>
                        <a:ea typeface="Cambria Math"/>
                        <a:cs typeface="Arial" pitchFamily="34" charset="0"/>
                      </a:rPr>
                      <m:t>∩</m:t>
                    </m:r>
                    <m:r>
                      <a:rPr lang="uk-UA" sz="24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  <m:r>
                      <a:rPr lang="uk-UA" sz="24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  <m:r>
                      <a:rPr lang="uk-UA" sz="24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𝐹</m:t>
                    </m:r>
                  </m:oMath>
                </a14:m>
                <a:r>
                  <a:rPr lang="en-US" sz="2400" i="1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r>
                  <a:rPr lang="uk-UA" sz="2400" i="1" dirty="0" smtClean="0">
                    <a:latin typeface="Arial" pitchFamily="34" charset="0"/>
                    <a:cs typeface="Arial" pitchFamily="34" charset="0"/>
                  </a:rPr>
                  <a:t>Довести:</a:t>
                </a:r>
              </a:p>
              <a:p>
                <a:r>
                  <a:rPr lang="en-US" sz="2400" i="1" dirty="0" smtClean="0">
                    <a:latin typeface="Arial" pitchFamily="34" charset="0"/>
                    <a:cs typeface="Arial" pitchFamily="34" charset="0"/>
                  </a:rPr>
                  <a:t>AD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cs typeface="Arial" pitchFamily="34" charset="0"/>
                      </a:rPr>
                      <m:t>∩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, 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𝐷𝐶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 ∩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ru-RU" sz="2400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050" name="TextBox 10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943" y="693455"/>
                <a:ext cx="3528392" cy="2369880"/>
              </a:xfrm>
              <a:prstGeom prst="rect">
                <a:avLst/>
              </a:prstGeom>
              <a:blipFill rotWithShape="1">
                <a:blip r:embed="rId4" cstate="email"/>
                <a:stretch>
                  <a:fillRect l="-3454" t="-2571" r="-1727" b="-51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1" name="TextBox 1050"/>
          <p:cNvSpPr txBox="1"/>
          <p:nvPr/>
        </p:nvSpPr>
        <p:spPr>
          <a:xfrm>
            <a:off x="3048256" y="5975702"/>
            <a:ext cx="794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D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415134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1812326" y="1927200"/>
            <a:ext cx="5472608" cy="4051612"/>
            <a:chOff x="1043608" y="1700808"/>
            <a:chExt cx="5040560" cy="3744416"/>
          </a:xfrm>
        </p:grpSpPr>
        <p:sp>
          <p:nvSpPr>
            <p:cNvPr id="2" name="Параллелограмм 1"/>
            <p:cNvSpPr/>
            <p:nvPr/>
          </p:nvSpPr>
          <p:spPr>
            <a:xfrm>
              <a:off x="1043608" y="3192468"/>
              <a:ext cx="5040560" cy="2160240"/>
            </a:xfrm>
            <a:prstGeom prst="parallelogram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 flipV="1">
              <a:off x="1907704" y="3573016"/>
              <a:ext cx="2592288" cy="864096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907704" y="4437112"/>
              <a:ext cx="1440160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3347864" y="3573016"/>
              <a:ext cx="1152128" cy="11521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1907704" y="2204864"/>
              <a:ext cx="1008112" cy="22322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915816" y="2204864"/>
              <a:ext cx="432048" cy="25202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2915816" y="2204864"/>
              <a:ext cx="1584176" cy="13681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499992" y="3320988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/>
                <a:t>B</a:t>
              </a:r>
              <a:endParaRPr lang="ru-RU" sz="2800" b="1" i="1" dirty="0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043608" y="4922004"/>
                  <a:ext cx="72008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80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ru-RU" sz="2800" dirty="0"/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4922004"/>
                  <a:ext cx="720080" cy="523220"/>
                </a:xfrm>
                <a:prstGeom prst="rect">
                  <a:avLst/>
                </a:prstGeom>
                <a:blipFill rotWithShape="1">
                  <a:blip r:embed="rId2" cstate="email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1619672" y="4437112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/>
                <a:t>A</a:t>
              </a:r>
              <a:endParaRPr lang="ru-RU" sz="2800" b="1" i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63888" y="4698722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/>
                <a:t>C</a:t>
              </a:r>
              <a:endParaRPr lang="ru-RU" sz="2800" b="1" i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15816" y="1700808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/>
                <a:t>D</a:t>
              </a:r>
              <a:endParaRPr lang="ru-RU" sz="2800" b="1" i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95536" y="332656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Arial" pitchFamily="34" charset="0"/>
                <a:cs typeface="Arial" pitchFamily="34" charset="0"/>
              </a:rPr>
              <a:t>Задача. </a:t>
            </a: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Трикутники  </a:t>
            </a:r>
            <a:r>
              <a:rPr lang="uk-UA" sz="28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АВС</a:t>
            </a: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 і </a:t>
            </a:r>
            <a:r>
              <a:rPr lang="uk-UA" sz="28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АВ</a:t>
            </a:r>
            <a:r>
              <a:rPr lang="en-US" sz="28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не лежать в одній площині. Доведіть, що будь-яка пряма, паралельна відрізку </a:t>
            </a:r>
            <a:r>
              <a:rPr lang="uk-UA" sz="28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sz="28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, перетинає площини даних трикутників.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332064" y="2493346"/>
            <a:ext cx="375840" cy="30958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4486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764921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ТЕОРЕМА ПРО ТРИ ПАРАЛЕЛЬНІ ПРЯМІ:</a:t>
            </a:r>
          </a:p>
          <a:p>
            <a:r>
              <a:rPr lang="uk-UA" sz="3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Якщо дві паралельні прямі паралельні</a:t>
            </a:r>
          </a:p>
          <a:p>
            <a:r>
              <a:rPr lang="uk-UA" sz="3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третій, </a:t>
            </a:r>
            <a:r>
              <a:rPr lang="uk-UA" sz="3200" b="1" cap="none" spc="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 вони паралельні</a:t>
            </a:r>
            <a:endParaRPr lang="ru-RU" sz="3200" b="1" cap="none" spc="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араллелограмм 2"/>
          <p:cNvSpPr/>
          <p:nvPr/>
        </p:nvSpPr>
        <p:spPr>
          <a:xfrm>
            <a:off x="1714480" y="3286124"/>
            <a:ext cx="4500594" cy="1928826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285984" y="3500438"/>
            <a:ext cx="2428892" cy="928694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3071802" y="3857628"/>
            <a:ext cx="2643206" cy="100013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285984" y="1928802"/>
            <a:ext cx="2714644" cy="9286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8"/>
            <a:ext cx="735811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Паралельність</a:t>
            </a:r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7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прямої</a:t>
            </a:r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7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площини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3571876"/>
            <a:ext cx="2747952" cy="709613"/>
          </a:xfrm>
        </p:spPr>
        <p:txBody>
          <a:bodyPr>
            <a:normAutofit/>
          </a:bodyPr>
          <a:lstStyle/>
          <a:p>
            <a:pPr marL="548640" indent="-41148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uk-UA" sz="1800" dirty="0" smtClean="0">
                <a:solidFill>
                  <a:srgbClr val="002060"/>
                </a:solidFill>
              </a:rPr>
              <a:t>Мають  </a:t>
            </a:r>
            <a:r>
              <a:rPr lang="uk-UA" sz="1800" dirty="0">
                <a:solidFill>
                  <a:srgbClr val="002060"/>
                </a:solidFill>
              </a:rPr>
              <a:t>одну спільну точку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 rot="10800000" flipV="1">
            <a:off x="3929063" y="3214688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800" dirty="0">
                <a:solidFill>
                  <a:srgbClr val="002060"/>
                </a:solidFill>
              </a:rPr>
              <a:t>Безліч спільних точок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571472" y="2357430"/>
            <a:ext cx="2520950" cy="936625"/>
          </a:xfrm>
          <a:prstGeom prst="parallelogram">
            <a:avLst>
              <a:gd name="adj" fmla="val 67288"/>
            </a:avLst>
          </a:prstGeom>
          <a:noFill/>
          <a:ln w="476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428860" y="2428868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dirty="0">
                <a:solidFill>
                  <a:srgbClr val="002060"/>
                </a:solidFill>
                <a:cs typeface="Arial" charset="0"/>
              </a:rPr>
              <a:t>α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214414" y="164305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800" dirty="0"/>
              <a:t>а</a:t>
            </a:r>
            <a:endParaRPr lang="ru-RU" sz="1800" dirty="0"/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4067175" y="1773238"/>
            <a:ext cx="1944688" cy="1008062"/>
          </a:xfrm>
          <a:prstGeom prst="parallelogram">
            <a:avLst>
              <a:gd name="adj" fmla="val 48228"/>
            </a:avLst>
          </a:prstGeom>
          <a:noFill/>
          <a:ln w="412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4500563" y="2357438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572000" y="1928813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800" dirty="0"/>
              <a:t>а</a:t>
            </a:r>
            <a:endParaRPr lang="ru-RU" sz="1800" dirty="0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500688" y="1714500"/>
            <a:ext cx="433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dirty="0">
                <a:cs typeface="Arial" charset="0"/>
              </a:rPr>
              <a:t>α</a:t>
            </a:r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 flipH="1">
            <a:off x="6643702" y="2285992"/>
            <a:ext cx="1512887" cy="0"/>
          </a:xfrm>
          <a:prstGeom prst="line">
            <a:avLst/>
          </a:prstGeom>
          <a:noFill/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7215206" y="1857364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800" dirty="0">
                <a:solidFill>
                  <a:srgbClr val="002060"/>
                </a:solidFill>
              </a:rPr>
              <a:t>а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6357950" y="2500306"/>
            <a:ext cx="1868490" cy="857256"/>
          </a:xfrm>
          <a:prstGeom prst="parallelogram">
            <a:avLst>
              <a:gd name="adj" fmla="val 83364"/>
            </a:avLst>
          </a:prstGeom>
          <a:noFill/>
          <a:ln w="412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7715272" y="2500306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dirty="0">
                <a:solidFill>
                  <a:srgbClr val="002060"/>
                </a:solidFill>
                <a:cs typeface="Arial" charset="0"/>
              </a:rPr>
              <a:t>α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429388" y="4286256"/>
            <a:ext cx="23129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800" dirty="0">
                <a:solidFill>
                  <a:srgbClr val="FF0000"/>
                </a:solidFill>
              </a:rPr>
              <a:t>Пряма паралельна до площини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8930" name="Line 18"/>
          <p:cNvSpPr>
            <a:spLocks noChangeShapeType="1"/>
          </p:cNvSpPr>
          <p:nvPr/>
        </p:nvSpPr>
        <p:spPr bwMode="auto">
          <a:xfrm>
            <a:off x="785786" y="1500174"/>
            <a:ext cx="720725" cy="115093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>
            <a:off x="1643042" y="2786058"/>
            <a:ext cx="428625" cy="642938"/>
          </a:xfrm>
          <a:prstGeom prst="line">
            <a:avLst/>
          </a:prstGeom>
          <a:noFill/>
          <a:ln w="28575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32" name="Oval 20"/>
          <p:cNvSpPr>
            <a:spLocks noChangeArrowheads="1"/>
          </p:cNvSpPr>
          <p:nvPr/>
        </p:nvSpPr>
        <p:spPr bwMode="auto">
          <a:xfrm flipH="1">
            <a:off x="1500166" y="2643182"/>
            <a:ext cx="144462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1928795" y="3571875"/>
            <a:ext cx="785813" cy="50006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57158" y="285728"/>
            <a:ext cx="864399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err="1" smtClean="0">
                <a:ln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Можливі</a:t>
            </a:r>
            <a:r>
              <a:rPr lang="ru-RU" sz="3200" b="1" cap="none" spc="0" dirty="0" smtClean="0">
                <a:ln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три </a:t>
            </a:r>
            <a:r>
              <a:rPr lang="ru-RU" sz="3200" b="1" cap="none" spc="0" dirty="0" err="1" smtClean="0">
                <a:ln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випадки</a:t>
            </a:r>
            <a:r>
              <a:rPr lang="ru-RU" sz="3200" b="1" cap="none" spc="0" dirty="0" smtClean="0">
                <a:ln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 smtClean="0">
                <a:ln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</a:t>
            </a:r>
            <a:r>
              <a:rPr lang="ru-RU" sz="3200" b="1" cap="none" spc="0" dirty="0" err="1" smtClean="0">
                <a:ln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заємного</a:t>
            </a:r>
            <a:r>
              <a:rPr lang="ru-RU" sz="3200" b="1" cap="none" spc="0" dirty="0" smtClean="0">
                <a:ln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</a:t>
            </a:r>
            <a:r>
              <a:rPr lang="ru-RU" sz="3200" b="1" cap="none" spc="0" dirty="0" err="1" smtClean="0">
                <a:ln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розташування</a:t>
            </a:r>
            <a:r>
              <a:rPr lang="ru-RU" sz="3200" b="1" cap="none" spc="0" dirty="0" smtClean="0">
                <a:ln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uk-UA" sz="3200" b="1" dirty="0" smtClean="0">
                <a:ln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</a:t>
            </a:r>
            <a:r>
              <a:rPr lang="uk-UA" sz="3200" b="1" cap="none" spc="0" dirty="0" smtClean="0">
                <a:ln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рямої та площини</a:t>
            </a:r>
            <a:endParaRPr lang="ru-RU" sz="3200" b="1" cap="none" spc="0" dirty="0">
              <a:ln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8992" y="392906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Пряма лежить в площині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4282" y="4214818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Пряма і площина  перетинаються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86512" y="3714752"/>
            <a:ext cx="285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Не мають спільних  точок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1643042" y="235743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М</a:t>
            </a:r>
            <a:endParaRPr lang="ru-RU" sz="24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5000636"/>
            <a:ext cx="1290642" cy="816141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4643446"/>
            <a:ext cx="1214446" cy="614367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000636"/>
            <a:ext cx="2197965" cy="642942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12292" grpId="0"/>
      <p:bldP spid="12293" grpId="0" animBg="1"/>
      <p:bldP spid="12294" grpId="0"/>
      <p:bldP spid="12295" grpId="0"/>
      <p:bldP spid="12296" grpId="0" animBg="1"/>
      <p:bldP spid="38921" grpId="0" animBg="1"/>
      <p:bldP spid="12298" grpId="0"/>
      <p:bldP spid="38924" grpId="0" animBg="1"/>
      <p:bldP spid="12301" grpId="0"/>
      <p:bldP spid="38926" grpId="0" animBg="1"/>
      <p:bldP spid="12303" grpId="0"/>
      <p:bldP spid="12304" grpId="0"/>
      <p:bldP spid="38930" grpId="0" animBg="1"/>
      <p:bldP spid="38931" grpId="0" animBg="1"/>
      <p:bldP spid="38932" grpId="0" animBg="1"/>
      <p:bldP spid="23" grpId="0"/>
      <p:bldP spid="25" grpId="0"/>
      <p:bldP spid="26" grpId="0"/>
      <p:bldP spid="27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0"/>
            <a:ext cx="879298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/>
                <a:solidFill>
                  <a:schemeClr val="accent5">
                    <a:lumMod val="50000"/>
                  </a:schemeClr>
                </a:solidFill>
              </a:rPr>
              <a:t>Пряма і площина називаються паралельними</a:t>
            </a:r>
          </a:p>
          <a:p>
            <a:pPr algn="ctr"/>
            <a:r>
              <a:rPr lang="uk-UA" sz="3200" b="1" dirty="0" smtClean="0">
                <a:ln/>
                <a:solidFill>
                  <a:schemeClr val="accent5">
                    <a:lumMod val="50000"/>
                  </a:schemeClr>
                </a:solidFill>
              </a:rPr>
              <a:t>якщо вони не мають спільних точок.</a:t>
            </a:r>
            <a:endParaRPr lang="ru-RU" sz="3200" b="1" cap="none" spc="0" dirty="0">
              <a:ln/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143116"/>
            <a:ext cx="4667256" cy="350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42910" y="2143116"/>
            <a:ext cx="857256" cy="500066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14942" y="1928803"/>
            <a:ext cx="364330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Лінія перетину стіни і стелі паралельна площині підлоги.</a:t>
            </a:r>
          </a:p>
          <a:p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500034" y="4714884"/>
            <a:ext cx="1071570" cy="857256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14942" y="4214818"/>
            <a:ext cx="37862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В площині підлоги є лінія, паралельна лінії перетину стіни і стелі.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071810"/>
            <a:ext cx="47625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41965" y="0"/>
            <a:ext cx="86020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Приклади паралельності прямої та площини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096" y="285727"/>
            <a:ext cx="8125870" cy="565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9527" y="285728"/>
            <a:ext cx="837447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Дві прямі в просторі називаються паралельними, </a:t>
            </a:r>
          </a:p>
          <a:p>
            <a:pPr algn="ctr"/>
            <a:r>
              <a:rPr lang="uk-UA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якщо вони лежать в одній площині</a:t>
            </a:r>
          </a:p>
          <a:p>
            <a:pPr algn="ctr"/>
            <a:r>
              <a:rPr lang="uk-UA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не перетинаються.</a:t>
            </a:r>
            <a:r>
              <a:rPr lang="uk-UA" sz="2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8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араллелограмм 2"/>
          <p:cNvSpPr/>
          <p:nvPr/>
        </p:nvSpPr>
        <p:spPr>
          <a:xfrm>
            <a:off x="1928794" y="3214686"/>
            <a:ext cx="4286280" cy="2143140"/>
          </a:xfrm>
          <a:prstGeom prst="parallelogram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285984" y="3571876"/>
            <a:ext cx="2428892" cy="1143008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3500430" y="3857628"/>
            <a:ext cx="2286016" cy="1143008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82133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ОЗНАКА ПАРАЛЕЛЬНОСТІ ПРЯМОЇ ТА ПЛОЩИНИ:</a:t>
            </a:r>
          </a:p>
          <a:p>
            <a:r>
              <a:rPr lang="uk-UA" sz="2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Якщо пряма, що не лежить у даній площині,</a:t>
            </a:r>
          </a:p>
          <a:p>
            <a:r>
              <a:rPr lang="uk-UA" sz="2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паралельна деякій прямій площини, то вона паралельна</a:t>
            </a:r>
          </a:p>
          <a:p>
            <a:r>
              <a:rPr lang="uk-UA" sz="2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самій площині.</a:t>
            </a:r>
            <a:endParaRPr lang="ru-RU" sz="2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араллелограмм 3"/>
          <p:cNvSpPr/>
          <p:nvPr/>
        </p:nvSpPr>
        <p:spPr>
          <a:xfrm>
            <a:off x="857224" y="3429000"/>
            <a:ext cx="6072230" cy="2428892"/>
          </a:xfrm>
          <a:prstGeom prst="parallelogram">
            <a:avLst/>
          </a:prstGeom>
          <a:solidFill>
            <a:srgbClr val="CAB966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857356" y="4357694"/>
            <a:ext cx="4143404" cy="8572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071670" y="2071678"/>
            <a:ext cx="4071966" cy="857256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545" y="659410"/>
            <a:ext cx="7560840" cy="566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757545" y="647691"/>
            <a:ext cx="1654215" cy="198022"/>
          </a:xfrm>
          <a:prstGeom prst="line">
            <a:avLst/>
          </a:prstGeom>
          <a:ln w="444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039817" y="2780928"/>
            <a:ext cx="1642910" cy="1423492"/>
          </a:xfrm>
          <a:prstGeom prst="line">
            <a:avLst/>
          </a:prstGeom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" name="TextBox 4095"/>
          <p:cNvSpPr txBox="1"/>
          <p:nvPr/>
        </p:nvSpPr>
        <p:spPr>
          <a:xfrm>
            <a:off x="625944" y="5589240"/>
            <a:ext cx="8783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ВОНА ПАРАЛЕЛЬНА І САМІЙ ПЛОЩИНІ</a:t>
            </a:r>
            <a:endParaRPr lang="ru-RU" sz="28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912991" y="4365104"/>
            <a:ext cx="8208912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uk-UA" sz="2600" b="1" i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Якщо пряма , яка не лежить у </a:t>
            </a:r>
            <a:r>
              <a:rPr lang="uk-UA" sz="2600" b="1" i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даній площині</a:t>
            </a:r>
            <a:r>
              <a:rPr lang="uk-UA" sz="2600" b="1" i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uk-UA" sz="2600" b="1" i="1" kern="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uk-UA" sz="2600" b="1" i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паралельна деякій прямій </a:t>
            </a:r>
            <a:r>
              <a:rPr lang="uk-UA" sz="2600" b="1" i="1" kern="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площини, </a:t>
            </a:r>
            <a:r>
              <a:rPr lang="uk-UA" sz="2600" b="1" i="1" kern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то …</a:t>
            </a:r>
            <a:endParaRPr lang="ru-RU" sz="2600" b="1" i="1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4008" y="1320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Закінчіть речення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259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7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2683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теорема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4478" y="207592"/>
            <a:ext cx="54611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Якщо площина проходить через пряму, паралельну іншій площині, і перетинає цю площину, то лінія їхнього перетину паралельна даній прямій.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араллелограмм 4"/>
          <p:cNvSpPr/>
          <p:nvPr/>
        </p:nvSpPr>
        <p:spPr>
          <a:xfrm rot="18907611">
            <a:off x="806680" y="3222024"/>
            <a:ext cx="2908299" cy="2444889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285720" y="2623638"/>
            <a:ext cx="5929354" cy="3786214"/>
            <a:chOff x="1643042" y="2285992"/>
            <a:chExt cx="5929354" cy="3786214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1643042" y="6000768"/>
              <a:ext cx="4572032" cy="71438"/>
            </a:xfrm>
            <a:prstGeom prst="line">
              <a:avLst/>
            </a:prstGeom>
            <a:ln w="412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5400000" flipH="1" flipV="1">
              <a:off x="1571604" y="4929198"/>
              <a:ext cx="1214446" cy="107157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 flipV="1">
              <a:off x="2678893" y="4321975"/>
              <a:ext cx="571504" cy="500066"/>
            </a:xfrm>
            <a:prstGeom prst="line">
              <a:avLst/>
            </a:prstGeom>
            <a:ln w="412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214678" y="4286256"/>
              <a:ext cx="1928826" cy="1588"/>
            </a:xfrm>
            <a:prstGeom prst="line">
              <a:avLst/>
            </a:prstGeom>
            <a:ln w="412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5143504" y="4286256"/>
              <a:ext cx="2428892" cy="1588"/>
            </a:xfrm>
            <a:prstGeom prst="line">
              <a:avLst/>
            </a:prstGeom>
            <a:ln w="412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6036479" y="4464851"/>
              <a:ext cx="1714512" cy="1357322"/>
            </a:xfrm>
            <a:prstGeom prst="line">
              <a:avLst/>
            </a:prstGeom>
            <a:ln w="412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5400000" flipH="1" flipV="1">
              <a:off x="3428992" y="4286256"/>
              <a:ext cx="1714512" cy="1714512"/>
            </a:xfrm>
            <a:prstGeom prst="line">
              <a:avLst/>
            </a:prstGeom>
            <a:ln w="412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2571736" y="3000372"/>
              <a:ext cx="1643074" cy="1571636"/>
            </a:xfrm>
            <a:prstGeom prst="line">
              <a:avLst/>
            </a:prstGeom>
            <a:ln w="412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214546" y="5429264"/>
              <a:ext cx="642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>
                  <a:latin typeface="Calibri"/>
                </a:rPr>
                <a:t>α</a:t>
              </a:r>
              <a:endParaRPr lang="ru-RU" sz="28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43306" y="2285992"/>
              <a:ext cx="35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>
                  <a:latin typeface="Calibri"/>
                </a:rPr>
                <a:t>β</a:t>
              </a:r>
              <a:endParaRPr lang="ru-RU" sz="28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00298" y="3714752"/>
              <a:ext cx="285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</a:rPr>
                <a:t>a</a:t>
              </a:r>
              <a:endParaRPr lang="ru-RU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29058" y="5500702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b</a:t>
              </a:r>
              <a:endParaRPr lang="ru-RU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7410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МИМОБІЖНІ ПРЯМІ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Содержимое 4" descr="http://www.mathematics.ru/courses/stereometry/content/chapterM/section3/paragraph4/images/0030402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3929090" cy="421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29124" y="1571612"/>
            <a:ext cx="47148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Чи будуть  прямі АА₁ та СС₁ паралельними?  АА₁ і ВВ</a:t>
            </a:r>
            <a:r>
              <a:rPr lang="el-GR" sz="2800" dirty="0" smtClean="0"/>
              <a:t>₁</a:t>
            </a:r>
            <a:r>
              <a:rPr lang="uk-UA" sz="2800" dirty="0" smtClean="0"/>
              <a:t>?</a:t>
            </a:r>
          </a:p>
          <a:p>
            <a:r>
              <a:rPr lang="uk-UA" sz="2800" dirty="0" smtClean="0"/>
              <a:t> Відповідь </a:t>
            </a:r>
            <a:r>
              <a:rPr lang="uk-UA" sz="2800" dirty="0" err="1" smtClean="0"/>
              <a:t>обгрунтуйте</a:t>
            </a:r>
            <a:r>
              <a:rPr lang="uk-UA" sz="2800" dirty="0" smtClean="0"/>
              <a:t>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643438" y="3620301"/>
            <a:ext cx="428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Чи будуть  прямі АА₁ і </a:t>
            </a:r>
            <a:r>
              <a:rPr lang="en-US" sz="2800" dirty="0" smtClean="0"/>
              <a:t>D</a:t>
            </a:r>
            <a:r>
              <a:rPr lang="uk-UA" sz="2800" dirty="0" smtClean="0"/>
              <a:t>С</a:t>
            </a:r>
            <a:r>
              <a:rPr lang="en-US" sz="2800" dirty="0" smtClean="0"/>
              <a:t> </a:t>
            </a:r>
            <a:r>
              <a:rPr lang="uk-UA" sz="2800" dirty="0" smtClean="0"/>
              <a:t>паралельними?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9190" y="4763309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Прямі   АА₁ і </a:t>
            </a:r>
            <a:r>
              <a:rPr lang="en-US" sz="2800" dirty="0" smtClean="0"/>
              <a:t>D</a:t>
            </a:r>
            <a:r>
              <a:rPr lang="uk-UA" sz="2800" dirty="0" smtClean="0"/>
              <a:t>С</a:t>
            </a:r>
            <a:r>
              <a:rPr lang="en-US" sz="2800" dirty="0" smtClean="0"/>
              <a:t> </a:t>
            </a:r>
            <a:r>
              <a:rPr lang="uk-UA" sz="2800" dirty="0" smtClean="0"/>
              <a:t>перетинаються?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00638"/>
            <a:ext cx="7992888" cy="532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" y="188640"/>
            <a:ext cx="8229600" cy="864096"/>
          </a:xfrm>
        </p:spPr>
        <p:txBody>
          <a:bodyPr>
            <a:normAutofit fontScale="77500" lnSpcReduction="20000"/>
          </a:bodyPr>
          <a:lstStyle/>
          <a:p>
            <a:r>
              <a:rPr lang="uk-UA" sz="4000" b="1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Які прямі ви бачите на цьому малюнку?</a:t>
            </a:r>
            <a:endParaRPr lang="ru-RU" b="1" i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2627784" y="3929355"/>
            <a:ext cx="648072" cy="1371853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562999" y="3229780"/>
            <a:ext cx="297033" cy="63145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2541008" y="4555322"/>
            <a:ext cx="2376264" cy="181871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067906" y="3229779"/>
            <a:ext cx="162037" cy="63145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2627784" y="1200638"/>
            <a:ext cx="216024" cy="1656184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6" name="Прямая соединительная линия 9215"/>
          <p:cNvCxnSpPr/>
          <p:nvPr/>
        </p:nvCxnSpPr>
        <p:spPr>
          <a:xfrm flipV="1">
            <a:off x="4711515" y="1808820"/>
            <a:ext cx="1754576" cy="144016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724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429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В просторі є прямі , які не перетинаються і не є паралельними, так як не лежать в одній площині. </a:t>
            </a:r>
          </a:p>
          <a:p>
            <a:r>
              <a:rPr lang="uk-UA" sz="3600" b="1" dirty="0" smtClean="0">
                <a:solidFill>
                  <a:srgbClr val="C00000"/>
                </a:solidFill>
              </a:rPr>
              <a:t>Такі прямі називаються мимобіжними.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2464591" y="6465103"/>
            <a:ext cx="642918" cy="142876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1285852" y="2928934"/>
            <a:ext cx="5429288" cy="3286148"/>
            <a:chOff x="1285852" y="2928934"/>
            <a:chExt cx="5429288" cy="3286148"/>
          </a:xfrm>
        </p:grpSpPr>
        <p:sp>
          <p:nvSpPr>
            <p:cNvPr id="3" name="Параллелограмм 2"/>
            <p:cNvSpPr/>
            <p:nvPr/>
          </p:nvSpPr>
          <p:spPr>
            <a:xfrm>
              <a:off x="1285852" y="3786190"/>
              <a:ext cx="5429288" cy="2286016"/>
            </a:xfrm>
            <a:prstGeom prst="parallelogram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2071670" y="4857760"/>
              <a:ext cx="3643338" cy="1000132"/>
            </a:xfrm>
            <a:prstGeom prst="line">
              <a:avLst/>
            </a:prstGeom>
            <a:ln w="539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000232" y="5357826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 smtClean="0"/>
                <a:t>а</a:t>
              </a:r>
              <a:endParaRPr lang="ru-RU" sz="2800" dirty="0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rot="5400000">
              <a:off x="2357422" y="3714752"/>
              <a:ext cx="2071702" cy="500066"/>
            </a:xfrm>
            <a:prstGeom prst="line">
              <a:avLst/>
            </a:prstGeom>
            <a:ln w="53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2393141" y="5464983"/>
              <a:ext cx="1214446" cy="285752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214678" y="2928934"/>
              <a:ext cx="285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b</a:t>
              </a:r>
              <a:endParaRPr lang="ru-RU" sz="2800" dirty="0">
                <a:solidFill>
                  <a:srgbClr val="C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72198" y="3786190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dirty="0" smtClean="0">
                  <a:latin typeface="Calibri"/>
                </a:rPr>
                <a:t>α</a:t>
              </a:r>
              <a:endParaRPr lang="ru-RU" sz="2800" dirty="0"/>
            </a:p>
          </p:txBody>
        </p:sp>
      </p:grpSp>
      <p:sp>
        <p:nvSpPr>
          <p:cNvPr id="4" name="Овал 3"/>
          <p:cNvSpPr/>
          <p:nvPr/>
        </p:nvSpPr>
        <p:spPr>
          <a:xfrm>
            <a:off x="3000364" y="5000636"/>
            <a:ext cx="214314" cy="2285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Прямая соединительная линия 3"/>
          <p:cNvCxnSpPr/>
          <p:nvPr/>
        </p:nvCxnSpPr>
        <p:spPr>
          <a:xfrm rot="16200000" flipH="1">
            <a:off x="1035831" y="35707"/>
            <a:ext cx="1428736" cy="135732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6643702" y="2643182"/>
            <a:ext cx="2428892" cy="158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857356" y="6856412"/>
            <a:ext cx="8001056" cy="1588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2213752" y="3286918"/>
            <a:ext cx="2644000" cy="70644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5072066" y="4786322"/>
            <a:ext cx="714380" cy="42862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5500694" y="4643446"/>
            <a:ext cx="1000132" cy="158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8286776" y="1714488"/>
            <a:ext cx="1357322" cy="428628"/>
          </a:xfrm>
          <a:prstGeom prst="line">
            <a:avLst/>
          </a:prstGeom>
          <a:ln w="635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750067" y="2393149"/>
            <a:ext cx="2071702" cy="1588"/>
          </a:xfrm>
          <a:prstGeom prst="line">
            <a:avLst/>
          </a:prstGeom>
          <a:ln w="635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285984" y="0"/>
            <a:ext cx="59933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Приклади мимобіжних прямих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252" y="357166"/>
            <a:ext cx="90862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ОЗНАКА МИМОБІЖНИХ ПРЯМИХ: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357298"/>
            <a:ext cx="79296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2060"/>
                </a:solidFill>
              </a:rPr>
              <a:t>Якщо одна з двох прямих лежить в деякій площині, а друга пряма перетинає цю площину в точці, що не належить першій прямій,</a:t>
            </a:r>
          </a:p>
          <a:p>
            <a:r>
              <a:rPr lang="uk-UA" sz="2800" dirty="0" smtClean="0">
                <a:solidFill>
                  <a:srgbClr val="FF0000"/>
                </a:solidFill>
              </a:rPr>
              <a:t>ТО ЦІ ПРЯМІ МИМОБІЖНІ.</a:t>
            </a:r>
            <a:r>
              <a:rPr lang="uk-UA" sz="2800" dirty="0" smtClean="0">
                <a:solidFill>
                  <a:srgbClr val="002060"/>
                </a:solidFill>
              </a:rPr>
              <a:t>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1285852" y="4143380"/>
            <a:ext cx="5429288" cy="2286016"/>
          </a:xfrm>
          <a:prstGeom prst="parallelogram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071670" y="5214950"/>
            <a:ext cx="3643338" cy="1000132"/>
          </a:xfrm>
          <a:prstGeom prst="line">
            <a:avLst/>
          </a:prstGeom>
          <a:ln w="539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71670" y="571501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а</a:t>
            </a:r>
            <a:endParaRPr lang="ru-RU" sz="28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2357422" y="4071942"/>
            <a:ext cx="2071702" cy="500066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2393141" y="5822173"/>
            <a:ext cx="1214446" cy="285752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14678" y="3286124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b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2198" y="414338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Calibri"/>
              </a:rPr>
              <a:t>α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072330" y="3929066"/>
            <a:ext cx="207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a    b</a:t>
            </a:r>
            <a:endParaRPr lang="ru-RU" sz="2800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21" y="4071942"/>
            <a:ext cx="257175" cy="47625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000364" y="5357826"/>
            <a:ext cx="214314" cy="231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8" grpId="0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980" y="457891"/>
            <a:ext cx="7848872" cy="58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5980" y="431949"/>
            <a:ext cx="783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Точка </a:t>
            </a:r>
            <a:r>
              <a:rPr lang="uk-UA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не лежить в площині чотирикутника АВС</a:t>
            </a:r>
            <a:r>
              <a:rPr lang="en-US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uk-UA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Яке взаємне розташування прямих   </a:t>
            </a:r>
            <a:r>
              <a:rPr lang="uk-UA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МВ</a:t>
            </a:r>
            <a:r>
              <a:rPr lang="uk-UA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і  </a:t>
            </a:r>
            <a:r>
              <a:rPr lang="uk-UA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uk-UA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24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075199" y="1772816"/>
            <a:ext cx="216024" cy="1440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9" y="1583214"/>
            <a:ext cx="50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714" y="338666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2349" y="2857175"/>
            <a:ext cx="612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02064" y="32260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4450" y="5184993"/>
            <a:ext cx="827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183211" y="1916832"/>
            <a:ext cx="31636" cy="1296144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71600" y="3441950"/>
            <a:ext cx="2160240" cy="1363797"/>
          </a:xfrm>
          <a:prstGeom prst="line">
            <a:avLst/>
          </a:prstGeom>
          <a:ln w="539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403648" y="5535989"/>
            <a:ext cx="48638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 И М О Б І Ж Н І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222771" y="4859199"/>
            <a:ext cx="162004" cy="76988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единительная линия 1024"/>
          <p:cNvCxnSpPr/>
          <p:nvPr/>
        </p:nvCxnSpPr>
        <p:spPr>
          <a:xfrm>
            <a:off x="3491880" y="5013176"/>
            <a:ext cx="576064" cy="36004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4518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  <p:bldP spid="9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4590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uk-UA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uk-UA" sz="48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ПАРАЛЕЛЬННІ ПЛОЩИНИ</a:t>
            </a:r>
            <a:endParaRPr lang="ru-RU" sz="48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араллелограмм 2"/>
          <p:cNvSpPr/>
          <p:nvPr/>
        </p:nvSpPr>
        <p:spPr>
          <a:xfrm>
            <a:off x="1714480" y="2643182"/>
            <a:ext cx="2857520" cy="1214446"/>
          </a:xfrm>
          <a:prstGeom prst="parallelogram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>
            <a:off x="1500166" y="4286256"/>
            <a:ext cx="2786082" cy="1214446"/>
          </a:xfrm>
          <a:prstGeom prst="parallelogram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57356" y="3357562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Calibri"/>
              </a:rPr>
              <a:t>α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14480" y="507207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Calibri"/>
              </a:rPr>
              <a:t>β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43438" y="3143248"/>
            <a:ext cx="45005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accent4">
                    <a:lumMod val="50000"/>
                  </a:schemeClr>
                </a:solidFill>
              </a:rPr>
              <a:t>Дві площини називаються паралельними, якщо вони не мають спільних точок.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53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119"/>
            <a:ext cx="4572000" cy="682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334444" y="0"/>
            <a:ext cx="68095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Приклади </a:t>
            </a:r>
          </a:p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паралельних прямих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00" y="0"/>
            <a:ext cx="471489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05533" cy="661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503225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Приклади паралельних площин</a:t>
            </a: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6364" y="3429000"/>
            <a:ext cx="547763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847196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166"/>
            <a:ext cx="914406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3280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ОЗНАКА ПАРАЛЕЛЬНИХ ПЛОЩИН: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7686" y="1571612"/>
            <a:ext cx="45005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Якщо дві </a:t>
            </a:r>
            <a:r>
              <a:rPr lang="uk-UA" sz="2800" dirty="0" err="1" smtClean="0"/>
              <a:t>перетинні</a:t>
            </a:r>
            <a:r>
              <a:rPr lang="uk-UA" sz="2800" dirty="0" smtClean="0"/>
              <a:t> прямі однієї площини відповідно паралельні двом прямим другої площини, то ці площини  </a:t>
            </a:r>
            <a:r>
              <a:rPr lang="uk-UA" sz="2800" dirty="0" smtClean="0">
                <a:solidFill>
                  <a:srgbClr val="FF0000"/>
                </a:solidFill>
              </a:rPr>
              <a:t>ПАРАЛЕЛЬНІ.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араллелограмм 3"/>
          <p:cNvSpPr/>
          <p:nvPr/>
        </p:nvSpPr>
        <p:spPr>
          <a:xfrm>
            <a:off x="642910" y="2000240"/>
            <a:ext cx="3429024" cy="1643074"/>
          </a:xfrm>
          <a:prstGeom prst="parallelogram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85786" y="3071810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Calibri"/>
              </a:rPr>
              <a:t>α</a:t>
            </a:r>
            <a:endParaRPr lang="ru-RU" sz="2800" b="1" dirty="0"/>
          </a:p>
        </p:txBody>
      </p:sp>
      <p:sp>
        <p:nvSpPr>
          <p:cNvPr id="6" name="Параллелограмм 5"/>
          <p:cNvSpPr/>
          <p:nvPr/>
        </p:nvSpPr>
        <p:spPr>
          <a:xfrm>
            <a:off x="500034" y="4357694"/>
            <a:ext cx="3714776" cy="1785950"/>
          </a:xfrm>
          <a:prstGeom prst="parallelogram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2910" y="550070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Calibri"/>
              </a:rPr>
              <a:t>β</a:t>
            </a:r>
            <a:endParaRPr lang="ru-RU" sz="24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928662" y="2143116"/>
            <a:ext cx="2786082" cy="107157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7" idx="3"/>
          </p:cNvCxnSpPr>
          <p:nvPr/>
        </p:nvCxnSpPr>
        <p:spPr>
          <a:xfrm flipV="1">
            <a:off x="1142976" y="4714884"/>
            <a:ext cx="2500330" cy="1016651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14414" y="2214554"/>
            <a:ext cx="2500330" cy="714380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000100" y="4714884"/>
            <a:ext cx="2500330" cy="714380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28926" y="192880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928926" y="4429132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dirty="0" smtClean="0">
                <a:latin typeface="Candara"/>
              </a:rPr>
              <a:t>₁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500166" y="450057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r>
              <a:rPr lang="el-GR" sz="2800" dirty="0" smtClean="0">
                <a:latin typeface="Calibri"/>
              </a:rPr>
              <a:t>₁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714480" y="185736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Группа 118"/>
          <p:cNvGrpSpPr/>
          <p:nvPr/>
        </p:nvGrpSpPr>
        <p:grpSpPr>
          <a:xfrm>
            <a:off x="0" y="0"/>
            <a:ext cx="8786842" cy="6858000"/>
            <a:chOff x="0" y="0"/>
            <a:chExt cx="8786842" cy="685800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0"/>
              <a:ext cx="867814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ВЛАСТИВОСТІ ПАРАЛЕЛЬНИХ ПЛОЩИН</a:t>
              </a:r>
              <a:endParaRPr lang="ru-R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357818" y="642918"/>
              <a:ext cx="3429024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i="1" dirty="0" smtClean="0"/>
                <a:t>1. Якщо дві паралельні площини перетинаються третьою площиною, то лінії перетину площин є паралельними.</a:t>
              </a:r>
              <a:endParaRPr lang="ru-RU" sz="2800" b="1" i="1" dirty="0"/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1285852" y="285728"/>
              <a:ext cx="1285884" cy="1143008"/>
            </a:xfrm>
            <a:prstGeom prst="line">
              <a:avLst/>
            </a:prstGeom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6200000" flipH="1">
              <a:off x="2357422" y="500042"/>
              <a:ext cx="1143008" cy="714380"/>
            </a:xfrm>
            <a:prstGeom prst="line">
              <a:avLst/>
            </a:prstGeom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Группа 114"/>
            <p:cNvGrpSpPr/>
            <p:nvPr/>
          </p:nvGrpSpPr>
          <p:grpSpPr>
            <a:xfrm>
              <a:off x="785786" y="1428736"/>
              <a:ext cx="5286412" cy="5429264"/>
              <a:chOff x="785786" y="1428736"/>
              <a:chExt cx="5286412" cy="5429264"/>
            </a:xfrm>
          </p:grpSpPr>
          <p:cxnSp>
            <p:nvCxnSpPr>
              <p:cNvPr id="5" name="Прямая соединительная линия 4"/>
              <p:cNvCxnSpPr/>
              <p:nvPr/>
            </p:nvCxnSpPr>
            <p:spPr>
              <a:xfrm rot="5400000" flipH="1" flipV="1">
                <a:off x="642910" y="2285992"/>
                <a:ext cx="928694" cy="642942"/>
              </a:xfrm>
              <a:prstGeom prst="line">
                <a:avLst/>
              </a:prstGeom>
              <a:ln w="539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 rot="5400000" flipH="1" flipV="1">
                <a:off x="1321571" y="1535893"/>
                <a:ext cx="714380" cy="500066"/>
              </a:xfrm>
              <a:prstGeom prst="line">
                <a:avLst/>
              </a:prstGeom>
              <a:ln w="50800">
                <a:solidFill>
                  <a:schemeClr val="accent5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2000232" y="1428736"/>
                <a:ext cx="1000132" cy="1588"/>
              </a:xfrm>
              <a:prstGeom prst="line">
                <a:avLst/>
              </a:prstGeom>
              <a:ln w="50800"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3143240" y="1428736"/>
                <a:ext cx="1643074" cy="1588"/>
              </a:xfrm>
              <a:prstGeom prst="line">
                <a:avLst/>
              </a:prstGeom>
              <a:ln w="508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V="1">
                <a:off x="785786" y="3000372"/>
                <a:ext cx="2857520" cy="71438"/>
              </a:xfrm>
              <a:prstGeom prst="line">
                <a:avLst/>
              </a:prstGeom>
              <a:ln w="508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 flipH="1" flipV="1">
                <a:off x="3428992" y="1643050"/>
                <a:ext cx="1571636" cy="1143008"/>
              </a:xfrm>
              <a:prstGeom prst="line">
                <a:avLst/>
              </a:prstGeom>
              <a:ln w="508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16200000" flipH="1">
                <a:off x="285732" y="2428856"/>
                <a:ext cx="5429264" cy="3429024"/>
              </a:xfrm>
              <a:prstGeom prst="line">
                <a:avLst/>
              </a:prstGeom>
              <a:ln w="508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rot="16200000" flipH="1">
                <a:off x="3107521" y="1607331"/>
                <a:ext cx="1071570" cy="714380"/>
              </a:xfrm>
              <a:prstGeom prst="line">
                <a:avLst/>
              </a:prstGeom>
              <a:ln w="50800">
                <a:solidFill>
                  <a:schemeClr val="accent2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 rot="5400000">
                <a:off x="2035951" y="1750207"/>
                <a:ext cx="1500198" cy="1000132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flipV="1">
                <a:off x="2071670" y="4143380"/>
                <a:ext cx="785818" cy="71438"/>
              </a:xfrm>
              <a:prstGeom prst="line">
                <a:avLst/>
              </a:prstGeom>
              <a:ln w="508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 flipV="1">
                <a:off x="2857488" y="4071942"/>
                <a:ext cx="2143140" cy="71438"/>
              </a:xfrm>
              <a:prstGeom prst="line">
                <a:avLst/>
              </a:prstGeom>
              <a:ln w="50800"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 rot="16200000" flipH="1">
                <a:off x="3750463" y="2750339"/>
                <a:ext cx="1571636" cy="1071570"/>
              </a:xfrm>
              <a:prstGeom prst="line">
                <a:avLst/>
              </a:prstGeom>
              <a:ln w="508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5143504" y="4071942"/>
                <a:ext cx="928694" cy="1588"/>
              </a:xfrm>
              <a:prstGeom prst="line">
                <a:avLst/>
              </a:prstGeom>
              <a:ln w="508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 rot="5400000">
                <a:off x="642910" y="4500570"/>
                <a:ext cx="1714512" cy="1143008"/>
              </a:xfrm>
              <a:prstGeom prst="line">
                <a:avLst/>
              </a:prstGeom>
              <a:ln w="508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/>
              <p:cNvCxnSpPr/>
              <p:nvPr/>
            </p:nvCxnSpPr>
            <p:spPr>
              <a:xfrm flipV="1">
                <a:off x="928662" y="5715016"/>
                <a:ext cx="4143404" cy="214314"/>
              </a:xfrm>
              <a:prstGeom prst="line">
                <a:avLst/>
              </a:prstGeom>
              <a:ln w="508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 rot="5400000">
                <a:off x="3714744" y="4429132"/>
                <a:ext cx="1714512" cy="1000132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 rot="5400000">
                <a:off x="4714876" y="4429132"/>
                <a:ext cx="1643074" cy="928694"/>
              </a:xfrm>
              <a:prstGeom prst="line">
                <a:avLst/>
              </a:prstGeom>
              <a:ln w="508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 rot="16200000" flipH="1">
                <a:off x="4964909" y="4179099"/>
                <a:ext cx="785818" cy="571504"/>
              </a:xfrm>
              <a:prstGeom prst="line">
                <a:avLst/>
              </a:prstGeom>
              <a:ln w="50800">
                <a:solidFill>
                  <a:schemeClr val="accent2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 rot="16200000" flipH="1">
                <a:off x="5572132" y="4929198"/>
                <a:ext cx="500066" cy="357190"/>
              </a:xfrm>
              <a:prstGeom prst="line">
                <a:avLst/>
              </a:prstGeom>
              <a:ln w="508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/>
              <p:cNvCxnSpPr/>
              <p:nvPr/>
            </p:nvCxnSpPr>
            <p:spPr>
              <a:xfrm rot="5400000" flipH="1" flipV="1">
                <a:off x="4607731" y="5464971"/>
                <a:ext cx="1500174" cy="1285884"/>
              </a:xfrm>
              <a:prstGeom prst="line">
                <a:avLst/>
              </a:prstGeom>
              <a:ln w="508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/>
              <p:cNvSpPr txBox="1"/>
              <p:nvPr/>
            </p:nvSpPr>
            <p:spPr>
              <a:xfrm>
                <a:off x="1214414" y="2500306"/>
                <a:ext cx="4286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b="1" dirty="0" smtClean="0">
                    <a:solidFill>
                      <a:schemeClr val="accent4">
                        <a:lumMod val="50000"/>
                      </a:schemeClr>
                    </a:solidFill>
                    <a:latin typeface="Calibri"/>
                  </a:rPr>
                  <a:t>α</a:t>
                </a:r>
                <a:endParaRPr lang="ru-RU" sz="2800" b="1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1285852" y="5357826"/>
                <a:ext cx="4286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b="1" dirty="0" smtClean="0">
                    <a:latin typeface="Calibri"/>
                  </a:rPr>
                  <a:t>β</a:t>
                </a:r>
                <a:endParaRPr lang="ru-RU" sz="2800" b="1" dirty="0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4572000" y="6143644"/>
                <a:ext cx="3571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 smtClean="0">
                    <a:latin typeface="Calibri"/>
                  </a:rPr>
                  <a:t>γ</a:t>
                </a:r>
                <a:endParaRPr lang="ru-RU" sz="2400" b="1" dirty="0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2214546" y="2285992"/>
                <a:ext cx="3571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b</a:t>
                </a:r>
                <a:endParaRPr lang="ru-RU" sz="2400" b="1" dirty="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4000496" y="5072074"/>
                <a:ext cx="4286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a</a:t>
                </a:r>
                <a:endParaRPr lang="ru-RU" sz="2800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4876" y="857232"/>
            <a:ext cx="4214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2</a:t>
            </a:r>
            <a:r>
              <a:rPr lang="uk-UA" sz="2800" b="1" i="1" dirty="0" smtClean="0"/>
              <a:t>. Відрізки паралельних прямих, що відтинаються паралельними площинами, рівні між собою. </a:t>
            </a:r>
            <a:endParaRPr lang="ru-RU" sz="2800" b="1" i="1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714348" y="1428736"/>
            <a:ext cx="4429156" cy="5429264"/>
            <a:chOff x="714348" y="1428736"/>
            <a:chExt cx="5286412" cy="5429264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 rot="5400000" flipH="1" flipV="1">
              <a:off x="571472" y="2285992"/>
              <a:ext cx="928694" cy="642942"/>
            </a:xfrm>
            <a:prstGeom prst="line">
              <a:avLst/>
            </a:prstGeom>
            <a:ln w="539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 flipH="1" flipV="1">
              <a:off x="1250133" y="1535893"/>
              <a:ext cx="714380" cy="500066"/>
            </a:xfrm>
            <a:prstGeom prst="line">
              <a:avLst/>
            </a:prstGeom>
            <a:ln w="50800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1928794" y="1428736"/>
              <a:ext cx="1000132" cy="1588"/>
            </a:xfrm>
            <a:prstGeom prst="line">
              <a:avLst/>
            </a:prstGeom>
            <a:ln w="508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3071802" y="1428736"/>
              <a:ext cx="1643074" cy="1588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714348" y="3000372"/>
              <a:ext cx="2857520" cy="71438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 flipH="1" flipV="1">
              <a:off x="3357554" y="1643050"/>
              <a:ext cx="1571636" cy="1143008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6200000" flipH="1">
              <a:off x="250013" y="2464575"/>
              <a:ext cx="5429264" cy="3357586"/>
            </a:xfrm>
            <a:prstGeom prst="line">
              <a:avLst/>
            </a:prstGeom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rot="16200000" flipH="1">
              <a:off x="3036083" y="1607331"/>
              <a:ext cx="1071570" cy="714380"/>
            </a:xfrm>
            <a:prstGeom prst="line">
              <a:avLst/>
            </a:prstGeom>
            <a:ln w="50800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5400000">
              <a:off x="1964513" y="1750207"/>
              <a:ext cx="1500198" cy="1000132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2000232" y="4143380"/>
              <a:ext cx="785818" cy="71438"/>
            </a:xfrm>
            <a:prstGeom prst="line">
              <a:avLst/>
            </a:prstGeom>
            <a:ln w="508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2786050" y="4071942"/>
              <a:ext cx="2143140" cy="71438"/>
            </a:xfrm>
            <a:prstGeom prst="line">
              <a:avLst/>
            </a:prstGeom>
            <a:ln w="508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rot="16200000" flipH="1">
              <a:off x="3679025" y="2750339"/>
              <a:ext cx="1571636" cy="1071570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5072066" y="4071942"/>
              <a:ext cx="928694" cy="1588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>
              <a:off x="571472" y="4500570"/>
              <a:ext cx="1714512" cy="1143008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857224" y="5715016"/>
              <a:ext cx="4143404" cy="214314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>
              <a:off x="3643306" y="4429132"/>
              <a:ext cx="1714512" cy="1000132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rot="5400000">
              <a:off x="4643438" y="4429132"/>
              <a:ext cx="1643074" cy="928694"/>
            </a:xfrm>
            <a:prstGeom prst="line">
              <a:avLst/>
            </a:prstGeom>
            <a:ln w="508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rot="16200000" flipH="1">
              <a:off x="4893471" y="4179099"/>
              <a:ext cx="785818" cy="571504"/>
            </a:xfrm>
            <a:prstGeom prst="line">
              <a:avLst/>
            </a:prstGeom>
            <a:ln w="50800"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16200000" flipH="1">
              <a:off x="5500694" y="4929198"/>
              <a:ext cx="500066" cy="357190"/>
            </a:xfrm>
            <a:prstGeom prst="line">
              <a:avLst/>
            </a:prstGeom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5400000" flipH="1" flipV="1">
              <a:off x="4500574" y="5500690"/>
              <a:ext cx="1500174" cy="1214446"/>
            </a:xfrm>
            <a:prstGeom prst="line">
              <a:avLst/>
            </a:prstGeom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1142976" y="2500306"/>
              <a:ext cx="428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>
                  <a:solidFill>
                    <a:schemeClr val="accent4">
                      <a:lumMod val="50000"/>
                    </a:schemeClr>
                  </a:solidFill>
                  <a:latin typeface="Calibri"/>
                </a:rPr>
                <a:t>α</a:t>
              </a:r>
              <a:endParaRPr lang="ru-RU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214414" y="5357826"/>
              <a:ext cx="428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dirty="0" smtClean="0">
                  <a:latin typeface="Calibri"/>
                </a:rPr>
                <a:t>β</a:t>
              </a:r>
              <a:endParaRPr lang="ru-RU" sz="280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500562" y="6143644"/>
              <a:ext cx="3571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>
                  <a:latin typeface="Calibri"/>
                </a:rPr>
                <a:t>γ</a:t>
              </a:r>
              <a:endParaRPr lang="ru-RU" sz="2400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143108" y="2285992"/>
              <a:ext cx="3571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b</a:t>
              </a:r>
              <a:endParaRPr lang="ru-RU" sz="24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783878" y="5000636"/>
              <a:ext cx="428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ru-RU" sz="2800" b="1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500166" y="300037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А</a:t>
            </a:r>
            <a:endParaRPr lang="ru-RU" sz="28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2928926" y="5357826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В</a:t>
            </a:r>
            <a:endParaRPr lang="ru-RU" sz="24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857488" y="857232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С</a:t>
            </a:r>
            <a:endParaRPr lang="ru-RU" sz="24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4357686" y="3429000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Д</a:t>
            </a:r>
            <a:endParaRPr lang="ru-RU" sz="28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5929322" y="3857628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АВ = СД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3765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ТЕТРАЕДР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14942" y="0"/>
            <a:ext cx="371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Розглянемо довільний трикутник АВС і точку </a:t>
            </a:r>
            <a:r>
              <a:rPr lang="en-US" sz="2400" b="1" i="1" dirty="0" smtClean="0"/>
              <a:t>D</a:t>
            </a:r>
            <a:r>
              <a:rPr lang="uk-UA" sz="2400" b="1" i="1" dirty="0" smtClean="0"/>
              <a:t>, що не лежить в площині цього трикутника.</a:t>
            </a:r>
            <a:endParaRPr lang="ru-RU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628" y="2285992"/>
            <a:ext cx="3714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З</a:t>
            </a:r>
            <a:r>
              <a:rPr lang="en-US" sz="2400" b="1" i="1" dirty="0" smtClean="0"/>
              <a:t>’</a:t>
            </a:r>
            <a:r>
              <a:rPr lang="uk-UA" sz="2400" b="1" i="1" dirty="0" smtClean="0"/>
              <a:t>єднаємо точку </a:t>
            </a:r>
            <a:r>
              <a:rPr lang="en-US" sz="2400" b="1" i="1" dirty="0" smtClean="0"/>
              <a:t>D</a:t>
            </a:r>
            <a:r>
              <a:rPr lang="uk-UA" sz="2400" b="1" i="1" dirty="0" smtClean="0"/>
              <a:t> з вершинами трикутника  АВС . Отримаємо трикутники </a:t>
            </a:r>
            <a:r>
              <a:rPr lang="en-US" sz="2400" b="1" i="1" dirty="0" smtClean="0"/>
              <a:t>D</a:t>
            </a:r>
            <a:r>
              <a:rPr lang="uk-UA" sz="2400" b="1" i="1" dirty="0" smtClean="0"/>
              <a:t>АВ, </a:t>
            </a:r>
            <a:r>
              <a:rPr lang="en-US" sz="2400" b="1" i="1" dirty="0" smtClean="0"/>
              <a:t>D</a:t>
            </a:r>
            <a:r>
              <a:rPr lang="uk-UA" sz="2400" b="1" i="1" dirty="0" smtClean="0"/>
              <a:t>ВС, </a:t>
            </a:r>
            <a:r>
              <a:rPr lang="en-US" sz="2400" b="1" i="1" dirty="0" smtClean="0"/>
              <a:t>D</a:t>
            </a:r>
            <a:r>
              <a:rPr lang="uk-UA" sz="2400" b="1" i="1" dirty="0" smtClean="0"/>
              <a:t>АС.</a:t>
            </a: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000628" y="4929198"/>
            <a:ext cx="4143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Поверхня, що утворена чотирма трикутниками називається тетраедром.</a:t>
            </a:r>
            <a:endParaRPr lang="ru-RU" sz="2400" b="1" i="1" dirty="0"/>
          </a:p>
        </p:txBody>
      </p:sp>
      <p:pic>
        <p:nvPicPr>
          <p:cNvPr id="6" name="Содержимое 4" descr="http://www.mathematics.ru/courses/stereometry/content/chapterM/section3/paragraph4/images/0030401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282" y="1285860"/>
            <a:ext cx="4714908" cy="47863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84704" y="0"/>
            <a:ext cx="51592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400" b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ПАРАЛЕЛЕПІПЕД</a:t>
            </a:r>
            <a:endParaRPr lang="ru-RU" sz="4400" b="1" cap="none" spc="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Содержимое 4" descr="http://www.mathematics.ru/courses/stereometry/content/chapterM/section3/paragraph4/images/0030402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57652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29058" y="857232"/>
            <a:ext cx="5214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Розглянемо два рівних паралелограма </a:t>
            </a:r>
            <a:r>
              <a:rPr lang="en-US" sz="2400" b="1" dirty="0" smtClean="0">
                <a:solidFill>
                  <a:srgbClr val="C00000"/>
                </a:solidFill>
              </a:rPr>
              <a:t>ABCD </a:t>
            </a:r>
            <a:r>
              <a:rPr lang="uk-UA" sz="2400" b="1" dirty="0" smtClean="0"/>
              <a:t>і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 A</a:t>
            </a:r>
            <a:r>
              <a:rPr lang="en-US" sz="2400" b="1" dirty="0" smtClean="0">
                <a:solidFill>
                  <a:srgbClr val="C00000"/>
                </a:solidFill>
                <a:latin typeface="Candara"/>
              </a:rPr>
              <a:t>₁B₁</a:t>
            </a:r>
            <a:r>
              <a:rPr lang="en-US" sz="2400" b="1" dirty="0" smtClean="0">
                <a:solidFill>
                  <a:srgbClr val="C00000"/>
                </a:solidFill>
              </a:rPr>
              <a:t>C</a:t>
            </a:r>
            <a:r>
              <a:rPr lang="en-US" sz="2400" b="1" dirty="0" smtClean="0">
                <a:solidFill>
                  <a:srgbClr val="C00000"/>
                </a:solidFill>
                <a:latin typeface="Candara"/>
              </a:rPr>
              <a:t>₁</a:t>
            </a:r>
            <a:r>
              <a:rPr lang="en-US" sz="2400" b="1" dirty="0" smtClean="0">
                <a:solidFill>
                  <a:srgbClr val="C00000"/>
                </a:solidFill>
              </a:rPr>
              <a:t>D</a:t>
            </a:r>
            <a:r>
              <a:rPr lang="en-US" sz="2400" b="1" dirty="0" smtClean="0">
                <a:solidFill>
                  <a:srgbClr val="C00000"/>
                </a:solidFill>
                <a:latin typeface="Candara"/>
              </a:rPr>
              <a:t>₁</a:t>
            </a:r>
            <a:r>
              <a:rPr lang="uk-UA" sz="2400" b="1" dirty="0" smtClean="0"/>
              <a:t>, що розташовані в паралельних площинах, так що </a:t>
            </a:r>
          </a:p>
          <a:p>
            <a:r>
              <a:rPr lang="en-US" sz="2400" b="1" dirty="0" smtClean="0"/>
              <a:t>AA</a:t>
            </a:r>
            <a:r>
              <a:rPr lang="en-US" sz="2400" b="1" dirty="0" smtClean="0">
                <a:latin typeface="Candara"/>
              </a:rPr>
              <a:t>₁</a:t>
            </a:r>
            <a:r>
              <a:rPr lang="uk-UA" sz="2400" b="1" dirty="0" smtClean="0">
                <a:latin typeface="Candara"/>
              </a:rPr>
              <a:t>ІІ</a:t>
            </a:r>
            <a:r>
              <a:rPr lang="en-US" sz="2400" b="1" dirty="0" smtClean="0"/>
              <a:t> BB</a:t>
            </a:r>
            <a:r>
              <a:rPr lang="en-US" sz="2400" b="1" dirty="0" smtClean="0">
                <a:latin typeface="Candara"/>
              </a:rPr>
              <a:t>₁</a:t>
            </a:r>
            <a:r>
              <a:rPr lang="uk-UA" sz="2400" b="1" dirty="0" smtClean="0">
                <a:latin typeface="Candara"/>
              </a:rPr>
              <a:t>ІІ</a:t>
            </a:r>
            <a:r>
              <a:rPr lang="en-US" sz="2400" b="1" dirty="0" smtClean="0"/>
              <a:t> CC</a:t>
            </a:r>
            <a:r>
              <a:rPr lang="en-US" sz="2400" b="1" dirty="0" smtClean="0">
                <a:latin typeface="Candara"/>
              </a:rPr>
              <a:t>₁</a:t>
            </a:r>
            <a:r>
              <a:rPr lang="uk-UA" sz="2400" b="1" dirty="0" smtClean="0">
                <a:latin typeface="Candara"/>
              </a:rPr>
              <a:t>ІІ</a:t>
            </a:r>
            <a:r>
              <a:rPr lang="en-US" sz="2400" b="1" dirty="0" smtClean="0"/>
              <a:t> DD</a:t>
            </a:r>
            <a:r>
              <a:rPr lang="en-US" sz="2400" b="1" dirty="0" smtClean="0">
                <a:latin typeface="Candara"/>
              </a:rPr>
              <a:t>₁</a:t>
            </a:r>
            <a:r>
              <a:rPr lang="uk-UA" sz="2400" b="1" dirty="0" smtClean="0">
                <a:latin typeface="Candara"/>
              </a:rPr>
              <a:t>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29058" y="2857496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З</a:t>
            </a:r>
            <a:r>
              <a:rPr lang="en-US" sz="2400" b="1" i="1" dirty="0" smtClean="0"/>
              <a:t>’</a:t>
            </a:r>
            <a:r>
              <a:rPr lang="uk-UA" sz="2400" b="1" i="1" dirty="0" smtClean="0"/>
              <a:t>єднаємо вершини паралелограмів рівними, паралельними відрізками АА₁, ВВ₁, СС₁, </a:t>
            </a:r>
            <a:r>
              <a:rPr lang="en-US" sz="2400" b="1" i="1" dirty="0" smtClean="0"/>
              <a:t>DD₁</a:t>
            </a:r>
            <a:r>
              <a:rPr lang="uk-UA" sz="2400" b="1" i="1" dirty="0" smtClean="0"/>
              <a:t>. </a:t>
            </a:r>
            <a:endParaRPr lang="ru-RU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857620" y="4365104"/>
            <a:ext cx="50720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Поверхня, утворена паралелограмами </a:t>
            </a:r>
            <a:r>
              <a:rPr lang="en-US" sz="2400" b="1" dirty="0" smtClean="0">
                <a:solidFill>
                  <a:srgbClr val="C00000"/>
                </a:solidFill>
              </a:rPr>
              <a:t>ABCD </a:t>
            </a:r>
            <a:r>
              <a:rPr lang="uk-UA" sz="2400" b="1" dirty="0" smtClean="0">
                <a:solidFill>
                  <a:srgbClr val="C00000"/>
                </a:solidFill>
              </a:rPr>
              <a:t>, 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 A</a:t>
            </a:r>
            <a:r>
              <a:rPr lang="en-US" sz="2400" b="1" dirty="0" smtClean="0">
                <a:solidFill>
                  <a:srgbClr val="C00000"/>
                </a:solidFill>
                <a:latin typeface="Candara"/>
              </a:rPr>
              <a:t>₁B₁</a:t>
            </a:r>
            <a:r>
              <a:rPr lang="en-US" sz="2400" b="1" dirty="0" smtClean="0">
                <a:solidFill>
                  <a:srgbClr val="C00000"/>
                </a:solidFill>
              </a:rPr>
              <a:t>C</a:t>
            </a:r>
            <a:r>
              <a:rPr lang="en-US" sz="2400" b="1" dirty="0" smtClean="0">
                <a:solidFill>
                  <a:srgbClr val="C00000"/>
                </a:solidFill>
                <a:latin typeface="Candara"/>
              </a:rPr>
              <a:t>₁</a:t>
            </a:r>
            <a:r>
              <a:rPr lang="en-US" sz="2400" b="1" dirty="0" smtClean="0">
                <a:solidFill>
                  <a:srgbClr val="C00000"/>
                </a:solidFill>
              </a:rPr>
              <a:t>D</a:t>
            </a:r>
            <a:r>
              <a:rPr lang="en-US" sz="2400" b="1" dirty="0" smtClean="0">
                <a:solidFill>
                  <a:srgbClr val="C00000"/>
                </a:solidFill>
                <a:latin typeface="Candara"/>
              </a:rPr>
              <a:t>₁</a:t>
            </a:r>
            <a:r>
              <a:rPr lang="uk-UA" sz="2400" b="1" dirty="0" smtClean="0">
                <a:solidFill>
                  <a:srgbClr val="C00000"/>
                </a:solidFill>
                <a:latin typeface="Candara"/>
              </a:rPr>
              <a:t>, </a:t>
            </a:r>
            <a:r>
              <a:rPr lang="en-US" sz="2400" b="1" dirty="0" smtClean="0">
                <a:solidFill>
                  <a:srgbClr val="C00000"/>
                </a:solidFill>
                <a:latin typeface="Candara"/>
              </a:rPr>
              <a:t>  </a:t>
            </a:r>
            <a:r>
              <a:rPr lang="uk-UA" sz="2400" b="1" dirty="0" smtClean="0"/>
              <a:t>АА₁В₁В, </a:t>
            </a:r>
            <a:r>
              <a:rPr lang="en-US" sz="2400" b="1" dirty="0" smtClean="0"/>
              <a:t>  </a:t>
            </a:r>
            <a:r>
              <a:rPr lang="uk-UA" sz="2400" b="1" dirty="0" smtClean="0"/>
              <a:t>ВВ₁С₁С, АА₁</a:t>
            </a:r>
            <a:r>
              <a:rPr lang="en-US" sz="2400" b="1" dirty="0" smtClean="0"/>
              <a:t>D₁D,   DD₁C₁C  </a:t>
            </a:r>
            <a:r>
              <a:rPr lang="uk-UA" sz="2400" b="1" dirty="0" smtClean="0"/>
              <a:t>називається </a:t>
            </a:r>
            <a:endParaRPr lang="uk-UA" sz="2400" b="1" dirty="0" smtClean="0">
              <a:solidFill>
                <a:srgbClr val="FF0000"/>
              </a:solidFill>
            </a:endParaRPr>
          </a:p>
          <a:p>
            <a:r>
              <a:rPr lang="uk-UA" sz="2400" b="1" dirty="0" smtClean="0">
                <a:solidFill>
                  <a:srgbClr val="FF0000"/>
                </a:solidFill>
              </a:rPr>
              <a:t>ПАРАЛЕЛЕПІПЕДОМ.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2303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7964" y="763836"/>
            <a:ext cx="4714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Зобразіть  </a:t>
            </a:r>
            <a:r>
              <a:rPr lang="uk-UA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тетраедр 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DABC</a:t>
            </a:r>
            <a:r>
              <a:rPr lang="uk-UA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і побудуйте переріз цього тетраедра площиною, що проходить через точку </a:t>
            </a:r>
            <a:r>
              <a:rPr lang="uk-UA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яка є серединою ребра 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uk-UA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паралельно площині грані </a:t>
            </a:r>
            <a:r>
              <a:rPr lang="uk-UA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АВС.</a:t>
            </a:r>
            <a:endParaRPr lang="ru-RU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30" name="Группа 1029"/>
          <p:cNvGrpSpPr/>
          <p:nvPr/>
        </p:nvGrpSpPr>
        <p:grpSpPr>
          <a:xfrm>
            <a:off x="215516" y="1917998"/>
            <a:ext cx="4896544" cy="4483660"/>
            <a:chOff x="539552" y="1916832"/>
            <a:chExt cx="4896544" cy="448366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899592" y="4298458"/>
              <a:ext cx="3672408" cy="66646"/>
            </a:xfrm>
            <a:prstGeom prst="line">
              <a:avLst/>
            </a:prstGeom>
            <a:ln w="508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899592" y="4365104"/>
              <a:ext cx="2016224" cy="1296144"/>
            </a:xfrm>
            <a:prstGeom prst="line">
              <a:avLst/>
            </a:prstGeom>
            <a:ln w="603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2915816" y="4298458"/>
              <a:ext cx="1656184" cy="1362790"/>
            </a:xfrm>
            <a:prstGeom prst="line">
              <a:avLst/>
            </a:prstGeom>
            <a:ln w="603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899592" y="2439034"/>
              <a:ext cx="1224136" cy="1926070"/>
            </a:xfrm>
            <a:prstGeom prst="line">
              <a:avLst/>
            </a:prstGeom>
            <a:ln w="603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2124189" y="2492477"/>
              <a:ext cx="792088" cy="3191029"/>
            </a:xfrm>
            <a:prstGeom prst="line">
              <a:avLst/>
            </a:prstGeom>
            <a:ln w="603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123728" y="2470219"/>
              <a:ext cx="2448272" cy="1828239"/>
            </a:xfrm>
            <a:prstGeom prst="line">
              <a:avLst/>
            </a:prstGeom>
            <a:ln w="603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915816" y="5877272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i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88024" y="4065733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i="1" dirty="0"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4" name="TextBox 1023"/>
            <p:cNvSpPr txBox="1"/>
            <p:nvPr/>
          </p:nvSpPr>
          <p:spPr>
            <a:xfrm>
              <a:off x="539552" y="4298458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i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5" name="TextBox 1024"/>
            <p:cNvSpPr txBox="1"/>
            <p:nvPr/>
          </p:nvSpPr>
          <p:spPr>
            <a:xfrm>
              <a:off x="2123728" y="1916832"/>
              <a:ext cx="612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8" name="Овал 1027"/>
            <p:cNvSpPr/>
            <p:nvPr/>
          </p:nvSpPr>
          <p:spPr>
            <a:xfrm>
              <a:off x="1361609" y="3423844"/>
              <a:ext cx="180020" cy="1709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9" name="TextBox 1028"/>
            <p:cNvSpPr txBox="1"/>
            <p:nvPr/>
          </p:nvSpPr>
          <p:spPr>
            <a:xfrm>
              <a:off x="587523" y="3122728"/>
              <a:ext cx="8640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i="1" dirty="0" smtClean="0"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2303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Задача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9105" y="144870"/>
            <a:ext cx="4714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Зобразіть паралелепіпед </a:t>
            </a:r>
            <a:r>
              <a:rPr lang="en-US" sz="2400" b="1" i="1" dirty="0" smtClean="0"/>
              <a:t>ABCDA</a:t>
            </a:r>
            <a:r>
              <a:rPr lang="en-US" sz="2400" b="1" i="1" dirty="0" smtClean="0">
                <a:latin typeface="Candara"/>
              </a:rPr>
              <a:t>₁</a:t>
            </a:r>
            <a:r>
              <a:rPr lang="en-US" sz="2400" b="1" i="1" dirty="0" smtClean="0"/>
              <a:t>B</a:t>
            </a:r>
            <a:r>
              <a:rPr lang="en-US" sz="2400" b="1" i="1" dirty="0" smtClean="0">
                <a:latin typeface="Candara"/>
              </a:rPr>
              <a:t>₁</a:t>
            </a:r>
            <a:r>
              <a:rPr lang="en-US" sz="2400" b="1" i="1" dirty="0" smtClean="0"/>
              <a:t>C</a:t>
            </a:r>
            <a:r>
              <a:rPr lang="en-US" sz="2400" b="1" i="1" dirty="0" smtClean="0">
                <a:latin typeface="Candara"/>
              </a:rPr>
              <a:t>₁</a:t>
            </a:r>
            <a:r>
              <a:rPr lang="en-US" sz="2400" b="1" i="1" dirty="0" smtClean="0"/>
              <a:t>D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₁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і відмітьте точки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відповідно на ребрах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ВВ</a:t>
            </a:r>
            <a:r>
              <a:rPr lang="el-GR" sz="2400" b="1" i="1" dirty="0" smtClean="0">
                <a:latin typeface="Calibri"/>
                <a:cs typeface="Times New Roman" pitchFamily="18" charset="0"/>
              </a:rPr>
              <a:t>₁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uk-UA" sz="2400" b="1" i="1" dirty="0" smtClean="0">
                <a:latin typeface="Candara"/>
                <a:cs typeface="Times New Roman" pitchFamily="18" charset="0"/>
              </a:rPr>
              <a:t>₁</a:t>
            </a:r>
            <a:r>
              <a:rPr lang="uk-UA" sz="2400" b="1" dirty="0" smtClean="0">
                <a:latin typeface="Candara"/>
                <a:cs typeface="Times New Roman" pitchFamily="18" charset="0"/>
              </a:rPr>
              <a:t>. </a:t>
            </a:r>
            <a:r>
              <a:rPr lang="uk-UA" sz="2400" b="1" dirty="0" smtClean="0">
                <a:cs typeface="Times New Roman" pitchFamily="18" charset="0"/>
              </a:rPr>
              <a:t>Побудуйте точку перетину прямої </a:t>
            </a:r>
            <a:r>
              <a:rPr lang="en-US" sz="2400" b="1" i="1" dirty="0" smtClean="0">
                <a:cs typeface="Times New Roman" pitchFamily="18" charset="0"/>
              </a:rPr>
              <a:t>MN</a:t>
            </a:r>
            <a:r>
              <a:rPr lang="uk-UA" sz="2400" b="1" dirty="0" smtClean="0">
                <a:cs typeface="Times New Roman" pitchFamily="18" charset="0"/>
              </a:rPr>
              <a:t> з площиною </a:t>
            </a:r>
            <a:r>
              <a:rPr lang="uk-UA" sz="2400" b="1" i="1" dirty="0" smtClean="0">
                <a:cs typeface="Times New Roman" pitchFamily="18" charset="0"/>
              </a:rPr>
              <a:t>АВС.</a:t>
            </a:r>
            <a:r>
              <a:rPr lang="en-US" sz="2400" b="1" i="1" dirty="0" smtClean="0">
                <a:cs typeface="Times New Roman" pitchFamily="18" charset="0"/>
              </a:rPr>
              <a:t> </a:t>
            </a:r>
            <a:endParaRPr lang="ru-RU" sz="2400" b="1" i="1" dirty="0">
              <a:cs typeface="Times New Roman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923932" y="2172195"/>
            <a:ext cx="6273368" cy="4044380"/>
            <a:chOff x="923932" y="2172195"/>
            <a:chExt cx="6273368" cy="404438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923932" y="2756970"/>
              <a:ext cx="5761840" cy="3459605"/>
              <a:chOff x="891516" y="1686042"/>
              <a:chExt cx="3967583" cy="374964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891516" y="4751218"/>
                <a:ext cx="703014" cy="633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3200" b="0" i="1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А</a:t>
                </a:r>
                <a:endParaRPr kumimoji="0" lang="ru-RU" sz="32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grpSp>
            <p:nvGrpSpPr>
              <p:cNvPr id="7" name="Группа 6"/>
              <p:cNvGrpSpPr>
                <a:grpSpLocks/>
              </p:cNvGrpSpPr>
              <p:nvPr/>
            </p:nvGrpSpPr>
            <p:grpSpPr bwMode="auto">
              <a:xfrm>
                <a:off x="1386580" y="1686042"/>
                <a:ext cx="3226757" cy="3357564"/>
                <a:chOff x="161995" y="87304"/>
                <a:chExt cx="1643096" cy="2049004"/>
              </a:xfrm>
            </p:grpSpPr>
            <p:grpSp>
              <p:nvGrpSpPr>
                <p:cNvPr id="14" name="Группа 13"/>
                <p:cNvGrpSpPr>
                  <a:grpSpLocks/>
                </p:cNvGrpSpPr>
                <p:nvPr/>
              </p:nvGrpSpPr>
              <p:grpSpPr bwMode="auto">
                <a:xfrm>
                  <a:off x="161995" y="87304"/>
                  <a:ext cx="1643096" cy="2039287"/>
                  <a:chOff x="160904" y="85717"/>
                  <a:chExt cx="1630380" cy="2002238"/>
                </a:xfrm>
              </p:grpSpPr>
              <p:cxnSp>
                <p:nvCxnSpPr>
                  <p:cNvPr id="16" name="Прямая соединительная линия 15"/>
                  <p:cNvCxnSpPr/>
                  <p:nvPr/>
                </p:nvCxnSpPr>
                <p:spPr>
                  <a:xfrm rot="10800000" flipV="1">
                    <a:off x="438117" y="1602852"/>
                    <a:ext cx="1353167" cy="4756"/>
                  </a:xfrm>
                  <a:prstGeom prst="line">
                    <a:avLst/>
                  </a:prstGeom>
                  <a:noFill/>
                  <a:ln w="41275" cap="flat" cmpd="sng" algn="ctr">
                    <a:solidFill>
                      <a:srgbClr val="000000"/>
                    </a:solidFill>
                    <a:prstDash val="dash"/>
                  </a:ln>
                  <a:effectLst/>
                </p:spPr>
              </p:cxnSp>
              <p:cxnSp>
                <p:nvCxnSpPr>
                  <p:cNvPr id="17" name="Прямая соединительная линия 16"/>
                  <p:cNvCxnSpPr/>
                  <p:nvPr/>
                </p:nvCxnSpPr>
                <p:spPr>
                  <a:xfrm flipH="1">
                    <a:off x="160904" y="1590487"/>
                    <a:ext cx="298870" cy="497468"/>
                  </a:xfrm>
                  <a:prstGeom prst="line">
                    <a:avLst/>
                  </a:prstGeom>
                  <a:noFill/>
                  <a:ln w="41275" cap="flat" cmpd="sng" algn="ctr">
                    <a:solidFill>
                      <a:srgbClr val="000000"/>
                    </a:solidFill>
                    <a:prstDash val="dash"/>
                  </a:ln>
                  <a:effectLst/>
                </p:spPr>
              </p:cxnSp>
              <p:cxnSp>
                <p:nvCxnSpPr>
                  <p:cNvPr id="18" name="Прямая соединительная линия 17"/>
                  <p:cNvCxnSpPr/>
                  <p:nvPr/>
                </p:nvCxnSpPr>
                <p:spPr>
                  <a:xfrm rot="16200000" flipV="1">
                    <a:off x="-303879" y="822901"/>
                    <a:ext cx="1484795" cy="10427"/>
                  </a:xfrm>
                  <a:prstGeom prst="line">
                    <a:avLst/>
                  </a:prstGeom>
                  <a:noFill/>
                  <a:ln w="41275" cap="flat" cmpd="sng" algn="ctr">
                    <a:solidFill>
                      <a:srgbClr val="000000"/>
                    </a:solidFill>
                    <a:prstDash val="dash"/>
                  </a:ln>
                  <a:effectLst/>
                </p:spPr>
              </p:cxnSp>
            </p:grpSp>
            <p:sp>
              <p:nvSpPr>
                <p:cNvPr id="15" name="Куб 14"/>
                <p:cNvSpPr/>
                <p:nvPr/>
              </p:nvSpPr>
              <p:spPr>
                <a:xfrm>
                  <a:off x="161995" y="87304"/>
                  <a:ext cx="1642286" cy="2049004"/>
                </a:xfrm>
                <a:prstGeom prst="cube">
                  <a:avLst/>
                </a:prstGeom>
                <a:noFill/>
                <a:ln w="412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ru-RU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891516" y="2232453"/>
                <a:ext cx="892819" cy="633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3200" b="0" i="1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А</a:t>
                </a:r>
                <a:r>
                  <a:rPr kumimoji="0" lang="uk-UA" sz="3200" b="1" i="1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₁</a:t>
                </a:r>
                <a:endParaRPr kumimoji="0" lang="ru-RU" sz="3200" b="1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497130" y="3871707"/>
                <a:ext cx="573435" cy="633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3200" b="0" i="1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В</a:t>
                </a:r>
                <a:endParaRPr kumimoji="0" lang="ru-RU" sz="32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097745" y="4801883"/>
                <a:ext cx="761354" cy="633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1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</a:rPr>
                  <a:t>D</a:t>
                </a:r>
                <a:endParaRPr kumimoji="0" lang="ru-RU" sz="32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6429388" y="4869160"/>
              <a:ext cx="590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i="1" dirty="0" smtClean="0"/>
                <a:t>С</a:t>
              </a:r>
              <a:endParaRPr lang="ru-RU" sz="2800" i="1" dirty="0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425872" y="2246913"/>
                  <a:ext cx="77142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2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uk-UA" sz="3200" b="1" i="1" smtClean="0">
                                <a:latin typeface="Cambria Math"/>
                              </a:rPr>
                              <m:t>С</m:t>
                            </m:r>
                          </m:e>
                          <m:sub>
                            <m:r>
                              <a:rPr lang="uk-UA" sz="32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ru-RU" sz="3200" b="1" i="1" dirty="0"/>
                </a:p>
              </p:txBody>
            </p:sp>
          </mc:Choice>
          <mc:Fallback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5872" y="2246913"/>
                  <a:ext cx="771428" cy="584775"/>
                </a:xfrm>
                <a:prstGeom prst="rect">
                  <a:avLst/>
                </a:prstGeom>
                <a:blipFill rotWithShape="1">
                  <a:blip r:embed="rId2" cstate="email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072380" y="2172195"/>
                  <a:ext cx="58816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2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uk-UA" sz="3200" b="0" i="1" smtClean="0">
                                <a:latin typeface="Cambria Math"/>
                              </a:rPr>
                              <m:t>В</m:t>
                            </m:r>
                          </m:e>
                          <m:sub>
                            <m:r>
                              <a:rPr lang="uk-UA" sz="32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ru-RU" sz="3200" b="1" i="1" dirty="0"/>
                </a:p>
              </p:txBody>
            </p:sp>
          </mc:Choice>
          <mc:Fallback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2380" y="2172195"/>
                  <a:ext cx="588165" cy="584775"/>
                </a:xfrm>
                <a:prstGeom prst="rect">
                  <a:avLst/>
                </a:prstGeom>
                <a:blipFill rotWithShape="1">
                  <a:blip r:embed="rId3" cstate="email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674526" y="3315382"/>
                  <a:ext cx="45841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2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ru-RU" sz="3200" b="1" i="1" dirty="0"/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4526" y="3315382"/>
                  <a:ext cx="458415" cy="584775"/>
                </a:xfrm>
                <a:prstGeom prst="rect">
                  <a:avLst/>
                </a:prstGeom>
                <a:blipFill rotWithShape="1">
                  <a:blip r:embed="rId4" cstate="email"/>
                  <a:stretch>
                    <a:fillRect r="-10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Овал 23"/>
          <p:cNvSpPr/>
          <p:nvPr/>
        </p:nvSpPr>
        <p:spPr>
          <a:xfrm>
            <a:off x="2366462" y="3607769"/>
            <a:ext cx="135420" cy="119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255458" y="4219234"/>
            <a:ext cx="173930" cy="86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779058" y="3553503"/>
            <a:ext cx="857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M</a:t>
            </a:r>
            <a:endParaRPr lang="ru-RU" sz="32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6588224" y="400506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N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214810" cy="457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3429000"/>
            <a:ext cx="47625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03" y="357166"/>
            <a:ext cx="2303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8095" y="285728"/>
            <a:ext cx="680506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Зобразіть паралелепіпед </a:t>
            </a:r>
            <a:r>
              <a:rPr lang="en-US" sz="2400" b="1" i="1" dirty="0" smtClean="0"/>
              <a:t>ABCDA₁B₁C₁D</a:t>
            </a:r>
            <a:r>
              <a:rPr lang="en-US" sz="2400" b="1" i="1" dirty="0" smtClean="0">
                <a:cs typeface="Times New Roman" pitchFamily="18" charset="0"/>
              </a:rPr>
              <a:t>₁</a:t>
            </a:r>
            <a:r>
              <a:rPr lang="uk-UA" sz="2400" b="1" dirty="0" smtClean="0">
                <a:cs typeface="Times New Roman" pitchFamily="18" charset="0"/>
              </a:rPr>
              <a:t>  і</a:t>
            </a:r>
          </a:p>
          <a:p>
            <a:r>
              <a:rPr lang="uk-UA" sz="2400" b="1" dirty="0" smtClean="0">
                <a:cs typeface="Times New Roman" pitchFamily="18" charset="0"/>
              </a:rPr>
              <a:t> відмітьте внутрішню точку </a:t>
            </a:r>
            <a:r>
              <a:rPr lang="uk-UA" sz="2400" b="1" i="1" dirty="0" smtClean="0">
                <a:cs typeface="Times New Roman" pitchFamily="18" charset="0"/>
              </a:rPr>
              <a:t>М</a:t>
            </a:r>
            <a:r>
              <a:rPr lang="uk-UA" sz="2400" b="1" dirty="0" smtClean="0">
                <a:cs typeface="Times New Roman" pitchFamily="18" charset="0"/>
              </a:rPr>
              <a:t> грані  </a:t>
            </a:r>
            <a:r>
              <a:rPr lang="uk-UA" sz="2400" b="1" i="1" dirty="0" smtClean="0">
                <a:cs typeface="Times New Roman" pitchFamily="18" charset="0"/>
              </a:rPr>
              <a:t>АА₁В₁В</a:t>
            </a:r>
            <a:r>
              <a:rPr lang="uk-UA" sz="2400" b="1" dirty="0" smtClean="0">
                <a:cs typeface="Times New Roman" pitchFamily="18" charset="0"/>
              </a:rPr>
              <a:t>.</a:t>
            </a:r>
          </a:p>
          <a:p>
            <a:r>
              <a:rPr lang="uk-UA" sz="2400" b="1" dirty="0" smtClean="0">
                <a:cs typeface="Times New Roman" pitchFamily="18" charset="0"/>
              </a:rPr>
              <a:t>Побудуйте переріз паралелепіпеда , який</a:t>
            </a:r>
          </a:p>
          <a:p>
            <a:r>
              <a:rPr lang="uk-UA" sz="2400" b="1" dirty="0" smtClean="0">
                <a:cs typeface="Times New Roman" pitchFamily="18" charset="0"/>
              </a:rPr>
              <a:t>проходить через точку </a:t>
            </a:r>
            <a:r>
              <a:rPr lang="uk-UA" sz="2400" b="1" i="1" dirty="0" smtClean="0">
                <a:cs typeface="Times New Roman" pitchFamily="18" charset="0"/>
              </a:rPr>
              <a:t>М</a:t>
            </a:r>
            <a:r>
              <a:rPr lang="uk-UA" sz="2400" b="1" dirty="0" smtClean="0">
                <a:cs typeface="Times New Roman" pitchFamily="18" charset="0"/>
              </a:rPr>
              <a:t> паралельно грані</a:t>
            </a:r>
          </a:p>
          <a:p>
            <a:r>
              <a:rPr lang="uk-UA" sz="2400" b="1" i="1" dirty="0" smtClean="0">
                <a:cs typeface="Times New Roman" pitchFamily="18" charset="0"/>
              </a:rPr>
              <a:t>ВВ</a:t>
            </a:r>
            <a:r>
              <a:rPr lang="el-GR" sz="2400" b="1" i="1" dirty="0" smtClean="0">
                <a:cs typeface="Times New Roman" pitchFamily="18" charset="0"/>
              </a:rPr>
              <a:t>₁</a:t>
            </a:r>
            <a:r>
              <a:rPr lang="uk-UA" sz="2400" b="1" i="1" dirty="0" smtClean="0">
                <a:cs typeface="Times New Roman" pitchFamily="18" charset="0"/>
              </a:rPr>
              <a:t>С₁С.</a:t>
            </a:r>
          </a:p>
          <a:p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5725" y="2132856"/>
            <a:ext cx="6432550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2555776" y="39330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38490" y="3438778"/>
            <a:ext cx="413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M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47625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2857496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4997" y="2857496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5728"/>
            <a:ext cx="450059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4071966" cy="611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1643042" y="3571876"/>
            <a:ext cx="4357718" cy="192882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2143108" y="3857628"/>
            <a:ext cx="2428892" cy="571504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2214546" y="4286256"/>
            <a:ext cx="2714644" cy="7143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3500430" y="4572008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03901" y="447095"/>
            <a:ext cx="833619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8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Через будь-яку точку простору , що не лежить </a:t>
            </a:r>
          </a:p>
          <a:p>
            <a:r>
              <a:rPr lang="uk-UA" sz="28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даній прямій, </a:t>
            </a:r>
            <a:r>
              <a:rPr lang="uk-UA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  <a:r>
              <a:rPr lang="uk-UA" sz="28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ожна провести пряму, </a:t>
            </a:r>
          </a:p>
          <a:p>
            <a:r>
              <a:rPr lang="uk-UA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паралельну даній, і до того ж, тільки одну.</a:t>
            </a:r>
            <a:endParaRPr lang="ru-RU" sz="28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2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331" y="260648"/>
            <a:ext cx="883716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Задача.  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Точки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M, N, Q, P  – 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середини відрізків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BD, DC, AC, AB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. Знайдіть периметр чотирикутника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MNQP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, якщо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AD = 12 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см, ВС = 14 см.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1205953" y="1706664"/>
            <a:ext cx="5832648" cy="4394149"/>
            <a:chOff x="179512" y="332656"/>
            <a:chExt cx="3960440" cy="3961493"/>
          </a:xfrm>
        </p:grpSpPr>
        <p:sp>
          <p:nvSpPr>
            <p:cNvPr id="24" name="TextBox 23"/>
            <p:cNvSpPr txBox="1"/>
            <p:nvPr/>
          </p:nvSpPr>
          <p:spPr>
            <a:xfrm>
              <a:off x="2231740" y="332656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/>
                <a:t>D</a:t>
              </a:r>
              <a:endParaRPr lang="ru-RU" sz="2800" b="1" i="1" dirty="0"/>
            </a:p>
          </p:txBody>
        </p:sp>
        <p:grpSp>
          <p:nvGrpSpPr>
            <p:cNvPr id="38" name="Группа 37"/>
            <p:cNvGrpSpPr/>
            <p:nvPr/>
          </p:nvGrpSpPr>
          <p:grpSpPr>
            <a:xfrm>
              <a:off x="179512" y="855876"/>
              <a:ext cx="3960440" cy="3438273"/>
              <a:chOff x="179512" y="855876"/>
              <a:chExt cx="3960440" cy="3438273"/>
            </a:xfrm>
          </p:grpSpPr>
          <p:cxnSp>
            <p:nvCxnSpPr>
              <p:cNvPr id="4" name="Прямая соединительная линия 3"/>
              <p:cNvCxnSpPr/>
              <p:nvPr/>
            </p:nvCxnSpPr>
            <p:spPr>
              <a:xfrm flipV="1">
                <a:off x="539552" y="2204864"/>
                <a:ext cx="3168352" cy="792088"/>
              </a:xfrm>
              <a:prstGeom prst="line">
                <a:avLst/>
              </a:prstGeom>
              <a:ln w="444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539552" y="2996952"/>
                <a:ext cx="2016224" cy="792088"/>
              </a:xfrm>
              <a:prstGeom prst="line">
                <a:avLst/>
              </a:prstGeom>
              <a:ln w="412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 flipH="1">
                <a:off x="2555776" y="2204864"/>
                <a:ext cx="1152128" cy="1584176"/>
              </a:xfrm>
              <a:prstGeom prst="line">
                <a:avLst/>
              </a:prstGeom>
              <a:ln w="412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flipH="1">
                <a:off x="539552" y="855876"/>
                <a:ext cx="1584176" cy="2141076"/>
              </a:xfrm>
              <a:prstGeom prst="line">
                <a:avLst/>
              </a:prstGeom>
              <a:ln w="412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23728" y="886977"/>
                <a:ext cx="1584176" cy="1348988"/>
              </a:xfrm>
              <a:prstGeom prst="line">
                <a:avLst/>
              </a:prstGeom>
              <a:ln w="412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2123728" y="886977"/>
                <a:ext cx="432048" cy="2902063"/>
              </a:xfrm>
              <a:prstGeom prst="line">
                <a:avLst/>
              </a:prstGeom>
              <a:ln w="412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179512" y="2951366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b="1" i="1" dirty="0" smtClean="0"/>
                  <a:t>А</a:t>
                </a:r>
                <a:endParaRPr lang="ru-RU" sz="2800" b="1" i="1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555776" y="3832484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b="1" i="1" dirty="0" smtClean="0"/>
                  <a:t>В</a:t>
                </a:r>
                <a:endParaRPr lang="ru-RU" sz="2400" b="1" i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851920" y="2204864"/>
                <a:ext cx="2880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b="1" i="1" dirty="0" smtClean="0"/>
                  <a:t>С</a:t>
                </a:r>
                <a:endParaRPr lang="ru-RU" sz="2400" b="1" i="1" dirty="0"/>
              </a:p>
            </p:txBody>
          </p:sp>
          <p:cxnSp>
            <p:nvCxnSpPr>
              <p:cNvPr id="26" name="Прямая соединительная линия 25"/>
              <p:cNvCxnSpPr/>
              <p:nvPr/>
            </p:nvCxnSpPr>
            <p:spPr>
              <a:xfrm flipV="1">
                <a:off x="1547664" y="2132856"/>
                <a:ext cx="792088" cy="126014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flipV="1">
                <a:off x="2339752" y="1700808"/>
                <a:ext cx="720080" cy="43204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flipV="1">
                <a:off x="1547664" y="2435696"/>
                <a:ext cx="1152128" cy="957300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flipH="1">
                <a:off x="2699792" y="1700808"/>
                <a:ext cx="360040" cy="734888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1331640" y="3573016"/>
                <a:ext cx="360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 smtClean="0"/>
                  <a:t>P</a:t>
                </a:r>
                <a:endParaRPr lang="ru-RU" sz="2800" b="1" i="1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835696" y="1861877"/>
                <a:ext cx="2880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 smtClean="0"/>
                  <a:t>M</a:t>
                </a:r>
                <a:endParaRPr lang="ru-RU" sz="2800" b="1" i="1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275856" y="1268760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 smtClean="0"/>
                  <a:t>N</a:t>
                </a:r>
                <a:endParaRPr lang="ru-RU" sz="2800" b="1" i="1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699792" y="2473732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 smtClean="0"/>
                  <a:t>Q</a:t>
                </a:r>
                <a:endParaRPr lang="ru-RU" sz="2800" b="1" i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53992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467544" y="476672"/>
                <a:ext cx="820891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Задача</a:t>
                </a:r>
                <a:r>
                  <a:rPr lang="uk-UA" sz="2800" dirty="0" smtClean="0"/>
                  <a:t>. </a:t>
                </a:r>
                <a:r>
                  <a:rPr lang="uk-UA" sz="2400" dirty="0" smtClean="0"/>
                  <a:t>Середня лінія трапеції лежить в площині </a:t>
                </a:r>
                <a14:m>
                  <m:oMath xmlns:m="http://schemas.openxmlformats.org/officeDocument/2006/math">
                    <m:r>
                      <a:rPr lang="uk-UA" sz="240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uk-UA" sz="2400" b="0" i="1" smtClean="0">
                        <a:latin typeface="Cambria Math"/>
                        <a:ea typeface="Cambria Math"/>
                      </a:rPr>
                      <m:t>.   </m:t>
                    </m:r>
                  </m:oMath>
                </a14:m>
                <a:r>
                  <a:rPr lang="uk-UA" sz="2400" dirty="0" smtClean="0"/>
                  <a:t>Чи перетинають прямі, що містять основи трапеції,цю  площину? </a:t>
                </a:r>
                <a:r>
                  <a:rPr lang="uk-UA" sz="2400" i="1" dirty="0" smtClean="0"/>
                  <a:t>Відповідь </a:t>
                </a:r>
                <a:r>
                  <a:rPr lang="uk-UA" sz="2400" i="1" dirty="0" err="1" smtClean="0"/>
                  <a:t>обгрунтуйте</a:t>
                </a:r>
                <a:r>
                  <a:rPr lang="uk-UA" sz="2400" i="1" dirty="0" smtClean="0"/>
                  <a:t>.  </a:t>
                </a:r>
                <a:r>
                  <a:rPr lang="uk-UA" sz="2800" i="1" dirty="0" smtClean="0"/>
                  <a:t/>
                </a:r>
                <a:endParaRPr lang="ru-RU" sz="2800" i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76672"/>
                <a:ext cx="8208912" cy="1323439"/>
              </a:xfrm>
              <a:prstGeom prst="rect">
                <a:avLst/>
              </a:prstGeom>
              <a:blipFill rotWithShape="1">
                <a:blip r:embed="rId2" cstate="email"/>
                <a:stretch>
                  <a:fillRect l="-1560" t="-4147" r="-2155" b="-87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Группа 47"/>
          <p:cNvGrpSpPr/>
          <p:nvPr/>
        </p:nvGrpSpPr>
        <p:grpSpPr>
          <a:xfrm>
            <a:off x="160355" y="1880279"/>
            <a:ext cx="7317007" cy="4516009"/>
            <a:chOff x="478505" y="1835918"/>
            <a:chExt cx="7317007" cy="4516009"/>
          </a:xfrm>
        </p:grpSpPr>
        <p:sp>
          <p:nvSpPr>
            <p:cNvPr id="6" name="Ромб 5"/>
            <p:cNvSpPr/>
            <p:nvPr/>
          </p:nvSpPr>
          <p:spPr>
            <a:xfrm rot="20503157">
              <a:off x="478505" y="3390514"/>
              <a:ext cx="7317007" cy="2165423"/>
            </a:xfrm>
            <a:prstGeom prst="diamond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43297" y="1835918"/>
              <a:ext cx="501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i="1" dirty="0" smtClean="0"/>
                <a:t>В</a:t>
              </a:r>
              <a:endParaRPr lang="ru-RU" sz="2400" b="1" i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24128" y="1859480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i="1" dirty="0" smtClean="0"/>
                <a:t>С</a:t>
              </a:r>
              <a:endParaRPr lang="ru-RU" sz="2400" b="1" i="1" dirty="0"/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1979712" y="2158064"/>
              <a:ext cx="5184576" cy="4193863"/>
              <a:chOff x="2123728" y="1988840"/>
              <a:chExt cx="5184576" cy="4193863"/>
            </a:xfrm>
          </p:grpSpPr>
          <p:cxnSp>
            <p:nvCxnSpPr>
              <p:cNvPr id="4" name="Прямая соединительная линия 3"/>
              <p:cNvCxnSpPr/>
              <p:nvPr/>
            </p:nvCxnSpPr>
            <p:spPr>
              <a:xfrm flipH="1">
                <a:off x="3563888" y="1988840"/>
                <a:ext cx="792088" cy="1872208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flipH="1">
                <a:off x="3023828" y="3861048"/>
                <a:ext cx="540060" cy="1224355"/>
              </a:xfrm>
              <a:prstGeom prst="line">
                <a:avLst/>
              </a:prstGeom>
              <a:ln w="412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flipH="1">
                <a:off x="2663788" y="5129157"/>
                <a:ext cx="360040" cy="807617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4355976" y="1988840"/>
                <a:ext cx="1224136" cy="0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5580112" y="1988840"/>
                <a:ext cx="504056" cy="2016224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flipV="1">
                <a:off x="3563888" y="3933056"/>
                <a:ext cx="2520280" cy="72008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6084168" y="3969060"/>
                <a:ext cx="144016" cy="486054"/>
              </a:xfrm>
              <a:prstGeom prst="line">
                <a:avLst/>
              </a:prstGeom>
              <a:ln w="412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6228184" y="4388327"/>
                <a:ext cx="432048" cy="1481660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flipV="1">
                <a:off x="2663788" y="5869987"/>
                <a:ext cx="3996444" cy="66787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2123728" y="5721038"/>
                <a:ext cx="5400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b="1" i="1" dirty="0" smtClean="0"/>
                  <a:t>А</a:t>
                </a:r>
                <a:endParaRPr lang="ru-RU" sz="2400" b="1" i="1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660232" y="5705941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D</a:t>
                </a:r>
                <a:endParaRPr lang="ru-RU" sz="24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023828" y="3861048"/>
                <a:ext cx="396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M</a:t>
                </a:r>
                <a:endParaRPr lang="ru-RU" sz="2400" b="1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146422" y="3774231"/>
                <a:ext cx="8280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/>
                  <a:t>N</a:t>
                </a:r>
                <a:endParaRPr lang="ru-RU" sz="2400" b="1" i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28288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920</TotalTime>
  <Words>873</Words>
  <Application>Microsoft Office PowerPoint</Application>
  <PresentationFormat>Экран (4:3)</PresentationFormat>
  <Paragraphs>185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Воздушный поток</vt:lpstr>
      <vt:lpstr>4_Кнопка</vt:lpstr>
      <vt:lpstr>Тема Office</vt:lpstr>
      <vt:lpstr>Остин</vt:lpstr>
      <vt:lpstr>Паралельність прямих та площин у просторі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Valera</cp:lastModifiedBy>
  <cp:revision>559</cp:revision>
  <dcterms:modified xsi:type="dcterms:W3CDTF">2015-03-13T14:14:31Z</dcterms:modified>
</cp:coreProperties>
</file>