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ndalus" pitchFamily="18" charset="-78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ndalus" pitchFamily="18" charset="-78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ndalus" pitchFamily="18" charset="-78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ndalus" pitchFamily="18" charset="-78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ndalus" pitchFamily="18" charset="-78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ndalus" pitchFamily="18" charset="-78"/>
        <a:ea typeface="+mn-ea"/>
        <a:cs typeface="Arial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ndalus" pitchFamily="18" charset="-78"/>
        <a:ea typeface="+mn-ea"/>
        <a:cs typeface="Arial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ndalus" pitchFamily="18" charset="-78"/>
        <a:ea typeface="+mn-ea"/>
        <a:cs typeface="Arial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ndalus" pitchFamily="18" charset="-78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66FF66"/>
    <a:srgbClr val="FF3399"/>
    <a:srgbClr val="0000FF"/>
    <a:srgbClr val="FF505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36" y="4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E6E217-83B1-4F3B-A0D3-822808AAB098}" type="datetimeFigureOut">
              <a:rPr lang="ru-RU"/>
              <a:pPr>
                <a:defRPr/>
              </a:pPr>
              <a:t>05.11.2014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BF096E-077F-4F17-93C5-E8778D81FA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065A2-B311-4BD9-AA21-910FF8130EBD}" type="datetimeFigureOut">
              <a:rPr lang="ru-RU"/>
              <a:pPr>
                <a:defRPr/>
              </a:pPr>
              <a:t>05.11.2014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97040A-587A-4D5E-BA7F-BAA22A4420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3657BC-02C4-460F-ACF1-D2C8AD8E6A31}" type="datetimeFigureOut">
              <a:rPr lang="ru-RU"/>
              <a:pPr>
                <a:defRPr/>
              </a:pPr>
              <a:t>05.11.2014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2CFD12-1848-4DE6-9AB0-E0A3595C37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6F0F45-F4F2-4469-9C51-669FB52465E6}" type="datetimeFigureOut">
              <a:rPr lang="ru-RU"/>
              <a:pPr>
                <a:defRPr/>
              </a:pPr>
              <a:t>05.11.2014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54C171-8BA3-4545-98F6-C11AA10734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6D2482-1DEA-4F11-B859-EA0C9755C340}" type="datetimeFigureOut">
              <a:rPr lang="ru-RU"/>
              <a:pPr>
                <a:defRPr/>
              </a:pPr>
              <a:t>05.11.2014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D9B00F-E7A4-4559-8E2A-A6F8D2C795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82C2F7-1E39-45D4-9A37-A967B477A46C}" type="datetimeFigureOut">
              <a:rPr lang="ru-RU"/>
              <a:pPr>
                <a:defRPr/>
              </a:pPr>
              <a:t>05.11.2014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A7BFE0-8B9C-4B4B-A699-F911B11497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A567B-E878-41D2-ACAE-A485A0BBDC3C}" type="datetimeFigureOut">
              <a:rPr lang="ru-RU"/>
              <a:pPr>
                <a:defRPr/>
              </a:pPr>
              <a:t>05.11.2014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4BEC7A-DFB0-464C-ACB7-EBB1B588EA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47EB81-0571-432B-B8E0-E90C32078792}" type="datetimeFigureOut">
              <a:rPr lang="ru-RU"/>
              <a:pPr>
                <a:defRPr/>
              </a:pPr>
              <a:t>05.11.2014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DEC4C5-8601-4863-9A0D-BC46DB6FB8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706EA5-0FFB-4E6B-BC5F-7700BEA39DC8}" type="datetimeFigureOut">
              <a:rPr lang="ru-RU"/>
              <a:pPr>
                <a:defRPr/>
              </a:pPr>
              <a:t>05.11.2014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969294-EE6E-402D-9ABC-BED11F780E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09C102-743E-45FF-9E20-D8F34AC44B56}" type="datetimeFigureOut">
              <a:rPr lang="ru-RU"/>
              <a:pPr>
                <a:defRPr/>
              </a:pPr>
              <a:t>05.11.2014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462E53-E54A-4F42-A711-DD96EF2836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94E69F-6F71-4A7F-B414-58F11FB12A62}" type="datetimeFigureOut">
              <a:rPr lang="ru-RU"/>
              <a:pPr>
                <a:defRPr/>
              </a:pPr>
              <a:t>05.11.2014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603259-B3EC-4F62-AEC9-62FC6A9000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33E940F-C1B4-49A7-83A8-61AA45FB9CA3}" type="datetimeFigureOut">
              <a:rPr lang="ru-RU"/>
              <a:pPr>
                <a:defRPr/>
              </a:pPr>
              <a:t>05.11.2014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CBCB8A8-92AE-4800-9843-1768E822B4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5" Type="http://schemas.openxmlformats.org/officeDocument/2006/relationships/oleObject" Target="../embeddings/oleObject14.bin"/><Relationship Id="rId4" Type="http://schemas.openxmlformats.org/officeDocument/2006/relationships/oleObject" Target="../embeddings/oleObject13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3" Type="http://schemas.openxmlformats.org/officeDocument/2006/relationships/image" Target="../media/image23.png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18.bin"/><Relationship Id="rId5" Type="http://schemas.openxmlformats.org/officeDocument/2006/relationships/oleObject" Target="../embeddings/oleObject17.bin"/><Relationship Id="rId4" Type="http://schemas.openxmlformats.org/officeDocument/2006/relationships/oleObject" Target="../embeddings/oleObject16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/>
          </p:cNvSpPr>
          <p:nvPr>
            <p:ph type="ctrTitle" idx="4294967295"/>
          </p:nvPr>
        </p:nvSpPr>
        <p:spPr>
          <a:xfrm>
            <a:off x="107950" y="1773238"/>
            <a:ext cx="8132763" cy="1470025"/>
          </a:xfrm>
        </p:spPr>
        <p:txBody>
          <a:bodyPr/>
          <a:lstStyle/>
          <a:p>
            <a:r>
              <a:rPr lang="uk-UA" sz="4000" smtClean="0">
                <a:solidFill>
                  <a:srgbClr val="FF3399"/>
                </a:solidFill>
                <a:latin typeface="Times New Roman" pitchFamily="18" charset="0"/>
              </a:rPr>
              <a:t>Графічний спосіб розв</a:t>
            </a:r>
            <a:r>
              <a:rPr lang="en-US" sz="4000" smtClean="0">
                <a:solidFill>
                  <a:srgbClr val="FF3399"/>
                </a:solidFill>
                <a:latin typeface="Times New Roman" pitchFamily="18" charset="0"/>
              </a:rPr>
              <a:t>’</a:t>
            </a:r>
            <a:r>
              <a:rPr lang="ru-RU" sz="4000" smtClean="0">
                <a:solidFill>
                  <a:srgbClr val="FF3399"/>
                </a:solidFill>
                <a:latin typeface="Times New Roman" pitchFamily="18" charset="0"/>
              </a:rPr>
              <a:t>язування рівнянь та систем рівннянь з параметрами. 9кл.</a:t>
            </a:r>
            <a:r>
              <a:rPr lang="ru-RU" sz="4000" smtClean="0"/>
              <a:t> </a:t>
            </a:r>
          </a:p>
        </p:txBody>
      </p:sp>
      <p:sp>
        <p:nvSpPr>
          <p:cNvPr id="13314" name="Rectangle 3"/>
          <p:cNvSpPr>
            <a:spLocks noGrp="1"/>
          </p:cNvSpPr>
          <p:nvPr>
            <p:ph type="subTitle" idx="4294967295"/>
          </p:nvPr>
        </p:nvSpPr>
        <p:spPr>
          <a:xfrm>
            <a:off x="1476375" y="4149725"/>
            <a:ext cx="6400800" cy="1752600"/>
          </a:xfrm>
        </p:spPr>
        <p:txBody>
          <a:bodyPr/>
          <a:lstStyle/>
          <a:p>
            <a:pPr marL="0" indent="0" algn="ctr">
              <a:lnSpc>
                <a:spcPct val="90000"/>
              </a:lnSpc>
              <a:buFont typeface="Arial" charset="0"/>
              <a:buNone/>
            </a:pPr>
            <a:r>
              <a:rPr lang="uk-UA" sz="2000" b="1" smtClean="0">
                <a:solidFill>
                  <a:srgbClr val="0000FF"/>
                </a:solidFill>
              </a:rPr>
              <a:t>Урок повторення</a:t>
            </a:r>
          </a:p>
          <a:p>
            <a:pPr marL="0" indent="0" algn="ctr">
              <a:lnSpc>
                <a:spcPct val="90000"/>
              </a:lnSpc>
              <a:buFont typeface="Arial" charset="0"/>
              <a:buNone/>
            </a:pPr>
            <a:r>
              <a:rPr lang="uk-UA" sz="2000" b="1" i="1" smtClean="0">
                <a:solidFill>
                  <a:srgbClr val="008000"/>
                </a:solidFill>
                <a:latin typeface="Batang" pitchFamily="18" charset="-127"/>
              </a:rPr>
              <a:t>Вчитель: Перекрест О.О.</a:t>
            </a:r>
            <a:br>
              <a:rPr lang="uk-UA" sz="2000" b="1" i="1" smtClean="0">
                <a:solidFill>
                  <a:srgbClr val="008000"/>
                </a:solidFill>
                <a:latin typeface="Batang" pitchFamily="18" charset="-127"/>
              </a:rPr>
            </a:br>
            <a:r>
              <a:rPr lang="uk-UA" sz="2000" b="1" i="1" smtClean="0">
                <a:solidFill>
                  <a:srgbClr val="008000"/>
                </a:solidFill>
                <a:latin typeface="Batang" pitchFamily="18" charset="-127"/>
              </a:rPr>
              <a:t> Спеціалізована природничо-математична школа, м. Нікополь, 2014 рік.</a:t>
            </a:r>
            <a:endParaRPr lang="ru-RU" sz="2000" b="1" i="1" smtClean="0">
              <a:solidFill>
                <a:srgbClr val="008000"/>
              </a:solidFill>
              <a:latin typeface="Batang" pitchFamily="18" charset="-127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7" name="Rectangle 5"/>
          <p:cNvSpPr>
            <a:spLocks noChangeArrowheads="1"/>
          </p:cNvSpPr>
          <p:nvPr/>
        </p:nvSpPr>
        <p:spPr bwMode="auto">
          <a:xfrm>
            <a:off x="468313" y="1470025"/>
            <a:ext cx="81359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uk-UA" sz="2000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№4 Знайдіть усі значення параметра </a:t>
            </a:r>
            <a:r>
              <a:rPr lang="uk-UA" sz="2000" i="1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а</a:t>
            </a:r>
            <a:r>
              <a:rPr lang="uk-UA" sz="2000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, при яких система рівнянь</a:t>
            </a:r>
            <a:endParaRPr lang="uk-UA" sz="2000">
              <a:solidFill>
                <a:srgbClr val="0000FF"/>
              </a:solidFill>
              <a:latin typeface="Arial" charset="0"/>
            </a:endParaRPr>
          </a:p>
        </p:txBody>
      </p:sp>
      <p:graphicFrame>
        <p:nvGraphicFramePr>
          <p:cNvPr id="44036" name="Object 4"/>
          <p:cNvGraphicFramePr>
            <a:graphicFrameLocks noChangeAspect="1"/>
          </p:cNvGraphicFramePr>
          <p:nvPr/>
        </p:nvGraphicFramePr>
        <p:xfrm>
          <a:off x="3059113" y="2276475"/>
          <a:ext cx="1647825" cy="1004888"/>
        </p:xfrm>
        <a:graphic>
          <a:graphicData uri="http://schemas.openxmlformats.org/presentationml/2006/ole">
            <p:oleObj spid="_x0000_s44036" name="Формула" r:id="rId3" imgW="838200" imgH="508000" progId="Equation.3">
              <p:embed/>
            </p:oleObj>
          </a:graphicData>
        </a:graphic>
      </p:graphicFrame>
      <p:sp>
        <p:nvSpPr>
          <p:cNvPr id="44038" name="Rectangle 6"/>
          <p:cNvSpPr>
            <a:spLocks noChangeArrowheads="1"/>
          </p:cNvSpPr>
          <p:nvPr/>
        </p:nvSpPr>
        <p:spPr bwMode="auto">
          <a:xfrm>
            <a:off x="2335213" y="3638550"/>
            <a:ext cx="22272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uk-UA">
                <a:latin typeface="Arial" charset="0"/>
                <a:cs typeface="Times New Roman" pitchFamily="18" charset="0"/>
              </a:rPr>
              <a:t>         </a:t>
            </a:r>
            <a:r>
              <a:rPr lang="uk-UA" sz="1800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не має розв’</a:t>
            </a:r>
            <a:r>
              <a:rPr lang="en-US" sz="1800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язку</a:t>
            </a:r>
            <a:r>
              <a:rPr lang="uk-UA" sz="1800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.</a:t>
            </a:r>
            <a:endParaRPr lang="uk-UA" sz="1800">
              <a:solidFill>
                <a:srgbClr val="0000FF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5"/>
          <p:cNvSpPr>
            <a:spLocks noChangeArrowheads="1"/>
          </p:cNvSpPr>
          <p:nvPr/>
        </p:nvSpPr>
        <p:spPr bwMode="auto">
          <a:xfrm>
            <a:off x="0" y="0"/>
            <a:ext cx="3984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uk-UA">
                <a:latin typeface="Arial" charset="0"/>
                <a:cs typeface="Times New Roman" pitchFamily="18" charset="0"/>
              </a:rPr>
              <a:t>     </a:t>
            </a:r>
            <a:endParaRPr lang="uk-UA">
              <a:latin typeface="Arial" charset="0"/>
            </a:endParaRPr>
          </a:p>
        </p:txBody>
      </p:sp>
      <p:pic>
        <p:nvPicPr>
          <p:cNvPr id="45058" name="Picture 4" descr="система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87675" y="1052513"/>
            <a:ext cx="3065463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059" name="Rectangle 6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r>
              <a:rPr lang="uk-UA" sz="2400" smtClean="0">
                <a:solidFill>
                  <a:srgbClr val="0000FF"/>
                </a:solidFill>
              </a:rPr>
              <a:t>Перевірте себе</a:t>
            </a:r>
            <a:endParaRPr lang="ru-RU" sz="2400" smtClean="0">
              <a:solidFill>
                <a:srgbClr val="0000FF"/>
              </a:solidFill>
            </a:endParaRPr>
          </a:p>
        </p:txBody>
      </p:sp>
      <p:sp>
        <p:nvSpPr>
          <p:cNvPr id="45060" name="Rectangle 7"/>
          <p:cNvSpPr>
            <a:spLocks noChangeArrowheads="1"/>
          </p:cNvSpPr>
          <p:nvPr/>
        </p:nvSpPr>
        <p:spPr bwMode="auto">
          <a:xfrm>
            <a:off x="684213" y="4797425"/>
            <a:ext cx="68786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uk-UA" sz="1800">
                <a:solidFill>
                  <a:srgbClr val="0000FF"/>
                </a:solidFill>
                <a:latin typeface="Arial" charset="0"/>
              </a:rPr>
              <a:t>Квадрат та коло не мають спільних точок при </a:t>
            </a:r>
            <a:r>
              <a:rPr lang="uk-UA" sz="1800" i="1">
                <a:solidFill>
                  <a:srgbClr val="0000FF"/>
                </a:solidFill>
                <a:latin typeface="Arial" charset="0"/>
              </a:rPr>
              <a:t>а</a:t>
            </a:r>
            <a:r>
              <a:rPr lang="ru-RU" sz="1800">
                <a:solidFill>
                  <a:srgbClr val="0000FF"/>
                </a:solidFill>
                <a:latin typeface="Arial" charset="0"/>
              </a:rPr>
              <a:t> &lt; 0,5 </a:t>
            </a:r>
            <a:r>
              <a:rPr lang="uk-UA" sz="1800">
                <a:solidFill>
                  <a:srgbClr val="0000FF"/>
                </a:solidFill>
                <a:latin typeface="Arial" charset="0"/>
              </a:rPr>
              <a:t>або </a:t>
            </a:r>
            <a:r>
              <a:rPr lang="uk-UA" sz="1800" i="1">
                <a:solidFill>
                  <a:srgbClr val="0000FF"/>
                </a:solidFill>
                <a:latin typeface="Arial" charset="0"/>
              </a:rPr>
              <a:t>а</a:t>
            </a:r>
            <a:r>
              <a:rPr lang="uk-UA" sz="1800">
                <a:solidFill>
                  <a:srgbClr val="0000FF"/>
                </a:solidFill>
                <a:latin typeface="Arial" charset="0"/>
              </a:rPr>
              <a:t> &gt; 1.</a:t>
            </a:r>
            <a:endParaRPr lang="ru-RU" sz="1800">
              <a:solidFill>
                <a:srgbClr val="0000FF"/>
              </a:solidFill>
              <a:latin typeface="Arial" charset="0"/>
            </a:endParaRPr>
          </a:p>
          <a:p>
            <a:pPr eaLnBrk="0" hangingPunct="0"/>
            <a:endParaRPr lang="ru-RU" sz="1800">
              <a:solidFill>
                <a:srgbClr val="0000FF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10" name="Rectangle 6"/>
          <p:cNvSpPr>
            <a:spLocks noChangeArrowheads="1"/>
          </p:cNvSpPr>
          <p:nvPr/>
        </p:nvSpPr>
        <p:spPr bwMode="auto">
          <a:xfrm>
            <a:off x="900113" y="1412875"/>
            <a:ext cx="62214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uk-UA" sz="2000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№ 5 При яких значеннях параметра </a:t>
            </a:r>
            <a:r>
              <a:rPr lang="uk-UA" sz="2000" i="1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а</a:t>
            </a:r>
            <a:r>
              <a:rPr lang="uk-UA" sz="2000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  система рівнянь</a:t>
            </a:r>
            <a:r>
              <a:rPr lang="uk-UA">
                <a:latin typeface="Arial" charset="0"/>
                <a:cs typeface="Times New Roman" pitchFamily="18" charset="0"/>
              </a:rPr>
              <a:t> </a:t>
            </a:r>
            <a:endParaRPr lang="uk-UA">
              <a:latin typeface="Arial" charset="0"/>
            </a:endParaRPr>
          </a:p>
        </p:txBody>
      </p:sp>
      <p:graphicFrame>
        <p:nvGraphicFramePr>
          <p:cNvPr id="47109" name="Object 5"/>
          <p:cNvGraphicFramePr>
            <a:graphicFrameLocks noChangeAspect="1"/>
          </p:cNvGraphicFramePr>
          <p:nvPr/>
        </p:nvGraphicFramePr>
        <p:xfrm>
          <a:off x="3348038" y="2349500"/>
          <a:ext cx="2192337" cy="962025"/>
        </p:xfrm>
        <a:graphic>
          <a:graphicData uri="http://schemas.openxmlformats.org/presentationml/2006/ole">
            <p:oleObj spid="_x0000_s47109" name="Формула" r:id="rId3" imgW="1168400" imgH="508000" progId="Equation.3">
              <p:embed/>
            </p:oleObj>
          </a:graphicData>
        </a:graphic>
      </p:graphicFrame>
      <p:sp>
        <p:nvSpPr>
          <p:cNvPr id="47111" name="Rectangle 7"/>
          <p:cNvSpPr>
            <a:spLocks noChangeArrowheads="1"/>
          </p:cNvSpPr>
          <p:nvPr/>
        </p:nvSpPr>
        <p:spPr bwMode="auto">
          <a:xfrm>
            <a:off x="2657475" y="3379788"/>
            <a:ext cx="2617788" cy="88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uk-UA">
                <a:latin typeface="Arial" charset="0"/>
                <a:cs typeface="Times New Roman" pitchFamily="18" charset="0"/>
              </a:rPr>
              <a:t>    </a:t>
            </a:r>
            <a:endParaRPr lang="ru-RU" sz="600">
              <a:latin typeface="Arial" charset="0"/>
            </a:endParaRPr>
          </a:p>
          <a:p>
            <a:pPr eaLnBrk="0" hangingPunct="0"/>
            <a:r>
              <a:rPr lang="uk-UA">
                <a:latin typeface="Arial" charset="0"/>
                <a:cs typeface="Times New Roman" pitchFamily="18" charset="0"/>
              </a:rPr>
              <a:t>         </a:t>
            </a:r>
            <a:r>
              <a:rPr lang="uk-UA" sz="2000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має три розв’</a:t>
            </a:r>
            <a:r>
              <a:rPr lang="ru-RU" sz="2000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язки?</a:t>
            </a:r>
            <a:endParaRPr lang="ru-RU" sz="2000">
              <a:solidFill>
                <a:srgbClr val="0000FF"/>
              </a:solidFill>
              <a:latin typeface="Arial" charset="0"/>
            </a:endParaRPr>
          </a:p>
          <a:p>
            <a:pPr eaLnBrk="0" hangingPunct="0"/>
            <a:r>
              <a:rPr lang="uk-UA" sz="2000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   </a:t>
            </a:r>
            <a:endParaRPr lang="uk-UA" sz="2000">
              <a:solidFill>
                <a:srgbClr val="0000FF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6" name="Rectangle 4"/>
          <p:cNvSpPr>
            <a:spLocks noGrp="1"/>
          </p:cNvSpPr>
          <p:nvPr>
            <p:ph type="title"/>
          </p:nvPr>
        </p:nvSpPr>
        <p:spPr>
          <a:xfrm>
            <a:off x="611188" y="0"/>
            <a:ext cx="8229600" cy="1143000"/>
          </a:xfrm>
        </p:spPr>
        <p:txBody>
          <a:bodyPr/>
          <a:lstStyle/>
          <a:p>
            <a:r>
              <a:rPr lang="uk-UA" sz="2000" smtClean="0">
                <a:solidFill>
                  <a:srgbClr val="0000FF"/>
                </a:solidFill>
              </a:rPr>
              <a:t>Перевірте себе</a:t>
            </a:r>
            <a:endParaRPr lang="ru-RU" sz="2000" smtClean="0">
              <a:solidFill>
                <a:srgbClr val="0000FF"/>
              </a:solidFill>
            </a:endParaRPr>
          </a:p>
        </p:txBody>
      </p:sp>
      <p:pic>
        <p:nvPicPr>
          <p:cNvPr id="48137" name="Picture 5" descr="Untitled1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92500" y="981075"/>
            <a:ext cx="3065463" cy="306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8135" name="Object 7"/>
          <p:cNvGraphicFramePr>
            <a:graphicFrameLocks noChangeAspect="1"/>
          </p:cNvGraphicFramePr>
          <p:nvPr/>
        </p:nvGraphicFramePr>
        <p:xfrm>
          <a:off x="2411413" y="4437063"/>
          <a:ext cx="457200" cy="212725"/>
        </p:xfrm>
        <a:graphic>
          <a:graphicData uri="http://schemas.openxmlformats.org/presentationml/2006/ole">
            <p:oleObj spid="_x0000_s48135" name="Формула" r:id="rId4" imgW="457002" imgH="215806" progId="Equation.3">
              <p:embed/>
            </p:oleObj>
          </a:graphicData>
        </a:graphic>
      </p:graphicFrame>
      <p:graphicFrame>
        <p:nvGraphicFramePr>
          <p:cNvPr id="48134" name="Object 6"/>
          <p:cNvGraphicFramePr>
            <a:graphicFrameLocks noChangeAspect="1"/>
          </p:cNvGraphicFramePr>
          <p:nvPr/>
        </p:nvGraphicFramePr>
        <p:xfrm>
          <a:off x="2051050" y="4652963"/>
          <a:ext cx="457200" cy="212725"/>
        </p:xfrm>
        <a:graphic>
          <a:graphicData uri="http://schemas.openxmlformats.org/presentationml/2006/ole">
            <p:oleObj spid="_x0000_s48134" name="Формула" r:id="rId5" imgW="457002" imgH="215806" progId="Equation.3">
              <p:embed/>
            </p:oleObj>
          </a:graphicData>
        </a:graphic>
      </p:graphicFrame>
      <p:sp>
        <p:nvSpPr>
          <p:cNvPr id="48138" name="Rectangle 8"/>
          <p:cNvSpPr>
            <a:spLocks noChangeArrowheads="1"/>
          </p:cNvSpPr>
          <p:nvPr/>
        </p:nvSpPr>
        <p:spPr bwMode="auto">
          <a:xfrm>
            <a:off x="1403350" y="4437063"/>
            <a:ext cx="18732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buFontTx/>
              <a:buAutoNum type="arabicParenR"/>
            </a:pPr>
            <a:r>
              <a:rPr lang="uk-UA">
                <a:latin typeface="Arial" charset="0"/>
                <a:cs typeface="Times New Roman" pitchFamily="18" charset="0"/>
              </a:rPr>
              <a:t>Якщо </a:t>
            </a:r>
            <a:r>
              <a:rPr lang="uk-UA" i="1">
                <a:latin typeface="Arial" charset="0"/>
                <a:cs typeface="Times New Roman" pitchFamily="18" charset="0"/>
              </a:rPr>
              <a:t>а </a:t>
            </a:r>
            <a:r>
              <a:rPr lang="ru-RU">
                <a:latin typeface="Arial" charset="0"/>
                <a:cs typeface="Times New Roman" pitchFamily="18" charset="0"/>
              </a:rPr>
              <a:t>&lt;</a:t>
            </a:r>
            <a:endParaRPr lang="ru-RU">
              <a:latin typeface="Arial" charset="0"/>
            </a:endParaRPr>
          </a:p>
        </p:txBody>
      </p:sp>
      <p:sp>
        <p:nvSpPr>
          <p:cNvPr id="48139" name="Rectangle 9"/>
          <p:cNvSpPr>
            <a:spLocks noChangeArrowheads="1"/>
          </p:cNvSpPr>
          <p:nvPr/>
        </p:nvSpPr>
        <p:spPr bwMode="auto">
          <a:xfrm>
            <a:off x="2771775" y="4437063"/>
            <a:ext cx="224313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tabLst>
                <a:tab pos="266700" algn="l"/>
              </a:tabLst>
            </a:pPr>
            <a:r>
              <a:rPr lang="ru-RU">
                <a:latin typeface="Arial" charset="0"/>
                <a:cs typeface="Times New Roman" pitchFamily="18" charset="0"/>
              </a:rPr>
              <a:t>, або </a:t>
            </a:r>
            <a:r>
              <a:rPr lang="uk-UA" i="1">
                <a:latin typeface="Arial" charset="0"/>
                <a:cs typeface="Times New Roman" pitchFamily="18" charset="0"/>
              </a:rPr>
              <a:t>а </a:t>
            </a:r>
            <a:r>
              <a:rPr lang="ru-RU">
                <a:latin typeface="Arial" charset="0"/>
                <a:cs typeface="Times New Roman" pitchFamily="18" charset="0"/>
              </a:rPr>
              <a:t>&gt;3</a:t>
            </a:r>
            <a:r>
              <a:rPr lang="uk-UA">
                <a:latin typeface="Arial" charset="0"/>
                <a:cs typeface="Times New Roman" pitchFamily="18" charset="0"/>
              </a:rPr>
              <a:t>, то розв’</a:t>
            </a:r>
            <a:r>
              <a:rPr lang="ru-RU">
                <a:latin typeface="Arial" charset="0"/>
                <a:cs typeface="Times New Roman" pitchFamily="18" charset="0"/>
              </a:rPr>
              <a:t>язків</a:t>
            </a:r>
            <a:r>
              <a:rPr lang="uk-UA">
                <a:latin typeface="Arial" charset="0"/>
                <a:cs typeface="Times New Roman" pitchFamily="18" charset="0"/>
              </a:rPr>
              <a:t> немає; </a:t>
            </a:r>
            <a:endParaRPr lang="uk-UA">
              <a:latin typeface="Arial" charset="0"/>
            </a:endParaRPr>
          </a:p>
        </p:txBody>
      </p:sp>
      <p:sp>
        <p:nvSpPr>
          <p:cNvPr id="48140" name="Rectangle 10"/>
          <p:cNvSpPr>
            <a:spLocks noChangeArrowheads="1"/>
          </p:cNvSpPr>
          <p:nvPr/>
        </p:nvSpPr>
        <p:spPr bwMode="auto">
          <a:xfrm>
            <a:off x="2411413" y="4652963"/>
            <a:ext cx="34559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tabLst>
                <a:tab pos="266700" algn="l"/>
              </a:tabLst>
            </a:pPr>
            <a:r>
              <a:rPr lang="ru-RU">
                <a:latin typeface="Arial" charset="0"/>
                <a:cs typeface="Times New Roman" pitchFamily="18" charset="0"/>
              </a:rPr>
              <a:t>&lt;</a:t>
            </a:r>
            <a:r>
              <a:rPr lang="en-US" i="1">
                <a:latin typeface="Arial" charset="0"/>
                <a:cs typeface="Times New Roman" pitchFamily="18" charset="0"/>
              </a:rPr>
              <a:t>a</a:t>
            </a:r>
            <a:r>
              <a:rPr lang="ru-RU" i="1">
                <a:latin typeface="Arial" charset="0"/>
                <a:cs typeface="Times New Roman" pitchFamily="18" charset="0"/>
              </a:rPr>
              <a:t>&lt;</a:t>
            </a:r>
            <a:r>
              <a:rPr lang="ru-RU">
                <a:latin typeface="Arial" charset="0"/>
                <a:cs typeface="Times New Roman" pitchFamily="18" charset="0"/>
              </a:rPr>
              <a:t>1</a:t>
            </a:r>
            <a:r>
              <a:rPr lang="uk-UA">
                <a:latin typeface="Arial" charset="0"/>
                <a:cs typeface="Times New Roman" pitchFamily="18" charset="0"/>
              </a:rPr>
              <a:t>, то чотири розв’</a:t>
            </a:r>
            <a:r>
              <a:rPr lang="ru-RU">
                <a:latin typeface="Arial" charset="0"/>
                <a:cs typeface="Times New Roman" pitchFamily="18" charset="0"/>
              </a:rPr>
              <a:t>язки</a:t>
            </a:r>
            <a:r>
              <a:rPr lang="uk-UA">
                <a:latin typeface="Arial" charset="0"/>
                <a:cs typeface="Times New Roman" pitchFamily="18" charset="0"/>
              </a:rPr>
              <a:t>;</a:t>
            </a:r>
            <a:endParaRPr lang="ru-RU" sz="600">
              <a:latin typeface="Arial" charset="0"/>
            </a:endParaRPr>
          </a:p>
          <a:p>
            <a:pPr eaLnBrk="0" hangingPunct="0">
              <a:tabLst>
                <a:tab pos="266700" algn="l"/>
              </a:tabLst>
            </a:pPr>
            <a:r>
              <a:rPr lang="uk-UA">
                <a:latin typeface="Arial" charset="0"/>
              </a:rPr>
              <a:t>3)</a:t>
            </a:r>
            <a:r>
              <a:rPr lang="uk-UA">
                <a:latin typeface="Arial" charset="0"/>
                <a:cs typeface="Times New Roman" pitchFamily="18" charset="0"/>
              </a:rPr>
              <a:t>якщо </a:t>
            </a:r>
            <a:r>
              <a:rPr lang="uk-UA" i="1">
                <a:latin typeface="Arial" charset="0"/>
                <a:cs typeface="Times New Roman" pitchFamily="18" charset="0"/>
              </a:rPr>
              <a:t>а</a:t>
            </a:r>
            <a:r>
              <a:rPr lang="uk-UA">
                <a:latin typeface="Arial" charset="0"/>
                <a:cs typeface="Times New Roman" pitchFamily="18" charset="0"/>
              </a:rPr>
              <a:t>=1,то три розв’</a:t>
            </a:r>
            <a:r>
              <a:rPr lang="ru-RU">
                <a:latin typeface="Arial" charset="0"/>
                <a:cs typeface="Times New Roman" pitchFamily="18" charset="0"/>
              </a:rPr>
              <a:t>язки</a:t>
            </a:r>
            <a:r>
              <a:rPr lang="uk-UA">
                <a:latin typeface="Arial" charset="0"/>
                <a:cs typeface="Times New Roman" pitchFamily="18" charset="0"/>
              </a:rPr>
              <a:t>;</a:t>
            </a:r>
            <a:endParaRPr lang="ru-RU" sz="600">
              <a:latin typeface="Arial" charset="0"/>
            </a:endParaRPr>
          </a:p>
          <a:p>
            <a:pPr eaLnBrk="0" hangingPunct="0">
              <a:tabLst>
                <a:tab pos="266700" algn="l"/>
              </a:tabLst>
            </a:pPr>
            <a:r>
              <a:rPr lang="uk-UA">
                <a:latin typeface="Arial" charset="0"/>
              </a:rPr>
              <a:t>4)</a:t>
            </a:r>
            <a:r>
              <a:rPr lang="uk-UA">
                <a:latin typeface="Arial" charset="0"/>
                <a:cs typeface="Times New Roman" pitchFamily="18" charset="0"/>
              </a:rPr>
              <a:t>якщо </a:t>
            </a:r>
            <a:r>
              <a:rPr lang="ru-RU">
                <a:latin typeface="Arial" charset="0"/>
                <a:cs typeface="Times New Roman" pitchFamily="18" charset="0"/>
              </a:rPr>
              <a:t>1</a:t>
            </a:r>
            <a:r>
              <a:rPr lang="ru-RU" i="1">
                <a:latin typeface="Arial" charset="0"/>
                <a:cs typeface="Times New Roman" pitchFamily="18" charset="0"/>
              </a:rPr>
              <a:t>&lt;</a:t>
            </a:r>
            <a:r>
              <a:rPr lang="en-US" i="1">
                <a:latin typeface="Arial" charset="0"/>
                <a:cs typeface="Times New Roman" pitchFamily="18" charset="0"/>
              </a:rPr>
              <a:t>a</a:t>
            </a:r>
            <a:r>
              <a:rPr lang="ru-RU" i="1">
                <a:latin typeface="Arial" charset="0"/>
                <a:cs typeface="Times New Roman" pitchFamily="18" charset="0"/>
              </a:rPr>
              <a:t>&lt;</a:t>
            </a:r>
            <a:r>
              <a:rPr lang="ru-RU">
                <a:latin typeface="Arial" charset="0"/>
                <a:cs typeface="Times New Roman" pitchFamily="18" charset="0"/>
              </a:rPr>
              <a:t>3, то два </a:t>
            </a:r>
            <a:r>
              <a:rPr lang="uk-UA">
                <a:latin typeface="Arial" charset="0"/>
                <a:cs typeface="Times New Roman" pitchFamily="18" charset="0"/>
              </a:rPr>
              <a:t>розв’</a:t>
            </a:r>
            <a:r>
              <a:rPr lang="ru-RU">
                <a:latin typeface="Arial" charset="0"/>
                <a:cs typeface="Times New Roman" pitchFamily="18" charset="0"/>
              </a:rPr>
              <a:t>язки</a:t>
            </a:r>
            <a:r>
              <a:rPr lang="uk-UA">
                <a:latin typeface="Arial" charset="0"/>
                <a:cs typeface="Times New Roman" pitchFamily="18" charset="0"/>
              </a:rPr>
              <a:t>; </a:t>
            </a:r>
            <a:endParaRPr lang="ru-RU" sz="600">
              <a:latin typeface="Arial" charset="0"/>
            </a:endParaRPr>
          </a:p>
          <a:p>
            <a:pPr eaLnBrk="0" hangingPunct="0">
              <a:tabLst>
                <a:tab pos="266700" algn="l"/>
              </a:tabLst>
            </a:pPr>
            <a:r>
              <a:rPr lang="uk-UA">
                <a:latin typeface="Arial" charset="0"/>
                <a:cs typeface="Times New Roman" pitchFamily="18" charset="0"/>
              </a:rPr>
              <a:t>5)  якщо </a:t>
            </a:r>
            <a:r>
              <a:rPr lang="uk-UA" i="1">
                <a:latin typeface="Arial" charset="0"/>
                <a:cs typeface="Times New Roman" pitchFamily="18" charset="0"/>
              </a:rPr>
              <a:t>а</a:t>
            </a:r>
            <a:r>
              <a:rPr lang="uk-UA">
                <a:latin typeface="Arial" charset="0"/>
                <a:cs typeface="Times New Roman" pitchFamily="18" charset="0"/>
              </a:rPr>
              <a:t>=3, то один розв’</a:t>
            </a:r>
            <a:r>
              <a:rPr lang="ru-RU">
                <a:latin typeface="Arial" charset="0"/>
                <a:cs typeface="Times New Roman" pitchFamily="18" charset="0"/>
              </a:rPr>
              <a:t>яз</a:t>
            </a:r>
            <a:r>
              <a:rPr lang="uk-UA">
                <a:latin typeface="Arial" charset="0"/>
                <a:cs typeface="Times New Roman" pitchFamily="18" charset="0"/>
              </a:rPr>
              <a:t>ок.</a:t>
            </a:r>
            <a:endParaRPr lang="uk-UA">
              <a:latin typeface="Arial" charset="0"/>
            </a:endParaRPr>
          </a:p>
        </p:txBody>
      </p:sp>
      <p:sp>
        <p:nvSpPr>
          <p:cNvPr id="48141" name="Rectangle 12"/>
          <p:cNvSpPr>
            <a:spLocks noChangeArrowheads="1"/>
          </p:cNvSpPr>
          <p:nvPr/>
        </p:nvSpPr>
        <p:spPr bwMode="auto">
          <a:xfrm>
            <a:off x="1403350" y="4652963"/>
            <a:ext cx="9382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uk-UA">
                <a:latin typeface="Arial" charset="0"/>
              </a:rPr>
              <a:t>2)якщо</a:t>
            </a:r>
            <a:r>
              <a:rPr lang="ru-RU">
                <a:latin typeface="Arial" charset="0"/>
              </a:rPr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1" name="Rectangle 5"/>
          <p:cNvSpPr>
            <a:spLocks noChangeArrowheads="1"/>
          </p:cNvSpPr>
          <p:nvPr/>
        </p:nvSpPr>
        <p:spPr bwMode="auto">
          <a:xfrm>
            <a:off x="179388" y="1628775"/>
            <a:ext cx="78454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uk-UA" sz="1800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№6 Скільки розв’</a:t>
            </a:r>
            <a:r>
              <a:rPr lang="ru-RU" sz="1800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язків має система рівнянь залежно від значень параметра </a:t>
            </a:r>
            <a:r>
              <a:rPr lang="uk-UA" sz="1800" i="1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а</a:t>
            </a:r>
            <a:r>
              <a:rPr lang="uk-UA" sz="1800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?</a:t>
            </a:r>
            <a:endParaRPr lang="ru-RU" sz="1800">
              <a:solidFill>
                <a:srgbClr val="0000FF"/>
              </a:solidFill>
              <a:latin typeface="Arial" charset="0"/>
            </a:endParaRPr>
          </a:p>
          <a:p>
            <a:pPr eaLnBrk="0" hangingPunct="0"/>
            <a:r>
              <a:rPr lang="uk-UA" sz="1800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      </a:t>
            </a:r>
            <a:endParaRPr lang="uk-UA" sz="1800">
              <a:solidFill>
                <a:srgbClr val="0000FF"/>
              </a:solidFill>
              <a:latin typeface="Arial" charset="0"/>
            </a:endParaRPr>
          </a:p>
        </p:txBody>
      </p:sp>
      <p:graphicFrame>
        <p:nvGraphicFramePr>
          <p:cNvPr id="50180" name="Object 4"/>
          <p:cNvGraphicFramePr>
            <a:graphicFrameLocks noChangeAspect="1"/>
          </p:cNvGraphicFramePr>
          <p:nvPr/>
        </p:nvGraphicFramePr>
        <p:xfrm>
          <a:off x="3563938" y="2924175"/>
          <a:ext cx="1795462" cy="982663"/>
        </p:xfrm>
        <a:graphic>
          <a:graphicData uri="http://schemas.openxmlformats.org/presentationml/2006/ole">
            <p:oleObj spid="_x0000_s50180" name="Формула" r:id="rId3" imgW="876300" imgH="482600" progId="Equation.3">
              <p:embed/>
            </p:oleObj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11" name="Picture 4" descr="система5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11413" y="1052513"/>
            <a:ext cx="3771900" cy="37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12" name="Rectangle 5"/>
          <p:cNvSpPr>
            <a:spLocks noGrp="1"/>
          </p:cNvSpPr>
          <p:nvPr>
            <p:ph type="title"/>
          </p:nvPr>
        </p:nvSpPr>
        <p:spPr>
          <a:xfrm>
            <a:off x="179388" y="260350"/>
            <a:ext cx="8229600" cy="1143000"/>
          </a:xfrm>
        </p:spPr>
        <p:txBody>
          <a:bodyPr/>
          <a:lstStyle/>
          <a:p>
            <a:r>
              <a:rPr lang="uk-UA" sz="2000" smtClean="0">
                <a:solidFill>
                  <a:srgbClr val="0000FF"/>
                </a:solidFill>
              </a:rPr>
              <a:t>Перевірте себе</a:t>
            </a:r>
            <a:endParaRPr lang="ru-RU" sz="2000" smtClean="0">
              <a:solidFill>
                <a:srgbClr val="0000FF"/>
              </a:solidFill>
            </a:endParaRPr>
          </a:p>
        </p:txBody>
      </p:sp>
      <p:graphicFrame>
        <p:nvGraphicFramePr>
          <p:cNvPr id="51210" name="Object 10"/>
          <p:cNvGraphicFramePr>
            <a:graphicFrameLocks noChangeAspect="1"/>
          </p:cNvGraphicFramePr>
          <p:nvPr/>
        </p:nvGraphicFramePr>
        <p:xfrm>
          <a:off x="1476375" y="5229225"/>
          <a:ext cx="1104900" cy="212725"/>
        </p:xfrm>
        <a:graphic>
          <a:graphicData uri="http://schemas.openxmlformats.org/presentationml/2006/ole">
            <p:oleObj spid="_x0000_s51210" name="Формула" r:id="rId4" imgW="1104421" imgH="215806" progId="Equation.3">
              <p:embed/>
            </p:oleObj>
          </a:graphicData>
        </a:graphic>
      </p:graphicFrame>
      <p:graphicFrame>
        <p:nvGraphicFramePr>
          <p:cNvPr id="51209" name="Object 9"/>
          <p:cNvGraphicFramePr>
            <a:graphicFrameLocks noChangeAspect="1"/>
          </p:cNvGraphicFramePr>
          <p:nvPr/>
        </p:nvGraphicFramePr>
        <p:xfrm>
          <a:off x="1763713" y="5516563"/>
          <a:ext cx="434975" cy="212725"/>
        </p:xfrm>
        <a:graphic>
          <a:graphicData uri="http://schemas.openxmlformats.org/presentationml/2006/ole">
            <p:oleObj spid="_x0000_s51209" name="Формула" r:id="rId5" imgW="431613" imgH="215806" progId="Equation.3">
              <p:embed/>
            </p:oleObj>
          </a:graphicData>
        </a:graphic>
      </p:graphicFrame>
      <p:graphicFrame>
        <p:nvGraphicFramePr>
          <p:cNvPr id="51208" name="Object 8"/>
          <p:cNvGraphicFramePr>
            <a:graphicFrameLocks noChangeAspect="1"/>
          </p:cNvGraphicFramePr>
          <p:nvPr/>
        </p:nvGraphicFramePr>
        <p:xfrm>
          <a:off x="2843213" y="5516563"/>
          <a:ext cx="320675" cy="217487"/>
        </p:xfrm>
        <a:graphic>
          <a:graphicData uri="http://schemas.openxmlformats.org/presentationml/2006/ole">
            <p:oleObj spid="_x0000_s51208" name="Формула" r:id="rId6" imgW="317087" imgH="215619" progId="Equation.3">
              <p:embed/>
            </p:oleObj>
          </a:graphicData>
        </a:graphic>
      </p:graphicFrame>
      <p:graphicFrame>
        <p:nvGraphicFramePr>
          <p:cNvPr id="51207" name="Object 7"/>
          <p:cNvGraphicFramePr>
            <a:graphicFrameLocks noChangeAspect="1"/>
          </p:cNvGraphicFramePr>
          <p:nvPr/>
        </p:nvGraphicFramePr>
        <p:xfrm>
          <a:off x="1763713" y="5876925"/>
          <a:ext cx="434975" cy="215900"/>
        </p:xfrm>
        <a:graphic>
          <a:graphicData uri="http://schemas.openxmlformats.org/presentationml/2006/ole">
            <p:oleObj spid="_x0000_s51207" name="Формула" r:id="rId7" imgW="431613" imgH="215806" progId="Equation.3">
              <p:embed/>
            </p:oleObj>
          </a:graphicData>
        </a:graphic>
      </p:graphicFrame>
      <p:graphicFrame>
        <p:nvGraphicFramePr>
          <p:cNvPr id="51206" name="Object 6"/>
          <p:cNvGraphicFramePr>
            <a:graphicFrameLocks noChangeAspect="1"/>
          </p:cNvGraphicFramePr>
          <p:nvPr/>
        </p:nvGraphicFramePr>
        <p:xfrm>
          <a:off x="2843213" y="5876925"/>
          <a:ext cx="320675" cy="212725"/>
        </p:xfrm>
        <a:graphic>
          <a:graphicData uri="http://schemas.openxmlformats.org/presentationml/2006/ole">
            <p:oleObj spid="_x0000_s51206" name="Формула" r:id="rId8" imgW="317087" imgH="215619" progId="Equation.3">
              <p:embed/>
            </p:oleObj>
          </a:graphicData>
        </a:graphic>
      </p:graphicFrame>
      <p:sp>
        <p:nvSpPr>
          <p:cNvPr id="51213" name="Rectangle 11"/>
          <p:cNvSpPr>
            <a:spLocks noChangeArrowheads="1"/>
          </p:cNvSpPr>
          <p:nvPr/>
        </p:nvSpPr>
        <p:spPr bwMode="auto">
          <a:xfrm>
            <a:off x="755650" y="5208588"/>
            <a:ext cx="9366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uk-UA" b="1">
                <a:latin typeface="Arial" charset="0"/>
                <a:cs typeface="Times New Roman" pitchFamily="18" charset="0"/>
              </a:rPr>
              <a:t> </a:t>
            </a:r>
            <a:r>
              <a:rPr lang="uk-UA">
                <a:latin typeface="Arial" charset="0"/>
                <a:cs typeface="Times New Roman" pitchFamily="18" charset="0"/>
              </a:rPr>
              <a:t>1)</a:t>
            </a:r>
            <a:r>
              <a:rPr lang="uk-UA" b="1">
                <a:latin typeface="Arial" charset="0"/>
                <a:cs typeface="Times New Roman" pitchFamily="18" charset="0"/>
              </a:rPr>
              <a:t>  </a:t>
            </a:r>
            <a:r>
              <a:rPr lang="uk-UA">
                <a:latin typeface="Arial" charset="0"/>
                <a:cs typeface="Times New Roman" pitchFamily="18" charset="0"/>
              </a:rPr>
              <a:t>якщо </a:t>
            </a:r>
            <a:endParaRPr lang="uk-UA">
              <a:latin typeface="Arial" charset="0"/>
            </a:endParaRPr>
          </a:p>
        </p:txBody>
      </p:sp>
      <p:sp>
        <p:nvSpPr>
          <p:cNvPr id="51214" name="Rectangle 12"/>
          <p:cNvSpPr>
            <a:spLocks noChangeArrowheads="1"/>
          </p:cNvSpPr>
          <p:nvPr/>
        </p:nvSpPr>
        <p:spPr bwMode="auto">
          <a:xfrm>
            <a:off x="2484438" y="5192713"/>
            <a:ext cx="17002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uk-UA">
                <a:latin typeface="Arial" charset="0"/>
                <a:cs typeface="Times New Roman" pitchFamily="18" charset="0"/>
              </a:rPr>
              <a:t>, то розв’</a:t>
            </a:r>
            <a:r>
              <a:rPr lang="ru-RU">
                <a:latin typeface="Arial" charset="0"/>
                <a:cs typeface="Times New Roman" pitchFamily="18" charset="0"/>
              </a:rPr>
              <a:t>язків</a:t>
            </a:r>
            <a:r>
              <a:rPr lang="uk-UA">
                <a:latin typeface="Arial" charset="0"/>
                <a:cs typeface="Times New Roman" pitchFamily="18" charset="0"/>
              </a:rPr>
              <a:t> немає;</a:t>
            </a:r>
            <a:endParaRPr lang="ru-RU" sz="600">
              <a:latin typeface="Arial" charset="0"/>
            </a:endParaRPr>
          </a:p>
          <a:p>
            <a:pPr eaLnBrk="0" hangingPunct="0"/>
            <a:r>
              <a:rPr lang="uk-UA">
                <a:latin typeface="Arial" charset="0"/>
                <a:cs typeface="Times New Roman" pitchFamily="18" charset="0"/>
              </a:rPr>
              <a:t> </a:t>
            </a:r>
            <a:endParaRPr lang="uk-UA">
              <a:latin typeface="Arial" charset="0"/>
            </a:endParaRPr>
          </a:p>
        </p:txBody>
      </p:sp>
      <p:sp>
        <p:nvSpPr>
          <p:cNvPr id="51215" name="Rectangle 14"/>
          <p:cNvSpPr>
            <a:spLocks noChangeArrowheads="1"/>
          </p:cNvSpPr>
          <p:nvPr/>
        </p:nvSpPr>
        <p:spPr bwMode="auto">
          <a:xfrm>
            <a:off x="3059113" y="5516563"/>
            <a:ext cx="1435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uk-UA">
                <a:latin typeface="Arial" charset="0"/>
                <a:cs typeface="Times New Roman" pitchFamily="18" charset="0"/>
              </a:rPr>
              <a:t>, то два розв’</a:t>
            </a:r>
            <a:r>
              <a:rPr lang="ru-RU">
                <a:latin typeface="Arial" charset="0"/>
                <a:cs typeface="Times New Roman" pitchFamily="18" charset="0"/>
              </a:rPr>
              <a:t>язки</a:t>
            </a:r>
            <a:r>
              <a:rPr lang="uk-UA">
                <a:latin typeface="Arial" charset="0"/>
                <a:cs typeface="Times New Roman" pitchFamily="18" charset="0"/>
              </a:rPr>
              <a:t>;</a:t>
            </a:r>
            <a:endParaRPr lang="ru-RU" sz="600">
              <a:latin typeface="Arial" charset="0"/>
            </a:endParaRPr>
          </a:p>
          <a:p>
            <a:pPr eaLnBrk="0" hangingPunct="0"/>
            <a:r>
              <a:rPr lang="uk-UA">
                <a:latin typeface="Arial" charset="0"/>
                <a:cs typeface="Times New Roman" pitchFamily="18" charset="0"/>
              </a:rPr>
              <a:t>  </a:t>
            </a:r>
            <a:endParaRPr lang="ru-RU">
              <a:latin typeface="Arial" charset="0"/>
            </a:endParaRPr>
          </a:p>
        </p:txBody>
      </p:sp>
      <p:sp>
        <p:nvSpPr>
          <p:cNvPr id="51216" name="Rectangle 15"/>
          <p:cNvSpPr>
            <a:spLocks noChangeArrowheads="1"/>
          </p:cNvSpPr>
          <p:nvPr/>
        </p:nvSpPr>
        <p:spPr bwMode="auto">
          <a:xfrm>
            <a:off x="2268538" y="5876925"/>
            <a:ext cx="7080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uk-UA">
                <a:latin typeface="Arial" charset="0"/>
                <a:cs typeface="Times New Roman" pitchFamily="18" charset="0"/>
              </a:rPr>
              <a:t>або a &gt; </a:t>
            </a:r>
            <a:endParaRPr lang="uk-UA">
              <a:latin typeface="Arial" charset="0"/>
            </a:endParaRPr>
          </a:p>
        </p:txBody>
      </p:sp>
      <p:sp>
        <p:nvSpPr>
          <p:cNvPr id="51217" name="Rectangle 16"/>
          <p:cNvSpPr>
            <a:spLocks noChangeArrowheads="1"/>
          </p:cNvSpPr>
          <p:nvPr/>
        </p:nvSpPr>
        <p:spPr bwMode="auto">
          <a:xfrm>
            <a:off x="3059113" y="5846763"/>
            <a:ext cx="167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>
                <a:latin typeface="Arial" charset="0"/>
                <a:cs typeface="Times New Roman" pitchFamily="18" charset="0"/>
              </a:rPr>
              <a:t>, то чотири </a:t>
            </a:r>
            <a:r>
              <a:rPr lang="uk-UA">
                <a:latin typeface="Arial" charset="0"/>
                <a:cs typeface="Times New Roman" pitchFamily="18" charset="0"/>
              </a:rPr>
              <a:t>розв’</a:t>
            </a:r>
            <a:r>
              <a:rPr lang="ru-RU">
                <a:latin typeface="Arial" charset="0"/>
                <a:cs typeface="Times New Roman" pitchFamily="18" charset="0"/>
              </a:rPr>
              <a:t>язки</a:t>
            </a:r>
            <a:r>
              <a:rPr lang="uk-UA">
                <a:latin typeface="Arial" charset="0"/>
                <a:cs typeface="Times New Roman" pitchFamily="18" charset="0"/>
              </a:rPr>
              <a:t>;</a:t>
            </a:r>
            <a:endParaRPr lang="ru-RU" sz="600">
              <a:latin typeface="Arial" charset="0"/>
            </a:endParaRPr>
          </a:p>
          <a:p>
            <a:pPr eaLnBrk="0" hangingPunct="0"/>
            <a:endParaRPr lang="ru-RU">
              <a:latin typeface="Arial" charset="0"/>
            </a:endParaRPr>
          </a:p>
        </p:txBody>
      </p:sp>
      <p:sp>
        <p:nvSpPr>
          <p:cNvPr id="51218" name="Rectangle 17"/>
          <p:cNvSpPr>
            <a:spLocks noChangeArrowheads="1"/>
          </p:cNvSpPr>
          <p:nvPr/>
        </p:nvSpPr>
        <p:spPr bwMode="auto">
          <a:xfrm flipH="1">
            <a:off x="755650" y="5516563"/>
            <a:ext cx="167798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uk-UA">
                <a:latin typeface="Arial" charset="0"/>
              </a:rPr>
              <a:t> 2) якщо  </a:t>
            </a:r>
            <a:r>
              <a:rPr lang="uk-UA" i="1">
                <a:latin typeface="Arial" charset="0"/>
              </a:rPr>
              <a:t>а </a:t>
            </a:r>
            <a:r>
              <a:rPr lang="uk-UA">
                <a:latin typeface="Arial" charset="0"/>
              </a:rPr>
              <a:t>= </a:t>
            </a:r>
          </a:p>
        </p:txBody>
      </p:sp>
      <p:sp>
        <p:nvSpPr>
          <p:cNvPr id="51219" name="Rectangle 18"/>
          <p:cNvSpPr>
            <a:spLocks noChangeArrowheads="1"/>
          </p:cNvSpPr>
          <p:nvPr/>
        </p:nvSpPr>
        <p:spPr bwMode="auto">
          <a:xfrm>
            <a:off x="2195513" y="5516563"/>
            <a:ext cx="74136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uk-UA">
                <a:latin typeface="Arial" charset="0"/>
              </a:rPr>
              <a:t>або </a:t>
            </a:r>
            <a:r>
              <a:rPr lang="uk-UA" i="1">
                <a:latin typeface="Arial" charset="0"/>
              </a:rPr>
              <a:t>а </a:t>
            </a:r>
            <a:r>
              <a:rPr lang="uk-UA">
                <a:latin typeface="Arial" charset="0"/>
              </a:rPr>
              <a:t>=</a:t>
            </a:r>
            <a:r>
              <a:rPr lang="ru-RU">
                <a:latin typeface="Arial" charset="0"/>
              </a:rPr>
              <a:t> </a:t>
            </a:r>
          </a:p>
        </p:txBody>
      </p:sp>
      <p:sp>
        <p:nvSpPr>
          <p:cNvPr id="51220" name="Rectangle 19"/>
          <p:cNvSpPr>
            <a:spLocks noChangeArrowheads="1"/>
          </p:cNvSpPr>
          <p:nvPr/>
        </p:nvSpPr>
        <p:spPr bwMode="auto">
          <a:xfrm>
            <a:off x="827088" y="5805488"/>
            <a:ext cx="109537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uk-UA">
                <a:latin typeface="Arial" charset="0"/>
              </a:rPr>
              <a:t>3) якщо </a:t>
            </a:r>
            <a:r>
              <a:rPr lang="uk-UA" i="1">
                <a:latin typeface="Arial" charset="0"/>
              </a:rPr>
              <a:t>а</a:t>
            </a:r>
            <a:r>
              <a:rPr lang="uk-UA">
                <a:latin typeface="Arial" charset="0"/>
              </a:rPr>
              <a:t> </a:t>
            </a:r>
            <a:r>
              <a:rPr lang="ru-RU">
                <a:latin typeface="Arial" charset="0"/>
              </a:rPr>
              <a:t>&lt;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000" smtClean="0">
                <a:solidFill>
                  <a:srgbClr val="FF5050"/>
                </a:solidFill>
                <a:latin typeface="Arial Unicode MS" pitchFamily="34" charset="-128"/>
              </a:rPr>
              <a:t>Використана</a:t>
            </a:r>
            <a:r>
              <a:rPr lang="uk-UA" sz="2000" smtClean="0">
                <a:solidFill>
                  <a:srgbClr val="FF5050"/>
                </a:solidFill>
              </a:rPr>
              <a:t> література:</a:t>
            </a:r>
            <a:endParaRPr lang="ru-RU" sz="2000" smtClean="0">
              <a:solidFill>
                <a:srgbClr val="FF5050"/>
              </a:solidFill>
            </a:endParaRPr>
          </a:p>
        </p:txBody>
      </p:sp>
      <p:sp>
        <p:nvSpPr>
          <p:cNvPr id="52226" name="Rectangle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sz="2800" smtClean="0"/>
              <a:t> </a:t>
            </a:r>
            <a:r>
              <a:rPr lang="uk-UA" sz="2800" smtClean="0">
                <a:solidFill>
                  <a:srgbClr val="0000FF"/>
                </a:solidFill>
                <a:latin typeface="Times New Roman" pitchFamily="18" charset="0"/>
              </a:rPr>
              <a:t>М.Л Галицький, А.М Гольдман, Л.И Звавич Збірник задач з  алгебри. Москва «Просвещение» 1999 </a:t>
            </a:r>
            <a:endParaRPr lang="ru-RU" sz="2800" smtClean="0">
              <a:solidFill>
                <a:srgbClr val="0000FF"/>
              </a:solidFill>
              <a:latin typeface="Times New Roman" pitchFamily="18" charset="0"/>
            </a:endParaRPr>
          </a:p>
          <a:p>
            <a:r>
              <a:rPr lang="uk-UA" sz="2800" smtClean="0">
                <a:solidFill>
                  <a:srgbClr val="0000FF"/>
                </a:solidFill>
                <a:latin typeface="Times New Roman" pitchFamily="18" charset="0"/>
              </a:rPr>
              <a:t>Підручник А.Г. Мерзляк, В.Б Полонський, М.С. Якір Алгебра 9кл.(для класів з поглибленим вивченням математики). Харків «Гімназія» 2009.</a:t>
            </a:r>
          </a:p>
          <a:p>
            <a:r>
              <a:rPr lang="uk-UA" sz="2800" smtClean="0"/>
              <a:t> </a:t>
            </a:r>
            <a:r>
              <a:rPr lang="uk-UA" sz="2800" smtClean="0">
                <a:solidFill>
                  <a:srgbClr val="0000FF"/>
                </a:solidFill>
                <a:latin typeface="Times New Roman" pitchFamily="18" charset="0"/>
              </a:rPr>
              <a:t>А.Г. Мерзляк, В.Б Полонський, М.С. Якір. Збірник задач і  контрольних робіт. Харків,             « Гімназія» 2012.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3"/>
          <p:cNvSpPr>
            <a:spLocks noGrp="1"/>
          </p:cNvSpPr>
          <p:nvPr>
            <p:ph type="body" idx="1"/>
          </p:nvPr>
        </p:nvSpPr>
        <p:spPr>
          <a:xfrm>
            <a:off x="323850" y="1628775"/>
            <a:ext cx="8229600" cy="4525963"/>
          </a:xfrm>
        </p:spPr>
        <p:txBody>
          <a:bodyPr/>
          <a:lstStyle/>
          <a:p>
            <a:r>
              <a:rPr lang="uk-UA" sz="2800" b="1" smtClean="0">
                <a:solidFill>
                  <a:srgbClr val="FF5050"/>
                </a:solidFill>
              </a:rPr>
              <a:t>Мета:</a:t>
            </a:r>
            <a:r>
              <a:rPr lang="uk-UA" sz="2800" b="1" smtClean="0"/>
              <a:t> </a:t>
            </a:r>
            <a:r>
              <a:rPr lang="uk-UA" sz="2800" smtClean="0">
                <a:solidFill>
                  <a:srgbClr val="0000FF"/>
                </a:solidFill>
              </a:rPr>
              <a:t>вдосконалення знань учнів з побудови графіків функцій та рівнянь з двома  змінними; розвивати логічне мислення, математичну інтуїцію; культуру записів та мови. </a:t>
            </a:r>
            <a:endParaRPr lang="ru-RU" sz="280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81" name="Rectangle 10"/>
          <p:cNvSpPr>
            <a:spLocks noChangeArrowheads="1"/>
          </p:cNvSpPr>
          <p:nvPr/>
        </p:nvSpPr>
        <p:spPr bwMode="auto">
          <a:xfrm>
            <a:off x="179388" y="1412875"/>
            <a:ext cx="76215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uk-UA" sz="1800">
                <a:solidFill>
                  <a:srgbClr val="0000FF"/>
                </a:solidFill>
                <a:latin typeface="Arial" charset="0"/>
              </a:rPr>
              <a:t>№1 Скільки коренів має рівняння залежно від значення параметра </a:t>
            </a:r>
            <a:r>
              <a:rPr lang="uk-UA" sz="1800" i="1">
                <a:solidFill>
                  <a:srgbClr val="0000FF"/>
                </a:solidFill>
                <a:latin typeface="Arial" charset="0"/>
              </a:rPr>
              <a:t>а</a:t>
            </a:r>
            <a:r>
              <a:rPr lang="uk-UA" sz="1800">
                <a:solidFill>
                  <a:srgbClr val="0000FF"/>
                </a:solidFill>
                <a:latin typeface="Arial" charset="0"/>
              </a:rPr>
              <a:t>?</a:t>
            </a:r>
          </a:p>
        </p:txBody>
      </p:sp>
      <p:graphicFrame>
        <p:nvGraphicFramePr>
          <p:cNvPr id="19480" name="Object 24"/>
          <p:cNvGraphicFramePr>
            <a:graphicFrameLocks noChangeAspect="1"/>
          </p:cNvGraphicFramePr>
          <p:nvPr/>
        </p:nvGraphicFramePr>
        <p:xfrm>
          <a:off x="1042988" y="2565400"/>
          <a:ext cx="2486025" cy="838200"/>
        </p:xfrm>
        <a:graphic>
          <a:graphicData uri="http://schemas.openxmlformats.org/presentationml/2006/ole">
            <p:oleObj spid="_x0000_s19480" name="Формула" r:id="rId3" imgW="838200" imgH="279400" progId="Equation.3">
              <p:embed/>
            </p:oleObj>
          </a:graphicData>
        </a:graphic>
      </p:graphicFrame>
      <p:graphicFrame>
        <p:nvGraphicFramePr>
          <p:cNvPr id="19479" name="Object 23"/>
          <p:cNvGraphicFramePr>
            <a:graphicFrameLocks noChangeAspect="1"/>
          </p:cNvGraphicFramePr>
          <p:nvPr/>
        </p:nvGraphicFramePr>
        <p:xfrm>
          <a:off x="4643438" y="2565400"/>
          <a:ext cx="3113087" cy="838200"/>
        </p:xfrm>
        <a:graphic>
          <a:graphicData uri="http://schemas.openxmlformats.org/presentationml/2006/ole">
            <p:oleObj spid="_x0000_s19479" name="Формула" r:id="rId4" imgW="1054100" imgH="279400" progId="Equation.3">
              <p:embed/>
            </p:oleObj>
          </a:graphicData>
        </a:graphic>
      </p:graphicFrame>
      <p:sp>
        <p:nvSpPr>
          <p:cNvPr id="19482" name="Rectangle 25"/>
          <p:cNvSpPr>
            <a:spLocks noChangeArrowheads="1"/>
          </p:cNvSpPr>
          <p:nvPr/>
        </p:nvSpPr>
        <p:spPr bwMode="auto">
          <a:xfrm>
            <a:off x="2927350" y="2735263"/>
            <a:ext cx="2270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uk-UA">
                <a:latin typeface="Arial" charset="0"/>
                <a:cs typeface="Times New Roman" pitchFamily="18" charset="0"/>
              </a:rPr>
              <a:t> </a:t>
            </a:r>
            <a:endParaRPr lang="uk-UA" sz="1800">
              <a:latin typeface="Arial" charset="0"/>
            </a:endParaRPr>
          </a:p>
        </p:txBody>
      </p:sp>
      <p:sp>
        <p:nvSpPr>
          <p:cNvPr id="19483" name="Rectangle 26"/>
          <p:cNvSpPr>
            <a:spLocks noChangeArrowheads="1"/>
          </p:cNvSpPr>
          <p:nvPr/>
        </p:nvSpPr>
        <p:spPr bwMode="auto">
          <a:xfrm>
            <a:off x="2916238" y="3284538"/>
            <a:ext cx="22701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uk-UA">
                <a:latin typeface="Arial" charset="0"/>
                <a:cs typeface="Times New Roman" pitchFamily="18" charset="0"/>
              </a:rPr>
              <a:t> </a:t>
            </a:r>
            <a:endParaRPr lang="uk-UA" sz="1800">
              <a:latin typeface="Arial" charset="0"/>
            </a:endParaRPr>
          </a:p>
        </p:txBody>
      </p:sp>
      <p:sp>
        <p:nvSpPr>
          <p:cNvPr id="19484" name="Rectangle 27"/>
          <p:cNvSpPr>
            <a:spLocks noChangeArrowheads="1"/>
          </p:cNvSpPr>
          <p:nvPr/>
        </p:nvSpPr>
        <p:spPr bwMode="auto">
          <a:xfrm>
            <a:off x="2987675" y="3860800"/>
            <a:ext cx="32480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uk-UA">
                <a:latin typeface="Arial" charset="0"/>
                <a:cs typeface="Times New Roman" pitchFamily="18" charset="0"/>
              </a:rPr>
              <a:t>                                                                       </a:t>
            </a:r>
            <a:r>
              <a:rPr lang="ru-RU" sz="600">
                <a:latin typeface="Arial" charset="0"/>
              </a:rPr>
              <a:t> </a:t>
            </a:r>
            <a:endParaRPr lang="ru-RU" sz="1800">
              <a:latin typeface="Arial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773" name="Object 5"/>
          <p:cNvGraphicFramePr>
            <a:graphicFrameLocks noChangeAspect="1"/>
          </p:cNvGraphicFramePr>
          <p:nvPr/>
        </p:nvGraphicFramePr>
        <p:xfrm>
          <a:off x="3492500" y="981075"/>
          <a:ext cx="1141413" cy="384175"/>
        </p:xfrm>
        <a:graphic>
          <a:graphicData uri="http://schemas.openxmlformats.org/presentationml/2006/ole">
            <p:oleObj spid="_x0000_s32773" name="Формула" r:id="rId3" imgW="838200" imgH="279400" progId="Equation.3">
              <p:embed/>
            </p:oleObj>
          </a:graphicData>
        </a:graphic>
      </p:graphicFrame>
      <p:pic>
        <p:nvPicPr>
          <p:cNvPr id="32808" name="Picture 4" descr="параметр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32138" y="1412875"/>
            <a:ext cx="28575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809" name="Rectangle 7"/>
          <p:cNvSpPr>
            <a:spLocks noChangeArrowheads="1"/>
          </p:cNvSpPr>
          <p:nvPr/>
        </p:nvSpPr>
        <p:spPr bwMode="auto">
          <a:xfrm>
            <a:off x="3130550" y="2481263"/>
            <a:ext cx="288448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uk-UA">
                <a:latin typeface="Arial" charset="0"/>
                <a:cs typeface="Times New Roman" pitchFamily="18" charset="0"/>
              </a:rPr>
              <a:t>                                                               </a:t>
            </a:r>
            <a:endParaRPr lang="uk-UA" sz="1800">
              <a:latin typeface="Arial" charset="0"/>
            </a:endParaRPr>
          </a:p>
        </p:txBody>
      </p:sp>
      <p:sp>
        <p:nvSpPr>
          <p:cNvPr id="32810" name="Rectangle 8"/>
          <p:cNvSpPr>
            <a:spLocks noChangeArrowheads="1"/>
          </p:cNvSpPr>
          <p:nvPr/>
        </p:nvSpPr>
        <p:spPr bwMode="auto">
          <a:xfrm>
            <a:off x="3130550" y="4660900"/>
            <a:ext cx="5699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uk-UA">
              <a:latin typeface="Arial" charset="0"/>
              <a:cs typeface="Times New Roman" pitchFamily="18" charset="0"/>
            </a:endParaRPr>
          </a:p>
          <a:p>
            <a:pPr eaLnBrk="0" hangingPunct="0"/>
            <a:r>
              <a:rPr lang="uk-UA">
                <a:latin typeface="Arial" charset="0"/>
                <a:cs typeface="Times New Roman" pitchFamily="18" charset="0"/>
              </a:rPr>
              <a:t>         </a:t>
            </a:r>
            <a:endParaRPr lang="uk-UA" sz="1800">
              <a:latin typeface="Arial" charset="0"/>
            </a:endParaRPr>
          </a:p>
        </p:txBody>
      </p:sp>
      <p:sp>
        <p:nvSpPr>
          <p:cNvPr id="32811" name="Rectangle 10"/>
          <p:cNvSpPr>
            <a:spLocks noChangeArrowheads="1"/>
          </p:cNvSpPr>
          <p:nvPr/>
        </p:nvSpPr>
        <p:spPr bwMode="auto">
          <a:xfrm>
            <a:off x="3059113" y="333375"/>
            <a:ext cx="1616075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uk-UA" sz="2400">
                <a:solidFill>
                  <a:srgbClr val="0000FF"/>
                </a:solidFill>
                <a:latin typeface="Arial" charset="0"/>
              </a:rPr>
              <a:t>Перевірте себе</a:t>
            </a:r>
            <a:r>
              <a:rPr lang="uk-UA">
                <a:latin typeface="Arial" charset="0"/>
              </a:rPr>
              <a:t>:       </a:t>
            </a:r>
          </a:p>
        </p:txBody>
      </p:sp>
      <p:sp>
        <p:nvSpPr>
          <p:cNvPr id="32812" name="Rectangle 32"/>
          <p:cNvSpPr>
            <a:spLocks noGrp="1"/>
          </p:cNvSpPr>
          <p:nvPr>
            <p:ph type="title"/>
          </p:nvPr>
        </p:nvSpPr>
        <p:spPr>
          <a:xfrm>
            <a:off x="1331913" y="4437063"/>
            <a:ext cx="5976937" cy="1655762"/>
          </a:xfrm>
        </p:spPr>
        <p:txBody>
          <a:bodyPr/>
          <a:lstStyle/>
          <a:p>
            <a:pPr marL="838200" indent="-838200"/>
            <a:r>
              <a:rPr lang="uk-UA" sz="1800" smtClean="0"/>
              <a:t>  1)Якщо а</a:t>
            </a:r>
            <a:r>
              <a:rPr lang="ru-RU" sz="1800" smtClean="0"/>
              <a:t>&lt;0</a:t>
            </a:r>
            <a:r>
              <a:rPr lang="uk-UA" sz="1800" smtClean="0"/>
              <a:t>, то коренів немає;</a:t>
            </a:r>
            <a:r>
              <a:rPr lang="ru-RU" sz="1800" smtClean="0"/>
              <a:t/>
            </a:r>
            <a:br>
              <a:rPr lang="ru-RU" sz="1800" smtClean="0"/>
            </a:br>
            <a:r>
              <a:rPr lang="ru-RU" sz="1800" smtClean="0"/>
              <a:t>    2)</a:t>
            </a:r>
            <a:r>
              <a:rPr lang="uk-UA" sz="1800" smtClean="0"/>
              <a:t>якщо а=0, то рівняння має два корені;</a:t>
            </a:r>
            <a:r>
              <a:rPr lang="ru-RU" sz="1800" smtClean="0"/>
              <a:t/>
            </a:r>
            <a:br>
              <a:rPr lang="ru-RU" sz="1800" smtClean="0"/>
            </a:br>
            <a:r>
              <a:rPr lang="ru-RU" sz="1800" smtClean="0"/>
              <a:t>      3)</a:t>
            </a:r>
            <a:r>
              <a:rPr lang="uk-UA" sz="1800" smtClean="0"/>
              <a:t>якщо </a:t>
            </a:r>
            <a:r>
              <a:rPr lang="ru-RU" sz="1800" smtClean="0"/>
              <a:t>0&lt;</a:t>
            </a:r>
            <a:r>
              <a:rPr lang="en-US" sz="1800" smtClean="0"/>
              <a:t>a</a:t>
            </a:r>
            <a:r>
              <a:rPr lang="ru-RU" sz="1800" smtClean="0"/>
              <a:t>&lt;4</a:t>
            </a:r>
            <a:r>
              <a:rPr lang="uk-UA" sz="1800" smtClean="0"/>
              <a:t>, то рівняння має 6 коренів;</a:t>
            </a:r>
            <a:r>
              <a:rPr lang="ru-RU" sz="1800" smtClean="0"/>
              <a:t>   4)</a:t>
            </a:r>
            <a:r>
              <a:rPr lang="uk-UA" sz="1800" smtClean="0"/>
              <a:t>якщо а=4, то рівняння має 4 корені;</a:t>
            </a:r>
            <a:r>
              <a:rPr lang="ru-RU" sz="1800" smtClean="0"/>
              <a:t/>
            </a:r>
            <a:br>
              <a:rPr lang="ru-RU" sz="1800" smtClean="0"/>
            </a:br>
            <a:r>
              <a:rPr lang="ru-RU" sz="1800" smtClean="0"/>
              <a:t>5)</a:t>
            </a:r>
            <a:r>
              <a:rPr lang="uk-UA" sz="1800" smtClean="0"/>
              <a:t>якщо а</a:t>
            </a:r>
            <a:r>
              <a:rPr lang="ru-RU" sz="1800" smtClean="0"/>
              <a:t>&gt;4</a:t>
            </a:r>
            <a:r>
              <a:rPr lang="uk-UA" sz="1800" smtClean="0"/>
              <a:t>, то рівняння має 2 корені.</a:t>
            </a:r>
            <a:endParaRPr lang="ru-RU" sz="1800" smtClean="0"/>
          </a:p>
        </p:txBody>
      </p:sp>
      <p:sp>
        <p:nvSpPr>
          <p:cNvPr id="32813" name="Rectangle 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Arial" charset="0"/>
            </a:endParaRPr>
          </a:p>
        </p:txBody>
      </p:sp>
      <p:graphicFrame>
        <p:nvGraphicFramePr>
          <p:cNvPr id="32801" name="Object 33"/>
          <p:cNvGraphicFramePr>
            <a:graphicFrameLocks noChangeAspect="1"/>
          </p:cNvGraphicFramePr>
          <p:nvPr/>
        </p:nvGraphicFramePr>
        <p:xfrm>
          <a:off x="0" y="0"/>
          <a:ext cx="593725" cy="212725"/>
        </p:xfrm>
        <a:graphic>
          <a:graphicData uri="http://schemas.openxmlformats.org/presentationml/2006/ole">
            <p:oleObj spid="_x0000_s32801" name="Формула" r:id="rId5" imgW="596641" imgH="215806" progId="Equation.3">
              <p:embed/>
            </p:oleObj>
          </a:graphicData>
        </a:graphic>
      </p:graphicFrame>
      <p:sp>
        <p:nvSpPr>
          <p:cNvPr id="32814" name="Rectangle 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Arial" charset="0"/>
            </a:endParaRPr>
          </a:p>
        </p:txBody>
      </p:sp>
      <p:graphicFrame>
        <p:nvGraphicFramePr>
          <p:cNvPr id="32803" name="Object 35"/>
          <p:cNvGraphicFramePr>
            <a:graphicFrameLocks noChangeAspect="1"/>
          </p:cNvGraphicFramePr>
          <p:nvPr/>
        </p:nvGraphicFramePr>
        <p:xfrm>
          <a:off x="0" y="0"/>
          <a:ext cx="593725" cy="212725"/>
        </p:xfrm>
        <a:graphic>
          <a:graphicData uri="http://schemas.openxmlformats.org/presentationml/2006/ole">
            <p:oleObj spid="_x0000_s32803" name="Формула" r:id="rId6" imgW="596641" imgH="215806" progId="Equation.3">
              <p:embed/>
            </p:oleObj>
          </a:graphicData>
        </a:graphic>
      </p:graphicFrame>
      <p:sp>
        <p:nvSpPr>
          <p:cNvPr id="32815" name="Rectangle 3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Arial" charset="0"/>
            </a:endParaRPr>
          </a:p>
        </p:txBody>
      </p:sp>
      <p:graphicFrame>
        <p:nvGraphicFramePr>
          <p:cNvPr id="32805" name="Object 37"/>
          <p:cNvGraphicFramePr>
            <a:graphicFrameLocks noChangeAspect="1"/>
          </p:cNvGraphicFramePr>
          <p:nvPr/>
        </p:nvGraphicFramePr>
        <p:xfrm>
          <a:off x="0" y="0"/>
          <a:ext cx="593725" cy="212725"/>
        </p:xfrm>
        <a:graphic>
          <a:graphicData uri="http://schemas.openxmlformats.org/presentationml/2006/ole">
            <p:oleObj spid="_x0000_s32805" name="Формула" r:id="rId7" imgW="596641" imgH="215806" progId="Equation.3">
              <p:embed/>
            </p:oleObj>
          </a:graphicData>
        </a:graphic>
      </p:graphicFrame>
      <p:sp>
        <p:nvSpPr>
          <p:cNvPr id="32816" name="Rectangle 4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Arial" charset="0"/>
            </a:endParaRPr>
          </a:p>
        </p:txBody>
      </p:sp>
      <p:graphicFrame>
        <p:nvGraphicFramePr>
          <p:cNvPr id="32807" name="Object 39"/>
          <p:cNvGraphicFramePr>
            <a:graphicFrameLocks noChangeAspect="1"/>
          </p:cNvGraphicFramePr>
          <p:nvPr/>
        </p:nvGraphicFramePr>
        <p:xfrm>
          <a:off x="0" y="0"/>
          <a:ext cx="593725" cy="212725"/>
        </p:xfrm>
        <a:graphic>
          <a:graphicData uri="http://schemas.openxmlformats.org/presentationml/2006/ole">
            <p:oleObj spid="_x0000_s32807" name="Формула" r:id="rId8" imgW="596641" imgH="215806" progId="Equation.3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797" name="Object 5"/>
          <p:cNvGraphicFramePr>
            <a:graphicFrameLocks noChangeAspect="1"/>
          </p:cNvGraphicFramePr>
          <p:nvPr/>
        </p:nvGraphicFramePr>
        <p:xfrm>
          <a:off x="3563938" y="404813"/>
          <a:ext cx="1860550" cy="500062"/>
        </p:xfrm>
        <a:graphic>
          <a:graphicData uri="http://schemas.openxmlformats.org/presentationml/2006/ole">
            <p:oleObj spid="_x0000_s33797" name="Формула" r:id="rId3" imgW="1054100" imgH="279400" progId="Equation.3">
              <p:embed/>
            </p:oleObj>
          </a:graphicData>
        </a:graphic>
      </p:graphicFrame>
      <p:pic>
        <p:nvPicPr>
          <p:cNvPr id="33798" name="Picture 4" descr="Параметр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87675" y="981075"/>
            <a:ext cx="2914650" cy="291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1692275" y="2911475"/>
            <a:ext cx="24717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uk-UA">
                <a:latin typeface="Arial" charset="0"/>
                <a:cs typeface="Times New Roman" pitchFamily="18" charset="0"/>
              </a:rPr>
              <a:t> </a:t>
            </a:r>
            <a:endParaRPr lang="ru-RU" sz="600">
              <a:latin typeface="Arial" charset="0"/>
            </a:endParaRPr>
          </a:p>
          <a:p>
            <a:pPr eaLnBrk="0" hangingPunct="0"/>
            <a:endParaRPr lang="ru-RU">
              <a:latin typeface="Arial" charset="0"/>
            </a:endParaRPr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3619500" y="4751388"/>
            <a:ext cx="5270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uk-UA">
                <a:latin typeface="Arial" charset="0"/>
                <a:cs typeface="Times New Roman" pitchFamily="18" charset="0"/>
              </a:rPr>
              <a:t>        </a:t>
            </a:r>
            <a:endParaRPr lang="uk-UA">
              <a:latin typeface="Arial" charset="0"/>
            </a:endParaRPr>
          </a:p>
        </p:txBody>
      </p:sp>
      <p:sp>
        <p:nvSpPr>
          <p:cNvPr id="33801" name="Rectangle 11"/>
          <p:cNvSpPr>
            <a:spLocks noGrp="1"/>
          </p:cNvSpPr>
          <p:nvPr>
            <p:ph type="subTitle" idx="1"/>
          </p:nvPr>
        </p:nvSpPr>
        <p:spPr>
          <a:xfrm>
            <a:off x="0" y="4076700"/>
            <a:ext cx="7299325" cy="2305050"/>
          </a:xfrm>
        </p:spPr>
        <p:txBody>
          <a:bodyPr/>
          <a:lstStyle/>
          <a:p>
            <a:pPr marL="609600" indent="-609600">
              <a:lnSpc>
                <a:spcPct val="80000"/>
              </a:lnSpc>
            </a:pPr>
            <a:r>
              <a:rPr lang="uk-UA" sz="1800" smtClean="0">
                <a:solidFill>
                  <a:schemeClr val="tx1"/>
                </a:solidFill>
              </a:rPr>
              <a:t>1) Якщо а</a:t>
            </a:r>
            <a:r>
              <a:rPr lang="ru-RU" sz="1800" smtClean="0">
                <a:solidFill>
                  <a:schemeClr val="tx1"/>
                </a:solidFill>
              </a:rPr>
              <a:t>&lt;0</a:t>
            </a:r>
            <a:r>
              <a:rPr lang="uk-UA" sz="1800" smtClean="0">
                <a:solidFill>
                  <a:schemeClr val="tx1"/>
                </a:solidFill>
              </a:rPr>
              <a:t>, то коренів немає;</a:t>
            </a:r>
            <a:endParaRPr lang="ru-RU" sz="1800" smtClean="0">
              <a:solidFill>
                <a:schemeClr val="tx1"/>
              </a:solidFill>
            </a:endParaRPr>
          </a:p>
          <a:p>
            <a:pPr marL="609600" indent="-609600">
              <a:lnSpc>
                <a:spcPct val="80000"/>
              </a:lnSpc>
            </a:pPr>
            <a:r>
              <a:rPr lang="ru-RU" sz="1800" smtClean="0">
                <a:solidFill>
                  <a:schemeClr val="tx1"/>
                </a:solidFill>
              </a:rPr>
              <a:t>                               2)  </a:t>
            </a:r>
            <a:r>
              <a:rPr lang="uk-UA" sz="1800" smtClean="0">
                <a:solidFill>
                  <a:schemeClr val="tx1"/>
                </a:solidFill>
              </a:rPr>
              <a:t>якщо а=0,  або</a:t>
            </a:r>
            <a:r>
              <a:rPr lang="ru-RU" sz="1800" smtClean="0">
                <a:solidFill>
                  <a:schemeClr val="tx1"/>
                </a:solidFill>
              </a:rPr>
              <a:t> 1&lt;</a:t>
            </a:r>
            <a:r>
              <a:rPr lang="en-US" sz="1800" smtClean="0">
                <a:solidFill>
                  <a:schemeClr val="tx1"/>
                </a:solidFill>
              </a:rPr>
              <a:t>a</a:t>
            </a:r>
            <a:r>
              <a:rPr lang="ru-RU" sz="1800" smtClean="0">
                <a:solidFill>
                  <a:schemeClr val="tx1"/>
                </a:solidFill>
              </a:rPr>
              <a:t>&lt;3</a:t>
            </a:r>
            <a:r>
              <a:rPr lang="uk-UA" sz="1800" smtClean="0">
                <a:solidFill>
                  <a:schemeClr val="tx1"/>
                </a:solidFill>
              </a:rPr>
              <a:t>,то рівняння має чотири корені;</a:t>
            </a:r>
            <a:endParaRPr lang="ru-RU" sz="1800" smtClean="0">
              <a:solidFill>
                <a:schemeClr val="tx1"/>
              </a:solidFill>
            </a:endParaRPr>
          </a:p>
          <a:p>
            <a:pPr marL="609600" indent="-609600">
              <a:lnSpc>
                <a:spcPct val="80000"/>
              </a:lnSpc>
            </a:pPr>
            <a:r>
              <a:rPr lang="ru-RU" sz="1800" smtClean="0">
                <a:solidFill>
                  <a:schemeClr val="tx1"/>
                </a:solidFill>
              </a:rPr>
              <a:t>         3)</a:t>
            </a:r>
            <a:r>
              <a:rPr lang="uk-UA" sz="1800" smtClean="0">
                <a:solidFill>
                  <a:schemeClr val="tx1"/>
                </a:solidFill>
              </a:rPr>
              <a:t>якщо </a:t>
            </a:r>
            <a:r>
              <a:rPr lang="ru-RU" sz="1800" smtClean="0">
                <a:solidFill>
                  <a:schemeClr val="tx1"/>
                </a:solidFill>
              </a:rPr>
              <a:t>0&lt;</a:t>
            </a:r>
            <a:r>
              <a:rPr lang="en-US" sz="1800" smtClean="0">
                <a:solidFill>
                  <a:schemeClr val="tx1"/>
                </a:solidFill>
              </a:rPr>
              <a:t>a</a:t>
            </a:r>
            <a:r>
              <a:rPr lang="ru-RU" sz="1800" smtClean="0">
                <a:solidFill>
                  <a:schemeClr val="tx1"/>
                </a:solidFill>
              </a:rPr>
              <a:t>&lt;1</a:t>
            </a:r>
            <a:r>
              <a:rPr lang="uk-UA" sz="1800" smtClean="0">
                <a:solidFill>
                  <a:schemeClr val="tx1"/>
                </a:solidFill>
              </a:rPr>
              <a:t>, то рівняння має вісім коренів;</a:t>
            </a:r>
          </a:p>
          <a:p>
            <a:pPr marL="609600" indent="-609600">
              <a:lnSpc>
                <a:spcPct val="80000"/>
              </a:lnSpc>
            </a:pPr>
            <a:r>
              <a:rPr lang="uk-UA" sz="1800" smtClean="0">
                <a:solidFill>
                  <a:schemeClr val="tx1"/>
                </a:solidFill>
              </a:rPr>
              <a:t>                             4)якщо а=1,  то рівняння має шість коренів; то рівняння має два корені; то рівняння має два корені;</a:t>
            </a:r>
          </a:p>
          <a:p>
            <a:pPr marL="609600" indent="-609600">
              <a:lnSpc>
                <a:spcPct val="80000"/>
              </a:lnSpc>
            </a:pPr>
            <a:r>
              <a:rPr lang="uk-UA" sz="1800" smtClean="0">
                <a:solidFill>
                  <a:schemeClr val="tx1"/>
                </a:solidFill>
              </a:rPr>
              <a:t> 5)якщо а=3,  то рівняння має три корені;</a:t>
            </a:r>
          </a:p>
          <a:p>
            <a:pPr marL="609600" indent="-609600">
              <a:lnSpc>
                <a:spcPct val="80000"/>
              </a:lnSpc>
            </a:pPr>
            <a:r>
              <a:rPr lang="uk-UA" sz="1800" smtClean="0">
                <a:solidFill>
                  <a:schemeClr val="tx1"/>
                </a:solidFill>
              </a:rPr>
              <a:t>6)якщо а</a:t>
            </a:r>
            <a:r>
              <a:rPr lang="ru-RU" sz="1800" smtClean="0">
                <a:solidFill>
                  <a:schemeClr val="tx1"/>
                </a:solidFill>
              </a:rPr>
              <a:t>&gt;3</a:t>
            </a:r>
            <a:r>
              <a:rPr lang="uk-UA" sz="1800" smtClean="0">
                <a:solidFill>
                  <a:schemeClr val="tx1"/>
                </a:solidFill>
              </a:rPr>
              <a:t>, то рівняння має два корені.</a:t>
            </a:r>
            <a:endParaRPr lang="ru-RU" sz="180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848" name="Object 8"/>
          <p:cNvGraphicFramePr>
            <a:graphicFrameLocks noChangeAspect="1"/>
          </p:cNvGraphicFramePr>
          <p:nvPr/>
        </p:nvGraphicFramePr>
        <p:xfrm>
          <a:off x="2700338" y="2781300"/>
          <a:ext cx="2933700" cy="701675"/>
        </p:xfrm>
        <a:graphic>
          <a:graphicData uri="http://schemas.openxmlformats.org/presentationml/2006/ole">
            <p:oleObj spid="_x0000_s35848" name="Формула" r:id="rId3" imgW="1180588" imgH="279279" progId="Equation.3">
              <p:embed/>
            </p:oleObj>
          </a:graphicData>
        </a:graphic>
      </p:graphicFrame>
      <p:sp>
        <p:nvSpPr>
          <p:cNvPr id="35849" name="Rectangle 9"/>
          <p:cNvSpPr>
            <a:spLocks noChangeArrowheads="1"/>
          </p:cNvSpPr>
          <p:nvPr/>
        </p:nvSpPr>
        <p:spPr bwMode="auto">
          <a:xfrm>
            <a:off x="323850" y="1700213"/>
            <a:ext cx="89281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uk-UA" sz="2800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№2 При яких значеннях параметра </a:t>
            </a:r>
            <a:r>
              <a:rPr lang="uk-UA" sz="2800" i="1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а</a:t>
            </a:r>
            <a:r>
              <a:rPr lang="uk-UA" sz="2800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 рівняння </a:t>
            </a:r>
            <a:endParaRPr lang="uk-UA" sz="280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35850" name="Rectangle 10"/>
          <p:cNvSpPr>
            <a:spLocks noChangeArrowheads="1"/>
          </p:cNvSpPr>
          <p:nvPr/>
        </p:nvSpPr>
        <p:spPr bwMode="auto">
          <a:xfrm>
            <a:off x="2771775" y="3732213"/>
            <a:ext cx="374332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uk-UA" sz="2800">
                <a:solidFill>
                  <a:srgbClr val="0000FF"/>
                </a:solidFill>
                <a:latin typeface="Arial" charset="0"/>
              </a:rPr>
              <a:t>має </a:t>
            </a:r>
            <a:r>
              <a:rPr lang="uk-UA" sz="2800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 </a:t>
            </a:r>
            <a:r>
              <a:rPr lang="uk-UA" sz="2800">
                <a:solidFill>
                  <a:srgbClr val="0000FF"/>
                </a:solidFill>
                <a:latin typeface="Arial" charset="0"/>
              </a:rPr>
              <a:t>три</a:t>
            </a:r>
            <a:r>
              <a:rPr lang="uk-UA" sz="2800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 корені?</a:t>
            </a:r>
            <a:endParaRPr lang="ru-RU" sz="2800">
              <a:solidFill>
                <a:srgbClr val="0000FF"/>
              </a:solidFill>
              <a:latin typeface="Arial" charset="0"/>
            </a:endParaRPr>
          </a:p>
          <a:p>
            <a:pPr eaLnBrk="0" hangingPunct="0"/>
            <a:endParaRPr lang="ru-RU" sz="2800">
              <a:solidFill>
                <a:srgbClr val="0000FF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5" name="Picture 4" descr="угол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39975" y="908050"/>
            <a:ext cx="4002088" cy="400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66" name="Rectangle 8"/>
          <p:cNvSpPr>
            <a:spLocks noGrp="1"/>
          </p:cNvSpPr>
          <p:nvPr>
            <p:ph type="title"/>
          </p:nvPr>
        </p:nvSpPr>
        <p:spPr>
          <a:xfrm>
            <a:off x="179388" y="5084763"/>
            <a:ext cx="8229600" cy="1143000"/>
          </a:xfrm>
        </p:spPr>
        <p:txBody>
          <a:bodyPr/>
          <a:lstStyle/>
          <a:p>
            <a:r>
              <a:rPr lang="uk-UA" sz="2000" smtClean="0"/>
              <a:t>Даний рисунок дозволяє зробити висновок, що рівняння                          має 3 корені при </a:t>
            </a:r>
            <a:r>
              <a:rPr lang="uk-UA" sz="2000" i="1" smtClean="0"/>
              <a:t>а </a:t>
            </a:r>
            <a:r>
              <a:rPr lang="uk-UA" sz="2000" smtClean="0"/>
              <a:t>= -2, або </a:t>
            </a:r>
            <a:r>
              <a:rPr lang="uk-UA" sz="2000" i="1" smtClean="0"/>
              <a:t>а </a:t>
            </a:r>
            <a:r>
              <a:rPr lang="uk-UA" sz="2000" smtClean="0"/>
              <a:t>=-0,5 .</a:t>
            </a:r>
            <a:endParaRPr lang="ru-RU" sz="200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1" name="Rectangle 5"/>
          <p:cNvSpPr>
            <a:spLocks noChangeArrowheads="1"/>
          </p:cNvSpPr>
          <p:nvPr/>
        </p:nvSpPr>
        <p:spPr bwMode="auto">
          <a:xfrm>
            <a:off x="395288" y="1916113"/>
            <a:ext cx="7391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uk-UA" sz="2000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№3 Знайдіть усі значення параметра </a:t>
            </a:r>
            <a:r>
              <a:rPr lang="uk-UA" sz="2000" i="1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а</a:t>
            </a:r>
            <a:r>
              <a:rPr lang="uk-UA" sz="2000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, при яких система рівнянь </a:t>
            </a:r>
            <a:endParaRPr lang="uk-UA" sz="2000">
              <a:solidFill>
                <a:srgbClr val="0000FF"/>
              </a:solidFill>
              <a:latin typeface="Arial" charset="0"/>
            </a:endParaRPr>
          </a:p>
        </p:txBody>
      </p:sp>
      <p:graphicFrame>
        <p:nvGraphicFramePr>
          <p:cNvPr id="39940" name="Object 4"/>
          <p:cNvGraphicFramePr>
            <a:graphicFrameLocks noChangeAspect="1"/>
          </p:cNvGraphicFramePr>
          <p:nvPr/>
        </p:nvGraphicFramePr>
        <p:xfrm>
          <a:off x="2916238" y="2708275"/>
          <a:ext cx="1860550" cy="1135063"/>
        </p:xfrm>
        <a:graphic>
          <a:graphicData uri="http://schemas.openxmlformats.org/presentationml/2006/ole">
            <p:oleObj spid="_x0000_s39940" name="Формула" r:id="rId3" imgW="838200" imgH="508000" progId="Equation.3">
              <p:embed/>
            </p:oleObj>
          </a:graphicData>
        </a:graphic>
      </p:graphicFrame>
      <p:sp>
        <p:nvSpPr>
          <p:cNvPr id="39942" name="Rectangle 6"/>
          <p:cNvSpPr>
            <a:spLocks noChangeArrowheads="1"/>
          </p:cNvSpPr>
          <p:nvPr/>
        </p:nvSpPr>
        <p:spPr bwMode="auto">
          <a:xfrm>
            <a:off x="2411413" y="3716338"/>
            <a:ext cx="7056437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 sz="2000">
              <a:latin typeface="Arial" charset="0"/>
            </a:endParaRPr>
          </a:p>
          <a:p>
            <a:pPr eaLnBrk="0" hangingPunct="0"/>
            <a:r>
              <a:rPr lang="uk-UA" sz="2000">
                <a:solidFill>
                  <a:srgbClr val="0000FF"/>
                </a:solidFill>
                <a:latin typeface="Arial" charset="0"/>
              </a:rPr>
              <a:t>має</a:t>
            </a:r>
            <a:r>
              <a:rPr lang="uk-UA" sz="2000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 чотири розв’</a:t>
            </a:r>
            <a:r>
              <a:rPr lang="en-US" sz="2000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язки.</a:t>
            </a:r>
            <a:endParaRPr lang="ru-RU" sz="2000">
              <a:solidFill>
                <a:srgbClr val="0000FF"/>
              </a:solidFill>
              <a:latin typeface="Arial" charset="0"/>
            </a:endParaRPr>
          </a:p>
          <a:p>
            <a:pPr eaLnBrk="0" hangingPunct="0"/>
            <a:r>
              <a:rPr lang="ru-RU" sz="2000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  </a:t>
            </a:r>
            <a:endParaRPr lang="ru-RU" sz="2000">
              <a:solidFill>
                <a:srgbClr val="0000FF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800" smtClean="0">
                <a:solidFill>
                  <a:srgbClr val="0000FF"/>
                </a:solidFill>
                <a:latin typeface="Arial" charset="0"/>
              </a:rPr>
              <a:t>Перевірте себе</a:t>
            </a:r>
            <a:endParaRPr lang="ru-RU" sz="2800" smtClean="0">
              <a:solidFill>
                <a:srgbClr val="0000FF"/>
              </a:solidFill>
              <a:latin typeface="Arial" charset="0"/>
            </a:endParaRPr>
          </a:p>
        </p:txBody>
      </p:sp>
      <p:pic>
        <p:nvPicPr>
          <p:cNvPr id="40962" name="Picture 5" descr="система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71775" y="1341438"/>
            <a:ext cx="3487738" cy="3487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63" name="Rectangle 7"/>
          <p:cNvSpPr>
            <a:spLocks noChangeArrowheads="1"/>
          </p:cNvSpPr>
          <p:nvPr/>
        </p:nvSpPr>
        <p:spPr bwMode="auto">
          <a:xfrm>
            <a:off x="395288" y="5445125"/>
            <a:ext cx="9324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uk-UA">
                <a:latin typeface="Arial" charset="0"/>
              </a:rPr>
              <a:t>      </a:t>
            </a:r>
            <a:r>
              <a:rPr lang="uk-UA" sz="1600">
                <a:solidFill>
                  <a:srgbClr val="0000FF"/>
                </a:solidFill>
                <a:latin typeface="Arial" charset="0"/>
              </a:rPr>
              <a:t>Квадрат та коло мають чотири спільних точки, якщо </a:t>
            </a:r>
            <a:r>
              <a:rPr lang="uk-UA" sz="1600" i="1">
                <a:solidFill>
                  <a:srgbClr val="0000FF"/>
                </a:solidFill>
                <a:latin typeface="Arial" charset="0"/>
              </a:rPr>
              <a:t>а </a:t>
            </a:r>
            <a:r>
              <a:rPr lang="uk-UA" sz="1600">
                <a:solidFill>
                  <a:srgbClr val="0000FF"/>
                </a:solidFill>
                <a:latin typeface="Arial" charset="0"/>
              </a:rPr>
              <a:t>= 4, або </a:t>
            </a:r>
            <a:r>
              <a:rPr lang="uk-UA" sz="1600" i="1">
                <a:solidFill>
                  <a:srgbClr val="0000FF"/>
                </a:solidFill>
                <a:latin typeface="Arial" charset="0"/>
              </a:rPr>
              <a:t>а</a:t>
            </a:r>
            <a:r>
              <a:rPr lang="uk-UA" sz="1600">
                <a:solidFill>
                  <a:srgbClr val="0000FF"/>
                </a:solidFill>
                <a:latin typeface="Arial" charset="0"/>
              </a:rPr>
              <a:t> = 2.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1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66092"/>
      </a:hlink>
      <a:folHlink>
        <a:srgbClr val="24406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Kimono</Template>
  <TotalTime>240</TotalTime>
  <Words>380</Words>
  <Application>Microsoft Office PowerPoint</Application>
  <PresentationFormat>Экран (4:3)</PresentationFormat>
  <Paragraphs>64</Paragraphs>
  <Slides>16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Шаблон оформления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4" baseType="lpstr">
      <vt:lpstr>Andalus</vt:lpstr>
      <vt:lpstr>Arial</vt:lpstr>
      <vt:lpstr>Calibri</vt:lpstr>
      <vt:lpstr>Times New Roman</vt:lpstr>
      <vt:lpstr>Batang</vt:lpstr>
      <vt:lpstr>Arial Unicode MS</vt:lpstr>
      <vt:lpstr>Тема Office</vt:lpstr>
      <vt:lpstr>Формула</vt:lpstr>
      <vt:lpstr>Графічний спосіб розв’язування рівнянь та систем рівннянь з параметрами. 9кл. </vt:lpstr>
      <vt:lpstr>Слайд 2</vt:lpstr>
      <vt:lpstr>Слайд 3</vt:lpstr>
      <vt:lpstr>  1)Якщо а&lt;0, то коренів немає;     2)якщо а=0, то рівняння має два корені;       3)якщо 0&lt;a&lt;4, то рівняння має 6 коренів;   4)якщо а=4, то рівняння має 4 корені; 5)якщо а&gt;4, то рівняння має 2 корені.</vt:lpstr>
      <vt:lpstr>Слайд 5</vt:lpstr>
      <vt:lpstr>Слайд 6</vt:lpstr>
      <vt:lpstr>Даний рисунок дозволяє зробити висновок, що рівняння                          має 3 корені при а = -2, або а =-0,5 .</vt:lpstr>
      <vt:lpstr>Слайд 8</vt:lpstr>
      <vt:lpstr>Перевірте себе</vt:lpstr>
      <vt:lpstr>Слайд 10</vt:lpstr>
      <vt:lpstr>Перевірте себе</vt:lpstr>
      <vt:lpstr>Слайд 12</vt:lpstr>
      <vt:lpstr>Перевірте себе</vt:lpstr>
      <vt:lpstr>Слайд 14</vt:lpstr>
      <vt:lpstr>Перевірте себе</vt:lpstr>
      <vt:lpstr>Використана література: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xata</cp:lastModifiedBy>
  <cp:revision>7</cp:revision>
  <dcterms:created xsi:type="dcterms:W3CDTF">2014-07-09T08:33:20Z</dcterms:created>
  <dcterms:modified xsi:type="dcterms:W3CDTF">2014-11-05T18:31:10Z</dcterms:modified>
</cp:coreProperties>
</file>