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30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4" r:id="rId16"/>
    <p:sldId id="303" r:id="rId17"/>
    <p:sldId id="312" r:id="rId18"/>
    <p:sldId id="296" r:id="rId19"/>
    <p:sldId id="307" r:id="rId20"/>
    <p:sldId id="297" r:id="rId21"/>
    <p:sldId id="298" r:id="rId22"/>
    <p:sldId id="299" r:id="rId23"/>
    <p:sldId id="300" r:id="rId24"/>
    <p:sldId id="301" r:id="rId25"/>
    <p:sldId id="308" r:id="rId26"/>
    <p:sldId id="309" r:id="rId27"/>
    <p:sldId id="310" r:id="rId28"/>
    <p:sldId id="311" r:id="rId29"/>
    <p:sldId id="264" r:id="rId30"/>
    <p:sldId id="271" r:id="rId31"/>
    <p:sldId id="272" r:id="rId32"/>
    <p:sldId id="273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74" r:id="rId41"/>
    <p:sldId id="277" r:id="rId42"/>
    <p:sldId id="285" r:id="rId43"/>
    <p:sldId id="313" r:id="rId44"/>
    <p:sldId id="27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86444" autoAdjust="0"/>
  </p:normalViewPr>
  <p:slideViewPr>
    <p:cSldViewPr>
      <p:cViewPr>
        <p:scale>
          <a:sx n="60" d="100"/>
          <a:sy n="60" d="100"/>
        </p:scale>
        <p:origin x="-12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C520-E2FE-4AD7-AC48-5B85B8B50A35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EEEB-7E68-473C-8F7C-F7B46F7AE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7D2BC-E7BE-4AE2-AD6E-923F940162E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Математика. 5 класс.  Виленкин Н.Я. и др.     №427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Формирование совместно с учащимися на основе предыдущих измерений правила измерения углов с помощью транспортира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Проверка кроссворда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в случае проведения урока в компьютерном классе для индивидуальной проработки правила каждым учащимся.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и в случае проведения урока в компьютерном классе для индивидуальной проработки правила каждым учащимся.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и в случае проведения урока в компьютерном классе для индивидуальной проработки правила каждым учащимся.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и в случае проведения урока в компьютерном классе для индивидуальной проработки правила каждым учащимся.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и в случае проведения урока в компьютерном классе для индивидуальной проработки правила каждым учащимся.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Самоконтроль и коррекция знания правила учащихся. Можно провести фронтально, можно скопировать слайды 6 – 12 в отдельную презентацию и в случае проведения урока в компьютерном классе для индивидуальной проработки правила каждым учащимся.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Практическая работа для отработки умения измерять углы с помощью транспортира в «ручном» режиме, у каждого ученика должен быть бумажный экземпляр задания и транспортир.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8C02-3A00-46D2-81CB-C00A6702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8F751-E577-4519-9A7F-F3BA5FE7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2242-0906-471B-A399-E11D4DAC190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6006-A2AE-444B-8210-267EED1BA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31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10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1"/>
            <a:ext cx="9144000" cy="7200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688" y="357166"/>
            <a:ext cx="8858312" cy="120908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Види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кутів.Вимірювання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18 -0.00787 L 5E-6 -0.14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угол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76293">
            <a:off x="101122" y="1349505"/>
            <a:ext cx="8144542" cy="4994730"/>
          </a:xfrm>
          <a:noFill/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3714752"/>
            <a:ext cx="1152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M</a:t>
            </a:r>
            <a:endParaRPr lang="ru-RU" sz="4000" dirty="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285852" y="1071546"/>
            <a:ext cx="1152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F</a:t>
            </a:r>
            <a:endParaRPr lang="ru-RU" sz="4000" dirty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643438" y="4214818"/>
            <a:ext cx="1152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K</a:t>
            </a:r>
            <a:endParaRPr lang="ru-RU" sz="4000" dirty="0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572000" y="594995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0"/>
            <a:ext cx="4347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785794"/>
            <a:ext cx="5594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прикладено</a:t>
            </a:r>
            <a:r>
              <a:rPr lang="ru-RU" sz="2800" dirty="0" smtClean="0"/>
              <a:t> транспортир?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847725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  <a:endParaRPr lang="ru-RU" sz="5400" b="1" dirty="0" smtClean="0"/>
          </a:p>
        </p:txBody>
      </p:sp>
      <p:pic>
        <p:nvPicPr>
          <p:cNvPr id="15363" name="Picture 5" descr="угол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22472" y="1142984"/>
            <a:ext cx="8888527" cy="5715016"/>
          </a:xfrm>
          <a:noFill/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-431800" y="2643182"/>
            <a:ext cx="43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B</a:t>
            </a:r>
            <a:endParaRPr lang="ru-RU" sz="4000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500826" y="6150114"/>
            <a:ext cx="935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P</a:t>
            </a:r>
            <a:endParaRPr lang="ru-RU" sz="4000" dirty="0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357554" y="3286124"/>
            <a:ext cx="64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M</a:t>
            </a:r>
            <a:endParaRPr lang="ru-RU" sz="4000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642910" y="714356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прикладено</a:t>
            </a:r>
            <a:r>
              <a:rPr lang="ru-RU" sz="2800" dirty="0" smtClean="0"/>
              <a:t> транспортир?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703262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  <a:endParaRPr lang="ru-RU" sz="5400" b="1" dirty="0" smtClean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786322"/>
            <a:ext cx="8229600" cy="235745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CED </a:t>
            </a:r>
            <a:r>
              <a:rPr lang="ru-RU" sz="3600" dirty="0" err="1" smtClean="0"/>
              <a:t>менше</a:t>
            </a:r>
            <a:r>
              <a:rPr lang="ru-RU" sz="3600" dirty="0" smtClean="0"/>
              <a:t> прямого кута 	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CED – </a:t>
            </a:r>
            <a:r>
              <a:rPr lang="ru-RU" sz="3600" dirty="0" err="1" smtClean="0"/>
              <a:t>гострий</a:t>
            </a:r>
            <a:r>
              <a:rPr lang="ru-RU" sz="3600" dirty="0" smtClean="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CED = 60°</a:t>
            </a:r>
          </a:p>
        </p:txBody>
      </p:sp>
      <p:pic>
        <p:nvPicPr>
          <p:cNvPr id="16388" name="Picture 16" descr="угол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0166" y="1014372"/>
            <a:ext cx="6000793" cy="3843388"/>
          </a:xfrm>
          <a:noFill/>
        </p:spPr>
      </p:pic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285852" y="3286124"/>
            <a:ext cx="7397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</a:t>
            </a:r>
            <a:endParaRPr lang="ru-RU" sz="4000" dirty="0"/>
          </a:p>
        </p:txBody>
      </p: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2786050" y="857232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D</a:t>
            </a:r>
            <a:endParaRPr lang="ru-RU" sz="4000" dirty="0"/>
          </a:p>
        </p:txBody>
      </p:sp>
      <p:sp>
        <p:nvSpPr>
          <p:cNvPr id="16391" name="Text Box 20"/>
          <p:cNvSpPr txBox="1">
            <a:spLocks noChangeArrowheads="1"/>
          </p:cNvSpPr>
          <p:nvPr/>
        </p:nvSpPr>
        <p:spPr bwMode="auto">
          <a:xfrm>
            <a:off x="4929190" y="3286124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E</a:t>
            </a:r>
            <a:endParaRPr lang="ru-RU" sz="4000" dirty="0"/>
          </a:p>
        </p:txBody>
      </p:sp>
      <p:sp>
        <p:nvSpPr>
          <p:cNvPr id="16392" name="Text Box 21"/>
          <p:cNvSpPr txBox="1">
            <a:spLocks noChangeArrowheads="1"/>
          </p:cNvSpPr>
          <p:nvPr/>
        </p:nvSpPr>
        <p:spPr bwMode="auto">
          <a:xfrm>
            <a:off x="642910" y="642918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60</a:t>
            </a:r>
            <a:r>
              <a:rPr lang="en-US" sz="2800" dirty="0"/>
              <a:t>°</a:t>
            </a:r>
            <a:r>
              <a:rPr lang="ru-RU" sz="2800" dirty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/>
              <a:t>120</a:t>
            </a:r>
            <a:r>
              <a:rPr lang="en-US" sz="2800" dirty="0"/>
              <a:t>°</a:t>
            </a:r>
            <a:r>
              <a:rPr lang="ru-RU" sz="2800" dirty="0"/>
              <a:t>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4"/>
          <p:cNvSpPr txBox="1">
            <a:spLocks noChangeArrowheads="1"/>
          </p:cNvSpPr>
          <p:nvPr/>
        </p:nvSpPr>
        <p:spPr bwMode="auto">
          <a:xfrm>
            <a:off x="714348" y="857232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50</a:t>
            </a:r>
            <a:r>
              <a:rPr lang="en-US" sz="2800" dirty="0" smtClean="0"/>
              <a:t>°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130</a:t>
            </a:r>
            <a:r>
              <a:rPr lang="en-US" sz="2800" dirty="0"/>
              <a:t>°</a:t>
            </a:r>
            <a:r>
              <a:rPr lang="ru-RU" sz="2800" dirty="0"/>
              <a:t>?</a:t>
            </a:r>
            <a:endParaRPr lang="en-US" sz="28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5143512"/>
            <a:ext cx="8229600" cy="207170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DOC </a:t>
            </a:r>
            <a:r>
              <a:rPr lang="ru-RU" sz="3600" dirty="0" err="1" smtClean="0"/>
              <a:t>більше</a:t>
            </a:r>
            <a:r>
              <a:rPr lang="ru-RU" sz="3600" dirty="0" smtClean="0"/>
              <a:t> прямого кута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DOC – </a:t>
            </a:r>
            <a:r>
              <a:rPr lang="ru-RU" sz="3600" dirty="0" err="1" smtClean="0"/>
              <a:t>тупий</a:t>
            </a:r>
            <a:endParaRPr lang="ru-RU" sz="36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ym typeface="Symbol" pitchFamily="18" charset="2"/>
              </a:rPr>
              <a:t></a:t>
            </a:r>
            <a:r>
              <a:rPr lang="ru-RU" sz="3600" dirty="0" smtClean="0"/>
              <a:t>DOC = 130°</a:t>
            </a:r>
          </a:p>
        </p:txBody>
      </p:sp>
      <p:pic>
        <p:nvPicPr>
          <p:cNvPr id="17412" name="Picture 20" descr="угол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57356" y="1285860"/>
            <a:ext cx="6655375" cy="3916365"/>
          </a:xfrm>
          <a:noFill/>
        </p:spPr>
      </p:pic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2214546" y="928670"/>
            <a:ext cx="64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D</a:t>
            </a:r>
            <a:endParaRPr lang="ru-RU" sz="4000" dirty="0"/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4929190" y="3071810"/>
            <a:ext cx="64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O</a:t>
            </a:r>
            <a:endParaRPr lang="ru-RU" sz="4000" dirty="0"/>
          </a:p>
        </p:txBody>
      </p:sp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8496300" y="3357562"/>
            <a:ext cx="64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</a:t>
            </a:r>
            <a:endParaRPr lang="ru-RU" sz="4000" dirty="0"/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500034" y="1214422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ru-RU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01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lum bright="36000" contrast="54000"/>
          </a:blip>
          <a:srcRect/>
          <a:stretch>
            <a:fillRect/>
          </a:stretch>
        </p:blipFill>
        <p:spPr>
          <a:xfrm>
            <a:off x="971550" y="277813"/>
            <a:ext cx="6694488" cy="6330950"/>
          </a:xfrm>
          <a:noFill/>
        </p:spPr>
      </p:pic>
      <p:pic>
        <p:nvPicPr>
          <p:cNvPr id="18435" name="Picture 6" descr="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143372" y="0"/>
            <a:ext cx="107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6699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90</a:t>
            </a:r>
            <a:r>
              <a:rPr lang="en-US" sz="4000" dirty="0">
                <a:solidFill>
                  <a:srgbClr val="FF0000"/>
                </a:solidFill>
              </a:rPr>
              <a:t>°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500958" y="785794"/>
            <a:ext cx="998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35</a:t>
            </a:r>
            <a:r>
              <a:rPr lang="en-US" sz="3200" dirty="0">
                <a:solidFill>
                  <a:srgbClr val="FF0000"/>
                </a:solidFill>
              </a:rPr>
              <a:t>°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571736" y="4500570"/>
            <a:ext cx="1339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135</a:t>
            </a:r>
            <a:r>
              <a:rPr lang="en-US" sz="4000" dirty="0">
                <a:solidFill>
                  <a:srgbClr val="FF0000"/>
                </a:solidFill>
              </a:rPr>
              <a:t>°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286116" y="3286124"/>
            <a:ext cx="9985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90</a:t>
            </a:r>
            <a:r>
              <a:rPr lang="en-US" sz="4000" dirty="0">
                <a:solidFill>
                  <a:srgbClr val="FF0000"/>
                </a:solidFill>
              </a:rPr>
              <a:t>°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929454" y="3929066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150</a:t>
            </a:r>
            <a:r>
              <a:rPr lang="en-US" sz="4000" dirty="0">
                <a:solidFill>
                  <a:srgbClr val="FF0000"/>
                </a:solidFill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  <p:bldP spid="68617" grpId="0"/>
      <p:bldP spid="68618" grpId="0"/>
      <p:bldP spid="686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pic>
        <p:nvPicPr>
          <p:cNvPr id="4" name="Рисунок 3" descr="2681bc90f39601326f5fc6410c64c4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857500"/>
            <a:ext cx="3571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993639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500438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117509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378618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4b75e1f259f8d6c6588190c5bb6a247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85750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1071563" y="15001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smtClean="0">
                <a:solidFill>
                  <a:srgbClr val="0000FF"/>
                </a:solidFill>
                <a:latin typeface="Comic Sans MS" pitchFamily="66" charset="0"/>
              </a:rPr>
              <a:t>Ф</a:t>
            </a:r>
            <a: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  <a:t>ізкультхвилинки</a:t>
            </a:r>
            <a:b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6000" smtClean="0">
                <a:solidFill>
                  <a:srgbClr val="0000FF"/>
                </a:solidFill>
                <a:latin typeface="Comic Sans MS" pitchFamily="66" charset="0"/>
              </a:rPr>
              <a:t>для кожної дитинки</a:t>
            </a:r>
            <a:endParaRPr lang="ru-RU" sz="6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6150" y="-2381250"/>
            <a:ext cx="2286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6000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uk-UA" sz="6000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</a:br>
            <a:endParaRPr lang="ru-RU" sz="6000" kern="0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" name="Рисунок 14" descr="big_smiles_227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3357563"/>
            <a:ext cx="3357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6316356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3214688"/>
            <a:ext cx="3357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605847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57313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135742bad3abf3b4eaa487716dbe722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1357313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43125" y="5214938"/>
            <a:ext cx="62150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solidFill>
                  <a:srgbClr val="FF0000"/>
                </a:solidFill>
                <a:latin typeface="Comic Sans MS" pitchFamily="66" charset="0"/>
              </a:rPr>
              <a:t>Молодці!</a:t>
            </a:r>
            <a:endParaRPr lang="ru-RU" sz="88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7605847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57298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7" presetClass="exit" presetSubtype="10" fill="hold" nodeType="afterEffect">
                                  <p:stCondLst>
                                    <p:cond delay="10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6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100"/>
                            </p:stCondLst>
                            <p:childTnLst>
                              <p:par>
                                <p:cTn id="36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6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100"/>
                            </p:stCondLst>
                            <p:childTnLst>
                              <p:par>
                                <p:cTn id="46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6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100"/>
                            </p:stCondLst>
                            <p:childTnLst>
                              <p:par>
                                <p:cTn id="56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6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100"/>
                            </p:stCondLst>
                            <p:childTnLst>
                              <p:par>
                                <p:cTn id="66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6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928802"/>
            <a:ext cx="600076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                </a:t>
            </a:r>
            <a:r>
              <a:rPr lang="uk-UA" sz="6000" b="1" i="1" dirty="0" smtClean="0"/>
              <a:t>Загадка</a:t>
            </a:r>
          </a:p>
          <a:p>
            <a:pPr>
              <a:buNone/>
            </a:pPr>
            <a:r>
              <a:rPr lang="uk-UA" sz="4000" b="1" i="1" dirty="0" smtClean="0"/>
              <a:t>На базарі їх не купиш</a:t>
            </a:r>
            <a:endParaRPr lang="ru-RU" sz="4000" dirty="0" smtClean="0"/>
          </a:p>
          <a:p>
            <a:pPr>
              <a:buNone/>
            </a:pPr>
            <a:r>
              <a:rPr lang="uk-UA" sz="4000" b="1" i="1" dirty="0" smtClean="0"/>
              <a:t>На дорозі не знайдеш</a:t>
            </a:r>
            <a:endParaRPr lang="ru-RU" sz="4000" dirty="0" smtClean="0"/>
          </a:p>
          <a:p>
            <a:pPr>
              <a:buNone/>
            </a:pPr>
            <a:r>
              <a:rPr lang="uk-UA" sz="4000" b="1" i="1" dirty="0" smtClean="0"/>
              <a:t>Їх не зважиш на терезах</a:t>
            </a:r>
            <a:endParaRPr lang="ru-RU" sz="4000" dirty="0" smtClean="0"/>
          </a:p>
          <a:p>
            <a:pPr>
              <a:buNone/>
            </a:pPr>
            <a:r>
              <a:rPr lang="uk-UA" sz="4000" b="1" i="1" dirty="0" smtClean="0"/>
              <a:t>І ціни не підбереш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mem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3116"/>
            <a:ext cx="2978235" cy="411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772400" cy="928687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0000FF"/>
                </a:solidFill>
                <a:latin typeface="Comic Sans MS" pitchFamily="66" charset="0"/>
              </a:rPr>
              <a:t>Найбільший </a:t>
            </a:r>
            <a:r>
              <a:rPr lang="uk-UA" sz="6000" dirty="0" err="1" smtClean="0">
                <a:solidFill>
                  <a:srgbClr val="0000FF"/>
                </a:solidFill>
                <a:latin typeface="Comic Sans MS" pitchFamily="66" charset="0"/>
              </a:rPr>
              <a:t>скарб-</a:t>
            </a:r>
            <a:r>
              <a:rPr lang="uk-UA" sz="6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sz="6000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ru-RU" sz="6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6400800" cy="1752600"/>
          </a:xfrm>
        </p:spPr>
        <p:txBody>
          <a:bodyPr/>
          <a:lstStyle/>
          <a:p>
            <a:r>
              <a:rPr lang="uk-UA" sz="8000" dirty="0" smtClean="0">
                <a:solidFill>
                  <a:srgbClr val="FF0000"/>
                </a:solidFill>
                <a:latin typeface="Comic Sans MS" pitchFamily="66" charset="0"/>
              </a:rPr>
              <a:t>ЗНАННЯ</a:t>
            </a:r>
            <a:endParaRPr lang="ru-RU" sz="8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5f8350820dd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06"/>
            <a:ext cx="4669091" cy="357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d57bfd3e10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3643306" cy="42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29688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9600" dirty="0" smtClean="0">
                <a:solidFill>
                  <a:srgbClr val="008000"/>
                </a:solidFill>
                <a:latin typeface="Arial Black" pitchFamily="34" charset="0"/>
              </a:rPr>
              <a:t>   Зупинка 2</a:t>
            </a:r>
            <a:r>
              <a:rPr lang="uk-UA" sz="10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uk-UA" sz="6600" dirty="0" smtClean="0">
                <a:solidFill>
                  <a:srgbClr val="008000"/>
                </a:solidFill>
                <a:latin typeface="Arial Black" pitchFamily="34" charset="0"/>
              </a:rPr>
              <a:t>      </a:t>
            </a:r>
            <a:r>
              <a:rPr lang="uk-UA" sz="7200" dirty="0" err="1" smtClean="0">
                <a:solidFill>
                  <a:srgbClr val="0000FF"/>
                </a:solidFill>
                <a:latin typeface="Arial Black" pitchFamily="34" charset="0"/>
              </a:rPr>
              <a:t>“Поміркуй”</a:t>
            </a:r>
            <a:endParaRPr lang="uk-UA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101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5460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rg-2-25-trans-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643834" y="2643182"/>
            <a:ext cx="1009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rg-4-25-trans-y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191500" y="1357313"/>
            <a:ext cx="9525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485775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fabd7147a7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rg-1-25-trans-y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214438" y="1000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arg-3-25-trans-y.gif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0" y="2786063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232 L -0.24114 0.0023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94 L -0.25225 -0.003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428736"/>
            <a:ext cx="4500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4. 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5. 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6. 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7. 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indent="-742950">
              <a:buAutoNum type="arabicPlain" startAt="8"/>
            </a:pPr>
            <a:endParaRPr lang="uk-U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lain" startAt="8"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1"/>
            <a:ext cx="9144000" cy="7200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688" y="357166"/>
            <a:ext cx="8858312" cy="120908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Види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кутів.Вимірювання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785926"/>
            <a:ext cx="500062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rgbClr val="0000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Математична подорож</a:t>
            </a:r>
            <a:endParaRPr lang="ru-RU" sz="5400" b="1" dirty="0">
              <a:ln w="11430">
                <a:solidFill>
                  <a:srgbClr val="0000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71612"/>
            <a:ext cx="950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100" dirty="0" smtClean="0"/>
              <a:t>Сторони кута – це  </a:t>
            </a:r>
            <a:r>
              <a:rPr lang="uk-UA" sz="3100" b="1" dirty="0" smtClean="0"/>
              <a:t>а) </a:t>
            </a:r>
            <a:r>
              <a:rPr lang="uk-UA" sz="3100" dirty="0" smtClean="0"/>
              <a:t> відрізки  </a:t>
            </a:r>
            <a:r>
              <a:rPr lang="uk-UA" sz="3100" b="1" dirty="0" smtClean="0"/>
              <a:t>б) </a:t>
            </a:r>
            <a:r>
              <a:rPr lang="uk-UA" sz="3100" dirty="0" smtClean="0"/>
              <a:t>промені   </a:t>
            </a:r>
            <a:r>
              <a:rPr lang="uk-UA" sz="3100" b="1" dirty="0" smtClean="0"/>
              <a:t>в) </a:t>
            </a:r>
            <a:r>
              <a:rPr lang="uk-UA" sz="3100" dirty="0" smtClean="0"/>
              <a:t>прямі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dirty="0" smtClean="0"/>
              <a:t>На рис. зображено кут: </a:t>
            </a:r>
          </a:p>
          <a:p>
            <a:pPr marL="342900" indent="-342900"/>
            <a:endParaRPr lang="ru-RU" sz="3200" dirty="0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143372" y="1500174"/>
            <a:ext cx="25717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                                                                                        </a:t>
            </a:r>
            <a:r>
              <a:rPr lang="ru-RU" sz="2800" b="1" dirty="0" smtClean="0"/>
              <a:t>а</a:t>
            </a:r>
            <a:r>
              <a:rPr lang="ru-RU" sz="2800" b="1" dirty="0"/>
              <a:t>)  </a:t>
            </a:r>
            <a:r>
              <a:rPr lang="ru-RU" sz="3200" dirty="0" smtClean="0">
                <a:sym typeface="Symbol" pitchFamily="18" charset="2"/>
              </a:rPr>
              <a:t></a:t>
            </a:r>
            <a:r>
              <a:rPr lang="ru-RU" sz="3200" dirty="0" smtClean="0"/>
              <a:t>Е;</a:t>
            </a:r>
            <a:r>
              <a:rPr lang="ru-RU" sz="2800" dirty="0" smtClean="0"/>
              <a:t>                                                                 </a:t>
            </a:r>
            <a:r>
              <a:rPr lang="ru-RU" sz="2800" b="1" dirty="0" smtClean="0"/>
              <a:t>б)  </a:t>
            </a:r>
            <a:r>
              <a:rPr lang="ru-RU" sz="3200" dirty="0" smtClean="0">
                <a:sym typeface="Symbol" pitchFamily="18" charset="2"/>
              </a:rPr>
              <a:t></a:t>
            </a:r>
            <a:r>
              <a:rPr lang="ru-RU" sz="3200" dirty="0" smtClean="0"/>
              <a:t>EFD </a:t>
            </a:r>
            <a:r>
              <a:rPr lang="ru-RU" sz="2800" dirty="0" smtClean="0"/>
              <a:t>                                                        </a:t>
            </a:r>
            <a:r>
              <a:rPr lang="ru-RU" sz="2800" b="1" dirty="0" smtClean="0"/>
              <a:t>в</a:t>
            </a:r>
            <a:r>
              <a:rPr lang="ru-RU" sz="2800" b="1" dirty="0"/>
              <a:t>)  </a:t>
            </a:r>
            <a:r>
              <a:rPr lang="ru-RU" sz="3200" dirty="0" smtClean="0">
                <a:sym typeface="Symbol" pitchFamily="18" charset="2"/>
              </a:rPr>
              <a:t></a:t>
            </a:r>
            <a:r>
              <a:rPr lang="ru-RU" sz="3200" dirty="0" smtClean="0"/>
              <a:t>FDE 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72198" y="4071942"/>
            <a:ext cx="2214578" cy="0"/>
          </a:xfrm>
          <a:prstGeom prst="line">
            <a:avLst/>
          </a:prstGeom>
          <a:ln w="76200" cap="rnd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786694" y="2714636"/>
            <a:ext cx="1857388" cy="85722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7858148" y="3643314"/>
            <a:ext cx="571504" cy="474026"/>
          </a:xfrm>
          <a:custGeom>
            <a:avLst/>
            <a:gdLst>
              <a:gd name="connsiteX0" fmla="*/ 579120 w 579120"/>
              <a:gd name="connsiteY0" fmla="*/ 17780 h 447040"/>
              <a:gd name="connsiteX1" fmla="*/ 137160 w 579120"/>
              <a:gd name="connsiteY1" fmla="*/ 63500 h 447040"/>
              <a:gd name="connsiteX2" fmla="*/ 45720 w 579120"/>
              <a:gd name="connsiteY2" fmla="*/ 398780 h 447040"/>
              <a:gd name="connsiteX3" fmla="*/ 0 w 579120"/>
              <a:gd name="connsiteY3" fmla="*/ 35306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447040">
                <a:moveTo>
                  <a:pt x="579120" y="17780"/>
                </a:moveTo>
                <a:cubicBezTo>
                  <a:pt x="402590" y="8890"/>
                  <a:pt x="226060" y="0"/>
                  <a:pt x="137160" y="63500"/>
                </a:cubicBezTo>
                <a:cubicBezTo>
                  <a:pt x="48260" y="127000"/>
                  <a:pt x="68580" y="350520"/>
                  <a:pt x="45720" y="398780"/>
                </a:cubicBezTo>
                <a:cubicBezTo>
                  <a:pt x="22860" y="447040"/>
                  <a:pt x="11430" y="400050"/>
                  <a:pt x="0" y="35306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786446" y="4071942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8215338" y="400050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8429652" y="1928802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500570"/>
            <a:ext cx="49291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3. </a:t>
            </a:r>
            <a:r>
              <a:rPr lang="uk-UA" sz="3200" dirty="0" smtClean="0"/>
              <a:t>На рис. зображено :</a:t>
            </a:r>
          </a:p>
          <a:p>
            <a:pPr marL="342900" indent="-342900"/>
            <a:r>
              <a:rPr lang="uk-UA" sz="3200" dirty="0" smtClean="0"/>
              <a:t>                              </a:t>
            </a:r>
            <a:r>
              <a:rPr lang="uk-UA" sz="3200" b="1" dirty="0" smtClean="0"/>
              <a:t>а)</a:t>
            </a:r>
            <a:r>
              <a:rPr lang="uk-UA" sz="3200" dirty="0" smtClean="0"/>
              <a:t> 3 кути</a:t>
            </a:r>
          </a:p>
          <a:p>
            <a:pPr marL="342900" indent="-342900"/>
            <a:r>
              <a:rPr lang="uk-UA" sz="3200" dirty="0" smtClean="0"/>
              <a:t>                              </a:t>
            </a:r>
            <a:r>
              <a:rPr lang="uk-UA" sz="3200" b="1" dirty="0" smtClean="0"/>
              <a:t>б)</a:t>
            </a:r>
            <a:r>
              <a:rPr lang="uk-UA" sz="3200" dirty="0" smtClean="0"/>
              <a:t> 5 кутів</a:t>
            </a:r>
          </a:p>
          <a:p>
            <a:pPr marL="342900" indent="-342900"/>
            <a:r>
              <a:rPr lang="uk-UA" sz="3200" dirty="0" smtClean="0"/>
              <a:t>                              </a:t>
            </a:r>
            <a:r>
              <a:rPr lang="uk-UA" sz="3200" b="1" dirty="0" smtClean="0"/>
              <a:t>в)</a:t>
            </a:r>
            <a:r>
              <a:rPr lang="uk-UA" sz="3200" dirty="0" smtClean="0"/>
              <a:t> 6 кутів</a:t>
            </a:r>
            <a:endParaRPr lang="ru-RU" sz="32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786314" y="6143644"/>
            <a:ext cx="2214578" cy="0"/>
          </a:xfrm>
          <a:prstGeom prst="line">
            <a:avLst/>
          </a:prstGeom>
          <a:ln w="76200" cap="rnd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00892" y="6143644"/>
            <a:ext cx="214310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6314" y="5500702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6578" y="615011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0892" y="4286256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5498986" y="4573716"/>
            <a:ext cx="1078040" cy="207475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143636" y="5286388"/>
            <a:ext cx="1714512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43542" y="5429264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2066" y="457200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643050"/>
            <a:ext cx="1000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dirty="0" smtClean="0"/>
              <a:t>4.</a:t>
            </a:r>
            <a:r>
              <a:rPr lang="uk-UA" sz="3600" dirty="0" smtClean="0"/>
              <a:t>На якому  рис.  пара променів утворює кут?</a:t>
            </a:r>
            <a:endParaRPr lang="ru-RU" sz="3600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4282" y="2428868"/>
            <a:ext cx="1643042" cy="150019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357158" y="2714620"/>
            <a:ext cx="1643071" cy="78581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714612" y="2214554"/>
            <a:ext cx="2143138" cy="1214450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786182" y="3286124"/>
            <a:ext cx="214310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14282" y="3643314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00298" y="371475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б)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43438" y="3714752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в)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2428860" y="2500306"/>
            <a:ext cx="1919302" cy="1081098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000760" y="3286124"/>
            <a:ext cx="8572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0" y="4357694"/>
            <a:ext cx="632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5.  Знайдіть на рис. тупий кут </a:t>
            </a:r>
            <a:endParaRPr lang="ru-RU" sz="36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321439" y="5893611"/>
            <a:ext cx="1500198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71538" y="6643710"/>
            <a:ext cx="2143140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071538" y="5143512"/>
            <a:ext cx="3357586" cy="571504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3214678" y="5715016"/>
            <a:ext cx="1214446" cy="928694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215206" y="2428868"/>
            <a:ext cx="1928794" cy="500066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H="1">
            <a:off x="6893735" y="2821777"/>
            <a:ext cx="1143008" cy="928694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8286776" y="3714752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г)</a:t>
            </a:r>
            <a:endParaRPr lang="ru-RU" sz="24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714744" y="471488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2800" b="1" dirty="0" smtClean="0"/>
              <a:t>                             </a:t>
            </a:r>
            <a:r>
              <a:rPr lang="en-US" sz="2800" b="1" dirty="0" smtClean="0"/>
              <a:t>  </a:t>
            </a:r>
            <a:r>
              <a:rPr lang="uk-UA" sz="2800" b="1" dirty="0" smtClean="0"/>
              <a:t> </a:t>
            </a:r>
            <a:r>
              <a:rPr lang="uk-UA" sz="3000" b="1" dirty="0" smtClean="0"/>
              <a:t>а)</a:t>
            </a:r>
            <a:r>
              <a:rPr lang="uk-UA" sz="3000" dirty="0" smtClean="0"/>
              <a:t>  </a:t>
            </a:r>
            <a:r>
              <a:rPr lang="ru-RU" sz="3000" dirty="0" smtClean="0">
                <a:sym typeface="Symbol" pitchFamily="18" charset="2"/>
              </a:rPr>
              <a:t></a:t>
            </a:r>
            <a:r>
              <a:rPr lang="uk-UA" sz="3000" dirty="0" smtClean="0"/>
              <a:t> А</a:t>
            </a:r>
          </a:p>
          <a:p>
            <a:pPr marL="342900" indent="-342900"/>
            <a:r>
              <a:rPr lang="uk-UA" sz="3000" dirty="0" smtClean="0"/>
              <a:t>                              </a:t>
            </a:r>
            <a:r>
              <a:rPr lang="uk-UA" sz="3000" b="1" dirty="0" smtClean="0"/>
              <a:t>б)</a:t>
            </a:r>
            <a:r>
              <a:rPr lang="uk-UA" sz="3000" dirty="0" smtClean="0"/>
              <a:t>  </a:t>
            </a:r>
            <a:r>
              <a:rPr lang="ru-RU" sz="3000" dirty="0" smtClean="0">
                <a:sym typeface="Symbol" pitchFamily="18" charset="2"/>
              </a:rPr>
              <a:t> </a:t>
            </a:r>
            <a:r>
              <a:rPr lang="uk-UA" sz="3000" dirty="0" smtClean="0"/>
              <a:t>В</a:t>
            </a:r>
          </a:p>
          <a:p>
            <a:pPr marL="342900" indent="-342900"/>
            <a:r>
              <a:rPr lang="uk-UA" sz="3000" dirty="0" smtClean="0"/>
              <a:t>                              </a:t>
            </a:r>
            <a:r>
              <a:rPr lang="uk-UA" sz="3000" b="1" dirty="0" smtClean="0"/>
              <a:t>в)</a:t>
            </a:r>
            <a:r>
              <a:rPr lang="uk-UA" sz="3000" dirty="0" smtClean="0"/>
              <a:t>  </a:t>
            </a:r>
            <a:r>
              <a:rPr lang="ru-RU" sz="3000" dirty="0" smtClean="0">
                <a:sym typeface="Symbol" pitchFamily="18" charset="2"/>
              </a:rPr>
              <a:t> </a:t>
            </a:r>
            <a:r>
              <a:rPr lang="uk-UA" sz="3000" dirty="0" smtClean="0"/>
              <a:t>С</a:t>
            </a:r>
          </a:p>
          <a:p>
            <a:pPr marL="342900" indent="-342900"/>
            <a:r>
              <a:rPr lang="uk-UA" sz="3000" dirty="0" smtClean="0"/>
              <a:t>                              </a:t>
            </a:r>
            <a:r>
              <a:rPr lang="uk-UA" sz="3000" b="1" dirty="0" smtClean="0"/>
              <a:t>г)</a:t>
            </a:r>
            <a:r>
              <a:rPr lang="uk-UA" sz="3000" dirty="0" smtClean="0"/>
              <a:t>  </a:t>
            </a:r>
            <a:r>
              <a:rPr lang="ru-RU" sz="3000" dirty="0" smtClean="0">
                <a:sym typeface="Symbol" pitchFamily="18" charset="2"/>
              </a:rPr>
              <a:t></a:t>
            </a:r>
            <a:r>
              <a:rPr lang="en-US" sz="3000" dirty="0" smtClean="0">
                <a:sym typeface="Symbol" pitchFamily="18" charset="2"/>
              </a:rPr>
              <a:t> D</a:t>
            </a:r>
            <a:endParaRPr lang="ru-RU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485776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42910" y="621508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57686" y="5286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6286520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D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643050"/>
            <a:ext cx="100012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/>
              <a:t>6</a:t>
            </a:r>
            <a:r>
              <a:rPr lang="uk-UA" sz="3100" dirty="0" smtClean="0"/>
              <a:t>.</a:t>
            </a:r>
            <a:r>
              <a:rPr lang="en-US" sz="3100" dirty="0" smtClean="0"/>
              <a:t> </a:t>
            </a:r>
            <a:r>
              <a:rPr lang="uk-UA" sz="2800" dirty="0" smtClean="0"/>
              <a:t>На якому з рис.  промінь </a:t>
            </a:r>
            <a:r>
              <a:rPr lang="uk-UA" sz="2800" i="1" dirty="0" smtClean="0"/>
              <a:t>ОК </a:t>
            </a:r>
            <a:r>
              <a:rPr lang="uk-UA" sz="2800" dirty="0" smtClean="0"/>
              <a:t>є бісектрисою  кута </a:t>
            </a:r>
            <a:r>
              <a:rPr lang="uk-UA" sz="2800" i="1" dirty="0" smtClean="0"/>
              <a:t>АОВ</a:t>
            </a:r>
            <a:endParaRPr lang="ru-RU" sz="2800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42910" y="3929066"/>
            <a:ext cx="214310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14284" y="2714623"/>
            <a:ext cx="1643073" cy="78581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42910" y="3143248"/>
            <a:ext cx="2357457" cy="785816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86180" y="4071938"/>
            <a:ext cx="214310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3357554" y="2857496"/>
            <a:ext cx="1643071" cy="78581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786180" y="2786054"/>
            <a:ext cx="2143140" cy="1285884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643702" y="4071938"/>
            <a:ext cx="214310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6215076" y="2857496"/>
            <a:ext cx="1643071" cy="78581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6643702" y="2786054"/>
            <a:ext cx="2143140" cy="1285884"/>
          </a:xfrm>
          <a:prstGeom prst="line">
            <a:avLst/>
          </a:prstGeom>
          <a:ln w="7620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14285" y="3714752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endParaRPr lang="ru-RU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3286114" y="3786186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endParaRPr lang="ru-RU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6215074" y="3786186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endParaRPr lang="ru-RU" sz="3600" dirty="0"/>
          </a:p>
        </p:txBody>
      </p:sp>
      <p:sp>
        <p:nvSpPr>
          <p:cNvPr id="80" name="TextBox 79"/>
          <p:cNvSpPr txBox="1"/>
          <p:nvPr/>
        </p:nvSpPr>
        <p:spPr>
          <a:xfrm>
            <a:off x="2714615" y="2571744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</a:t>
            </a:r>
            <a:endParaRPr lang="ru-RU" sz="36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0560" y="1928798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</a:t>
            </a:r>
            <a:endParaRPr lang="ru-RU" sz="3600" dirty="0"/>
          </a:p>
        </p:txBody>
      </p:sp>
      <p:sp>
        <p:nvSpPr>
          <p:cNvPr id="82" name="TextBox 81"/>
          <p:cNvSpPr txBox="1"/>
          <p:nvPr/>
        </p:nvSpPr>
        <p:spPr>
          <a:xfrm>
            <a:off x="8286776" y="228599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</a:t>
            </a:r>
            <a:endParaRPr lang="ru-RU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428731" y="185736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ru-RU" sz="3600" dirty="0"/>
          </a:p>
        </p:txBody>
      </p:sp>
      <p:sp>
        <p:nvSpPr>
          <p:cNvPr id="86" name="TextBox 85"/>
          <p:cNvSpPr txBox="1"/>
          <p:nvPr/>
        </p:nvSpPr>
        <p:spPr>
          <a:xfrm>
            <a:off x="5929320" y="235742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ru-RU" sz="3600" dirty="0"/>
          </a:p>
        </p:txBody>
      </p:sp>
      <p:sp>
        <p:nvSpPr>
          <p:cNvPr id="87" name="TextBox 86"/>
          <p:cNvSpPr txBox="1"/>
          <p:nvPr/>
        </p:nvSpPr>
        <p:spPr>
          <a:xfrm>
            <a:off x="7358082" y="20716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ru-RU" sz="3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00301" y="3929066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5500692" y="4071938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90" name="TextBox 89"/>
          <p:cNvSpPr txBox="1"/>
          <p:nvPr/>
        </p:nvSpPr>
        <p:spPr>
          <a:xfrm>
            <a:off x="8358214" y="4071942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91" name="TextBox 90"/>
          <p:cNvSpPr txBox="1"/>
          <p:nvPr/>
        </p:nvSpPr>
        <p:spPr>
          <a:xfrm>
            <a:off x="1428728" y="414338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00560" y="43576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б)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15272" y="435769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в)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0" y="47863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</a:t>
            </a:r>
            <a:r>
              <a:rPr lang="uk-UA" sz="3200" dirty="0" smtClean="0"/>
              <a:t>.  </a:t>
            </a:r>
            <a:r>
              <a:rPr lang="uk-UA" sz="2800" dirty="0" smtClean="0"/>
              <a:t>Які  з променів перетинають сторону кута </a:t>
            </a:r>
            <a:r>
              <a:rPr lang="uk-UA" sz="2800" i="1" dirty="0" smtClean="0"/>
              <a:t>ВОС</a:t>
            </a:r>
            <a:endParaRPr lang="ru-RU" sz="2800" i="1" dirty="0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4857752" y="6572272"/>
            <a:ext cx="2143108" cy="0"/>
          </a:xfrm>
          <a:prstGeom prst="line">
            <a:avLst/>
          </a:prstGeom>
          <a:ln w="76200">
            <a:solidFill>
              <a:schemeClr val="tx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 flipH="1" flipV="1">
            <a:off x="6929438" y="4929182"/>
            <a:ext cx="1714512" cy="1571668"/>
          </a:xfrm>
          <a:prstGeom prst="line">
            <a:avLst/>
          </a:prstGeom>
          <a:ln w="76200" cap="rnd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4357686" y="6000768"/>
            <a:ext cx="150019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 flipH="1" flipV="1">
            <a:off x="8001024" y="5857892"/>
            <a:ext cx="857256" cy="42862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6215074" y="5643578"/>
            <a:ext cx="857256" cy="42862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14414" y="52883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а)    НК</a:t>
            </a:r>
          </a:p>
          <a:p>
            <a:r>
              <a:rPr lang="uk-UA" sz="3200" dirty="0" smtClean="0"/>
              <a:t>б)    </a:t>
            </a:r>
            <a:r>
              <a:rPr lang="uk-UA" sz="3200" dirty="0" err="1" smtClean="0"/>
              <a:t>МЕ</a:t>
            </a:r>
            <a:endParaRPr lang="uk-UA" sz="3200" dirty="0" smtClean="0"/>
          </a:p>
          <a:p>
            <a:r>
              <a:rPr lang="uk-UA" sz="3200" dirty="0" smtClean="0"/>
              <a:t>в)    АТ</a:t>
            </a:r>
            <a:endParaRPr lang="ru-RU" sz="3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429124" y="6211669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43768" y="635795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501090" y="464344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929058" y="5572140"/>
            <a:ext cx="4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43570" y="550070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7950" y="6000768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72198" y="521495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786810" y="535782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215338" y="633478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  <a:ln w="63500" cap="rnd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1643050"/>
            <a:ext cx="571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8. </a:t>
            </a:r>
            <a:r>
              <a:rPr lang="uk-UA" sz="3600" dirty="0" smtClean="0"/>
              <a:t>Який з кутів найменший? 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5720" y="2500306"/>
            <a:ext cx="2928958" cy="71438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20" y="3214686"/>
            <a:ext cx="2571768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357554" y="2643182"/>
            <a:ext cx="1000132" cy="285752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3286124"/>
            <a:ext cx="1214446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464975" y="2964653"/>
            <a:ext cx="642942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86446" y="3286124"/>
            <a:ext cx="785818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715140" y="2428868"/>
            <a:ext cx="1071570" cy="642942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72396" y="3286124"/>
            <a:ext cx="1071570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214414" y="328612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а)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71934" y="335756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б)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72198" y="3357562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72462" y="3357562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г)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143380"/>
            <a:ext cx="5500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9. Чому дорівнює </a:t>
            </a:r>
            <a:r>
              <a:rPr lang="ru-RU" sz="3600" dirty="0" smtClean="0">
                <a:sym typeface="Symbol" pitchFamily="18" charset="2"/>
              </a:rPr>
              <a:t></a:t>
            </a:r>
            <a:r>
              <a:rPr lang="ru-RU" sz="3600" dirty="0" smtClean="0"/>
              <a:t>АОВ </a:t>
            </a:r>
            <a:r>
              <a:rPr lang="uk-UA" sz="3600" dirty="0" smtClean="0"/>
              <a:t>: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а)  </a:t>
            </a:r>
            <a:r>
              <a:rPr lang="uk-UA" sz="3200" dirty="0" smtClean="0"/>
              <a:t>180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°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б)  </a:t>
            </a:r>
            <a:r>
              <a:rPr lang="uk-UA" sz="3200" dirty="0" smtClean="0"/>
              <a:t>90°</a:t>
            </a:r>
            <a:endParaRPr lang="uk-UA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rgbClr val="FF0000"/>
                </a:solidFill>
              </a:rPr>
              <a:t>в)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uk-UA" sz="3200" dirty="0" smtClean="0"/>
              <a:t>неможливо  визначити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32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72198" y="5643578"/>
            <a:ext cx="2714644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643702" y="5072074"/>
            <a:ext cx="1143008" cy="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215206" y="5429264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322363" y="5536421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72132" y="521495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00892" y="5643578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O</a:t>
            </a:r>
            <a:endParaRPr lang="ru-RU" sz="4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72330" y="3857628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B</a:t>
            </a:r>
            <a:endParaRPr lang="ru-RU" sz="4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693236" y="5500702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K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857760"/>
            <a:ext cx="25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Відповіді: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428736"/>
            <a:ext cx="1571636" cy="570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  б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  а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  в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  в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  г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  в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   а</a:t>
            </a:r>
          </a:p>
          <a:p>
            <a:pPr marL="742950" indent="-742950">
              <a:buAutoNum type="arabicPlain" startAt="8"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742950" indent="-742950">
              <a:buAutoNum type="arabicPlain" startAt="8"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9343672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57065"/>
            <a:ext cx="3143272" cy="32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29688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9600" dirty="0" smtClean="0">
                <a:solidFill>
                  <a:srgbClr val="008000"/>
                </a:solidFill>
                <a:latin typeface="Arial Black" pitchFamily="34" charset="0"/>
              </a:rPr>
              <a:t>   Зупинка 3</a:t>
            </a:r>
            <a:r>
              <a:rPr lang="uk-UA" sz="10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uk-UA" sz="6600" dirty="0" smtClean="0">
                <a:solidFill>
                  <a:srgbClr val="008000"/>
                </a:solidFill>
                <a:latin typeface="Arial Black" pitchFamily="34" charset="0"/>
              </a:rPr>
              <a:t>      </a:t>
            </a:r>
            <a:r>
              <a:rPr lang="uk-UA" sz="7200" dirty="0" err="1" smtClean="0">
                <a:solidFill>
                  <a:srgbClr val="0000FF"/>
                </a:solidFill>
                <a:latin typeface="Arial Black" pitchFamily="34" charset="0"/>
              </a:rPr>
              <a:t>“Обчисли”</a:t>
            </a:r>
            <a:endParaRPr lang="uk-UA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101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5460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rg-2-25-trans-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643834" y="2643182"/>
            <a:ext cx="1009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rg-4-25-trans-y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191500" y="1357313"/>
            <a:ext cx="9525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485775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fabd7147a7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rg-1-25-trans-y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214438" y="1000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arg-3-25-trans-y.gif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0" y="2786063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232 L -0.24114 0.0023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94 L -0.25225 -0.003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38120" y="3357562"/>
            <a:ext cx="3705252" cy="9524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857356" y="1928802"/>
            <a:ext cx="2000264" cy="1428760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2357422" y="2928934"/>
            <a:ext cx="214314" cy="785818"/>
          </a:xfrm>
          <a:prstGeom prst="arc">
            <a:avLst>
              <a:gd name="adj1" fmla="val 16049399"/>
              <a:gd name="adj2" fmla="val 1650783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2786058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43 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2714620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214686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А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1500174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В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2857496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С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3214686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О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357694"/>
            <a:ext cx="692948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ym typeface="Symbol" pitchFamily="18" charset="2"/>
              </a:rPr>
              <a:t>АОВ = АОС  - ВОС</a:t>
            </a:r>
          </a:p>
          <a:p>
            <a:r>
              <a:rPr lang="ru-RU" sz="4400" dirty="0" smtClean="0">
                <a:sym typeface="Symbol" pitchFamily="18" charset="2"/>
              </a:rPr>
              <a:t> АОВ = 180</a:t>
            </a:r>
            <a:r>
              <a:rPr lang="uk-UA" sz="4400" dirty="0" smtClean="0"/>
              <a:t>°</a:t>
            </a:r>
            <a:r>
              <a:rPr lang="ru-RU" sz="4400" dirty="0" smtClean="0">
                <a:sym typeface="Symbol" pitchFamily="18" charset="2"/>
              </a:rPr>
              <a:t> – 43</a:t>
            </a:r>
            <a:r>
              <a:rPr lang="uk-UA" sz="4400" dirty="0" smtClean="0"/>
              <a:t>°</a:t>
            </a:r>
            <a:r>
              <a:rPr lang="ru-RU" sz="4400" dirty="0" smtClean="0">
                <a:sym typeface="Symbol" pitchFamily="18" charset="2"/>
              </a:rPr>
              <a:t> = 137</a:t>
            </a:r>
            <a:r>
              <a:rPr lang="uk-UA" sz="4400" dirty="0" smtClean="0"/>
              <a:t>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1714488"/>
            <a:ext cx="3357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ym typeface="Symbol" pitchFamily="18" charset="2"/>
              </a:rPr>
              <a:t>АОС = 180</a:t>
            </a:r>
            <a:r>
              <a:rPr lang="uk-UA" sz="4400" dirty="0" smtClean="0"/>
              <a:t>°</a:t>
            </a:r>
          </a:p>
          <a:p>
            <a:r>
              <a:rPr lang="ru-RU" sz="4400" dirty="0" smtClean="0">
                <a:sym typeface="Symbol" pitchFamily="18" charset="2"/>
              </a:rPr>
              <a:t>ВОС = 43</a:t>
            </a:r>
            <a:r>
              <a:rPr lang="uk-UA" sz="4400" dirty="0" smtClean="0"/>
              <a:t>°</a:t>
            </a:r>
          </a:p>
          <a:p>
            <a:r>
              <a:rPr lang="ru-RU" sz="4400" dirty="0" smtClean="0">
                <a:sym typeface="Symbol" pitchFamily="18" charset="2"/>
              </a:rPr>
              <a:t>АОВ - 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build="p"/>
      <p:bldP spid="15" grpId="0"/>
      <p:bldP spid="16" grpId="0"/>
      <p:bldP spid="17" grpId="0"/>
      <p:bldP spid="18" grpId="0"/>
      <p:bldP spid="20" grpId="0" build="p"/>
      <p:bldP spid="21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38120" y="3357562"/>
            <a:ext cx="3705252" cy="9524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0800000">
            <a:off x="571472" y="2143116"/>
            <a:ext cx="1285884" cy="1214446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785918" y="2214554"/>
            <a:ext cx="2500330" cy="1143008"/>
          </a:xfrm>
          <a:prstGeom prst="line">
            <a:avLst/>
          </a:prstGeom>
          <a:ln w="63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214686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500174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В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171448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С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857496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</a:t>
            </a:r>
            <a:endParaRPr lang="ru-RU" sz="4000" dirty="0"/>
          </a:p>
        </p:txBody>
      </p:sp>
      <p:sp>
        <p:nvSpPr>
          <p:cNvPr id="19" name="Дуга 18"/>
          <p:cNvSpPr/>
          <p:nvPr/>
        </p:nvSpPr>
        <p:spPr>
          <a:xfrm rot="15270254">
            <a:off x="1579327" y="3039155"/>
            <a:ext cx="416400" cy="480956"/>
          </a:xfrm>
          <a:prstGeom prst="arc">
            <a:avLst>
              <a:gd name="adj1" fmla="val 16200000"/>
              <a:gd name="adj2" fmla="val 19408783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5195461">
            <a:off x="1438400" y="3141116"/>
            <a:ext cx="357190" cy="285752"/>
          </a:xfrm>
          <a:prstGeom prst="arc">
            <a:avLst>
              <a:gd name="adj1" fmla="val 14763518"/>
              <a:gd name="adj2" fmla="val 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1928794" y="3071810"/>
            <a:ext cx="357190" cy="428628"/>
          </a:xfrm>
          <a:prstGeom prst="arc">
            <a:avLst>
              <a:gd name="adj1" fmla="val 19084655"/>
              <a:gd name="adj2" fmla="val 11106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714612" y="285749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28</a:t>
            </a:r>
            <a:r>
              <a:rPr lang="uk-UA" sz="2800" dirty="0" smtClean="0"/>
              <a:t> °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292893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51</a:t>
            </a:r>
            <a:r>
              <a:rPr lang="uk-UA" sz="2800" dirty="0" smtClean="0"/>
              <a:t>°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500306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286124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ym typeface="Symbol" pitchFamily="18" charset="2"/>
              </a:rPr>
              <a:t>АО</a:t>
            </a:r>
            <a:r>
              <a:rPr lang="en-US" sz="3600" dirty="0" smtClean="0">
                <a:sym typeface="Symbol" pitchFamily="18" charset="2"/>
              </a:rPr>
              <a:t>D</a:t>
            </a:r>
            <a:r>
              <a:rPr lang="ru-RU" sz="3600" dirty="0" smtClean="0">
                <a:sym typeface="Symbol" pitchFamily="18" charset="2"/>
              </a:rPr>
              <a:t> = 180</a:t>
            </a:r>
            <a:r>
              <a:rPr lang="uk-UA" sz="3600" dirty="0" smtClean="0"/>
              <a:t>°</a:t>
            </a:r>
          </a:p>
          <a:p>
            <a:r>
              <a:rPr lang="ru-RU" sz="3600" dirty="0" smtClean="0">
                <a:sym typeface="Symbol" pitchFamily="18" charset="2"/>
              </a:rPr>
              <a:t></a:t>
            </a:r>
            <a:r>
              <a:rPr lang="en-US" sz="3600" dirty="0" smtClean="0">
                <a:sym typeface="Symbol" pitchFamily="18" charset="2"/>
              </a:rPr>
              <a:t>COD</a:t>
            </a:r>
            <a:r>
              <a:rPr lang="ru-RU" sz="3600" dirty="0" smtClean="0">
                <a:sym typeface="Symbol" pitchFamily="18" charset="2"/>
              </a:rPr>
              <a:t> = </a:t>
            </a:r>
            <a:r>
              <a:rPr lang="en-US" sz="3600" dirty="0" smtClean="0">
                <a:sym typeface="Symbol" pitchFamily="18" charset="2"/>
              </a:rPr>
              <a:t>28</a:t>
            </a:r>
            <a:r>
              <a:rPr lang="uk-UA" sz="3600" dirty="0" smtClean="0"/>
              <a:t>°</a:t>
            </a:r>
          </a:p>
          <a:p>
            <a:r>
              <a:rPr lang="ru-RU" sz="3600" dirty="0" smtClean="0">
                <a:sym typeface="Symbol" pitchFamily="18" charset="2"/>
              </a:rPr>
              <a:t>АОВ </a:t>
            </a:r>
            <a:r>
              <a:rPr lang="en-US" sz="3600" dirty="0" smtClean="0">
                <a:sym typeface="Symbol" pitchFamily="18" charset="2"/>
              </a:rPr>
              <a:t> = 51</a:t>
            </a:r>
            <a:r>
              <a:rPr lang="uk-UA" sz="3600" dirty="0" smtClean="0"/>
              <a:t>°</a:t>
            </a:r>
            <a:endParaRPr lang="en-US" sz="3600" dirty="0" smtClean="0"/>
          </a:p>
          <a:p>
            <a:r>
              <a:rPr lang="ru-RU" sz="3600" dirty="0" smtClean="0">
                <a:sym typeface="Symbol" pitchFamily="18" charset="2"/>
              </a:rPr>
              <a:t></a:t>
            </a:r>
            <a:r>
              <a:rPr lang="en-US" sz="3600" dirty="0" smtClean="0">
                <a:sym typeface="Symbol" pitchFamily="18" charset="2"/>
              </a:rPr>
              <a:t>BOC - </a:t>
            </a:r>
            <a:r>
              <a:rPr lang="uk-UA" sz="3600" dirty="0" smtClean="0">
                <a:sym typeface="Symbol" pitchFamily="18" charset="2"/>
              </a:rPr>
              <a:t>?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642009"/>
            <a:ext cx="955101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ym typeface="Symbol" pitchFamily="18" charset="2"/>
              </a:rPr>
              <a:t>АОВ  + </a:t>
            </a:r>
            <a:r>
              <a:rPr lang="en-US" sz="4000" dirty="0" smtClean="0">
                <a:sym typeface="Symbol" pitchFamily="18" charset="2"/>
              </a:rPr>
              <a:t>BOC</a:t>
            </a:r>
            <a:r>
              <a:rPr lang="uk-UA" sz="4000" dirty="0" smtClean="0">
                <a:sym typeface="Symbol" pitchFamily="18" charset="2"/>
              </a:rPr>
              <a:t> +</a:t>
            </a:r>
            <a:r>
              <a:rPr lang="ru-RU" sz="4000" dirty="0" smtClean="0">
                <a:sym typeface="Symbol" pitchFamily="18" charset="2"/>
              </a:rPr>
              <a:t> </a:t>
            </a:r>
            <a:r>
              <a:rPr lang="en-US" sz="4000" dirty="0" smtClean="0">
                <a:sym typeface="Symbol" pitchFamily="18" charset="2"/>
              </a:rPr>
              <a:t>COD = </a:t>
            </a:r>
            <a:r>
              <a:rPr lang="ru-RU" sz="4000" dirty="0" smtClean="0">
                <a:sym typeface="Symbol" pitchFamily="18" charset="2"/>
              </a:rPr>
              <a:t>АО</a:t>
            </a:r>
            <a:r>
              <a:rPr lang="en-US" sz="4000" dirty="0" smtClean="0">
                <a:sym typeface="Symbol" pitchFamily="18" charset="2"/>
              </a:rPr>
              <a:t>D</a:t>
            </a:r>
            <a:r>
              <a:rPr lang="ru-RU" sz="4000" dirty="0" smtClean="0">
                <a:sym typeface="Symbol" pitchFamily="18" charset="2"/>
              </a:rPr>
              <a:t> </a:t>
            </a:r>
            <a:endParaRPr lang="en-US" sz="4000" dirty="0" smtClean="0"/>
          </a:p>
          <a:p>
            <a:r>
              <a:rPr lang="ru-RU" sz="4000" dirty="0" smtClean="0">
                <a:sym typeface="Symbol" pitchFamily="18" charset="2"/>
              </a:rPr>
              <a:t></a:t>
            </a:r>
            <a:r>
              <a:rPr lang="en-US" sz="4000" dirty="0" smtClean="0">
                <a:sym typeface="Symbol" pitchFamily="18" charset="2"/>
              </a:rPr>
              <a:t>BOC </a:t>
            </a:r>
            <a:r>
              <a:rPr lang="uk-UA" sz="4000" dirty="0" smtClean="0">
                <a:sym typeface="Symbol" pitchFamily="18" charset="2"/>
              </a:rPr>
              <a:t>= </a:t>
            </a:r>
            <a:r>
              <a:rPr lang="ru-RU" sz="4000" dirty="0" smtClean="0">
                <a:sym typeface="Symbol" pitchFamily="18" charset="2"/>
              </a:rPr>
              <a:t>АО</a:t>
            </a:r>
            <a:r>
              <a:rPr lang="en-US" sz="4000" dirty="0" smtClean="0">
                <a:sym typeface="Symbol" pitchFamily="18" charset="2"/>
              </a:rPr>
              <a:t>D</a:t>
            </a:r>
            <a:r>
              <a:rPr lang="ru-RU" sz="4000" dirty="0" smtClean="0">
                <a:sym typeface="Symbol" pitchFamily="18" charset="2"/>
              </a:rPr>
              <a:t> – (АОВ  + </a:t>
            </a:r>
            <a:r>
              <a:rPr lang="en-US" sz="4000" dirty="0" smtClean="0">
                <a:sym typeface="Symbol" pitchFamily="18" charset="2"/>
              </a:rPr>
              <a:t>COD </a:t>
            </a:r>
            <a:r>
              <a:rPr lang="ru-RU" sz="4000" dirty="0" smtClean="0">
                <a:sym typeface="Symbol" pitchFamily="18" charset="2"/>
              </a:rPr>
              <a:t>)</a:t>
            </a:r>
          </a:p>
          <a:p>
            <a:r>
              <a:rPr lang="ru-RU" sz="4000" dirty="0" smtClean="0">
                <a:sym typeface="Symbol" pitchFamily="18" charset="2"/>
              </a:rPr>
              <a:t></a:t>
            </a:r>
            <a:r>
              <a:rPr lang="en-US" sz="4000" dirty="0" smtClean="0">
                <a:sym typeface="Symbol" pitchFamily="18" charset="2"/>
              </a:rPr>
              <a:t>BOC </a:t>
            </a:r>
            <a:r>
              <a:rPr lang="uk-UA" sz="4000" dirty="0" smtClean="0">
                <a:sym typeface="Symbol" pitchFamily="18" charset="2"/>
              </a:rPr>
              <a:t>=</a:t>
            </a:r>
            <a:r>
              <a:rPr lang="ru-RU" sz="4000" dirty="0" smtClean="0">
                <a:sym typeface="Symbol" pitchFamily="18" charset="2"/>
              </a:rPr>
              <a:t> 180</a:t>
            </a:r>
            <a:r>
              <a:rPr lang="uk-UA" sz="4000" dirty="0" smtClean="0"/>
              <a:t>° - (</a:t>
            </a:r>
            <a:r>
              <a:rPr lang="en-US" sz="4000" dirty="0" smtClean="0">
                <a:sym typeface="Symbol" pitchFamily="18" charset="2"/>
              </a:rPr>
              <a:t>28</a:t>
            </a:r>
            <a:r>
              <a:rPr lang="uk-UA" sz="4000" dirty="0" smtClean="0"/>
              <a:t>° + </a:t>
            </a:r>
            <a:r>
              <a:rPr lang="en-US" sz="4000" dirty="0" smtClean="0">
                <a:sym typeface="Symbol" pitchFamily="18" charset="2"/>
              </a:rPr>
              <a:t>51</a:t>
            </a:r>
            <a:r>
              <a:rPr lang="uk-UA" sz="4000" dirty="0" smtClean="0"/>
              <a:t>° )</a:t>
            </a:r>
            <a:r>
              <a:rPr lang="uk-UA" sz="4000" dirty="0" smtClean="0">
                <a:sym typeface="Symbol" pitchFamily="18" charset="2"/>
              </a:rPr>
              <a:t> = </a:t>
            </a:r>
            <a:r>
              <a:rPr lang="ru-RU" sz="4000" dirty="0" smtClean="0">
                <a:sym typeface="Symbol" pitchFamily="18" charset="2"/>
              </a:rPr>
              <a:t>180</a:t>
            </a:r>
            <a:r>
              <a:rPr lang="uk-UA" sz="4000" dirty="0" smtClean="0"/>
              <a:t>° - 79°=101°</a:t>
            </a:r>
            <a:endParaRPr lang="ru-RU" sz="4000" dirty="0" smtClean="0">
              <a:sym typeface="Symbol" pitchFamily="18" charset="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1" grpId="0" animBg="1"/>
      <p:bldP spid="22" grpId="0"/>
      <p:bldP spid="23" grpId="0"/>
      <p:bldP spid="24" grpId="0" build="p"/>
      <p:bldP spid="27" grpId="0" uiExpand="1" build="allAtOnce"/>
      <p:bldP spid="28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29688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9600" dirty="0" smtClean="0">
                <a:solidFill>
                  <a:srgbClr val="008000"/>
                </a:solidFill>
                <a:latin typeface="Arial Black" pitchFamily="34" charset="0"/>
              </a:rPr>
              <a:t>   Зупинка 4</a:t>
            </a:r>
            <a:r>
              <a:rPr lang="uk-UA" sz="10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uk-UA" sz="6600" dirty="0" smtClean="0">
                <a:solidFill>
                  <a:srgbClr val="008000"/>
                </a:solidFill>
                <a:latin typeface="Arial Black" pitchFamily="34" charset="0"/>
              </a:rPr>
              <a:t>      </a:t>
            </a:r>
            <a:r>
              <a:rPr lang="uk-UA" sz="7200" dirty="0" err="1" smtClean="0">
                <a:solidFill>
                  <a:srgbClr val="0000FF"/>
                </a:solidFill>
                <a:latin typeface="Arial Black" pitchFamily="34" charset="0"/>
              </a:rPr>
              <a:t>“Відгадай”</a:t>
            </a:r>
            <a:endParaRPr lang="uk-UA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101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5460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rg-2-25-trans-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643834" y="2643182"/>
            <a:ext cx="1009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rg-4-25-trans-y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191500" y="1357313"/>
            <a:ext cx="9525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485775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fabd7147a7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rg-1-25-trans-y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214438" y="1000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arg-3-25-trans-y.gif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0" y="2786063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232 L -0.24114 0.0023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94 L -0.25225 -0.003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000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04"/>
            <a:ext cx="2000232" cy="208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mo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643182"/>
            <a:ext cx="2071702" cy="28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1"/>
            <a:ext cx="9144000" cy="7200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688" y="357166"/>
            <a:ext cx="8858312" cy="120908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Види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кутів.Вимірювання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кутів</a:t>
            </a:r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785926"/>
            <a:ext cx="500062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rgbClr val="0000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Математична подорож</a:t>
            </a:r>
            <a:endParaRPr lang="ru-RU" sz="5400" b="1" dirty="0">
              <a:ln w="11430">
                <a:solidFill>
                  <a:srgbClr val="0000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5460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485775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6fabd7147a7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94 L -0.25225 -0.00394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232 L -0.24114 0.00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78645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571876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463b9fb58812fbe0f847f3f27c91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643578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71876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463b9fb58812fbe0f847f3f27c914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357562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24d89451f730e6abde3f765933531ed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5286388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571876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463b9fb58812fbe0f847f3f27c91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28612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24d89451f730e6abde3f765933531ed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4825" y="257174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64331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463b9fb58812fbe0f847f3f27c91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328612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24d89451f730e6abde3f765933531ed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4825" y="2071678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0" name="Group 70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853115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Щ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І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136094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-2857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b402e36c0c22ba4b6d32c4347dc61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1857388" cy="1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4639cf7839697698a234d1619f7a24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500438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463b9fb58812fbe0f847f3f27c91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4825" y="364331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24d89451f730e6abde3f765933531ed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4825" y="2214554"/>
            <a:ext cx="1019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3436723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214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dirty="0" smtClean="0">
                <a:latin typeface="Calibri" pitchFamily="34" charset="0"/>
              </a:rPr>
              <a:t>     </a:t>
            </a:r>
            <a:r>
              <a:rPr lang="ru-RU" sz="9600" dirty="0" err="1" smtClean="0">
                <a:solidFill>
                  <a:srgbClr val="7030A0"/>
                </a:solidFill>
                <a:latin typeface="Comic Sans MS" pitchFamily="66" charset="0"/>
              </a:rPr>
              <a:t>Девіз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 уроку</a:t>
            </a:r>
            <a:endParaRPr lang="uk-UA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uk-UA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Міркуємо-швидко,</a:t>
            </a:r>
          </a:p>
          <a:p>
            <a:pPr eaLnBrk="1" hangingPunct="1">
              <a:buFontTx/>
              <a:buNone/>
            </a:pPr>
            <a:r>
              <a:rPr lang="uk-UA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Відповідаємо правильно,</a:t>
            </a:r>
          </a:p>
          <a:p>
            <a:pPr eaLnBrk="1" hangingPunct="1">
              <a:buFontTx/>
              <a:buNone/>
            </a:pPr>
            <a:r>
              <a:rPr lang="uk-UA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Лічимо-точно,</a:t>
            </a:r>
          </a:p>
          <a:p>
            <a:pPr eaLnBrk="1" hangingPunct="1">
              <a:buFontTx/>
              <a:buNone/>
            </a:pPr>
            <a:r>
              <a:rPr lang="uk-UA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Пишемо-гарно.</a:t>
            </a:r>
            <a:endParaRPr lang="ru-RU" sz="4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Рисунок 3" descr="760584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87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3438" y="0"/>
            <a:ext cx="4929222" cy="1714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         </a:t>
            </a:r>
            <a:r>
              <a:rPr lang="uk-UA" sz="4000" dirty="0" smtClean="0">
                <a:solidFill>
                  <a:schemeClr val="bg1"/>
                </a:solidFill>
              </a:rPr>
              <a:t>Персидська астролябія </a:t>
            </a:r>
            <a:r>
              <a:rPr lang="en-US" sz="4000" dirty="0" smtClean="0">
                <a:solidFill>
                  <a:schemeClr val="bg1"/>
                </a:solidFill>
              </a:rPr>
              <a:t>XVIII </a:t>
            </a:r>
            <a:r>
              <a:rPr lang="ru-RU" sz="4000" dirty="0" err="1" smtClean="0">
                <a:solidFill>
                  <a:schemeClr val="bg1"/>
                </a:solidFill>
              </a:rPr>
              <a:t>ст</a:t>
            </a:r>
            <a:r>
              <a:rPr lang="uk-UA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7050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68" y="273051"/>
            <a:ext cx="5357850" cy="1584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   </a:t>
            </a:r>
            <a:r>
              <a:rPr lang="uk-UA" sz="4800" dirty="0" smtClean="0"/>
              <a:t>Французька астролябія </a:t>
            </a:r>
            <a:r>
              <a:rPr lang="en-US" sz="4800" dirty="0" smtClean="0"/>
              <a:t>XIV </a:t>
            </a:r>
            <a:r>
              <a:rPr lang="ru-RU" sz="4800" dirty="0" err="1" smtClean="0"/>
              <a:t>ст</a:t>
            </a:r>
            <a:r>
              <a:rPr lang="uk-UA" sz="4800" dirty="0" smtClean="0"/>
              <a:t>. </a:t>
            </a:r>
            <a:endParaRPr lang="ru-RU" sz="4800" dirty="0" smtClean="0"/>
          </a:p>
          <a:p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429784" cy="78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6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pic>
        <p:nvPicPr>
          <p:cNvPr id="4" name="Рисунок 3" descr="arg-2-25-trans-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786710" y="3786190"/>
            <a:ext cx="1009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rg-4-25-trans-y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191500" y="1357313"/>
            <a:ext cx="9525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rg-1-25-trans-y.gif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1214438" y="1000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rg-3-25-trans-y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0" y="2786063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2692" y="2714620"/>
            <a:ext cx="50113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r>
              <a:rPr lang="uk-UA" sz="4000" dirty="0" smtClean="0"/>
              <a:t>Збірник с. 65 № 82, 83</a:t>
            </a:r>
            <a:endParaRPr lang="ru-RU" sz="4000" dirty="0"/>
          </a:p>
        </p:txBody>
      </p:sp>
      <p:pic>
        <p:nvPicPr>
          <p:cNvPr id="9" name="Рисунок 3" descr="7605847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357430"/>
            <a:ext cx="450057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4810" y="1928802"/>
            <a:ext cx="408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Домашнє завдання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000364" y="0"/>
            <a:ext cx="700092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Відновіть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ланцюжок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ctr">
              <a:defRPr/>
            </a:pP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обчислень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7307263" y="5300663"/>
            <a:ext cx="628650" cy="5746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6378575" y="2676525"/>
            <a:ext cx="712788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7453313" y="3716338"/>
            <a:ext cx="719137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4932363" y="3140075"/>
            <a:ext cx="720725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4497388" y="4522788"/>
            <a:ext cx="65087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0" name="Freeform 26"/>
          <p:cNvSpPr>
            <a:spLocks/>
          </p:cNvSpPr>
          <p:nvPr/>
        </p:nvSpPr>
        <p:spPr bwMode="auto">
          <a:xfrm>
            <a:off x="5545138" y="2963863"/>
            <a:ext cx="833437" cy="252412"/>
          </a:xfrm>
          <a:custGeom>
            <a:avLst/>
            <a:gdLst>
              <a:gd name="T0" fmla="*/ 0 w 663"/>
              <a:gd name="T1" fmla="*/ 2147483647 h 198"/>
              <a:gd name="T2" fmla="*/ 2147483647 w 663"/>
              <a:gd name="T3" fmla="*/ 2147483647 h 198"/>
              <a:gd name="T4" fmla="*/ 2147483647 w 663"/>
              <a:gd name="T5" fmla="*/ 0 h 198"/>
              <a:gd name="T6" fmla="*/ 0 60000 65536"/>
              <a:gd name="T7" fmla="*/ 0 60000 65536"/>
              <a:gd name="T8" fmla="*/ 0 60000 65536"/>
              <a:gd name="T9" fmla="*/ 0 w 663"/>
              <a:gd name="T10" fmla="*/ 0 h 198"/>
              <a:gd name="T11" fmla="*/ 663 w 663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3" h="198">
                <a:moveTo>
                  <a:pt x="0" y="198"/>
                </a:moveTo>
                <a:cubicBezTo>
                  <a:pt x="47" y="173"/>
                  <a:pt x="191" y="78"/>
                  <a:pt x="301" y="45"/>
                </a:cubicBezTo>
                <a:cubicBezTo>
                  <a:pt x="411" y="12"/>
                  <a:pt x="535" y="7"/>
                  <a:pt x="663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31" name="Freeform 27"/>
          <p:cNvSpPr>
            <a:spLocks/>
          </p:cNvSpPr>
          <p:nvPr/>
        </p:nvSpPr>
        <p:spPr bwMode="auto">
          <a:xfrm>
            <a:off x="7778750" y="4264025"/>
            <a:ext cx="220663" cy="1130300"/>
          </a:xfrm>
          <a:custGeom>
            <a:avLst/>
            <a:gdLst>
              <a:gd name="T0" fmla="*/ 2147483647 w 175"/>
              <a:gd name="T1" fmla="*/ 0 h 888"/>
              <a:gd name="T2" fmla="*/ 2147483647 w 175"/>
              <a:gd name="T3" fmla="*/ 2147483647 h 888"/>
              <a:gd name="T4" fmla="*/ 0 w 175"/>
              <a:gd name="T5" fmla="*/ 2147483647 h 888"/>
              <a:gd name="T6" fmla="*/ 0 60000 65536"/>
              <a:gd name="T7" fmla="*/ 0 60000 65536"/>
              <a:gd name="T8" fmla="*/ 0 60000 65536"/>
              <a:gd name="T9" fmla="*/ 0 w 175"/>
              <a:gd name="T10" fmla="*/ 0 h 888"/>
              <a:gd name="T11" fmla="*/ 175 w 175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888">
                <a:moveTo>
                  <a:pt x="136" y="0"/>
                </a:moveTo>
                <a:cubicBezTo>
                  <a:pt x="140" y="65"/>
                  <a:pt x="175" y="236"/>
                  <a:pt x="152" y="384"/>
                </a:cubicBezTo>
                <a:cubicBezTo>
                  <a:pt x="129" y="532"/>
                  <a:pt x="32" y="783"/>
                  <a:pt x="0" y="88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32" name="Freeform 28"/>
          <p:cNvSpPr>
            <a:spLocks/>
          </p:cNvSpPr>
          <p:nvPr/>
        </p:nvSpPr>
        <p:spPr bwMode="auto">
          <a:xfrm>
            <a:off x="6249988" y="5835650"/>
            <a:ext cx="1109662" cy="347663"/>
          </a:xfrm>
          <a:custGeom>
            <a:avLst/>
            <a:gdLst>
              <a:gd name="T0" fmla="*/ 2147483647 w 882"/>
              <a:gd name="T1" fmla="*/ 0 h 273"/>
              <a:gd name="T2" fmla="*/ 2147483647 w 882"/>
              <a:gd name="T3" fmla="*/ 2147483647 h 273"/>
              <a:gd name="T4" fmla="*/ 2147483647 w 882"/>
              <a:gd name="T5" fmla="*/ 2147483647 h 273"/>
              <a:gd name="T6" fmla="*/ 0 w 882"/>
              <a:gd name="T7" fmla="*/ 2147483647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882"/>
              <a:gd name="T13" fmla="*/ 0 h 273"/>
              <a:gd name="T14" fmla="*/ 882 w 882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2" h="273">
                <a:moveTo>
                  <a:pt x="882" y="0"/>
                </a:moveTo>
                <a:cubicBezTo>
                  <a:pt x="847" y="23"/>
                  <a:pt x="756" y="98"/>
                  <a:pt x="672" y="140"/>
                </a:cubicBezTo>
                <a:cubicBezTo>
                  <a:pt x="588" y="182"/>
                  <a:pt x="488" y="231"/>
                  <a:pt x="376" y="252"/>
                </a:cubicBezTo>
                <a:cubicBezTo>
                  <a:pt x="264" y="273"/>
                  <a:pt x="78" y="265"/>
                  <a:pt x="0" y="2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33" name="Freeform 29"/>
          <p:cNvSpPr>
            <a:spLocks/>
          </p:cNvSpPr>
          <p:nvPr/>
        </p:nvSpPr>
        <p:spPr bwMode="auto">
          <a:xfrm>
            <a:off x="4860925" y="5129213"/>
            <a:ext cx="777875" cy="892175"/>
          </a:xfrm>
          <a:custGeom>
            <a:avLst/>
            <a:gdLst>
              <a:gd name="T0" fmla="*/ 2147483647 w 618"/>
              <a:gd name="T1" fmla="*/ 2147483647 h 702"/>
              <a:gd name="T2" fmla="*/ 2147483647 w 618"/>
              <a:gd name="T3" fmla="*/ 2147483647 h 702"/>
              <a:gd name="T4" fmla="*/ 2147483647 w 618"/>
              <a:gd name="T5" fmla="*/ 2147483647 h 702"/>
              <a:gd name="T6" fmla="*/ 0 w 618"/>
              <a:gd name="T7" fmla="*/ 0 h 702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702"/>
              <a:gd name="T14" fmla="*/ 618 w 618"/>
              <a:gd name="T15" fmla="*/ 702 h 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702">
                <a:moveTo>
                  <a:pt x="618" y="702"/>
                </a:moveTo>
                <a:cubicBezTo>
                  <a:pt x="575" y="670"/>
                  <a:pt x="439" y="586"/>
                  <a:pt x="360" y="512"/>
                </a:cubicBezTo>
                <a:cubicBezTo>
                  <a:pt x="281" y="438"/>
                  <a:pt x="204" y="341"/>
                  <a:pt x="144" y="256"/>
                </a:cubicBezTo>
                <a:cubicBezTo>
                  <a:pt x="84" y="171"/>
                  <a:pt x="30" y="5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34" name="Freeform 30"/>
          <p:cNvSpPr>
            <a:spLocks/>
          </p:cNvSpPr>
          <p:nvPr/>
        </p:nvSpPr>
        <p:spPr bwMode="auto">
          <a:xfrm>
            <a:off x="4760913" y="3643313"/>
            <a:ext cx="331787" cy="865187"/>
          </a:xfrm>
          <a:custGeom>
            <a:avLst/>
            <a:gdLst>
              <a:gd name="T0" fmla="*/ 0 w 264"/>
              <a:gd name="T1" fmla="*/ 2147483647 h 680"/>
              <a:gd name="T2" fmla="*/ 2147483647 w 264"/>
              <a:gd name="T3" fmla="*/ 2147483647 h 680"/>
              <a:gd name="T4" fmla="*/ 2147483647 w 264"/>
              <a:gd name="T5" fmla="*/ 2147483647 h 680"/>
              <a:gd name="T6" fmla="*/ 2147483647 w 264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680"/>
              <a:gd name="T14" fmla="*/ 264 w 264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680">
                <a:moveTo>
                  <a:pt x="0" y="680"/>
                </a:moveTo>
                <a:cubicBezTo>
                  <a:pt x="9" y="635"/>
                  <a:pt x="35" y="489"/>
                  <a:pt x="56" y="408"/>
                </a:cubicBezTo>
                <a:cubicBezTo>
                  <a:pt x="77" y="327"/>
                  <a:pt x="93" y="260"/>
                  <a:pt x="128" y="192"/>
                </a:cubicBezTo>
                <a:cubicBezTo>
                  <a:pt x="163" y="124"/>
                  <a:pt x="236" y="40"/>
                  <a:pt x="26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8027988" y="4797425"/>
            <a:ext cx="627062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–79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516688" y="6021388"/>
            <a:ext cx="627062" cy="576262"/>
            <a:chOff x="2109" y="3294"/>
            <a:chExt cx="499" cy="453"/>
          </a:xfrm>
        </p:grpSpPr>
        <p:sp>
          <p:nvSpPr>
            <p:cNvPr id="5174" name="Oval 33"/>
            <p:cNvSpPr>
              <a:spLocks noChangeArrowheads="1"/>
            </p:cNvSpPr>
            <p:nvPr/>
          </p:nvSpPr>
          <p:spPr bwMode="auto">
            <a:xfrm>
              <a:off x="2154" y="3521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2109" y="3294"/>
              <a:ext cx="499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1116013" y="836613"/>
            <a:ext cx="636587" cy="5937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60</a:t>
            </a:r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2532063" y="379413"/>
            <a:ext cx="669925" cy="596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689350" y="1454150"/>
            <a:ext cx="665163" cy="596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400425" y="3125788"/>
            <a:ext cx="666750" cy="595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1762125" y="3602038"/>
            <a:ext cx="701675" cy="596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611188" y="2290763"/>
            <a:ext cx="704850" cy="595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43" name="Freeform 46"/>
          <p:cNvSpPr>
            <a:spLocks/>
          </p:cNvSpPr>
          <p:nvPr/>
        </p:nvSpPr>
        <p:spPr bwMode="auto">
          <a:xfrm>
            <a:off x="1687513" y="677863"/>
            <a:ext cx="844550" cy="260350"/>
          </a:xfrm>
          <a:custGeom>
            <a:avLst/>
            <a:gdLst>
              <a:gd name="T0" fmla="*/ 0 w 663"/>
              <a:gd name="T1" fmla="*/ 2147483647 h 198"/>
              <a:gd name="T2" fmla="*/ 2147483647 w 663"/>
              <a:gd name="T3" fmla="*/ 2147483647 h 198"/>
              <a:gd name="T4" fmla="*/ 2147483647 w 663"/>
              <a:gd name="T5" fmla="*/ 0 h 198"/>
              <a:gd name="T6" fmla="*/ 0 60000 65536"/>
              <a:gd name="T7" fmla="*/ 0 60000 65536"/>
              <a:gd name="T8" fmla="*/ 0 60000 65536"/>
              <a:gd name="T9" fmla="*/ 0 w 663"/>
              <a:gd name="T10" fmla="*/ 0 h 198"/>
              <a:gd name="T11" fmla="*/ 663 w 663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3" h="198">
                <a:moveTo>
                  <a:pt x="0" y="198"/>
                </a:moveTo>
                <a:cubicBezTo>
                  <a:pt x="47" y="173"/>
                  <a:pt x="191" y="78"/>
                  <a:pt x="301" y="45"/>
                </a:cubicBezTo>
                <a:cubicBezTo>
                  <a:pt x="411" y="12"/>
                  <a:pt x="535" y="7"/>
                  <a:pt x="663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44" name="Freeform 47"/>
          <p:cNvSpPr>
            <a:spLocks/>
          </p:cNvSpPr>
          <p:nvPr/>
        </p:nvSpPr>
        <p:spPr bwMode="auto">
          <a:xfrm>
            <a:off x="3105150" y="793750"/>
            <a:ext cx="803275" cy="650875"/>
          </a:xfrm>
          <a:custGeom>
            <a:avLst/>
            <a:gdLst>
              <a:gd name="T0" fmla="*/ 0 w 631"/>
              <a:gd name="T1" fmla="*/ 0 h 495"/>
              <a:gd name="T2" fmla="*/ 2147483647 w 631"/>
              <a:gd name="T3" fmla="*/ 2147483647 h 495"/>
              <a:gd name="T4" fmla="*/ 2147483647 w 631"/>
              <a:gd name="T5" fmla="*/ 2147483647 h 495"/>
              <a:gd name="T6" fmla="*/ 0 60000 65536"/>
              <a:gd name="T7" fmla="*/ 0 60000 65536"/>
              <a:gd name="T8" fmla="*/ 0 60000 65536"/>
              <a:gd name="T9" fmla="*/ 0 w 631"/>
              <a:gd name="T10" fmla="*/ 0 h 495"/>
              <a:gd name="T11" fmla="*/ 631 w 631"/>
              <a:gd name="T12" fmla="*/ 495 h 4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495">
                <a:moveTo>
                  <a:pt x="0" y="0"/>
                </a:moveTo>
                <a:cubicBezTo>
                  <a:pt x="57" y="31"/>
                  <a:pt x="238" y="101"/>
                  <a:pt x="343" y="183"/>
                </a:cubicBezTo>
                <a:cubicBezTo>
                  <a:pt x="448" y="265"/>
                  <a:pt x="571" y="430"/>
                  <a:pt x="631" y="49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45" name="Freeform 48"/>
          <p:cNvSpPr>
            <a:spLocks/>
          </p:cNvSpPr>
          <p:nvPr/>
        </p:nvSpPr>
        <p:spPr bwMode="auto">
          <a:xfrm>
            <a:off x="3949700" y="2022475"/>
            <a:ext cx="223838" cy="1169988"/>
          </a:xfrm>
          <a:custGeom>
            <a:avLst/>
            <a:gdLst>
              <a:gd name="T0" fmla="*/ 2147483647 w 175"/>
              <a:gd name="T1" fmla="*/ 0 h 888"/>
              <a:gd name="T2" fmla="*/ 2147483647 w 175"/>
              <a:gd name="T3" fmla="*/ 2147483647 h 888"/>
              <a:gd name="T4" fmla="*/ 0 w 175"/>
              <a:gd name="T5" fmla="*/ 2147483647 h 888"/>
              <a:gd name="T6" fmla="*/ 0 60000 65536"/>
              <a:gd name="T7" fmla="*/ 0 60000 65536"/>
              <a:gd name="T8" fmla="*/ 0 60000 65536"/>
              <a:gd name="T9" fmla="*/ 0 w 175"/>
              <a:gd name="T10" fmla="*/ 0 h 888"/>
              <a:gd name="T11" fmla="*/ 175 w 175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888">
                <a:moveTo>
                  <a:pt x="136" y="0"/>
                </a:moveTo>
                <a:cubicBezTo>
                  <a:pt x="140" y="65"/>
                  <a:pt x="175" y="236"/>
                  <a:pt x="152" y="384"/>
                </a:cubicBezTo>
                <a:cubicBezTo>
                  <a:pt x="129" y="532"/>
                  <a:pt x="32" y="783"/>
                  <a:pt x="0" y="88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46" name="Freeform 49"/>
          <p:cNvSpPr>
            <a:spLocks/>
          </p:cNvSpPr>
          <p:nvPr/>
        </p:nvSpPr>
        <p:spPr bwMode="auto">
          <a:xfrm>
            <a:off x="2400300" y="3649663"/>
            <a:ext cx="1123950" cy="358775"/>
          </a:xfrm>
          <a:custGeom>
            <a:avLst/>
            <a:gdLst>
              <a:gd name="T0" fmla="*/ 2147483647 w 882"/>
              <a:gd name="T1" fmla="*/ 0 h 273"/>
              <a:gd name="T2" fmla="*/ 2147483647 w 882"/>
              <a:gd name="T3" fmla="*/ 2147483647 h 273"/>
              <a:gd name="T4" fmla="*/ 2147483647 w 882"/>
              <a:gd name="T5" fmla="*/ 2147483647 h 273"/>
              <a:gd name="T6" fmla="*/ 0 w 882"/>
              <a:gd name="T7" fmla="*/ 2147483647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882"/>
              <a:gd name="T13" fmla="*/ 0 h 273"/>
              <a:gd name="T14" fmla="*/ 882 w 882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2" h="273">
                <a:moveTo>
                  <a:pt x="882" y="0"/>
                </a:moveTo>
                <a:cubicBezTo>
                  <a:pt x="847" y="23"/>
                  <a:pt x="756" y="98"/>
                  <a:pt x="672" y="140"/>
                </a:cubicBezTo>
                <a:cubicBezTo>
                  <a:pt x="588" y="182"/>
                  <a:pt x="488" y="231"/>
                  <a:pt x="376" y="252"/>
                </a:cubicBezTo>
                <a:cubicBezTo>
                  <a:pt x="264" y="273"/>
                  <a:pt x="78" y="265"/>
                  <a:pt x="0" y="2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47" name="Freeform 50"/>
          <p:cNvSpPr>
            <a:spLocks/>
          </p:cNvSpPr>
          <p:nvPr/>
        </p:nvSpPr>
        <p:spPr bwMode="auto">
          <a:xfrm>
            <a:off x="993775" y="2917825"/>
            <a:ext cx="787400" cy="922338"/>
          </a:xfrm>
          <a:custGeom>
            <a:avLst/>
            <a:gdLst>
              <a:gd name="T0" fmla="*/ 2147483647 w 618"/>
              <a:gd name="T1" fmla="*/ 2147483647 h 702"/>
              <a:gd name="T2" fmla="*/ 2147483647 w 618"/>
              <a:gd name="T3" fmla="*/ 2147483647 h 702"/>
              <a:gd name="T4" fmla="*/ 2147483647 w 618"/>
              <a:gd name="T5" fmla="*/ 2147483647 h 702"/>
              <a:gd name="T6" fmla="*/ 0 w 618"/>
              <a:gd name="T7" fmla="*/ 0 h 702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702"/>
              <a:gd name="T14" fmla="*/ 618 w 618"/>
              <a:gd name="T15" fmla="*/ 702 h 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702">
                <a:moveTo>
                  <a:pt x="618" y="702"/>
                </a:moveTo>
                <a:cubicBezTo>
                  <a:pt x="575" y="670"/>
                  <a:pt x="439" y="586"/>
                  <a:pt x="360" y="512"/>
                </a:cubicBezTo>
                <a:cubicBezTo>
                  <a:pt x="281" y="438"/>
                  <a:pt x="204" y="341"/>
                  <a:pt x="144" y="256"/>
                </a:cubicBezTo>
                <a:cubicBezTo>
                  <a:pt x="84" y="171"/>
                  <a:pt x="30" y="5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148" name="Freeform 51"/>
          <p:cNvSpPr>
            <a:spLocks/>
          </p:cNvSpPr>
          <p:nvPr/>
        </p:nvSpPr>
        <p:spPr bwMode="auto">
          <a:xfrm>
            <a:off x="892175" y="1381125"/>
            <a:ext cx="336550" cy="893763"/>
          </a:xfrm>
          <a:custGeom>
            <a:avLst/>
            <a:gdLst>
              <a:gd name="T0" fmla="*/ 0 w 264"/>
              <a:gd name="T1" fmla="*/ 2147483647 h 680"/>
              <a:gd name="T2" fmla="*/ 2147483647 w 264"/>
              <a:gd name="T3" fmla="*/ 2147483647 h 680"/>
              <a:gd name="T4" fmla="*/ 2147483647 w 264"/>
              <a:gd name="T5" fmla="*/ 2147483647 h 680"/>
              <a:gd name="T6" fmla="*/ 2147483647 w 264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680"/>
              <a:gd name="T14" fmla="*/ 264 w 264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680">
                <a:moveTo>
                  <a:pt x="0" y="680"/>
                </a:moveTo>
                <a:cubicBezTo>
                  <a:pt x="9" y="635"/>
                  <a:pt x="35" y="489"/>
                  <a:pt x="56" y="408"/>
                </a:cubicBezTo>
                <a:cubicBezTo>
                  <a:pt x="77" y="327"/>
                  <a:pt x="93" y="260"/>
                  <a:pt x="128" y="192"/>
                </a:cubicBezTo>
                <a:cubicBezTo>
                  <a:pt x="163" y="124"/>
                  <a:pt x="236" y="40"/>
                  <a:pt x="26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1401763" y="404813"/>
            <a:ext cx="6350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+9</a:t>
            </a:r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3168650" y="320675"/>
            <a:ext cx="635000" cy="5953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:3</a:t>
            </a:r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4224338" y="1895475"/>
            <a:ext cx="6350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–15</a:t>
            </a:r>
          </a:p>
        </p:txBody>
      </p:sp>
      <p:graphicFrame>
        <p:nvGraphicFramePr>
          <p:cNvPr id="5122" name="Object 55"/>
          <p:cNvGraphicFramePr>
            <a:graphicFrameLocks noChangeAspect="1"/>
          </p:cNvGraphicFramePr>
          <p:nvPr/>
        </p:nvGraphicFramePr>
        <p:xfrm>
          <a:off x="3873500" y="2259013"/>
          <a:ext cx="92075" cy="180975"/>
        </p:xfrm>
        <a:graphic>
          <a:graphicData uri="http://schemas.openxmlformats.org/presentationml/2006/ole">
            <p:oleObj spid="_x0000_s114690" name="Формула" r:id="rId5" imgW="114120" imgH="215640" progId="Equation.3">
              <p:embed/>
            </p:oleObj>
          </a:graphicData>
        </a:graphic>
      </p:graphicFrame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216275" y="3644900"/>
            <a:ext cx="635000" cy="596900"/>
            <a:chOff x="2109" y="3294"/>
            <a:chExt cx="499" cy="453"/>
          </a:xfrm>
        </p:grpSpPr>
        <p:sp>
          <p:nvSpPr>
            <p:cNvPr id="5172" name="Oval 57"/>
            <p:cNvSpPr>
              <a:spLocks noChangeArrowheads="1"/>
            </p:cNvSpPr>
            <p:nvPr/>
          </p:nvSpPr>
          <p:spPr bwMode="auto">
            <a:xfrm>
              <a:off x="2154" y="3521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auto">
            <a:xfrm>
              <a:off x="2109" y="3294"/>
              <a:ext cx="499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12</a:t>
              </a:r>
            </a:p>
          </p:txBody>
        </p:sp>
      </p:grp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1042988" y="3500438"/>
            <a:ext cx="636587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:2</a:t>
            </a:r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192088" y="1773238"/>
            <a:ext cx="6350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+12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7596188" y="3119438"/>
            <a:ext cx="635000" cy="596900"/>
            <a:chOff x="2109" y="3294"/>
            <a:chExt cx="499" cy="453"/>
          </a:xfrm>
        </p:grpSpPr>
        <p:sp>
          <p:nvSpPr>
            <p:cNvPr id="5170" name="Oval 62"/>
            <p:cNvSpPr>
              <a:spLocks noChangeArrowheads="1"/>
            </p:cNvSpPr>
            <p:nvPr/>
          </p:nvSpPr>
          <p:spPr bwMode="auto">
            <a:xfrm>
              <a:off x="2154" y="3521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auto">
            <a:xfrm>
              <a:off x="2109" y="3294"/>
              <a:ext cx="499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</p:grp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5724525" y="2420938"/>
            <a:ext cx="627063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–27</a:t>
            </a:r>
          </a:p>
        </p:txBody>
      </p:sp>
      <p:sp>
        <p:nvSpPr>
          <p:cNvPr id="32833" name="Oval 65"/>
          <p:cNvSpPr>
            <a:spLocks noChangeArrowheads="1"/>
          </p:cNvSpPr>
          <p:nvPr/>
        </p:nvSpPr>
        <p:spPr bwMode="auto">
          <a:xfrm>
            <a:off x="4356100" y="3429000"/>
            <a:ext cx="635000" cy="5953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:4</a:t>
            </a:r>
          </a:p>
        </p:txBody>
      </p:sp>
      <p:sp>
        <p:nvSpPr>
          <p:cNvPr id="32834" name="Oval 66"/>
          <p:cNvSpPr>
            <a:spLocks noChangeArrowheads="1"/>
          </p:cNvSpPr>
          <p:nvPr/>
        </p:nvSpPr>
        <p:spPr bwMode="auto">
          <a:xfrm>
            <a:off x="4427538" y="5229225"/>
            <a:ext cx="6350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+16</a:t>
            </a:r>
          </a:p>
        </p:txBody>
      </p:sp>
      <p:sp>
        <p:nvSpPr>
          <p:cNvPr id="5159" name="Freeform 67"/>
          <p:cNvSpPr>
            <a:spLocks/>
          </p:cNvSpPr>
          <p:nvPr/>
        </p:nvSpPr>
        <p:spPr bwMode="auto">
          <a:xfrm>
            <a:off x="7043738" y="3124200"/>
            <a:ext cx="695325" cy="581025"/>
          </a:xfrm>
          <a:custGeom>
            <a:avLst/>
            <a:gdLst>
              <a:gd name="T0" fmla="*/ 0 w 438"/>
              <a:gd name="T1" fmla="*/ 0 h 366"/>
              <a:gd name="T2" fmla="*/ 2147483647 w 438"/>
              <a:gd name="T3" fmla="*/ 2147483647 h 366"/>
              <a:gd name="T4" fmla="*/ 2147483647 w 438"/>
              <a:gd name="T5" fmla="*/ 2147483647 h 366"/>
              <a:gd name="T6" fmla="*/ 0 60000 65536"/>
              <a:gd name="T7" fmla="*/ 0 60000 65536"/>
              <a:gd name="T8" fmla="*/ 0 60000 65536"/>
              <a:gd name="T9" fmla="*/ 0 w 438"/>
              <a:gd name="T10" fmla="*/ 0 h 366"/>
              <a:gd name="T11" fmla="*/ 438 w 438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366">
                <a:moveTo>
                  <a:pt x="0" y="0"/>
                </a:moveTo>
                <a:cubicBezTo>
                  <a:pt x="36" y="18"/>
                  <a:pt x="137" y="55"/>
                  <a:pt x="210" y="116"/>
                </a:cubicBezTo>
                <a:cubicBezTo>
                  <a:pt x="283" y="177"/>
                  <a:pt x="390" y="314"/>
                  <a:pt x="438" y="36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6372225" y="2636838"/>
            <a:ext cx="720725" cy="6477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63</a:t>
            </a:r>
            <a:endParaRPr lang="ru-RU" sz="2400" b="1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4932363" y="3141663"/>
            <a:ext cx="720725" cy="6477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36</a:t>
            </a:r>
            <a:endParaRPr lang="ru-RU" sz="2400" b="1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4500563" y="4508500"/>
            <a:ext cx="720725" cy="6477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9</a:t>
            </a:r>
            <a:endParaRPr lang="ru-RU" sz="2400" b="1"/>
          </a:p>
        </p:txBody>
      </p:sp>
      <p:sp>
        <p:nvSpPr>
          <p:cNvPr id="5203" name="Oval 83"/>
          <p:cNvSpPr>
            <a:spLocks noChangeArrowheads="1"/>
          </p:cNvSpPr>
          <p:nvPr/>
        </p:nvSpPr>
        <p:spPr bwMode="auto">
          <a:xfrm>
            <a:off x="5651500" y="5734050"/>
            <a:ext cx="720725" cy="6477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25</a:t>
            </a:r>
            <a:endParaRPr lang="ru-RU" sz="2400" b="1"/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7451725" y="3644900"/>
            <a:ext cx="720725" cy="6477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21</a:t>
            </a:r>
            <a:endParaRPr lang="ru-RU" sz="2400" b="1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2484438" y="333375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/>
              <a:t>69</a:t>
            </a:r>
            <a:endParaRPr lang="ru-RU" sz="2400" b="1" dirty="0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3635375" y="1412875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/>
              <a:t>23</a:t>
            </a:r>
            <a:endParaRPr lang="ru-RU" sz="2400" b="1" dirty="0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3348038" y="3068638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8</a:t>
            </a:r>
            <a:endParaRPr lang="ru-RU" sz="2400" b="1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1763713" y="3573463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96</a:t>
            </a:r>
            <a:endParaRPr lang="ru-RU" sz="2400" b="1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611188" y="2276475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48</a:t>
            </a:r>
            <a:endParaRPr lang="ru-RU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987" cy="6858000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29688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9600" dirty="0" smtClean="0">
                <a:solidFill>
                  <a:srgbClr val="008000"/>
                </a:solidFill>
                <a:latin typeface="Arial Black" pitchFamily="34" charset="0"/>
              </a:rPr>
              <a:t>   Зупинка 1</a:t>
            </a:r>
            <a:r>
              <a:rPr lang="uk-UA" sz="10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uk-UA" sz="6600" dirty="0" smtClean="0">
                <a:solidFill>
                  <a:srgbClr val="008000"/>
                </a:solidFill>
                <a:latin typeface="Arial Black" pitchFamily="34" charset="0"/>
              </a:rPr>
              <a:t>      </a:t>
            </a:r>
            <a:r>
              <a:rPr lang="uk-UA" sz="7200" dirty="0" err="1" smtClean="0">
                <a:solidFill>
                  <a:srgbClr val="0000FF"/>
                </a:solidFill>
                <a:latin typeface="Arial Black" pitchFamily="34" charset="0"/>
              </a:rPr>
              <a:t>“Виміряй”</a:t>
            </a:r>
            <a:endParaRPr lang="uk-UA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101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5460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929188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rg-2-25-trans-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643834" y="2643182"/>
            <a:ext cx="1009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rg-4-25-trans-y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8191500" y="1357313"/>
            <a:ext cx="9525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4754ed4900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4857750"/>
            <a:ext cx="2214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fabd7147a7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rg-1-25-trans-y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214438" y="1000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arg-3-25-trans-y.gif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0" y="2786063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232 L -0.24114 0.0023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94 L -0.25225 -0.003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транспорт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251325"/>
            <a:ext cx="40274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1476375" y="2492375"/>
            <a:ext cx="237490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684213" y="1989138"/>
            <a:ext cx="31670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862013" y="0"/>
            <a:ext cx="8281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chemeClr val="tx2"/>
                </a:solidFill>
                <a:latin typeface="Garamond" pitchFamily="18" charset="0"/>
              </a:rPr>
              <a:t>Як </a:t>
            </a:r>
            <a:r>
              <a:rPr lang="ru-RU" sz="5400" b="1" dirty="0" err="1" smtClean="0">
                <a:solidFill>
                  <a:schemeClr val="tx2"/>
                </a:solidFill>
                <a:latin typeface="Garamond" pitchFamily="18" charset="0"/>
              </a:rPr>
              <a:t>виміряти</a:t>
            </a:r>
            <a:r>
              <a:rPr lang="ru-RU" sz="5400" b="1" dirty="0" smtClean="0">
                <a:solidFill>
                  <a:schemeClr val="tx2"/>
                </a:solidFill>
                <a:latin typeface="Garamond" pitchFamily="18" charset="0"/>
              </a:rPr>
              <a:t> кут</a:t>
            </a:r>
            <a:endParaRPr lang="ru-RU" sz="5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58382" name="Picture 14" descr="транспортир"/>
          <p:cNvPicPr>
            <a:picLocks noChangeAspect="1" noChangeArrowheads="1"/>
          </p:cNvPicPr>
          <p:nvPr/>
        </p:nvPicPr>
        <p:blipFill>
          <a:blip r:embed="rId4" cstate="print"/>
          <a:srcRect t="5542"/>
          <a:stretch>
            <a:fillRect/>
          </a:stretch>
        </p:blipFill>
        <p:spPr bwMode="auto">
          <a:xfrm rot="557136">
            <a:off x="1822450" y="1843088"/>
            <a:ext cx="40274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1476375" y="2492375"/>
            <a:ext cx="237490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 flipV="1">
            <a:off x="712788" y="1989138"/>
            <a:ext cx="31670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1187450" y="2852738"/>
            <a:ext cx="935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55</a:t>
            </a:r>
            <a:r>
              <a:rPr lang="en-US" sz="2800" b="1" dirty="0"/>
              <a:t>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18519E-6 L -0.3302 -0.368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3" grpId="0" animBg="1"/>
      <p:bldP spid="583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47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</a:p>
        </p:txBody>
      </p:sp>
      <p:pic>
        <p:nvPicPr>
          <p:cNvPr id="12291" name="Picture 4" descr="угол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71" y="1571611"/>
            <a:ext cx="8760929" cy="50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14282" y="4572008"/>
            <a:ext cx="576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/>
              <a:t>О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8643934" y="1571612"/>
            <a:ext cx="1000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/>
              <a:t>А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8747918" y="4572008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/>
              <a:t>В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684213" y="14843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785786" y="928670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прикладено</a:t>
            </a:r>
            <a:r>
              <a:rPr lang="ru-RU" sz="2800" dirty="0" smtClean="0"/>
              <a:t> транспортир?</a:t>
            </a:r>
            <a:endParaRPr lang="ru-RU" sz="2800" dirty="0"/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4572000" y="594995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Первір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себе!</a:t>
            </a:r>
            <a:endParaRPr lang="ru-RU" sz="5400" b="1" dirty="0" smtClean="0"/>
          </a:p>
        </p:txBody>
      </p:sp>
      <p:pic>
        <p:nvPicPr>
          <p:cNvPr id="13315" name="Picture 8" descr="угол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77985" y="928670"/>
            <a:ext cx="9321985" cy="6500858"/>
          </a:xfrm>
          <a:noFill/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928662" y="1500174"/>
            <a:ext cx="1576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/>
              <a:t>С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286248" y="4214818"/>
            <a:ext cx="1576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D</a:t>
            </a:r>
            <a:endParaRPr lang="ru-RU" sz="4000" dirty="0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8572528" y="2857496"/>
            <a:ext cx="1576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/>
              <a:t>Е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5148263" y="59499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642910" y="785794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прикладено</a:t>
            </a:r>
            <a:r>
              <a:rPr lang="ru-RU" sz="2800" dirty="0" smtClean="0"/>
              <a:t> транспортир?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1297</Words>
  <Application>Microsoft Office PowerPoint</Application>
  <PresentationFormat>Экран (4:3)</PresentationFormat>
  <Paragraphs>639</Paragraphs>
  <Slides>44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Перевір себе!</vt:lpstr>
      <vt:lpstr>Первір себе!</vt:lpstr>
      <vt:lpstr>Слайд 10</vt:lpstr>
      <vt:lpstr>Перевір себе!</vt:lpstr>
      <vt:lpstr>Перевір себе!</vt:lpstr>
      <vt:lpstr>Слайд 13</vt:lpstr>
      <vt:lpstr>Слайд 14</vt:lpstr>
      <vt:lpstr>Фізкультхвилинки для кожної дитинки</vt:lpstr>
      <vt:lpstr>Слайд 16</vt:lpstr>
      <vt:lpstr>Найбільший скарб-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181</cp:revision>
  <dcterms:created xsi:type="dcterms:W3CDTF">2011-11-21T17:40:58Z</dcterms:created>
  <dcterms:modified xsi:type="dcterms:W3CDTF">2012-01-29T08:03:45Z</dcterms:modified>
</cp:coreProperties>
</file>