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1"/>
  </p:notesMasterIdLst>
  <p:sldIdLst>
    <p:sldId id="257" r:id="rId2"/>
    <p:sldId id="286" r:id="rId3"/>
    <p:sldId id="275" r:id="rId4"/>
    <p:sldId id="276" r:id="rId5"/>
    <p:sldId id="282" r:id="rId6"/>
    <p:sldId id="258" r:id="rId7"/>
    <p:sldId id="283" r:id="rId8"/>
    <p:sldId id="260" r:id="rId9"/>
    <p:sldId id="285" r:id="rId10"/>
    <p:sldId id="263" r:id="rId11"/>
    <p:sldId id="264" r:id="rId12"/>
    <p:sldId id="267" r:id="rId13"/>
    <p:sldId id="284" r:id="rId14"/>
    <p:sldId id="277" r:id="rId15"/>
    <p:sldId id="273" r:id="rId16"/>
    <p:sldId id="272" r:id="rId17"/>
    <p:sldId id="274" r:id="rId18"/>
    <p:sldId id="279" r:id="rId19"/>
    <p:sldId id="278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2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3E1F5A-AA0C-4693-8F6C-35D9F687CD18}" type="datetimeFigureOut">
              <a:rPr lang="ru-RU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00B74D8-ED37-4F62-8F36-8E59BEEE80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389717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291A7-54ED-441A-AC3B-9D2CECCF0CA5}" type="slidenum">
              <a:rPr lang="uk-UA" smtClean="0"/>
              <a:pPr>
                <a:defRPr/>
              </a:pPr>
              <a:t>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684906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6DD4A-6D6D-43AB-9FE1-731B86C464B8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EDAF4-0E9F-461C-9D06-0CE9E841DC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177212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8B4BD-545A-46C4-B081-54D423E78E62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DA07D-FCC5-4496-A386-1A674C41625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4944009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FC6AE-D3DD-4F74-AE37-DC4650A945EC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93A32-FA88-44F7-BEFA-DF4FDC29D6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9044262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F5DF9-0DF9-40B4-B89B-1A9A0C0E61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ACC1A-2DC2-43DC-9B05-2942FC2FAE3A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633D6-B1AC-4305-B613-AA8603B531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389228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0DEA7-8CCF-4953-91EF-A63B87C26892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9922E-AB81-4895-8155-E6296BDA06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0662633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3F0D3-209D-4FBF-B9DC-CE991CB3B36D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F7DC7-2145-47F8-A02B-B317DEBC07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9147366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6AE00-922A-43BD-8434-CBB918CEC928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82297-F272-4620-A5B2-B968FD449A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20180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C457F-4E39-488C-911E-5208404165E8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5FC2A-04F5-4232-B982-6B2513DA318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4066672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BF89A-4064-477E-BD7B-6D16CFDDB8B5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F0596-BA8A-4073-9501-27E538B7E83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1674128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9DD2D-CCEA-44C8-9984-84B8ECA57F30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BA3C3-9E7E-440C-A4DD-45B427E3C13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588653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uk-UA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3482F-6024-42EB-BB0D-542A67138ED2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D7189-E8FB-4B9A-98C1-5A45270DBCD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0224589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uk-UA" smtClean="0"/>
          </a:p>
        </p:txBody>
      </p:sp>
      <p:sp>
        <p:nvSpPr>
          <p:cNvPr id="1229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624E83-C775-4663-8126-AC115D7AFEE7}" type="datetimeFigureOut">
              <a:rPr lang="ru-RU" smtClean="0"/>
              <a:pPr>
                <a:defRPr/>
              </a:pPr>
              <a:t>19.02.2015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42E91C-A549-4098-9268-C74E4944C1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-5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2.jpeg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43.png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3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gif"/><Relationship Id="rId2" Type="http://schemas.openxmlformats.org/officeDocument/2006/relationships/image" Target="../media/image44.gi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20.png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8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7.png"/><Relationship Id="rId4" Type="http://schemas.openxmlformats.org/officeDocument/2006/relationships/oleObject" Target="../embeddings/oleObject3.bin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75798" y="1946449"/>
            <a:ext cx="8348953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/>
            <a:r>
              <a:rPr lang="uk-UA" sz="6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Інтеграл та його</a:t>
            </a:r>
          </a:p>
          <a:p>
            <a:pPr algn="ctr"/>
            <a:r>
              <a:rPr lang="uk-UA" sz="6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застосування.</a:t>
            </a:r>
            <a:endParaRPr lang="uk-UA" sz="40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80112" y="5013176"/>
            <a:ext cx="31516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dirty="0" smtClean="0"/>
              <a:t>Виконала</a:t>
            </a:r>
          </a:p>
          <a:p>
            <a:pPr algn="ctr"/>
            <a:r>
              <a:rPr lang="uk-UA" dirty="0" smtClean="0"/>
              <a:t>в</a:t>
            </a:r>
            <a:r>
              <a:rPr lang="uk-UA" dirty="0" smtClean="0"/>
              <a:t>читель математики</a:t>
            </a:r>
          </a:p>
          <a:p>
            <a:pPr algn="ctr"/>
            <a:r>
              <a:rPr lang="uk-UA" dirty="0" err="1" smtClean="0"/>
              <a:t>Томчук</a:t>
            </a:r>
            <a:r>
              <a:rPr lang="uk-UA" dirty="0" smtClean="0"/>
              <a:t> Тетяна Ярославівна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Прямоугольник 53"/>
          <p:cNvSpPr/>
          <p:nvPr/>
        </p:nvSpPr>
        <p:spPr>
          <a:xfrm>
            <a:off x="3929063" y="3429000"/>
            <a:ext cx="4786312" cy="10001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4643438" y="1500188"/>
            <a:ext cx="3429000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631825" y="2428875"/>
            <a:ext cx="2351088" cy="390525"/>
          </a:xfrm>
          <a:custGeom>
            <a:avLst/>
            <a:gdLst>
              <a:gd name="connsiteX0" fmla="*/ 0 w 2351315"/>
              <a:gd name="connsiteY0" fmla="*/ 391886 h 391886"/>
              <a:gd name="connsiteX1" fmla="*/ 1099458 w 2351315"/>
              <a:gd name="connsiteY1" fmla="*/ 293915 h 391886"/>
              <a:gd name="connsiteX2" fmla="*/ 1371600 w 2351315"/>
              <a:gd name="connsiteY2" fmla="*/ 141515 h 391886"/>
              <a:gd name="connsiteX3" fmla="*/ 2068286 w 2351315"/>
              <a:gd name="connsiteY3" fmla="*/ 54429 h 391886"/>
              <a:gd name="connsiteX4" fmla="*/ 2351315 w 2351315"/>
              <a:gd name="connsiteY4" fmla="*/ 0 h 391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1315" h="391886">
                <a:moveTo>
                  <a:pt x="0" y="391886"/>
                </a:moveTo>
                <a:cubicBezTo>
                  <a:pt x="435429" y="363764"/>
                  <a:pt x="870858" y="335643"/>
                  <a:pt x="1099458" y="293915"/>
                </a:cubicBezTo>
                <a:cubicBezTo>
                  <a:pt x="1328058" y="252187"/>
                  <a:pt x="1210129" y="181429"/>
                  <a:pt x="1371600" y="141515"/>
                </a:cubicBezTo>
                <a:cubicBezTo>
                  <a:pt x="1533071" y="101601"/>
                  <a:pt x="1905000" y="78015"/>
                  <a:pt x="2068286" y="54429"/>
                </a:cubicBezTo>
                <a:cubicBezTo>
                  <a:pt x="2231572" y="30843"/>
                  <a:pt x="2296886" y="9072"/>
                  <a:pt x="2351315" y="0"/>
                </a:cubicBezTo>
              </a:path>
            </a:pathLst>
          </a:cu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821531" y="2393157"/>
            <a:ext cx="785813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2321718" y="2250282"/>
            <a:ext cx="500063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Группа 30"/>
          <p:cNvGrpSpPr>
            <a:grpSpLocks/>
          </p:cNvGrpSpPr>
          <p:nvPr/>
        </p:nvGrpSpPr>
        <p:grpSpPr bwMode="auto">
          <a:xfrm>
            <a:off x="500063" y="1071563"/>
            <a:ext cx="3757612" cy="2214562"/>
            <a:chOff x="500034" y="1071546"/>
            <a:chExt cx="3757960" cy="2215372"/>
          </a:xfrm>
        </p:grpSpPr>
        <p:cxnSp>
          <p:nvCxnSpPr>
            <p:cNvPr id="8" name="Прямая со стрелкой 7"/>
            <p:cNvCxnSpPr/>
            <p:nvPr/>
          </p:nvCxnSpPr>
          <p:spPr>
            <a:xfrm rot="5400000" flipH="1" flipV="1">
              <a:off x="-179781" y="2178438"/>
              <a:ext cx="2215372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642922" y="2000573"/>
              <a:ext cx="3214985" cy="158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37" name="TextBox 22"/>
            <p:cNvSpPr txBox="1">
              <a:spLocks noChangeArrowheads="1"/>
            </p:cNvSpPr>
            <p:nvPr/>
          </p:nvSpPr>
          <p:spPr bwMode="auto">
            <a:xfrm>
              <a:off x="500034" y="1071546"/>
              <a:ext cx="3289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Lucida Sans Unicode" pitchFamily="34" charset="0"/>
                </a:rPr>
                <a:t>Y</a:t>
              </a:r>
              <a:endParaRPr lang="ru-RU">
                <a:latin typeface="Lucida Sans Unicode" pitchFamily="34" charset="0"/>
              </a:endParaRPr>
            </a:p>
          </p:txBody>
        </p:sp>
        <p:sp>
          <p:nvSpPr>
            <p:cNvPr id="21538" name="TextBox 23"/>
            <p:cNvSpPr txBox="1">
              <a:spLocks noChangeArrowheads="1"/>
            </p:cNvSpPr>
            <p:nvPr/>
          </p:nvSpPr>
          <p:spPr bwMode="auto">
            <a:xfrm>
              <a:off x="3929058" y="2071678"/>
              <a:ext cx="3289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Lucida Sans Unicode" pitchFamily="34" charset="0"/>
                </a:rPr>
                <a:t>X</a:t>
              </a:r>
              <a:endParaRPr lang="ru-RU">
                <a:latin typeface="Lucida Sans Unicode" pitchFamily="34" charset="0"/>
              </a:endParaRPr>
            </a:p>
          </p:txBody>
        </p:sp>
      </p:grp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143000" y="164306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a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428875" y="1643063"/>
            <a:ext cx="330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b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785938" y="2714625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y=f(x)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571625" y="2071688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Lucida Sans Unicode" pitchFamily="34" charset="0"/>
              </a:rPr>
              <a:t>S</a:t>
            </a:r>
            <a:endParaRPr lang="ru-RU" sz="2800">
              <a:solidFill>
                <a:srgbClr val="FF0000"/>
              </a:solidFill>
              <a:latin typeface="Lucida Sans Unicode" pitchFamily="34" charset="0"/>
            </a:endParaRPr>
          </a:p>
        </p:txBody>
      </p:sp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4714875" y="1571625"/>
          <a:ext cx="3143250" cy="1031875"/>
        </p:xfrm>
        <a:graphic>
          <a:graphicData uri="http://schemas.openxmlformats.org/presentationml/2006/ole">
            <p:oleObj spid="_x0000_s21521" name="Формула" r:id="rId3" imgW="812447" imgH="418918" progId="Equation.3">
              <p:embed/>
            </p:oleObj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8625" y="714375"/>
            <a:ext cx="40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1)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00063" y="3643313"/>
            <a:ext cx="406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2)</a:t>
            </a:r>
            <a:endParaRPr lang="ru-RU">
              <a:latin typeface="Lucida Sans Unicode" pitchFamily="34" charset="0"/>
            </a:endParaRPr>
          </a:p>
        </p:txBody>
      </p:sp>
      <p:grpSp>
        <p:nvGrpSpPr>
          <p:cNvPr id="33" name="Группа 32"/>
          <p:cNvGrpSpPr>
            <a:grpSpLocks/>
          </p:cNvGrpSpPr>
          <p:nvPr/>
        </p:nvGrpSpPr>
        <p:grpSpPr bwMode="auto">
          <a:xfrm>
            <a:off x="1000125" y="3929063"/>
            <a:ext cx="3757613" cy="2216150"/>
            <a:chOff x="500034" y="1071546"/>
            <a:chExt cx="3757960" cy="2215372"/>
          </a:xfrm>
        </p:grpSpPr>
        <p:cxnSp>
          <p:nvCxnSpPr>
            <p:cNvPr id="34" name="Прямая со стрелкой 33"/>
            <p:cNvCxnSpPr/>
            <p:nvPr/>
          </p:nvCxnSpPr>
          <p:spPr>
            <a:xfrm rot="5400000" flipH="1" flipV="1">
              <a:off x="-178988" y="2179232"/>
              <a:ext cx="2213786" cy="158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 стрелкой 34"/>
            <p:cNvCxnSpPr/>
            <p:nvPr/>
          </p:nvCxnSpPr>
          <p:spPr>
            <a:xfrm>
              <a:off x="642922" y="1999907"/>
              <a:ext cx="3214985" cy="158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533" name="TextBox 35"/>
            <p:cNvSpPr txBox="1">
              <a:spLocks noChangeArrowheads="1"/>
            </p:cNvSpPr>
            <p:nvPr/>
          </p:nvSpPr>
          <p:spPr bwMode="auto">
            <a:xfrm>
              <a:off x="500034" y="1071546"/>
              <a:ext cx="3289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Lucida Sans Unicode" pitchFamily="34" charset="0"/>
                </a:rPr>
                <a:t>Y</a:t>
              </a:r>
              <a:endParaRPr lang="ru-RU" dirty="0">
                <a:latin typeface="Lucida Sans Unicode" pitchFamily="34" charset="0"/>
              </a:endParaRPr>
            </a:p>
          </p:txBody>
        </p:sp>
        <p:sp>
          <p:nvSpPr>
            <p:cNvPr id="21534" name="TextBox 36"/>
            <p:cNvSpPr txBox="1">
              <a:spLocks noChangeArrowheads="1"/>
            </p:cNvSpPr>
            <p:nvPr/>
          </p:nvSpPr>
          <p:spPr bwMode="auto">
            <a:xfrm>
              <a:off x="3929058" y="2071678"/>
              <a:ext cx="32893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Lucida Sans Unicode" pitchFamily="34" charset="0"/>
                </a:rPr>
                <a:t>X</a:t>
              </a:r>
              <a:endParaRPr lang="ru-RU">
                <a:latin typeface="Lucida Sans Unicode" pitchFamily="34" charset="0"/>
              </a:endParaRPr>
            </a:p>
          </p:txBody>
        </p:sp>
      </p:grpSp>
      <p:sp>
        <p:nvSpPr>
          <p:cNvPr id="39" name="Полилиния 38"/>
          <p:cNvSpPr/>
          <p:nvPr/>
        </p:nvSpPr>
        <p:spPr>
          <a:xfrm>
            <a:off x="1382713" y="4202113"/>
            <a:ext cx="2836862" cy="1230312"/>
          </a:xfrm>
          <a:custGeom>
            <a:avLst/>
            <a:gdLst>
              <a:gd name="connsiteX0" fmla="*/ 0 w 2837542"/>
              <a:gd name="connsiteY0" fmla="*/ 0 h 1230085"/>
              <a:gd name="connsiteX1" fmla="*/ 511628 w 2837542"/>
              <a:gd name="connsiteY1" fmla="*/ 10885 h 1230085"/>
              <a:gd name="connsiteX2" fmla="*/ 762000 w 2837542"/>
              <a:gd name="connsiteY2" fmla="*/ 21771 h 1230085"/>
              <a:gd name="connsiteX3" fmla="*/ 914400 w 2837542"/>
              <a:gd name="connsiteY3" fmla="*/ 76200 h 1230085"/>
              <a:gd name="connsiteX4" fmla="*/ 1099457 w 2837542"/>
              <a:gd name="connsiteY4" fmla="*/ 228600 h 1230085"/>
              <a:gd name="connsiteX5" fmla="*/ 1338943 w 2837542"/>
              <a:gd name="connsiteY5" fmla="*/ 402771 h 1230085"/>
              <a:gd name="connsiteX6" fmla="*/ 1469571 w 2837542"/>
              <a:gd name="connsiteY6" fmla="*/ 620485 h 1230085"/>
              <a:gd name="connsiteX7" fmla="*/ 1665514 w 2837542"/>
              <a:gd name="connsiteY7" fmla="*/ 892628 h 1230085"/>
              <a:gd name="connsiteX8" fmla="*/ 1970314 w 2837542"/>
              <a:gd name="connsiteY8" fmla="*/ 1034143 h 1230085"/>
              <a:gd name="connsiteX9" fmla="*/ 2329543 w 2837542"/>
              <a:gd name="connsiteY9" fmla="*/ 1186543 h 1230085"/>
              <a:gd name="connsiteX10" fmla="*/ 2754085 w 2837542"/>
              <a:gd name="connsiteY10" fmla="*/ 1219200 h 1230085"/>
              <a:gd name="connsiteX11" fmla="*/ 2830285 w 2837542"/>
              <a:gd name="connsiteY11" fmla="*/ 1230085 h 1230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37542" h="1230085">
                <a:moveTo>
                  <a:pt x="0" y="0"/>
                </a:moveTo>
                <a:lnTo>
                  <a:pt x="511628" y="10885"/>
                </a:lnTo>
                <a:cubicBezTo>
                  <a:pt x="638628" y="14513"/>
                  <a:pt x="694871" y="10885"/>
                  <a:pt x="762000" y="21771"/>
                </a:cubicBezTo>
                <a:cubicBezTo>
                  <a:pt x="829129" y="32657"/>
                  <a:pt x="858157" y="41729"/>
                  <a:pt x="914400" y="76200"/>
                </a:cubicBezTo>
                <a:cubicBezTo>
                  <a:pt x="970643" y="110671"/>
                  <a:pt x="1028700" y="174172"/>
                  <a:pt x="1099457" y="228600"/>
                </a:cubicBezTo>
                <a:cubicBezTo>
                  <a:pt x="1170214" y="283028"/>
                  <a:pt x="1277257" y="337457"/>
                  <a:pt x="1338943" y="402771"/>
                </a:cubicBezTo>
                <a:cubicBezTo>
                  <a:pt x="1400629" y="468085"/>
                  <a:pt x="1415143" y="538842"/>
                  <a:pt x="1469571" y="620485"/>
                </a:cubicBezTo>
                <a:cubicBezTo>
                  <a:pt x="1523999" y="702128"/>
                  <a:pt x="1582057" y="823685"/>
                  <a:pt x="1665514" y="892628"/>
                </a:cubicBezTo>
                <a:cubicBezTo>
                  <a:pt x="1748971" y="961571"/>
                  <a:pt x="1859643" y="985157"/>
                  <a:pt x="1970314" y="1034143"/>
                </a:cubicBezTo>
                <a:cubicBezTo>
                  <a:pt x="2080985" y="1083129"/>
                  <a:pt x="2198915" y="1155700"/>
                  <a:pt x="2329543" y="1186543"/>
                </a:cubicBezTo>
                <a:cubicBezTo>
                  <a:pt x="2460171" y="1217386"/>
                  <a:pt x="2670628" y="1211943"/>
                  <a:pt x="2754085" y="1219200"/>
                </a:cubicBezTo>
                <a:cubicBezTo>
                  <a:pt x="2837542" y="1226457"/>
                  <a:pt x="2835728" y="1228271"/>
                  <a:pt x="2830285" y="1230085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 rot="5400000">
            <a:off x="1393031" y="4536282"/>
            <a:ext cx="642937" cy="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3643313" y="5143500"/>
            <a:ext cx="571500" cy="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>
            <a:spLocks noChangeArrowheads="1"/>
          </p:cNvSpPr>
          <p:nvPr/>
        </p:nvSpPr>
        <p:spPr bwMode="auto">
          <a:xfrm>
            <a:off x="2500313" y="4071938"/>
            <a:ext cx="86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y=f(x)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1571625" y="4929188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a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46" name="Прямоугольник 45"/>
          <p:cNvSpPr>
            <a:spLocks noChangeArrowheads="1"/>
          </p:cNvSpPr>
          <p:nvPr/>
        </p:nvSpPr>
        <p:spPr bwMode="auto">
          <a:xfrm>
            <a:off x="3786188" y="4572000"/>
            <a:ext cx="33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b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643188" y="4857750"/>
            <a:ext cx="303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c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2000250" y="4357688"/>
            <a:ext cx="4079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Lucida Sans Unicode" pitchFamily="34" charset="0"/>
              </a:rPr>
              <a:t>S</a:t>
            </a:r>
            <a:r>
              <a:rPr lang="en-US" baseline="-25000">
                <a:solidFill>
                  <a:srgbClr val="FF0000"/>
                </a:solidFill>
                <a:latin typeface="Lucida Sans Unicode" pitchFamily="34" charset="0"/>
              </a:rPr>
              <a:t>1</a:t>
            </a:r>
            <a:endParaRPr lang="ru-RU" baseline="-25000">
              <a:solidFill>
                <a:srgbClr val="FF0000"/>
              </a:solidFill>
              <a:latin typeface="Lucida Sans Unicode" pitchFamily="34" charset="0"/>
            </a:endParaRPr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3429000" y="4929188"/>
            <a:ext cx="4079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Lucida Sans Unicode" pitchFamily="34" charset="0"/>
              </a:rPr>
              <a:t>S</a:t>
            </a:r>
            <a:r>
              <a:rPr lang="en-US" baseline="-25000">
                <a:solidFill>
                  <a:srgbClr val="FF0000"/>
                </a:solidFill>
                <a:latin typeface="Lucida Sans Unicode" pitchFamily="34" charset="0"/>
              </a:rPr>
              <a:t>2</a:t>
            </a:r>
            <a:endParaRPr lang="ru-RU" baseline="-25000">
              <a:solidFill>
                <a:srgbClr val="FF0000"/>
              </a:solidFill>
              <a:latin typeface="Lucida Sans Unicode" pitchFamily="34" charset="0"/>
            </a:endParaRPr>
          </a:p>
        </p:txBody>
      </p:sp>
      <p:graphicFrame>
        <p:nvGraphicFramePr>
          <p:cNvPr id="51" name="Object 4"/>
          <p:cNvGraphicFramePr>
            <a:graphicFrameLocks noChangeAspect="1"/>
          </p:cNvGraphicFramePr>
          <p:nvPr/>
        </p:nvGraphicFramePr>
        <p:xfrm>
          <a:off x="3784600" y="3359150"/>
          <a:ext cx="5180013" cy="1068388"/>
        </p:xfrm>
        <a:graphic>
          <a:graphicData uri="http://schemas.openxmlformats.org/presentationml/2006/ole">
            <p:oleObj spid="_x0000_s21522" name="Формула" r:id="rId4" imgW="148572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3" grpId="0" animBg="1"/>
      <p:bldP spid="25" grpId="0"/>
      <p:bldP spid="26" grpId="0"/>
      <p:bldP spid="27" grpId="0"/>
      <p:bldP spid="28" grpId="0"/>
      <p:bldP spid="30" grpId="0"/>
      <p:bldP spid="32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Прямоугольник 53"/>
          <p:cNvSpPr/>
          <p:nvPr/>
        </p:nvSpPr>
        <p:spPr>
          <a:xfrm>
            <a:off x="4000500" y="1143000"/>
            <a:ext cx="4786313" cy="10001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4286250" y="3929063"/>
            <a:ext cx="4429125" cy="1143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-177799" y="1892300"/>
            <a:ext cx="2214562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714375" y="2500313"/>
            <a:ext cx="3214688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000125" y="785813"/>
            <a:ext cx="3286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Y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000500" y="2500313"/>
            <a:ext cx="3286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X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285875" y="257175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a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357563" y="2571750"/>
            <a:ext cx="33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b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214438" y="1571625"/>
            <a:ext cx="928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Lucida Sans Unicode" pitchFamily="34" charset="0"/>
              </a:rPr>
              <a:t>y=f(x)</a:t>
            </a:r>
            <a:endParaRPr lang="ru-RU">
              <a:latin typeface="Lucida Sans Unicode" pitchFamily="34" charset="0"/>
            </a:endParaRPr>
          </a:p>
        </p:txBody>
      </p:sp>
      <p:graphicFrame>
        <p:nvGraphicFramePr>
          <p:cNvPr id="29" name="Object 6"/>
          <p:cNvGraphicFramePr>
            <a:graphicFrameLocks noChangeAspect="1"/>
          </p:cNvGraphicFramePr>
          <p:nvPr/>
        </p:nvGraphicFramePr>
        <p:xfrm>
          <a:off x="4010025" y="3922713"/>
          <a:ext cx="5048250" cy="1184275"/>
        </p:xfrm>
        <a:graphic>
          <a:graphicData uri="http://schemas.openxmlformats.org/presentationml/2006/ole">
            <p:oleObj spid="_x0000_s22544" name="Формула" r:id="rId3" imgW="1307880" imgH="482400" progId="Equation.3">
              <p:embed/>
            </p:oleObj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8625" y="714375"/>
            <a:ext cx="40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3)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00063" y="3643313"/>
            <a:ext cx="406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4)</a:t>
            </a:r>
            <a:endParaRPr lang="ru-RU">
              <a:latin typeface="Lucida Sans Unicode" pitchFamily="34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rot="5400000" flipH="1" flipV="1">
            <a:off x="320675" y="5037138"/>
            <a:ext cx="2214563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1214438" y="5643563"/>
            <a:ext cx="3214687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1000125" y="3929063"/>
            <a:ext cx="3286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Y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429125" y="5715000"/>
            <a:ext cx="328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X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44" name="Прямоугольник 43"/>
          <p:cNvSpPr>
            <a:spLocks noChangeArrowheads="1"/>
          </p:cNvSpPr>
          <p:nvPr/>
        </p:nvSpPr>
        <p:spPr bwMode="auto">
          <a:xfrm>
            <a:off x="1928813" y="3786188"/>
            <a:ext cx="86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y=f(x)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45" name="Прямоугольник 44"/>
          <p:cNvSpPr>
            <a:spLocks noChangeArrowheads="1"/>
          </p:cNvSpPr>
          <p:nvPr/>
        </p:nvSpPr>
        <p:spPr bwMode="auto">
          <a:xfrm>
            <a:off x="1714500" y="564356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a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46" name="Прямоугольник 45"/>
          <p:cNvSpPr>
            <a:spLocks noChangeArrowheads="1"/>
          </p:cNvSpPr>
          <p:nvPr/>
        </p:nvSpPr>
        <p:spPr bwMode="auto">
          <a:xfrm>
            <a:off x="3357563" y="5643563"/>
            <a:ext cx="330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b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2500313" y="2500313"/>
            <a:ext cx="3032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c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1857375" y="2000250"/>
            <a:ext cx="4079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Lucida Sans Unicode" pitchFamily="34" charset="0"/>
              </a:rPr>
              <a:t>S</a:t>
            </a:r>
            <a:r>
              <a:rPr lang="en-US" baseline="-25000">
                <a:solidFill>
                  <a:srgbClr val="FF0000"/>
                </a:solidFill>
                <a:latin typeface="Lucida Sans Unicode" pitchFamily="34" charset="0"/>
              </a:rPr>
              <a:t>1</a:t>
            </a:r>
            <a:endParaRPr lang="ru-RU" baseline="-25000">
              <a:solidFill>
                <a:srgbClr val="FF0000"/>
              </a:solidFill>
              <a:latin typeface="Lucida Sans Unicode" pitchFamily="34" charset="0"/>
            </a:endParaRPr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2786063" y="2000250"/>
            <a:ext cx="4079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Lucida Sans Unicode" pitchFamily="34" charset="0"/>
              </a:rPr>
              <a:t>S</a:t>
            </a:r>
            <a:r>
              <a:rPr lang="en-US" baseline="-25000">
                <a:solidFill>
                  <a:srgbClr val="FF0000"/>
                </a:solidFill>
                <a:latin typeface="Lucida Sans Unicode" pitchFamily="34" charset="0"/>
              </a:rPr>
              <a:t>2</a:t>
            </a:r>
            <a:endParaRPr lang="ru-RU" baseline="-25000">
              <a:solidFill>
                <a:srgbClr val="FF0000"/>
              </a:solidFill>
              <a:latin typeface="Lucida Sans Unicode" pitchFamily="34" charset="0"/>
            </a:endParaRPr>
          </a:p>
        </p:txBody>
      </p:sp>
      <p:graphicFrame>
        <p:nvGraphicFramePr>
          <p:cNvPr id="51" name="Object 4"/>
          <p:cNvGraphicFramePr>
            <a:graphicFrameLocks noChangeAspect="1"/>
          </p:cNvGraphicFramePr>
          <p:nvPr/>
        </p:nvGraphicFramePr>
        <p:xfrm>
          <a:off x="3786188" y="1136650"/>
          <a:ext cx="5178425" cy="1068388"/>
        </p:xfrm>
        <a:graphic>
          <a:graphicData uri="http://schemas.openxmlformats.org/presentationml/2006/ole">
            <p:oleObj spid="_x0000_s22545" name="Формула" r:id="rId4" imgW="1485720" imgH="482400" progId="Equation.3">
              <p:embed/>
            </p:oleObj>
          </a:graphicData>
        </a:graphic>
      </p:graphicFrame>
      <p:sp>
        <p:nvSpPr>
          <p:cNvPr id="40" name="Полилиния 39"/>
          <p:cNvSpPr/>
          <p:nvPr/>
        </p:nvSpPr>
        <p:spPr>
          <a:xfrm>
            <a:off x="566738" y="1143000"/>
            <a:ext cx="2873375" cy="1665288"/>
          </a:xfrm>
          <a:custGeom>
            <a:avLst/>
            <a:gdLst>
              <a:gd name="connsiteX0" fmla="*/ 0 w 2873829"/>
              <a:gd name="connsiteY0" fmla="*/ 1665514 h 1665514"/>
              <a:gd name="connsiteX1" fmla="*/ 576943 w 2873829"/>
              <a:gd name="connsiteY1" fmla="*/ 1556657 h 1665514"/>
              <a:gd name="connsiteX2" fmla="*/ 794657 w 2873829"/>
              <a:gd name="connsiteY2" fmla="*/ 1360714 h 1665514"/>
              <a:gd name="connsiteX3" fmla="*/ 1012372 w 2873829"/>
              <a:gd name="connsiteY3" fmla="*/ 1110343 h 1665514"/>
              <a:gd name="connsiteX4" fmla="*/ 1393372 w 2873829"/>
              <a:gd name="connsiteY4" fmla="*/ 816429 h 1665514"/>
              <a:gd name="connsiteX5" fmla="*/ 1785257 w 2873829"/>
              <a:gd name="connsiteY5" fmla="*/ 522514 h 1665514"/>
              <a:gd name="connsiteX6" fmla="*/ 2471057 w 2873829"/>
              <a:gd name="connsiteY6" fmla="*/ 272143 h 1665514"/>
              <a:gd name="connsiteX7" fmla="*/ 2873829 w 2873829"/>
              <a:gd name="connsiteY7" fmla="*/ 0 h 1665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73829" h="1665514">
                <a:moveTo>
                  <a:pt x="0" y="1665514"/>
                </a:moveTo>
                <a:cubicBezTo>
                  <a:pt x="222250" y="1636485"/>
                  <a:pt x="444500" y="1607457"/>
                  <a:pt x="576943" y="1556657"/>
                </a:cubicBezTo>
                <a:cubicBezTo>
                  <a:pt x="709386" y="1505857"/>
                  <a:pt x="722086" y="1435100"/>
                  <a:pt x="794657" y="1360714"/>
                </a:cubicBezTo>
                <a:cubicBezTo>
                  <a:pt x="867229" y="1286328"/>
                  <a:pt x="912586" y="1201057"/>
                  <a:pt x="1012372" y="1110343"/>
                </a:cubicBezTo>
                <a:cubicBezTo>
                  <a:pt x="1112158" y="1019629"/>
                  <a:pt x="1264558" y="914400"/>
                  <a:pt x="1393372" y="816429"/>
                </a:cubicBezTo>
                <a:cubicBezTo>
                  <a:pt x="1522186" y="718458"/>
                  <a:pt x="1605643" y="613228"/>
                  <a:pt x="1785257" y="522514"/>
                </a:cubicBezTo>
                <a:cubicBezTo>
                  <a:pt x="1964871" y="431800"/>
                  <a:pt x="2289628" y="359229"/>
                  <a:pt x="2471057" y="272143"/>
                </a:cubicBezTo>
                <a:cubicBezTo>
                  <a:pt x="2652486" y="185057"/>
                  <a:pt x="2810329" y="45357"/>
                  <a:pt x="2873829" y="0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Полилиния 51"/>
          <p:cNvSpPr/>
          <p:nvPr/>
        </p:nvSpPr>
        <p:spPr>
          <a:xfrm>
            <a:off x="1857375" y="1285875"/>
            <a:ext cx="2143125" cy="1571625"/>
          </a:xfrm>
          <a:custGeom>
            <a:avLst/>
            <a:gdLst>
              <a:gd name="connsiteX0" fmla="*/ 0 w 1839685"/>
              <a:gd name="connsiteY0" fmla="*/ 0 h 1295400"/>
              <a:gd name="connsiteX1" fmla="*/ 293914 w 1839685"/>
              <a:gd name="connsiteY1" fmla="*/ 21771 h 1295400"/>
              <a:gd name="connsiteX2" fmla="*/ 446314 w 1839685"/>
              <a:gd name="connsiteY2" fmla="*/ 130628 h 1295400"/>
              <a:gd name="connsiteX3" fmla="*/ 707571 w 1839685"/>
              <a:gd name="connsiteY3" fmla="*/ 293914 h 1295400"/>
              <a:gd name="connsiteX4" fmla="*/ 914400 w 1839685"/>
              <a:gd name="connsiteY4" fmla="*/ 468086 h 1295400"/>
              <a:gd name="connsiteX5" fmla="*/ 1284514 w 1839685"/>
              <a:gd name="connsiteY5" fmla="*/ 598714 h 1295400"/>
              <a:gd name="connsiteX6" fmla="*/ 1491342 w 1839685"/>
              <a:gd name="connsiteY6" fmla="*/ 816428 h 1295400"/>
              <a:gd name="connsiteX7" fmla="*/ 1643742 w 1839685"/>
              <a:gd name="connsiteY7" fmla="*/ 1077686 h 1295400"/>
              <a:gd name="connsiteX8" fmla="*/ 1839685 w 1839685"/>
              <a:gd name="connsiteY8" fmla="*/ 12954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9685" h="1295400">
                <a:moveTo>
                  <a:pt x="0" y="0"/>
                </a:moveTo>
                <a:cubicBezTo>
                  <a:pt x="109764" y="0"/>
                  <a:pt x="219528" y="0"/>
                  <a:pt x="293914" y="21771"/>
                </a:cubicBezTo>
                <a:cubicBezTo>
                  <a:pt x="368300" y="43542"/>
                  <a:pt x="377371" y="85271"/>
                  <a:pt x="446314" y="130628"/>
                </a:cubicBezTo>
                <a:cubicBezTo>
                  <a:pt x="515257" y="175985"/>
                  <a:pt x="629557" y="237671"/>
                  <a:pt x="707571" y="293914"/>
                </a:cubicBezTo>
                <a:cubicBezTo>
                  <a:pt x="785585" y="350157"/>
                  <a:pt x="818243" y="417286"/>
                  <a:pt x="914400" y="468086"/>
                </a:cubicBezTo>
                <a:cubicBezTo>
                  <a:pt x="1010557" y="518886"/>
                  <a:pt x="1188357" y="540657"/>
                  <a:pt x="1284514" y="598714"/>
                </a:cubicBezTo>
                <a:cubicBezTo>
                  <a:pt x="1380671" y="656771"/>
                  <a:pt x="1431471" y="736599"/>
                  <a:pt x="1491342" y="816428"/>
                </a:cubicBezTo>
                <a:cubicBezTo>
                  <a:pt x="1551213" y="896257"/>
                  <a:pt x="1585685" y="997857"/>
                  <a:pt x="1643742" y="1077686"/>
                </a:cubicBezTo>
                <a:cubicBezTo>
                  <a:pt x="1701799" y="1157515"/>
                  <a:pt x="1805214" y="1259114"/>
                  <a:pt x="1839685" y="129540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rot="16200000" flipH="1">
            <a:off x="2107406" y="2035969"/>
            <a:ext cx="928688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>
            <a:spLocks noChangeArrowheads="1"/>
          </p:cNvSpPr>
          <p:nvPr/>
        </p:nvSpPr>
        <p:spPr bwMode="auto">
          <a:xfrm>
            <a:off x="2928938" y="1571625"/>
            <a:ext cx="923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y=g(x)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>
            <a:off x="2143125" y="5143500"/>
            <a:ext cx="923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y=g(x)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61" name="Полилиния 60"/>
          <p:cNvSpPr/>
          <p:nvPr/>
        </p:nvSpPr>
        <p:spPr>
          <a:xfrm>
            <a:off x="1203325" y="3873500"/>
            <a:ext cx="2781300" cy="884238"/>
          </a:xfrm>
          <a:custGeom>
            <a:avLst/>
            <a:gdLst>
              <a:gd name="connsiteX0" fmla="*/ 5442 w 2781299"/>
              <a:gd name="connsiteY0" fmla="*/ 883557 h 883557"/>
              <a:gd name="connsiteX1" fmla="*/ 27214 w 2781299"/>
              <a:gd name="connsiteY1" fmla="*/ 829129 h 883557"/>
              <a:gd name="connsiteX2" fmla="*/ 168728 w 2781299"/>
              <a:gd name="connsiteY2" fmla="*/ 698500 h 883557"/>
              <a:gd name="connsiteX3" fmla="*/ 538842 w 2781299"/>
              <a:gd name="connsiteY3" fmla="*/ 567871 h 883557"/>
              <a:gd name="connsiteX4" fmla="*/ 996042 w 2781299"/>
              <a:gd name="connsiteY4" fmla="*/ 480786 h 883557"/>
              <a:gd name="connsiteX5" fmla="*/ 1366157 w 2781299"/>
              <a:gd name="connsiteY5" fmla="*/ 208643 h 883557"/>
              <a:gd name="connsiteX6" fmla="*/ 1953985 w 2781299"/>
              <a:gd name="connsiteY6" fmla="*/ 34471 h 883557"/>
              <a:gd name="connsiteX7" fmla="*/ 2781299 w 2781299"/>
              <a:gd name="connsiteY7" fmla="*/ 1814 h 883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81299" h="883557">
                <a:moveTo>
                  <a:pt x="5442" y="883557"/>
                </a:moveTo>
                <a:cubicBezTo>
                  <a:pt x="2721" y="871764"/>
                  <a:pt x="0" y="859972"/>
                  <a:pt x="27214" y="829129"/>
                </a:cubicBezTo>
                <a:cubicBezTo>
                  <a:pt x="54428" y="798286"/>
                  <a:pt x="83457" y="742043"/>
                  <a:pt x="168728" y="698500"/>
                </a:cubicBezTo>
                <a:cubicBezTo>
                  <a:pt x="253999" y="654957"/>
                  <a:pt x="400956" y="604157"/>
                  <a:pt x="538842" y="567871"/>
                </a:cubicBezTo>
                <a:cubicBezTo>
                  <a:pt x="676728" y="531585"/>
                  <a:pt x="858156" y="540657"/>
                  <a:pt x="996042" y="480786"/>
                </a:cubicBezTo>
                <a:cubicBezTo>
                  <a:pt x="1133928" y="420915"/>
                  <a:pt x="1206500" y="283029"/>
                  <a:pt x="1366157" y="208643"/>
                </a:cubicBezTo>
                <a:cubicBezTo>
                  <a:pt x="1525814" y="134257"/>
                  <a:pt x="1718128" y="68943"/>
                  <a:pt x="1953985" y="34471"/>
                </a:cubicBezTo>
                <a:cubicBezTo>
                  <a:pt x="2189842" y="0"/>
                  <a:pt x="2592613" y="39914"/>
                  <a:pt x="2781299" y="1814"/>
                </a:cubicBezTo>
              </a:path>
            </a:pathLst>
          </a:cu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Полилиния 61"/>
          <p:cNvSpPr/>
          <p:nvPr/>
        </p:nvSpPr>
        <p:spPr>
          <a:xfrm>
            <a:off x="1214438" y="5000625"/>
            <a:ext cx="3013075" cy="525463"/>
          </a:xfrm>
          <a:custGeom>
            <a:avLst/>
            <a:gdLst>
              <a:gd name="connsiteX0" fmla="*/ 0 w 3320142"/>
              <a:gd name="connsiteY0" fmla="*/ 21772 h 457200"/>
              <a:gd name="connsiteX1" fmla="*/ 283028 w 3320142"/>
              <a:gd name="connsiteY1" fmla="*/ 0 h 457200"/>
              <a:gd name="connsiteX2" fmla="*/ 664028 w 3320142"/>
              <a:gd name="connsiteY2" fmla="*/ 21772 h 457200"/>
              <a:gd name="connsiteX3" fmla="*/ 1121228 w 3320142"/>
              <a:gd name="connsiteY3" fmla="*/ 130629 h 457200"/>
              <a:gd name="connsiteX4" fmla="*/ 1948542 w 3320142"/>
              <a:gd name="connsiteY4" fmla="*/ 261258 h 457200"/>
              <a:gd name="connsiteX5" fmla="*/ 2318657 w 3320142"/>
              <a:gd name="connsiteY5" fmla="*/ 326572 h 457200"/>
              <a:gd name="connsiteX6" fmla="*/ 2743200 w 3320142"/>
              <a:gd name="connsiteY6" fmla="*/ 315686 h 457200"/>
              <a:gd name="connsiteX7" fmla="*/ 3320142 w 3320142"/>
              <a:gd name="connsiteY7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0142" h="457200">
                <a:moveTo>
                  <a:pt x="0" y="21772"/>
                </a:moveTo>
                <a:cubicBezTo>
                  <a:pt x="86178" y="10886"/>
                  <a:pt x="172357" y="0"/>
                  <a:pt x="283028" y="0"/>
                </a:cubicBezTo>
                <a:cubicBezTo>
                  <a:pt x="393699" y="0"/>
                  <a:pt x="524328" y="1"/>
                  <a:pt x="664028" y="21772"/>
                </a:cubicBezTo>
                <a:cubicBezTo>
                  <a:pt x="803728" y="43543"/>
                  <a:pt x="907142" y="90715"/>
                  <a:pt x="1121228" y="130629"/>
                </a:cubicBezTo>
                <a:cubicBezTo>
                  <a:pt x="1335314" y="170543"/>
                  <a:pt x="1748971" y="228601"/>
                  <a:pt x="1948542" y="261258"/>
                </a:cubicBezTo>
                <a:cubicBezTo>
                  <a:pt x="2148113" y="293915"/>
                  <a:pt x="2186214" y="317501"/>
                  <a:pt x="2318657" y="326572"/>
                </a:cubicBezTo>
                <a:cubicBezTo>
                  <a:pt x="2451100" y="335643"/>
                  <a:pt x="2576286" y="293915"/>
                  <a:pt x="2743200" y="315686"/>
                </a:cubicBezTo>
                <a:cubicBezTo>
                  <a:pt x="2910114" y="337457"/>
                  <a:pt x="3240314" y="455386"/>
                  <a:pt x="3320142" y="457200"/>
                </a:cubicBezTo>
              </a:path>
            </a:pathLst>
          </a:cu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72" name="Прямая соединительная линия 71"/>
          <p:cNvCxnSpPr/>
          <p:nvPr/>
        </p:nvCxnSpPr>
        <p:spPr>
          <a:xfrm rot="5400000">
            <a:off x="1250156" y="5036344"/>
            <a:ext cx="1214438" cy="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>
            <a:off x="2607469" y="4750594"/>
            <a:ext cx="1785938" cy="0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Прямоугольник 74"/>
          <p:cNvSpPr>
            <a:spLocks noChangeArrowheads="1"/>
          </p:cNvSpPr>
          <p:nvPr/>
        </p:nvSpPr>
        <p:spPr bwMode="auto">
          <a:xfrm>
            <a:off x="2428875" y="4429125"/>
            <a:ext cx="377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Lucida Sans Unicode" pitchFamily="34" charset="0"/>
              </a:rPr>
              <a:t>S</a:t>
            </a:r>
            <a:endParaRPr lang="ru-RU" sz="2800">
              <a:solidFill>
                <a:srgbClr val="FF0000"/>
              </a:solidFill>
              <a:latin typeface="Lucida Sans Unicode" pitchFamily="34" charset="0"/>
            </a:endParaRPr>
          </a:p>
        </p:txBody>
      </p:sp>
      <p:cxnSp>
        <p:nvCxnSpPr>
          <p:cNvPr id="77" name="Прямая соединительная линия 76"/>
          <p:cNvCxnSpPr>
            <a:endCxn id="61" idx="4"/>
          </p:cNvCxnSpPr>
          <p:nvPr/>
        </p:nvCxnSpPr>
        <p:spPr>
          <a:xfrm flipV="1">
            <a:off x="1857375" y="4354513"/>
            <a:ext cx="341313" cy="288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/>
          <p:nvPr/>
        </p:nvCxnSpPr>
        <p:spPr>
          <a:xfrm flipV="1">
            <a:off x="1857375" y="4000500"/>
            <a:ext cx="1000125" cy="857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/>
          <p:cNvCxnSpPr/>
          <p:nvPr/>
        </p:nvCxnSpPr>
        <p:spPr>
          <a:xfrm flipV="1">
            <a:off x="2000250" y="3929063"/>
            <a:ext cx="1285875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>
            <a:endCxn id="62" idx="3"/>
          </p:cNvCxnSpPr>
          <p:nvPr/>
        </p:nvCxnSpPr>
        <p:spPr>
          <a:xfrm rot="10800000" flipV="1">
            <a:off x="2232025" y="4071938"/>
            <a:ext cx="1268413" cy="1079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 rot="10800000" flipV="1">
            <a:off x="2857500" y="4714875"/>
            <a:ext cx="642938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rot="10800000" flipV="1">
            <a:off x="2571750" y="4429125"/>
            <a:ext cx="928688" cy="7858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rot="10800000" flipV="1">
            <a:off x="3143250" y="5072063"/>
            <a:ext cx="357188" cy="285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3" grpId="0" animBg="1"/>
      <p:bldP spid="23" grpId="0"/>
      <p:bldP spid="24" grpId="0"/>
      <p:bldP spid="25" grpId="0"/>
      <p:bldP spid="26" grpId="0"/>
      <p:bldP spid="27" grpId="0"/>
      <p:bldP spid="30" grpId="0"/>
      <p:bldP spid="32" grpId="0"/>
      <p:bldP spid="36" grpId="0"/>
      <p:bldP spid="37" grpId="0"/>
      <p:bldP spid="44" grpId="0"/>
      <p:bldP spid="45" grpId="0"/>
      <p:bldP spid="46" grpId="0"/>
      <p:bldP spid="47" grpId="0"/>
      <p:bldP spid="48" grpId="0"/>
      <p:bldP spid="49" grpId="0"/>
      <p:bldP spid="59" grpId="0"/>
      <p:bldP spid="60" grpId="0"/>
      <p:bldP spid="7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428625" y="4857750"/>
            <a:ext cx="4857750" cy="10715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              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23850" y="620713"/>
            <a:ext cx="5429250" cy="828675"/>
          </a:xfrm>
        </p:spPr>
        <p:txBody>
          <a:bodyPr/>
          <a:lstStyle/>
          <a:p>
            <a:pPr algn="just" eaLnBrk="1" hangingPunct="1">
              <a:lnSpc>
                <a:spcPct val="70000"/>
              </a:lnSpc>
              <a:buFont typeface="Wingdings 3" pitchFamily="18" charset="2"/>
              <a:buNone/>
            </a:pPr>
            <a:r>
              <a:rPr lang="ru-RU" sz="2000" b="1" i="1" smtClean="0">
                <a:solidFill>
                  <a:srgbClr val="1FAECD"/>
                </a:solidFill>
              </a:rPr>
              <a:t>Обчислити площу криволінійної трапеції, обмеженої лініями            </a:t>
            </a:r>
          </a:p>
          <a:p>
            <a:pPr algn="just" eaLnBrk="1" hangingPunct="1">
              <a:lnSpc>
                <a:spcPct val="70000"/>
              </a:lnSpc>
              <a:buFont typeface="Wingdings 3" pitchFamily="18" charset="2"/>
              <a:buNone/>
            </a:pPr>
            <a:r>
              <a:rPr lang="ru-RU" sz="2000" b="1" i="1" smtClean="0">
                <a:solidFill>
                  <a:srgbClr val="1FAECD"/>
                </a:solidFill>
              </a:rPr>
              <a:t> 		у = 4 - х</a:t>
            </a:r>
            <a:r>
              <a:rPr lang="en-US" sz="2000" b="1" i="1" smtClean="0">
                <a:solidFill>
                  <a:srgbClr val="1FAECD"/>
                </a:solidFill>
              </a:rPr>
              <a:t>² </a:t>
            </a:r>
            <a:r>
              <a:rPr lang="ru-RU" sz="2000" b="1" i="1" smtClean="0">
                <a:solidFill>
                  <a:srgbClr val="1FAECD"/>
                </a:solidFill>
              </a:rPr>
              <a:t>и у=0</a:t>
            </a:r>
          </a:p>
          <a:p>
            <a:pPr eaLnBrk="1" hangingPunct="1">
              <a:lnSpc>
                <a:spcPct val="80000"/>
              </a:lnSpc>
            </a:pPr>
            <a:endParaRPr lang="ru-RU" sz="190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557338"/>
            <a:ext cx="5643563" cy="1281112"/>
          </a:xfrm>
        </p:spPr>
        <p:txBody>
          <a:bodyPr/>
          <a:lstStyle/>
          <a:p>
            <a:pPr indent="466725" eaLnBrk="1" hangingPunct="1">
              <a:spcBef>
                <a:spcPct val="0"/>
              </a:spcBef>
              <a:buFont typeface="Wingdings 3" pitchFamily="18" charset="2"/>
              <a:buNone/>
            </a:pPr>
            <a:r>
              <a:rPr lang="ru-RU" sz="1800" b="1" i="1" u="sng" smtClean="0"/>
              <a:t>Розвязок:</a:t>
            </a:r>
            <a:endParaRPr lang="en-US" sz="1800" b="1" i="1" u="sng" smtClean="0"/>
          </a:p>
          <a:p>
            <a:pPr indent="466725" eaLnBrk="1" hangingPunct="1">
              <a:spcBef>
                <a:spcPct val="0"/>
              </a:spcBef>
              <a:buFont typeface="Wingdings 3" pitchFamily="18" charset="2"/>
              <a:buNone/>
            </a:pPr>
            <a:r>
              <a:rPr lang="ru-RU" sz="1800" b="1" smtClean="0"/>
              <a:t>1. у = 4 - х</a:t>
            </a:r>
            <a:r>
              <a:rPr lang="en-US" sz="1800" b="1" i="1" smtClean="0"/>
              <a:t>²</a:t>
            </a:r>
            <a:r>
              <a:rPr lang="ru-RU" sz="1800" b="1" smtClean="0"/>
              <a:t>- квадратична функція, графік – парабола, вітки направлені донизу, вершина (0;4)</a:t>
            </a:r>
            <a:r>
              <a:rPr lang="ru-RU" sz="1600" b="1" smtClean="0"/>
              <a:t> у=0, вісь абсцисс.</a:t>
            </a:r>
          </a:p>
          <a:p>
            <a:pPr indent="466725" eaLnBrk="1" hangingPunct="1">
              <a:lnSpc>
                <a:spcPct val="80000"/>
              </a:lnSpc>
            </a:pPr>
            <a:endParaRPr lang="ru-RU" sz="700" smtClean="0"/>
          </a:p>
        </p:txBody>
      </p:sp>
      <p:sp>
        <p:nvSpPr>
          <p:cNvPr id="25607" name="Текст 2"/>
          <p:cNvSpPr txBox="1">
            <a:spLocks/>
          </p:cNvSpPr>
          <p:nvPr/>
        </p:nvSpPr>
        <p:spPr bwMode="auto">
          <a:xfrm>
            <a:off x="500063" y="3571875"/>
            <a:ext cx="39719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</a:pPr>
            <a:endParaRPr lang="en-US" sz="2700">
              <a:latin typeface="Lucida Sans Unicode" pitchFamily="34" charset="0"/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14313" y="3000375"/>
            <a:ext cx="50720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r>
              <a:rPr lang="ru-RU" b="1">
                <a:latin typeface="Lucida Sans Unicode" pitchFamily="34" charset="0"/>
              </a:rPr>
              <a:t>2. Знайдемо точки перетину параболи с вісью Х:	4-х</a:t>
            </a:r>
            <a:r>
              <a:rPr lang="en-US" b="1" i="1">
                <a:latin typeface="Lucida Sans Unicode" pitchFamily="34" charset="0"/>
              </a:rPr>
              <a:t>²</a:t>
            </a:r>
            <a:r>
              <a:rPr lang="ru-RU" b="1">
                <a:latin typeface="Lucida Sans Unicode" pitchFamily="34" charset="0"/>
              </a:rPr>
              <a:t>= 0;</a:t>
            </a:r>
          </a:p>
          <a:p>
            <a:pPr indent="457200"/>
            <a:r>
              <a:rPr lang="ru-RU" b="1">
                <a:latin typeface="Lucida Sans Unicode" pitchFamily="34" charset="0"/>
              </a:rPr>
              <a:t>х</a:t>
            </a:r>
            <a:r>
              <a:rPr lang="en-US" b="1" i="1">
                <a:latin typeface="Lucida Sans Unicode" pitchFamily="34" charset="0"/>
              </a:rPr>
              <a:t>²</a:t>
            </a:r>
            <a:r>
              <a:rPr lang="ru-RU" b="1">
                <a:latin typeface="Lucida Sans Unicode" pitchFamily="34" charset="0"/>
              </a:rPr>
              <a:t> = 4</a:t>
            </a:r>
            <a:br>
              <a:rPr lang="ru-RU" b="1">
                <a:latin typeface="Lucida Sans Unicode" pitchFamily="34" charset="0"/>
              </a:rPr>
            </a:br>
            <a:r>
              <a:rPr lang="ru-RU" b="1">
                <a:latin typeface="Lucida Sans Unicode" pitchFamily="34" charset="0"/>
              </a:rPr>
              <a:t>х = -2 або х = 2 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0" y="4214813"/>
            <a:ext cx="47863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/>
            <a:r>
              <a:rPr lang="ru-RU" b="1">
                <a:latin typeface="Lucida Sans Unicode" pitchFamily="34" charset="0"/>
              </a:rPr>
              <a:t>3. Знайдемо площу криволінійної трапеції по формулі: </a:t>
            </a:r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68313" y="4941888"/>
          <a:ext cx="2955925" cy="827087"/>
        </p:xfrm>
        <a:graphic>
          <a:graphicData uri="http://schemas.openxmlformats.org/presentationml/2006/ole">
            <p:oleObj spid="_x0000_s25616" name="Формула" r:id="rId3" imgW="952087" imgH="418918" progId="Equation.3">
              <p:embed/>
            </p:oleObj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3376613" y="5038725"/>
          <a:ext cx="1739900" cy="701675"/>
        </p:xfrm>
        <a:graphic>
          <a:graphicData uri="http://schemas.openxmlformats.org/presentationml/2006/ole">
            <p:oleObj spid="_x0000_s25617" name="Формула" r:id="rId4" imgW="622030" imgH="393529" progId="Equation.3">
              <p:embed/>
            </p:oleObj>
          </a:graphicData>
        </a:graphic>
      </p:graphicFrame>
      <p:pic>
        <p:nvPicPr>
          <p:cNvPr id="10" name="Picture 5" descr="1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5715000" y="2071688"/>
            <a:ext cx="3094038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1" name="Text Box 12"/>
          <p:cNvSpPr txBox="1">
            <a:spLocks noChangeArrowheads="1"/>
          </p:cNvSpPr>
          <p:nvPr/>
        </p:nvSpPr>
        <p:spPr bwMode="auto">
          <a:xfrm>
            <a:off x="519113" y="136525"/>
            <a:ext cx="1287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/>
              <a:t>Приклад 1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build="p"/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algn="ctr"/>
            <a:r>
              <a:rPr lang="uk-UA" sz="6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Як обчислити об’єм фігури обертання за допомогою інтеграла?</a:t>
            </a:r>
            <a:endParaRPr lang="ru-RU" sz="6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1331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Використання інтеграла для обчислення об’єму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28055734"/>
              </p:ext>
            </p:extLst>
          </p:nvPr>
        </p:nvGraphicFramePr>
        <p:xfrm>
          <a:off x="333375" y="4508500"/>
          <a:ext cx="8286750" cy="1727200"/>
        </p:xfrm>
        <a:graphic>
          <a:graphicData uri="http://schemas.openxmlformats.org/presentationml/2006/ole">
            <p:oleObj spid="_x0000_s32776" name="Формула" r:id="rId3" imgW="2120760" imgH="495000" progId="Equation.3">
              <p:embed/>
            </p:oleObj>
          </a:graphicData>
        </a:graphic>
      </p:graphicFrame>
      <p:pic>
        <p:nvPicPr>
          <p:cNvPr id="6" name="Picture 19" descr="точечный рисунок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628800"/>
            <a:ext cx="3686175" cy="2641600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274354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>
                <a:solidFill>
                  <a:srgbClr val="3333CC"/>
                </a:solidFill>
                <a:latin typeface="Monotype Corsiva" pitchFamily="66" charset="0"/>
              </a:rPr>
              <a:t>ОБ</a:t>
            </a:r>
            <a:r>
              <a:rPr lang="ru-RU" b="0" i="1" dirty="0" smtClean="0">
                <a:solidFill>
                  <a:srgbClr val="3333CC"/>
                </a:solidFill>
                <a:latin typeface="Monotype Corsiva" pitchFamily="66" charset="0"/>
              </a:rPr>
              <a:t>ЧИСЛИТИ ІНТЕГРАЛИ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73304130"/>
              </p:ext>
            </p:extLst>
          </p:nvPr>
        </p:nvGraphicFramePr>
        <p:xfrm>
          <a:off x="900113" y="1527175"/>
          <a:ext cx="3278187" cy="4349750"/>
        </p:xfrm>
        <a:graphic>
          <a:graphicData uri="http://schemas.openxmlformats.org/presentationml/2006/ole">
            <p:oleObj spid="_x0000_s30739" name="Формула" r:id="rId3" imgW="914400" imgH="215892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33428908"/>
              </p:ext>
            </p:extLst>
          </p:nvPr>
        </p:nvGraphicFramePr>
        <p:xfrm>
          <a:off x="5667375" y="1268413"/>
          <a:ext cx="2347913" cy="5256212"/>
        </p:xfrm>
        <a:graphic>
          <a:graphicData uri="http://schemas.openxmlformats.org/presentationml/2006/ole">
            <p:oleObj spid="_x0000_s30740" name="Формула" r:id="rId4" imgW="1066680" imgH="238752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499924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ru-RU" b="1" dirty="0" err="1" smtClean="0">
                <a:solidFill>
                  <a:srgbClr val="0033CC"/>
                </a:solidFill>
              </a:rPr>
              <a:t>обчислити</a:t>
            </a:r>
            <a:r>
              <a:rPr lang="ru-RU" b="1" dirty="0" smtClean="0">
                <a:solidFill>
                  <a:srgbClr val="0033CC"/>
                </a:solidFill>
              </a:rPr>
              <a:t> </a:t>
            </a:r>
            <a:r>
              <a:rPr lang="ru-RU" b="1" dirty="0" err="1" smtClean="0">
                <a:solidFill>
                  <a:srgbClr val="0033CC"/>
                </a:solidFill>
              </a:rPr>
              <a:t>площі</a:t>
            </a:r>
            <a:r>
              <a:rPr lang="ru-RU" b="1" dirty="0" smtClean="0">
                <a:solidFill>
                  <a:srgbClr val="0033CC"/>
                </a:solidFill>
              </a:rPr>
              <a:t> плоских </a:t>
            </a:r>
            <a:r>
              <a:rPr lang="ru-RU" b="1" dirty="0" err="1" smtClean="0">
                <a:solidFill>
                  <a:srgbClr val="0033CC"/>
                </a:solidFill>
              </a:rPr>
              <a:t>фігур</a:t>
            </a:r>
            <a:r>
              <a:rPr lang="ru-RU" b="1" dirty="0" smtClean="0">
                <a:solidFill>
                  <a:srgbClr val="0033CC"/>
                </a:solidFill>
              </a:rPr>
              <a:t>, </a:t>
            </a:r>
            <a:r>
              <a:rPr lang="ru-RU" b="1" dirty="0" err="1" smtClean="0">
                <a:solidFill>
                  <a:srgbClr val="0033CC"/>
                </a:solidFill>
              </a:rPr>
              <a:t>обмежених</a:t>
            </a:r>
            <a:r>
              <a:rPr lang="ru-RU" b="1" dirty="0" smtClean="0">
                <a:solidFill>
                  <a:srgbClr val="0033CC"/>
                </a:solidFill>
              </a:rPr>
              <a:t> </a:t>
            </a:r>
            <a:r>
              <a:rPr lang="ru-RU" b="1" dirty="0" err="1" smtClean="0">
                <a:solidFill>
                  <a:srgbClr val="0033CC"/>
                </a:solidFill>
              </a:rPr>
              <a:t>лініями</a:t>
            </a:r>
            <a:r>
              <a:rPr lang="ru-RU" b="1" dirty="0" smtClean="0">
                <a:solidFill>
                  <a:srgbClr val="0033CC"/>
                </a:solidFill>
              </a:rPr>
              <a:t>:</a:t>
            </a:r>
            <a:br>
              <a:rPr lang="ru-RU" b="1" dirty="0" smtClean="0">
                <a:solidFill>
                  <a:srgbClr val="0033CC"/>
                </a:solidFill>
              </a:rPr>
            </a:b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23528" y="1556792"/>
            <a:ext cx="8291264" cy="2229396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800" i="1" dirty="0" smtClean="0">
                <a:solidFill>
                  <a:srgbClr val="C00000"/>
                </a:solidFill>
              </a:rPr>
              <a:t>у=х</a:t>
            </a:r>
            <a:r>
              <a:rPr lang="en-US" sz="2800" i="1" dirty="0" smtClean="0">
                <a:solidFill>
                  <a:srgbClr val="C00000"/>
                </a:solidFill>
                <a:cs typeface="Arial" charset="0"/>
              </a:rPr>
              <a:t>²</a:t>
            </a:r>
            <a:r>
              <a:rPr lang="ru-RU" sz="2800" i="1" dirty="0" smtClean="0">
                <a:solidFill>
                  <a:srgbClr val="C00000"/>
                </a:solidFill>
                <a:cs typeface="Arial" charset="0"/>
              </a:rPr>
              <a:t>, у=4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800" i="1" dirty="0" smtClean="0">
                <a:solidFill>
                  <a:srgbClr val="7030A0"/>
                </a:solidFill>
                <a:cs typeface="Arial" charset="0"/>
              </a:rPr>
              <a:t>у=х</a:t>
            </a:r>
            <a:r>
              <a:rPr lang="en-US" sz="2800" i="1" dirty="0" smtClean="0">
                <a:solidFill>
                  <a:srgbClr val="7030A0"/>
                </a:solidFill>
                <a:cs typeface="Arial" charset="0"/>
              </a:rPr>
              <a:t>³</a:t>
            </a:r>
            <a:r>
              <a:rPr lang="ru-RU" sz="2800" i="1" dirty="0" smtClean="0">
                <a:solidFill>
                  <a:srgbClr val="7030A0"/>
                </a:solidFill>
                <a:cs typeface="Arial" charset="0"/>
              </a:rPr>
              <a:t>, </a:t>
            </a:r>
            <a:r>
              <a:rPr lang="ru-RU" sz="2800" i="1" dirty="0" err="1" smtClean="0">
                <a:solidFill>
                  <a:srgbClr val="7030A0"/>
                </a:solidFill>
                <a:cs typeface="Arial" charset="0"/>
              </a:rPr>
              <a:t>віссю</a:t>
            </a:r>
            <a:r>
              <a:rPr lang="ru-RU" sz="2800" i="1" dirty="0" smtClean="0">
                <a:solidFill>
                  <a:srgbClr val="7030A0"/>
                </a:solidFill>
                <a:cs typeface="Arial" charset="0"/>
              </a:rPr>
              <a:t> Ох і прямою х=2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800" i="1" dirty="0" smtClean="0">
                <a:solidFill>
                  <a:srgbClr val="0070C0"/>
                </a:solidFill>
                <a:cs typeface="Arial" charset="0"/>
              </a:rPr>
              <a:t>параболою у=1-</a:t>
            </a:r>
            <a:r>
              <a:rPr lang="ru-RU" sz="2800" i="1" dirty="0" smtClean="0">
                <a:solidFill>
                  <a:srgbClr val="0070C0"/>
                </a:solidFill>
              </a:rPr>
              <a:t>х</a:t>
            </a:r>
            <a:r>
              <a:rPr lang="en-US" sz="2800" i="1" dirty="0" smtClean="0">
                <a:solidFill>
                  <a:srgbClr val="0070C0"/>
                </a:solidFill>
                <a:cs typeface="Arial" charset="0"/>
              </a:rPr>
              <a:t>²</a:t>
            </a:r>
            <a:r>
              <a:rPr lang="ru-RU" sz="2800" i="1" dirty="0" smtClean="0">
                <a:solidFill>
                  <a:srgbClr val="0070C0"/>
                </a:solidFill>
                <a:cs typeface="Arial" charset="0"/>
              </a:rPr>
              <a:t> і  </a:t>
            </a:r>
            <a:r>
              <a:rPr lang="ru-RU" sz="2800" i="1" dirty="0" err="1" smtClean="0">
                <a:solidFill>
                  <a:srgbClr val="0070C0"/>
                </a:solidFill>
                <a:cs typeface="Arial" charset="0"/>
              </a:rPr>
              <a:t>віссю</a:t>
            </a:r>
            <a:r>
              <a:rPr lang="ru-RU" sz="2800" i="1" dirty="0" smtClean="0">
                <a:solidFill>
                  <a:srgbClr val="0070C0"/>
                </a:solidFill>
                <a:cs typeface="Arial" charset="0"/>
              </a:rPr>
              <a:t> Ох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800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параболою у=</a:t>
            </a:r>
            <a:r>
              <a:rPr lang="ru-RU" sz="2800" i="1" dirty="0" smtClean="0">
                <a:solidFill>
                  <a:schemeClr val="accent6">
                    <a:lumMod val="50000"/>
                  </a:schemeClr>
                </a:solidFill>
              </a:rPr>
              <a:t>х</a:t>
            </a:r>
            <a:r>
              <a:rPr lang="en-US" sz="2800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²</a:t>
            </a:r>
            <a:r>
              <a:rPr lang="ru-RU" sz="2800" i="1" dirty="0" smtClean="0">
                <a:solidFill>
                  <a:schemeClr val="accent6">
                    <a:lumMod val="50000"/>
                  </a:schemeClr>
                </a:solidFill>
                <a:cs typeface="Arial" charset="0"/>
              </a:rPr>
              <a:t> і прямою у=х+1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800" i="1" dirty="0" err="1" smtClean="0">
                <a:solidFill>
                  <a:srgbClr val="C00000"/>
                </a:solidFill>
                <a:cs typeface="Arial" charset="0"/>
              </a:rPr>
              <a:t>графіком</a:t>
            </a:r>
            <a:r>
              <a:rPr lang="ru-RU" sz="2800" i="1" dirty="0" smtClean="0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800" i="1" dirty="0" err="1" smtClean="0">
                <a:solidFill>
                  <a:srgbClr val="C00000"/>
                </a:solidFill>
                <a:cs typeface="Arial" charset="0"/>
              </a:rPr>
              <a:t>функції</a:t>
            </a:r>
            <a:r>
              <a:rPr lang="ru-RU" sz="2800" i="1" dirty="0" smtClean="0">
                <a:solidFill>
                  <a:srgbClr val="C00000"/>
                </a:solidFill>
                <a:cs typeface="Arial" charset="0"/>
              </a:rPr>
              <a:t> у= -</a:t>
            </a:r>
            <a:r>
              <a:rPr lang="ru-RU" sz="2800" i="1" dirty="0" smtClean="0">
                <a:solidFill>
                  <a:srgbClr val="C00000"/>
                </a:solidFill>
              </a:rPr>
              <a:t>х</a:t>
            </a:r>
            <a:r>
              <a:rPr lang="en-US" sz="2800" i="1" dirty="0" smtClean="0">
                <a:solidFill>
                  <a:srgbClr val="C00000"/>
                </a:solidFill>
                <a:cs typeface="Arial" charset="0"/>
              </a:rPr>
              <a:t>²</a:t>
            </a:r>
            <a:r>
              <a:rPr lang="ru-RU" sz="2800" i="1" dirty="0" smtClean="0">
                <a:solidFill>
                  <a:srgbClr val="C00000"/>
                </a:solidFill>
                <a:cs typeface="Arial" charset="0"/>
              </a:rPr>
              <a:t>+4 і прямою </a:t>
            </a:r>
            <a:r>
              <a:rPr lang="ru-RU" sz="2800" i="1" dirty="0" err="1" smtClean="0">
                <a:solidFill>
                  <a:srgbClr val="C00000"/>
                </a:solidFill>
                <a:cs typeface="Arial" charset="0"/>
              </a:rPr>
              <a:t>х+у</a:t>
            </a:r>
            <a:r>
              <a:rPr lang="ru-RU" sz="2800" i="1" dirty="0" smtClean="0">
                <a:solidFill>
                  <a:srgbClr val="C00000"/>
                </a:solidFill>
                <a:cs typeface="Arial" charset="0"/>
              </a:rPr>
              <a:t>=4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800" i="1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графіками</a:t>
            </a:r>
            <a:r>
              <a:rPr lang="ru-RU" sz="28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</a:t>
            </a:r>
            <a:r>
              <a:rPr lang="ru-RU" sz="2800" i="1" dirty="0" err="1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функцій</a:t>
            </a:r>
            <a:r>
              <a:rPr lang="ru-RU" sz="28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 у= -</a:t>
            </a:r>
            <a:r>
              <a:rPr lang="ru-RU" sz="2800" i="1" dirty="0" smtClean="0">
                <a:solidFill>
                  <a:schemeClr val="accent3">
                    <a:lumMod val="50000"/>
                  </a:schemeClr>
                </a:solidFill>
              </a:rPr>
              <a:t>х</a:t>
            </a:r>
            <a:r>
              <a:rPr lang="en-US" sz="28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²</a:t>
            </a:r>
            <a:r>
              <a:rPr lang="ru-RU" sz="28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+2х+8,  у=</a:t>
            </a:r>
            <a:r>
              <a:rPr lang="ru-RU" sz="2800" i="1" dirty="0" smtClean="0">
                <a:solidFill>
                  <a:schemeClr val="accent3">
                    <a:lumMod val="50000"/>
                  </a:schemeClr>
                </a:solidFill>
              </a:rPr>
              <a:t>х</a:t>
            </a:r>
            <a:r>
              <a:rPr lang="en-US" sz="28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²</a:t>
            </a:r>
            <a:r>
              <a:rPr lang="ru-RU" sz="2800" i="1" dirty="0" smtClean="0">
                <a:solidFill>
                  <a:schemeClr val="accent3">
                    <a:lumMod val="50000"/>
                  </a:schemeClr>
                </a:solidFill>
                <a:cs typeface="Arial" charset="0"/>
              </a:rPr>
              <a:t>+2х+2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800" i="1" dirty="0" err="1" smtClean="0">
                <a:solidFill>
                  <a:srgbClr val="002060"/>
                </a:solidFill>
                <a:cs typeface="Arial" charset="0"/>
              </a:rPr>
              <a:t>лініями</a:t>
            </a:r>
            <a:r>
              <a:rPr lang="ru-RU" sz="2800" i="1" dirty="0" smtClean="0">
                <a:solidFill>
                  <a:srgbClr val="002060"/>
                </a:solidFill>
                <a:cs typeface="Arial" charset="0"/>
              </a:rPr>
              <a:t> у=0, у= -</a:t>
            </a:r>
            <a:r>
              <a:rPr lang="ru-RU" sz="2800" i="1" dirty="0" smtClean="0">
                <a:solidFill>
                  <a:srgbClr val="002060"/>
                </a:solidFill>
              </a:rPr>
              <a:t>х</a:t>
            </a:r>
            <a:r>
              <a:rPr lang="en-US" sz="2800" i="1" dirty="0" smtClean="0">
                <a:solidFill>
                  <a:srgbClr val="002060"/>
                </a:solidFill>
                <a:cs typeface="Arial" charset="0"/>
              </a:rPr>
              <a:t>²</a:t>
            </a:r>
            <a:r>
              <a:rPr lang="ru-RU" sz="2800" i="1" dirty="0" smtClean="0">
                <a:solidFill>
                  <a:srgbClr val="002060"/>
                </a:solidFill>
                <a:cs typeface="Arial" charset="0"/>
              </a:rPr>
              <a:t>+3, х=1, х=1,5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800" i="1" dirty="0" smtClean="0">
                <a:solidFill>
                  <a:srgbClr val="C00000"/>
                </a:solidFill>
                <a:cs typeface="Arial" charset="0"/>
              </a:rPr>
              <a:t>кривою у=х</a:t>
            </a:r>
            <a:r>
              <a:rPr lang="en-US" sz="2800" i="1" dirty="0" smtClean="0">
                <a:solidFill>
                  <a:srgbClr val="C00000"/>
                </a:solidFill>
                <a:cs typeface="Arial" charset="0"/>
              </a:rPr>
              <a:t>³</a:t>
            </a:r>
            <a:r>
              <a:rPr lang="ru-RU" sz="2800" i="1" dirty="0" smtClean="0">
                <a:solidFill>
                  <a:srgbClr val="C00000"/>
                </a:solidFill>
                <a:cs typeface="Arial" charset="0"/>
              </a:rPr>
              <a:t> і </a:t>
            </a:r>
            <a:r>
              <a:rPr lang="ru-RU" sz="2800" i="1" dirty="0" err="1" smtClean="0">
                <a:solidFill>
                  <a:srgbClr val="C00000"/>
                </a:solidFill>
                <a:cs typeface="Arial" charset="0"/>
              </a:rPr>
              <a:t>прямими</a:t>
            </a:r>
            <a:r>
              <a:rPr lang="ru-RU" sz="2800" i="1" dirty="0" smtClean="0">
                <a:solidFill>
                  <a:srgbClr val="C00000"/>
                </a:solidFill>
                <a:cs typeface="Arial" charset="0"/>
              </a:rPr>
              <a:t> у=1, х=-2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ru-RU" sz="2800" i="1" dirty="0" smtClean="0">
                <a:solidFill>
                  <a:srgbClr val="7030A0"/>
                </a:solidFill>
                <a:cs typeface="Arial" charset="0"/>
              </a:rPr>
              <a:t>параболою у=</a:t>
            </a:r>
            <a:r>
              <a:rPr lang="ru-RU" sz="2800" i="1" dirty="0" smtClean="0">
                <a:solidFill>
                  <a:srgbClr val="7030A0"/>
                </a:solidFill>
              </a:rPr>
              <a:t>х</a:t>
            </a:r>
            <a:r>
              <a:rPr lang="en-US" sz="2800" i="1" dirty="0" smtClean="0">
                <a:solidFill>
                  <a:srgbClr val="7030A0"/>
                </a:solidFill>
                <a:cs typeface="Arial" charset="0"/>
              </a:rPr>
              <a:t>²</a:t>
            </a:r>
            <a:r>
              <a:rPr lang="ru-RU" sz="2800" i="1" dirty="0" smtClean="0">
                <a:solidFill>
                  <a:srgbClr val="7030A0"/>
                </a:solidFill>
                <a:cs typeface="Arial" charset="0"/>
              </a:rPr>
              <a:t>+2х-8 і </a:t>
            </a:r>
            <a:r>
              <a:rPr lang="ru-RU" sz="2800" i="1" dirty="0" err="1" smtClean="0">
                <a:solidFill>
                  <a:srgbClr val="7030A0"/>
                </a:solidFill>
                <a:cs typeface="Arial" charset="0"/>
              </a:rPr>
              <a:t>віссю</a:t>
            </a:r>
            <a:r>
              <a:rPr lang="ru-RU" sz="2800" i="1" dirty="0" smtClean="0">
                <a:solidFill>
                  <a:srgbClr val="7030A0"/>
                </a:solidFill>
                <a:cs typeface="Arial" charset="0"/>
              </a:rPr>
              <a:t> Ох.</a:t>
            </a:r>
            <a:endParaRPr lang="en-US" sz="2800" i="1" dirty="0" smtClean="0">
              <a:solidFill>
                <a:srgbClr val="7030A0"/>
              </a:solidFill>
              <a:cs typeface="Arial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08332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l"/>
            <a:r>
              <a:rPr lang="uk-UA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Об'єм тіла, утвореного обертанням </a:t>
            </a:r>
            <a:r>
              <a:rPr lang="uk-UA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криволінійної </a:t>
            </a:r>
            <a:r>
              <a:rPr lang="uk-UA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трапеції, </a:t>
            </a:r>
            <a:r>
              <a:rPr lang="uk-UA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обмеженої</a:t>
            </a:r>
            <a:br>
              <a:rPr lang="uk-UA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лініями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Розв'язання. </a:t>
            </a:r>
            <a:r>
              <a:rPr lang="uk-UA" dirty="0" smtClean="0"/>
              <a:t>Формула обчислення об'єму тіла, утвореного обертанням криволінійної трапеції навколо осі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Ох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7907601"/>
              </p:ext>
            </p:extLst>
          </p:nvPr>
        </p:nvGraphicFramePr>
        <p:xfrm>
          <a:off x="2771800" y="1340768"/>
          <a:ext cx="1571625" cy="500062"/>
        </p:xfrm>
        <a:graphic>
          <a:graphicData uri="http://schemas.openxmlformats.org/presentationml/2006/ole">
            <p:oleObj spid="_x0000_s33832" name="Формула" r:id="rId3" imgW="647700" imgH="2286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26944089"/>
              </p:ext>
            </p:extLst>
          </p:nvPr>
        </p:nvGraphicFramePr>
        <p:xfrm>
          <a:off x="4427984" y="1340768"/>
          <a:ext cx="3213100" cy="474663"/>
        </p:xfrm>
        <a:graphic>
          <a:graphicData uri="http://schemas.openxmlformats.org/presentationml/2006/ole">
            <p:oleObj spid="_x0000_s33833" name="Формула" r:id="rId4" imgW="1459866" imgH="215806" progId="Equation.3">
              <p:embed/>
            </p:oleObj>
          </a:graphicData>
        </a:graphic>
      </p:graphicFrame>
      <p:pic>
        <p:nvPicPr>
          <p:cNvPr id="7" name="Picture 11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12976"/>
            <a:ext cx="2232248" cy="2922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11008045"/>
              </p:ext>
            </p:extLst>
          </p:nvPr>
        </p:nvGraphicFramePr>
        <p:xfrm>
          <a:off x="3131840" y="2996952"/>
          <a:ext cx="2545332" cy="1224136"/>
        </p:xfrm>
        <a:graphic>
          <a:graphicData uri="http://schemas.openxmlformats.org/presentationml/2006/ole">
            <p:oleObj spid="_x0000_s33834" name="Формула" r:id="rId6" imgW="1002865" imgH="482391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00290587"/>
              </p:ext>
            </p:extLst>
          </p:nvPr>
        </p:nvGraphicFramePr>
        <p:xfrm>
          <a:off x="2915816" y="4005064"/>
          <a:ext cx="5712635" cy="1080120"/>
        </p:xfrm>
        <a:graphic>
          <a:graphicData uri="http://schemas.openxmlformats.org/presentationml/2006/ole">
            <p:oleObj spid="_x0000_s33835" name="Формула" r:id="rId7" imgW="2552700" imgH="48260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39917230"/>
              </p:ext>
            </p:extLst>
          </p:nvPr>
        </p:nvGraphicFramePr>
        <p:xfrm>
          <a:off x="2471925" y="4941168"/>
          <a:ext cx="6672075" cy="980852"/>
        </p:xfrm>
        <a:graphic>
          <a:graphicData uri="http://schemas.openxmlformats.org/presentationml/2006/ole">
            <p:oleObj spid="_x0000_s33836" name="Формула" r:id="rId8" imgW="3022600" imgH="444500" progId="Equation.3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801041" y="6021288"/>
            <a:ext cx="1337226" cy="40011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Відповідь:</a:t>
            </a:r>
            <a:endParaRPr lang="ru-RU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01506908"/>
              </p:ext>
            </p:extLst>
          </p:nvPr>
        </p:nvGraphicFramePr>
        <p:xfrm>
          <a:off x="4572000" y="5817518"/>
          <a:ext cx="571500" cy="657225"/>
        </p:xfrm>
        <a:graphic>
          <a:graphicData uri="http://schemas.openxmlformats.org/presentationml/2006/ole">
            <p:oleObj spid="_x0000_s33837" name="Формула" r:id="rId9" imgW="342751" imgH="393529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624827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555875" y="2708275"/>
            <a:ext cx="4248150" cy="1296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200" b="1" dirty="0"/>
              <a:t>Застосування інтеграла</a:t>
            </a:r>
          </a:p>
        </p:txBody>
      </p:sp>
      <p:sp>
        <p:nvSpPr>
          <p:cNvPr id="3" name="Овал 2"/>
          <p:cNvSpPr/>
          <p:nvPr/>
        </p:nvSpPr>
        <p:spPr>
          <a:xfrm>
            <a:off x="611188" y="549275"/>
            <a:ext cx="2160587" cy="215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uk-UA" sz="2000" dirty="0"/>
              <a:t>Обчислення площі фігури, обмеженої лініями</a:t>
            </a:r>
          </a:p>
        </p:txBody>
      </p:sp>
      <p:sp>
        <p:nvSpPr>
          <p:cNvPr id="4" name="Овал 3"/>
          <p:cNvSpPr/>
          <p:nvPr/>
        </p:nvSpPr>
        <p:spPr>
          <a:xfrm>
            <a:off x="3595688" y="139700"/>
            <a:ext cx="2160587" cy="21605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uk-UA" sz="2000" dirty="0"/>
              <a:t>Обчислення об'єму </a:t>
            </a:r>
            <a:r>
              <a:rPr lang="uk-UA" sz="2000" dirty="0" err="1"/>
              <a:t>много-гранників</a:t>
            </a:r>
            <a:r>
              <a:rPr lang="uk-UA" sz="2000" dirty="0"/>
              <a:t> (пірамід, призм) </a:t>
            </a:r>
          </a:p>
        </p:txBody>
      </p:sp>
      <p:sp>
        <p:nvSpPr>
          <p:cNvPr id="5" name="Овал 4"/>
          <p:cNvSpPr/>
          <p:nvPr/>
        </p:nvSpPr>
        <p:spPr>
          <a:xfrm>
            <a:off x="6732588" y="549275"/>
            <a:ext cx="2160587" cy="215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uk-UA" sz="2000" dirty="0"/>
              <a:t>Обчислення об'єму тіл обертання</a:t>
            </a:r>
          </a:p>
        </p:txBody>
      </p:sp>
      <p:sp>
        <p:nvSpPr>
          <p:cNvPr id="6" name="Овал 5"/>
          <p:cNvSpPr/>
          <p:nvPr/>
        </p:nvSpPr>
        <p:spPr>
          <a:xfrm>
            <a:off x="6659563" y="4076700"/>
            <a:ext cx="2160587" cy="21605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uk-UA" sz="2000" dirty="0" err="1"/>
              <a:t>Розв'язуван-ня</a:t>
            </a:r>
            <a:r>
              <a:rPr lang="uk-UA" sz="2000" dirty="0"/>
              <a:t> задач </a:t>
            </a:r>
            <a:r>
              <a:rPr lang="uk-UA" sz="2000" dirty="0" err="1"/>
              <a:t>еко-номічного</a:t>
            </a:r>
            <a:r>
              <a:rPr lang="uk-UA" sz="2000" dirty="0"/>
              <a:t> змісту</a:t>
            </a:r>
          </a:p>
        </p:txBody>
      </p:sp>
      <p:sp>
        <p:nvSpPr>
          <p:cNvPr id="7" name="Овал 6"/>
          <p:cNvSpPr/>
          <p:nvPr/>
        </p:nvSpPr>
        <p:spPr>
          <a:xfrm>
            <a:off x="3603625" y="4441825"/>
            <a:ext cx="2159000" cy="21605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uk-UA" sz="2000" dirty="0" err="1"/>
              <a:t>Розв'язуван-ня</a:t>
            </a:r>
            <a:r>
              <a:rPr lang="uk-UA" sz="2000" dirty="0"/>
              <a:t> багатьох задач фізики</a:t>
            </a:r>
          </a:p>
        </p:txBody>
      </p:sp>
      <p:sp>
        <p:nvSpPr>
          <p:cNvPr id="8" name="Овал 7"/>
          <p:cNvSpPr/>
          <p:nvPr/>
        </p:nvSpPr>
        <p:spPr>
          <a:xfrm>
            <a:off x="539750" y="3933825"/>
            <a:ext cx="2160588" cy="2159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uk-UA" sz="2000" dirty="0"/>
              <a:t>Обчислення площі криволінійної трапеції</a:t>
            </a:r>
          </a:p>
        </p:txBody>
      </p:sp>
      <p:cxnSp>
        <p:nvCxnSpPr>
          <p:cNvPr id="10" name="Прямая со стрелкой 9"/>
          <p:cNvCxnSpPr>
            <a:stCxn id="2" idx="1"/>
            <a:endCxn id="3" idx="5"/>
          </p:cNvCxnSpPr>
          <p:nvPr/>
        </p:nvCxnSpPr>
        <p:spPr>
          <a:xfrm flipH="1" flipV="1">
            <a:off x="2455863" y="2392363"/>
            <a:ext cx="722312" cy="506412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2" idx="0"/>
            <a:endCxn id="4" idx="4"/>
          </p:cNvCxnSpPr>
          <p:nvPr/>
        </p:nvCxnSpPr>
        <p:spPr>
          <a:xfrm flipH="1" flipV="1">
            <a:off x="4676775" y="2300288"/>
            <a:ext cx="3175" cy="407987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2" idx="7"/>
            <a:endCxn id="5" idx="3"/>
          </p:cNvCxnSpPr>
          <p:nvPr/>
        </p:nvCxnSpPr>
        <p:spPr>
          <a:xfrm flipV="1">
            <a:off x="6181725" y="2392363"/>
            <a:ext cx="866775" cy="506412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" idx="3"/>
            <a:endCxn id="8" idx="7"/>
          </p:cNvCxnSpPr>
          <p:nvPr/>
        </p:nvCxnSpPr>
        <p:spPr>
          <a:xfrm flipH="1">
            <a:off x="2382838" y="3814763"/>
            <a:ext cx="795337" cy="434975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" idx="4"/>
            <a:endCxn id="7" idx="0"/>
          </p:cNvCxnSpPr>
          <p:nvPr/>
        </p:nvCxnSpPr>
        <p:spPr>
          <a:xfrm>
            <a:off x="4679950" y="4005263"/>
            <a:ext cx="3175" cy="436562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" idx="5"/>
            <a:endCxn id="6" idx="1"/>
          </p:cNvCxnSpPr>
          <p:nvPr/>
        </p:nvCxnSpPr>
        <p:spPr>
          <a:xfrm>
            <a:off x="6181725" y="3814763"/>
            <a:ext cx="795338" cy="579437"/>
          </a:xfrm>
          <a:prstGeom prst="straightConnector1">
            <a:avLst/>
          </a:prstGeom>
          <a:ln w="31750"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5126067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23528" y="1628800"/>
            <a:ext cx="8507288" cy="2185988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uk-UA" sz="115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МОЛОДЦІ !</a:t>
            </a:r>
            <a:endParaRPr lang="ru-RU" sz="115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Содержимое 12" descr="http://s07.radikal.ru/i180/1208/c7/1095d872fa5f.gif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005064"/>
            <a:ext cx="3169890" cy="1566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uchitmatematika.ucoz.ru/avatar/44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836712"/>
            <a:ext cx="7272808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16569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6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Епіграф</a:t>
            </a:r>
            <a:endParaRPr lang="ru-RU" sz="6600" b="1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>
              <a:buNone/>
            </a:pPr>
            <a:r>
              <a:rPr lang="uk-UA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Недостатньо лише отримати знання, треба знайти їм застосування.</a:t>
            </a:r>
          </a:p>
          <a:p>
            <a:pPr algn="ctr">
              <a:buNone/>
            </a:pPr>
            <a:r>
              <a:rPr lang="uk-UA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Недостатньо тільки бажати, треба творити.</a:t>
            </a:r>
            <a:endParaRPr lang="ru-RU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  <a:p>
            <a:endParaRPr lang="ru-RU" sz="5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uk-UA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Математичний диктант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1125796"/>
            <a:ext cx="6539611" cy="52322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extrusionH="57150" contourW="6350" prstMaterial="plastic">
              <a:bevelT w="20320" h="20320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sz="28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Знайти похідну даної функції</a:t>
            </a:r>
            <a:endParaRPr lang="ru-RU" sz="2800" b="1" cap="all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733334" y="2700678"/>
                <a:ext cx="133767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2800" dirty="0" smtClean="0"/>
                  <a:t>(7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k-UA" sz="4000" b="0" i="1" smtClean="0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uk-UA" sz="4000" b="0" i="1" smtClean="0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uk-UA" sz="4000" b="0" i="1" smtClean="0">
                        <a:latin typeface="Cambria Math"/>
                      </a:rPr>
                      <m:t>)′</m:t>
                    </m:r>
                  </m:oMath>
                </a14:m>
                <a:endParaRPr lang="ru-RU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334" y="2700678"/>
                <a:ext cx="1337674" cy="707886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9091" b="-181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323528" y="3640170"/>
                <a:ext cx="2424895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k-UA" sz="32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uk-UA" sz="3200" b="0" i="1" smtClean="0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uk-UA" sz="3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uk-UA" sz="3200" b="0" i="1" smtClean="0">
                                  <a:latin typeface="Cambria Math"/>
                                </a:rPr>
                                <m:t>2х−5</m:t>
                              </m:r>
                              <m:sSup>
                                <m:sSupPr>
                                  <m:ctrlPr>
                                    <a:rPr lang="ru-RU" sz="320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uk-UA" sz="3200" b="0" i="1" smtClean="0"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uk-UA" sz="3200" b="0" i="1" smtClean="0"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uk-UA" sz="32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ru-RU" sz="3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640170"/>
                <a:ext cx="2424895" cy="58477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760577" y="4509120"/>
            <a:ext cx="15151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(3 </a:t>
            </a:r>
            <a:r>
              <a:rPr lang="en-US" sz="3200" dirty="0" err="1"/>
              <a:t>ln</a:t>
            </a:r>
            <a:r>
              <a:rPr lang="en-US" sz="3200" dirty="0"/>
              <a:t> </a:t>
            </a:r>
            <a:r>
              <a:rPr lang="en-US" sz="3200" dirty="0" smtClean="0"/>
              <a:t>x)’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48565" y="5478261"/>
            <a:ext cx="1606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(sin 2x)’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987734" y="2046176"/>
            <a:ext cx="7761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(2)’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TextBox 10"/>
              <p:cNvSpPr txBox="1"/>
              <p:nvPr/>
            </p:nvSpPr>
            <p:spPr>
              <a:xfrm>
                <a:off x="5703870" y="2926747"/>
                <a:ext cx="144084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/>
                  <a:t>(</a:t>
                </a:r>
                <a:r>
                  <a:rPr lang="uk-UA" sz="3200" dirty="0" smtClean="0"/>
                  <a:t>21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k-UA" sz="3200" b="0" i="1" smtClean="0"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uk-UA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/>
                      </a:rPr>
                      <m:t>)′</m:t>
                    </m:r>
                  </m:oMath>
                </a14:m>
                <a:endParaRPr lang="ru-RU" sz="32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3870" y="2926747"/>
                <a:ext cx="1440844" cy="584775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11017" t="-13542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01823791"/>
              </p:ext>
            </p:extLst>
          </p:nvPr>
        </p:nvGraphicFramePr>
        <p:xfrm>
          <a:off x="4981575" y="3478213"/>
          <a:ext cx="2014538" cy="649287"/>
        </p:xfrm>
        <a:graphic>
          <a:graphicData uri="http://schemas.openxmlformats.org/presentationml/2006/ole">
            <p:oleObj spid="_x0000_s28688" name="Формула" r:id="rId6" imgW="749160" imgH="241200" progId="Equation.3">
              <p:embed/>
            </p:oleObj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TextBox 12"/>
              <p:cNvSpPr txBox="1"/>
              <p:nvPr/>
            </p:nvSpPr>
            <p:spPr>
              <a:xfrm>
                <a:off x="5402552" y="4217950"/>
                <a:ext cx="1088760" cy="875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/>
                  <a:t>(</a:t>
                </a:r>
                <a14:m>
                  <m:oMath xmlns:m="http://schemas.openxmlformats.org/officeDocument/2006/math">
                    <m:r>
                      <a:rPr lang="en-US" sz="3600" b="0" i="0" smtClean="0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ru-RU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uk-UA" sz="3600" b="0" i="1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 </m:t>
                        </m:r>
                        <m:r>
                          <a:rPr lang="uk-UA" sz="3600" b="0" i="1" smtClean="0">
                            <a:latin typeface="Cambria Math"/>
                          </a:rPr>
                          <m:t>х</m:t>
                        </m:r>
                      </m:den>
                    </m:f>
                    <m:r>
                      <a:rPr lang="en-US" sz="3600" b="0" i="1" smtClean="0">
                        <a:latin typeface="Cambria Math"/>
                      </a:rPr>
                      <m:t> )′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552" y="4217950"/>
                <a:ext cx="1088760" cy="875945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l="-16760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5085123" y="5459180"/>
            <a:ext cx="20617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/>
              <a:t>(2 </a:t>
            </a:r>
            <a:r>
              <a:rPr lang="en-US" sz="3200" dirty="0" err="1"/>
              <a:t>cos</a:t>
            </a:r>
            <a:r>
              <a:rPr lang="en-US" sz="3200" dirty="0"/>
              <a:t> </a:t>
            </a:r>
            <a:r>
              <a:rPr lang="en-US" sz="3200" dirty="0" smtClean="0"/>
              <a:t>2x)’</a:t>
            </a:r>
            <a:endParaRPr lang="ru-RU" sz="32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1973258" y="2838362"/>
                <a:ext cx="126932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3200" dirty="0" smtClean="0">
                    <a:solidFill>
                      <a:srgbClr val="C00000"/>
                    </a:solidFill>
                  </a:rPr>
                  <a:t>=21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k-UA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uk-UA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ru-RU" sz="32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3258" y="2838362"/>
                <a:ext cx="1269322" cy="584775"/>
              </a:xfrm>
              <a:prstGeom prst="rect">
                <a:avLst/>
              </a:prstGeom>
              <a:blipFill rotWithShape="1">
                <a:blip r:embed="rId8" cstate="print"/>
                <a:stretch>
                  <a:fillRect l="-12500" t="-13542" b="-3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TextBox 15"/>
              <p:cNvSpPr txBox="1"/>
              <p:nvPr/>
            </p:nvSpPr>
            <p:spPr>
              <a:xfrm>
                <a:off x="2606589" y="3668395"/>
                <a:ext cx="2366995" cy="5959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3200" dirty="0" smtClean="0">
                    <a:solidFill>
                      <a:srgbClr val="C00000"/>
                    </a:solidFill>
                  </a:rPr>
                  <a:t>=8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k-UA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uk-UA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(2х−5)</m:t>
                        </m:r>
                      </m:e>
                      <m:sup>
                        <m:r>
                          <a:rPr lang="uk-UA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endParaRPr lang="ru-RU" sz="3200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6589" y="3668395"/>
                <a:ext cx="2366995" cy="595932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l="-6701" t="-13265" b="-30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1469844" y="1946338"/>
            <a:ext cx="981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/>
              <a:t>(2х)’</a:t>
            </a:r>
            <a:endParaRPr lang="ru-RU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2414174" y="1969750"/>
            <a:ext cx="7104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>
                <a:solidFill>
                  <a:srgbClr val="C00000"/>
                </a:solidFill>
              </a:rPr>
              <a:t>=2</a:t>
            </a:r>
            <a:endParaRPr lang="ru-RU" sz="36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TextBox 19"/>
              <p:cNvSpPr txBox="1"/>
              <p:nvPr/>
            </p:nvSpPr>
            <p:spPr>
              <a:xfrm>
                <a:off x="2293009" y="4349347"/>
                <a:ext cx="910827" cy="104983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k-UA" sz="4400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44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uk-UA" sz="44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uk-UA" sz="44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х</m:t>
                        </m:r>
                      </m:den>
                    </m:f>
                  </m:oMath>
                </a14:m>
                <a:endParaRPr lang="ru-RU" sz="44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3009" y="4349347"/>
                <a:ext cx="910827" cy="1049839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l="-26667" t="-578" b="-109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088979" y="5478261"/>
            <a:ext cx="1928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solidFill>
                  <a:srgbClr val="C00000"/>
                </a:solidFill>
              </a:rPr>
              <a:t>=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uk-UA" sz="3200" dirty="0" smtClean="0">
                <a:solidFill>
                  <a:srgbClr val="C00000"/>
                </a:solidFill>
              </a:rPr>
              <a:t>2</a:t>
            </a:r>
            <a:r>
              <a:rPr lang="en-US" sz="3200" dirty="0" smtClean="0">
                <a:solidFill>
                  <a:srgbClr val="C00000"/>
                </a:solidFill>
              </a:rPr>
              <a:t>Cos</a:t>
            </a:r>
            <a:r>
              <a:rPr lang="uk-UA" sz="3200" dirty="0" smtClean="0">
                <a:solidFill>
                  <a:srgbClr val="C00000"/>
                </a:solidFill>
              </a:rPr>
              <a:t>2</a:t>
            </a:r>
            <a:r>
              <a:rPr lang="en-US" sz="3200" dirty="0" smtClean="0">
                <a:solidFill>
                  <a:srgbClr val="C00000"/>
                </a:solidFill>
              </a:rPr>
              <a:t>x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76498" y="2031306"/>
            <a:ext cx="7665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= </a:t>
            </a:r>
            <a:r>
              <a:rPr lang="en-US" sz="3200" dirty="0" smtClean="0">
                <a:solidFill>
                  <a:srgbClr val="C00000"/>
                </a:solidFill>
              </a:rPr>
              <a:t>0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92280" y="2852936"/>
            <a:ext cx="1199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= 42x</a:t>
            </a:r>
            <a:endParaRPr lang="ru-RU" sz="32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TextBox 24"/>
              <p:cNvSpPr txBox="1"/>
              <p:nvPr/>
            </p:nvSpPr>
            <p:spPr>
              <a:xfrm>
                <a:off x="6372689" y="4215193"/>
                <a:ext cx="1007776" cy="8787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3600">
                        <a:solidFill>
                          <a:srgbClr val="C0000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36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689" y="4215193"/>
                <a:ext cx="1007776" cy="878702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 l="-48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/>
          <p:cNvSpPr txBox="1"/>
          <p:nvPr/>
        </p:nvSpPr>
        <p:spPr>
          <a:xfrm>
            <a:off x="7115234" y="5485362"/>
            <a:ext cx="18149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=-2Sin2x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944359" y="3573016"/>
            <a:ext cx="21996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= 48(2x-5)²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247849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7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9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5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9" grpId="0"/>
      <p:bldP spid="10" grpId="0"/>
      <p:bldP spid="11" grpId="0" animBg="1"/>
      <p:bldP spid="13" grpId="0" animBg="1"/>
      <p:bldP spid="14" grpId="0"/>
      <p:bldP spid="15" grpId="0" animBg="1"/>
      <p:bldP spid="16" grpId="0" animBg="1"/>
      <p:bldP spid="19" grpId="0"/>
      <p:bldP spid="20" grpId="0" animBg="1"/>
      <p:bldP spid="21" grpId="0"/>
      <p:bldP spid="22" grpId="0"/>
      <p:bldP spid="23" grpId="0"/>
      <p:bldP spid="25" grpId="0" animBg="1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148878"/>
            <a:ext cx="8229600" cy="1417638"/>
          </a:xfrm>
        </p:spPr>
        <p:txBody>
          <a:bodyPr/>
          <a:lstStyle/>
          <a:p>
            <a:r>
              <a:rPr lang="uk-UA" sz="6000" b="1" i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Знайти первісну </a:t>
            </a:r>
            <a:endParaRPr lang="ru-RU" sz="6000" b="1" i="1" u="sng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65203673"/>
              </p:ext>
            </p:extLst>
          </p:nvPr>
        </p:nvGraphicFramePr>
        <p:xfrm>
          <a:off x="1131888" y="1557338"/>
          <a:ext cx="1087437" cy="617537"/>
        </p:xfrm>
        <a:graphic>
          <a:graphicData uri="http://schemas.openxmlformats.org/presentationml/2006/ole">
            <p:oleObj spid="_x0000_s29766" name="Формула" r:id="rId3" imgW="469800" imgH="26640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021421635"/>
              </p:ext>
            </p:extLst>
          </p:nvPr>
        </p:nvGraphicFramePr>
        <p:xfrm>
          <a:off x="487363" y="2516188"/>
          <a:ext cx="1987550" cy="890587"/>
        </p:xfrm>
        <a:graphic>
          <a:graphicData uri="http://schemas.openxmlformats.org/presentationml/2006/ole">
            <p:oleObj spid="_x0000_s29767" name="Формула" r:id="rId4" imgW="495000" imgH="22860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852998187"/>
              </p:ext>
            </p:extLst>
          </p:nvPr>
        </p:nvGraphicFramePr>
        <p:xfrm>
          <a:off x="677863" y="3500438"/>
          <a:ext cx="1495425" cy="1290637"/>
        </p:xfrm>
        <a:graphic>
          <a:graphicData uri="http://schemas.openxmlformats.org/presentationml/2006/ole">
            <p:oleObj spid="_x0000_s29768" name="Формула" r:id="rId5" imgW="368280" imgH="39348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7544" y="5229200"/>
            <a:ext cx="1944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i="1" dirty="0" smtClean="0"/>
              <a:t>F(</a:t>
            </a:r>
            <a:r>
              <a:rPr lang="en-US" sz="3200" dirty="0" smtClean="0"/>
              <a:t>sin 2x)</a:t>
            </a:r>
            <a:endParaRPr lang="ru-RU" sz="3200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7469863"/>
              </p:ext>
            </p:extLst>
          </p:nvPr>
        </p:nvGraphicFramePr>
        <p:xfrm>
          <a:off x="4860032" y="1340768"/>
          <a:ext cx="1676400" cy="1603375"/>
        </p:xfrm>
        <a:graphic>
          <a:graphicData uri="http://schemas.openxmlformats.org/presentationml/2006/ole">
            <p:oleObj spid="_x0000_s29769" name="Формула" r:id="rId6" imgW="431640" imgH="41904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60636384"/>
              </p:ext>
            </p:extLst>
          </p:nvPr>
        </p:nvGraphicFramePr>
        <p:xfrm>
          <a:off x="5094288" y="3019425"/>
          <a:ext cx="1687512" cy="890588"/>
        </p:xfrm>
        <a:graphic>
          <a:graphicData uri="http://schemas.openxmlformats.org/presentationml/2006/ole">
            <p:oleObj spid="_x0000_s29770" name="Формула" r:id="rId7" imgW="419040" imgH="22860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76733619"/>
              </p:ext>
            </p:extLst>
          </p:nvPr>
        </p:nvGraphicFramePr>
        <p:xfrm>
          <a:off x="4398590" y="4195719"/>
          <a:ext cx="2389188" cy="1063625"/>
        </p:xfrm>
        <a:graphic>
          <a:graphicData uri="http://schemas.openxmlformats.org/presentationml/2006/ole">
            <p:oleObj spid="_x0000_s29771" name="Формула" r:id="rId8" imgW="876240" imgH="393480" progId="Equation.3">
              <p:embed/>
            </p:oleObj>
          </a:graphicData>
        </a:graphic>
      </p:graphicFrame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TextBox 13"/>
              <p:cNvSpPr txBox="1"/>
              <p:nvPr/>
            </p:nvSpPr>
            <p:spPr>
              <a:xfrm>
                <a:off x="2411760" y="2651095"/>
                <a:ext cx="1107739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dirty="0" smtClean="0">
                    <a:solidFill>
                      <a:srgbClr val="C00000"/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44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7</m:t>
                        </m:r>
                      </m:sup>
                    </m:sSup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2651095"/>
                <a:ext cx="1107739" cy="769441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l="-22652" t="-16667" b="-365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TextBox 14"/>
              <p:cNvSpPr txBox="1"/>
              <p:nvPr/>
            </p:nvSpPr>
            <p:spPr>
              <a:xfrm>
                <a:off x="2140220" y="3890664"/>
                <a:ext cx="139006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smtClean="0">
                    <a:solidFill>
                      <a:srgbClr val="C00000"/>
                    </a:solidFill>
                  </a:rPr>
                  <a:t>=In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6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endParaRPr lang="ru-RU" sz="36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220" y="3890664"/>
                <a:ext cx="1390061" cy="646331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l="-13158"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6" name="TextBox 15"/>
              <p:cNvSpPr txBox="1"/>
              <p:nvPr/>
            </p:nvSpPr>
            <p:spPr>
              <a:xfrm>
                <a:off x="2213703" y="5229200"/>
                <a:ext cx="2151743" cy="7877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C00000"/>
                    </a:solidFill>
                  </a:rPr>
                  <a:t>=</a:t>
                </a:r>
                <a14:m>
                  <m:oMath xmlns:m="http://schemas.openxmlformats.org/officeDocument/2006/math">
                    <m:r>
                      <a:rPr lang="en-US" sz="3200" b="0" i="0" smtClean="0">
                        <a:solidFill>
                          <a:srgbClr val="C0000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𝐶𝑜𝑠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2</m:t>
                    </m:r>
                    <m:r>
                      <a:rPr lang="en-US" sz="3200" b="0" i="1" smtClean="0">
                        <a:solidFill>
                          <a:srgbClr val="C00000"/>
                        </a:solidFill>
                        <a:latin typeface="Cambria Math"/>
                      </a:rPr>
                      <m:t>𝑥</m:t>
                    </m:r>
                  </m:oMath>
                </a14:m>
                <a:endParaRPr lang="ru-RU" sz="32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3703" y="5229200"/>
                <a:ext cx="2151743" cy="787716"/>
              </a:xfrm>
              <a:prstGeom prst="rect">
                <a:avLst/>
              </a:prstGeom>
              <a:blipFill rotWithShape="1">
                <a:blip r:embed="rId11" cstate="print"/>
                <a:stretch>
                  <a:fillRect l="-7082" b="-10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TextBox 16"/>
              <p:cNvSpPr txBox="1"/>
              <p:nvPr/>
            </p:nvSpPr>
            <p:spPr>
              <a:xfrm>
                <a:off x="6588224" y="1600679"/>
                <a:ext cx="921278" cy="10504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>
                    <a:solidFill>
                      <a:srgbClr val="C0000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9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72</m:t>
                        </m:r>
                      </m:den>
                    </m:f>
                  </m:oMath>
                </a14:m>
                <a:endParaRPr lang="ru-RU" sz="40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8224" y="1600679"/>
                <a:ext cx="921278" cy="1050416"/>
              </a:xfrm>
              <a:prstGeom prst="rect">
                <a:avLst/>
              </a:prstGeom>
              <a:blipFill rotWithShape="1">
                <a:blip r:embed="rId12" cstate="print"/>
                <a:stretch>
                  <a:fillRect l="-23841" b="-110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TextBox 17"/>
              <p:cNvSpPr txBox="1"/>
              <p:nvPr/>
            </p:nvSpPr>
            <p:spPr>
              <a:xfrm>
                <a:off x="7164287" y="2950313"/>
                <a:ext cx="1068947" cy="124540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dirty="0" smtClean="0">
                    <a:solidFill>
                      <a:srgbClr val="C0000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80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800" b="0" i="1" smtClean="0">
                                <a:solidFill>
                                  <a:srgbClr val="C00000"/>
                                </a:solidFill>
                                <a:latin typeface="Cambria Math"/>
                              </a:rPr>
                              <m:t>8</m:t>
                            </m:r>
                          </m:sup>
                        </m:sSup>
                      </m:num>
                      <m:den>
                        <m:r>
                          <a:rPr lang="en-US" sz="48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8</m:t>
                        </m:r>
                      </m:den>
                    </m:f>
                  </m:oMath>
                </a14:m>
                <a:endParaRPr lang="ru-RU" sz="48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7" y="2950313"/>
                <a:ext cx="1068947" cy="1245406"/>
              </a:xfrm>
              <a:prstGeom prst="rect">
                <a:avLst/>
              </a:prstGeom>
              <a:blipFill rotWithShape="1">
                <a:blip r:embed="rId13" cstate="print"/>
                <a:stretch>
                  <a:fillRect l="-25568" b="-107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TextBox 18"/>
              <p:cNvSpPr txBox="1"/>
              <p:nvPr/>
            </p:nvSpPr>
            <p:spPr>
              <a:xfrm>
                <a:off x="6876256" y="4429414"/>
                <a:ext cx="2088232" cy="787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C00000"/>
                    </a:solidFill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C00000"/>
                    </a:solidFill>
                  </a:rPr>
                  <a:t>Sin2x</a:t>
                </a:r>
                <a:endParaRPr lang="ru-RU" sz="3200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256" y="4429414"/>
                <a:ext cx="2088232" cy="787716"/>
              </a:xfrm>
              <a:prstGeom prst="rect">
                <a:avLst/>
              </a:prstGeom>
              <a:blipFill rotWithShape="1">
                <a:blip r:embed="rId14" cstate="print"/>
                <a:stretch>
                  <a:fillRect l="-7580" b="-10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2483768" y="1628800"/>
            <a:ext cx="941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C00000"/>
                </a:solidFill>
              </a:rPr>
              <a:t>=</a:t>
            </a:r>
            <a:r>
              <a:rPr lang="uk-UA" sz="3600" dirty="0" smtClean="0">
                <a:solidFill>
                  <a:srgbClr val="C00000"/>
                </a:solidFill>
              </a:rPr>
              <a:t>7</a:t>
            </a:r>
            <a:r>
              <a:rPr lang="en-US" sz="3600" i="1" dirty="0" smtClean="0">
                <a:solidFill>
                  <a:srgbClr val="C00000"/>
                </a:solidFill>
              </a:rPr>
              <a:t>x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214776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/>
          <a:lstStyle/>
          <a:p>
            <a:r>
              <a:rPr lang="uk-UA" sz="6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Інтерактивна вправа </a:t>
            </a:r>
            <a:r>
              <a:rPr lang="uk-UA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«мозковий штурм»</a:t>
            </a:r>
            <a:endParaRPr lang="ru-RU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924944"/>
            <a:ext cx="8856984" cy="3816424"/>
          </a:xfrm>
        </p:spPr>
        <p:txBody>
          <a:bodyPr/>
          <a:lstStyle/>
          <a:p>
            <a:pPr algn="ctr"/>
            <a:r>
              <a:rPr lang="uk-UA" sz="6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Яка фігура називається криволінійною трапецією?</a:t>
            </a:r>
          </a:p>
          <a:p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http://liubavyshka.ru/_ph/104/1/59560074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51520" y="4941168"/>
            <a:ext cx="1584176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58587587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1278"/>
            <a:ext cx="8229600" cy="23050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ru-RU" sz="2800" b="1" dirty="0" smtClean="0">
                <a:solidFill>
                  <a:srgbClr val="EC767C"/>
                </a:solidFill>
              </a:rPr>
              <a:t> </a:t>
            </a:r>
            <a:r>
              <a:rPr lang="ru-RU" sz="2800" b="1" u="sng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Означення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ru-RU" sz="2800" b="1" dirty="0" smtClean="0"/>
              <a:t> 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Фігура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обмежена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графіком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невідємної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неперервної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відрізку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en-US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]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en-US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y=f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вісью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Ох и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прямими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х = а</a:t>
            </a:r>
            <a:r>
              <a:rPr lang="en-US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і  х = </a:t>
            </a:r>
            <a:r>
              <a:rPr lang="en-US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криволінійною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трапецією</a:t>
            </a:r>
            <a:r>
              <a:rPr lang="ru-RU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endParaRPr lang="ru-RU" sz="3600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Line 6"/>
          <p:cNvSpPr>
            <a:spLocks noChangeShapeType="1"/>
          </p:cNvSpPr>
          <p:nvPr/>
        </p:nvSpPr>
        <p:spPr bwMode="auto">
          <a:xfrm flipV="1">
            <a:off x="2484438" y="2781300"/>
            <a:ext cx="0" cy="3240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87" name="Line 7"/>
          <p:cNvSpPr>
            <a:spLocks noChangeShapeType="1"/>
          </p:cNvSpPr>
          <p:nvPr/>
        </p:nvSpPr>
        <p:spPr bwMode="auto">
          <a:xfrm>
            <a:off x="1331913" y="5157788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388" name="Text Box 9"/>
          <p:cNvSpPr txBox="1">
            <a:spLocks noChangeArrowheads="1"/>
          </p:cNvSpPr>
          <p:nvPr/>
        </p:nvSpPr>
        <p:spPr bwMode="auto">
          <a:xfrm>
            <a:off x="7720013" y="51054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x</a:t>
            </a:r>
            <a:endParaRPr lang="ru-RU" dirty="0"/>
          </a:p>
        </p:txBody>
      </p:sp>
      <p:sp>
        <p:nvSpPr>
          <p:cNvPr id="16389" name="Text Box 11"/>
          <p:cNvSpPr txBox="1">
            <a:spLocks noChangeArrowheads="1"/>
          </p:cNvSpPr>
          <p:nvPr/>
        </p:nvSpPr>
        <p:spPr bwMode="auto">
          <a:xfrm>
            <a:off x="2032000" y="26558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  <a:endParaRPr lang="ru-RU"/>
          </a:p>
        </p:txBody>
      </p:sp>
      <p:sp>
        <p:nvSpPr>
          <p:cNvPr id="16390" name="Freeform 15"/>
          <p:cNvSpPr>
            <a:spLocks/>
          </p:cNvSpPr>
          <p:nvPr/>
        </p:nvSpPr>
        <p:spPr bwMode="auto">
          <a:xfrm>
            <a:off x="1828800" y="3640138"/>
            <a:ext cx="4673600" cy="1222375"/>
          </a:xfrm>
          <a:custGeom>
            <a:avLst/>
            <a:gdLst>
              <a:gd name="T0" fmla="*/ 0 w 2944"/>
              <a:gd name="T1" fmla="*/ 1222375 h 770"/>
              <a:gd name="T2" fmla="*/ 14288 w 2944"/>
              <a:gd name="T3" fmla="*/ 1177925 h 770"/>
              <a:gd name="T4" fmla="*/ 87312 w 2944"/>
              <a:gd name="T5" fmla="*/ 1163638 h 770"/>
              <a:gd name="T6" fmla="*/ 493713 w 2944"/>
              <a:gd name="T7" fmla="*/ 1106488 h 770"/>
              <a:gd name="T8" fmla="*/ 652462 w 2944"/>
              <a:gd name="T9" fmla="*/ 1062038 h 770"/>
              <a:gd name="T10" fmla="*/ 739775 w 2944"/>
              <a:gd name="T11" fmla="*/ 1019175 h 770"/>
              <a:gd name="T12" fmla="*/ 812800 w 2944"/>
              <a:gd name="T13" fmla="*/ 974725 h 770"/>
              <a:gd name="T14" fmla="*/ 1016000 w 2944"/>
              <a:gd name="T15" fmla="*/ 830263 h 770"/>
              <a:gd name="T16" fmla="*/ 1247775 w 2944"/>
              <a:gd name="T17" fmla="*/ 627062 h 770"/>
              <a:gd name="T18" fmla="*/ 1465262 w 2944"/>
              <a:gd name="T19" fmla="*/ 409575 h 770"/>
              <a:gd name="T20" fmla="*/ 1538287 w 2944"/>
              <a:gd name="T21" fmla="*/ 336550 h 770"/>
              <a:gd name="T22" fmla="*/ 1654175 w 2944"/>
              <a:gd name="T23" fmla="*/ 220663 h 770"/>
              <a:gd name="T24" fmla="*/ 1887538 w 2944"/>
              <a:gd name="T25" fmla="*/ 119063 h 770"/>
              <a:gd name="T26" fmla="*/ 2105025 w 2944"/>
              <a:gd name="T27" fmla="*/ 17463 h 770"/>
              <a:gd name="T28" fmla="*/ 2684462 w 2944"/>
              <a:gd name="T29" fmla="*/ 76200 h 770"/>
              <a:gd name="T30" fmla="*/ 2714625 w 2944"/>
              <a:gd name="T31" fmla="*/ 104775 h 770"/>
              <a:gd name="T32" fmla="*/ 2757487 w 2944"/>
              <a:gd name="T33" fmla="*/ 119063 h 770"/>
              <a:gd name="T34" fmla="*/ 2786062 w 2944"/>
              <a:gd name="T35" fmla="*/ 161925 h 770"/>
              <a:gd name="T36" fmla="*/ 2917825 w 2944"/>
              <a:gd name="T37" fmla="*/ 249238 h 770"/>
              <a:gd name="T38" fmla="*/ 3048000 w 2944"/>
              <a:gd name="T39" fmla="*/ 293688 h 770"/>
              <a:gd name="T40" fmla="*/ 3236912 w 2944"/>
              <a:gd name="T41" fmla="*/ 395287 h 770"/>
              <a:gd name="T42" fmla="*/ 3352800 w 2944"/>
              <a:gd name="T43" fmla="*/ 423863 h 770"/>
              <a:gd name="T44" fmla="*/ 3584575 w 2944"/>
              <a:gd name="T45" fmla="*/ 511175 h 770"/>
              <a:gd name="T46" fmla="*/ 4092575 w 2944"/>
              <a:gd name="T47" fmla="*/ 554038 h 770"/>
              <a:gd name="T48" fmla="*/ 4383088 w 2944"/>
              <a:gd name="T49" fmla="*/ 466725 h 770"/>
              <a:gd name="T50" fmla="*/ 4572000 w 2944"/>
              <a:gd name="T51" fmla="*/ 336550 h 770"/>
              <a:gd name="T52" fmla="*/ 4673600 w 2944"/>
              <a:gd name="T53" fmla="*/ 249238 h 770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944"/>
              <a:gd name="T82" fmla="*/ 0 h 770"/>
              <a:gd name="T83" fmla="*/ 2944 w 2944"/>
              <a:gd name="T84" fmla="*/ 770 h 770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944" h="770">
                <a:moveTo>
                  <a:pt x="0" y="770"/>
                </a:moveTo>
                <a:cubicBezTo>
                  <a:pt x="3" y="761"/>
                  <a:pt x="1" y="747"/>
                  <a:pt x="9" y="742"/>
                </a:cubicBezTo>
                <a:cubicBezTo>
                  <a:pt x="22" y="733"/>
                  <a:pt x="40" y="736"/>
                  <a:pt x="55" y="733"/>
                </a:cubicBezTo>
                <a:cubicBezTo>
                  <a:pt x="203" y="701"/>
                  <a:pt x="46" y="710"/>
                  <a:pt x="311" y="697"/>
                </a:cubicBezTo>
                <a:cubicBezTo>
                  <a:pt x="344" y="686"/>
                  <a:pt x="380" y="684"/>
                  <a:pt x="411" y="669"/>
                </a:cubicBezTo>
                <a:cubicBezTo>
                  <a:pt x="482" y="634"/>
                  <a:pt x="399" y="664"/>
                  <a:pt x="466" y="642"/>
                </a:cubicBezTo>
                <a:cubicBezTo>
                  <a:pt x="508" y="602"/>
                  <a:pt x="459" y="643"/>
                  <a:pt x="512" y="614"/>
                </a:cubicBezTo>
                <a:cubicBezTo>
                  <a:pt x="557" y="589"/>
                  <a:pt x="601" y="556"/>
                  <a:pt x="640" y="523"/>
                </a:cubicBezTo>
                <a:cubicBezTo>
                  <a:pt x="708" y="466"/>
                  <a:pt x="692" y="418"/>
                  <a:pt x="786" y="395"/>
                </a:cubicBezTo>
                <a:cubicBezTo>
                  <a:pt x="823" y="339"/>
                  <a:pt x="856" y="280"/>
                  <a:pt x="923" y="258"/>
                </a:cubicBezTo>
                <a:cubicBezTo>
                  <a:pt x="961" y="201"/>
                  <a:pt x="920" y="255"/>
                  <a:pt x="969" y="212"/>
                </a:cubicBezTo>
                <a:cubicBezTo>
                  <a:pt x="995" y="189"/>
                  <a:pt x="1011" y="155"/>
                  <a:pt x="1042" y="139"/>
                </a:cubicBezTo>
                <a:cubicBezTo>
                  <a:pt x="1093" y="113"/>
                  <a:pt x="1139" y="99"/>
                  <a:pt x="1189" y="75"/>
                </a:cubicBezTo>
                <a:cubicBezTo>
                  <a:pt x="1228" y="36"/>
                  <a:pt x="1274" y="24"/>
                  <a:pt x="1326" y="11"/>
                </a:cubicBezTo>
                <a:cubicBezTo>
                  <a:pt x="1501" y="17"/>
                  <a:pt x="1562" y="0"/>
                  <a:pt x="1691" y="48"/>
                </a:cubicBezTo>
                <a:cubicBezTo>
                  <a:pt x="1697" y="54"/>
                  <a:pt x="1702" y="62"/>
                  <a:pt x="1710" y="66"/>
                </a:cubicBezTo>
                <a:cubicBezTo>
                  <a:pt x="1718" y="71"/>
                  <a:pt x="1730" y="69"/>
                  <a:pt x="1737" y="75"/>
                </a:cubicBezTo>
                <a:cubicBezTo>
                  <a:pt x="1745" y="82"/>
                  <a:pt x="1747" y="95"/>
                  <a:pt x="1755" y="102"/>
                </a:cubicBezTo>
                <a:cubicBezTo>
                  <a:pt x="1763" y="109"/>
                  <a:pt x="1820" y="145"/>
                  <a:pt x="1838" y="157"/>
                </a:cubicBezTo>
                <a:cubicBezTo>
                  <a:pt x="1862" y="173"/>
                  <a:pt x="1896" y="169"/>
                  <a:pt x="1920" y="185"/>
                </a:cubicBezTo>
                <a:cubicBezTo>
                  <a:pt x="1961" y="212"/>
                  <a:pt x="1990" y="234"/>
                  <a:pt x="2039" y="249"/>
                </a:cubicBezTo>
                <a:cubicBezTo>
                  <a:pt x="2066" y="257"/>
                  <a:pt x="2087" y="255"/>
                  <a:pt x="2112" y="267"/>
                </a:cubicBezTo>
                <a:cubicBezTo>
                  <a:pt x="2160" y="291"/>
                  <a:pt x="2205" y="309"/>
                  <a:pt x="2258" y="322"/>
                </a:cubicBezTo>
                <a:cubicBezTo>
                  <a:pt x="2354" y="392"/>
                  <a:pt x="2451" y="354"/>
                  <a:pt x="2578" y="349"/>
                </a:cubicBezTo>
                <a:cubicBezTo>
                  <a:pt x="2639" y="339"/>
                  <a:pt x="2705" y="322"/>
                  <a:pt x="2761" y="294"/>
                </a:cubicBezTo>
                <a:cubicBezTo>
                  <a:pt x="2806" y="271"/>
                  <a:pt x="2833" y="228"/>
                  <a:pt x="2880" y="212"/>
                </a:cubicBezTo>
                <a:cubicBezTo>
                  <a:pt x="2931" y="161"/>
                  <a:pt x="2907" y="176"/>
                  <a:pt x="2944" y="15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1" name="Line 17"/>
          <p:cNvSpPr>
            <a:spLocks noChangeShapeType="1"/>
          </p:cNvSpPr>
          <p:nvPr/>
        </p:nvSpPr>
        <p:spPr bwMode="auto">
          <a:xfrm flipV="1">
            <a:off x="3276600" y="2636838"/>
            <a:ext cx="0" cy="324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2" name="Line 18"/>
          <p:cNvSpPr>
            <a:spLocks noChangeShapeType="1"/>
          </p:cNvSpPr>
          <p:nvPr/>
        </p:nvSpPr>
        <p:spPr bwMode="auto">
          <a:xfrm flipV="1">
            <a:off x="6227763" y="2852738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93" name="Text Box 19"/>
          <p:cNvSpPr txBox="1">
            <a:spLocks noChangeArrowheads="1"/>
          </p:cNvSpPr>
          <p:nvPr/>
        </p:nvSpPr>
        <p:spPr bwMode="auto">
          <a:xfrm>
            <a:off x="6567488" y="3665538"/>
            <a:ext cx="927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227A8F"/>
                </a:solidFill>
              </a:rPr>
              <a:t>y=f</a:t>
            </a:r>
            <a:r>
              <a:rPr lang="ru-RU" b="1" i="1" dirty="0">
                <a:solidFill>
                  <a:srgbClr val="227A8F"/>
                </a:solidFill>
              </a:rPr>
              <a:t> (</a:t>
            </a:r>
            <a:r>
              <a:rPr lang="en-US" b="1" i="1" dirty="0">
                <a:solidFill>
                  <a:srgbClr val="227A8F"/>
                </a:solidFill>
              </a:rPr>
              <a:t>x</a:t>
            </a:r>
            <a:r>
              <a:rPr lang="ru-RU" b="1" i="1" dirty="0">
                <a:solidFill>
                  <a:srgbClr val="227A8F"/>
                </a:solidFill>
              </a:rPr>
              <a:t>),</a:t>
            </a:r>
          </a:p>
        </p:txBody>
      </p:sp>
      <p:sp>
        <p:nvSpPr>
          <p:cNvPr id="16394" name="Text Box 20"/>
          <p:cNvSpPr txBox="1">
            <a:spLocks noChangeArrowheads="1"/>
          </p:cNvSpPr>
          <p:nvPr/>
        </p:nvSpPr>
        <p:spPr bwMode="auto">
          <a:xfrm>
            <a:off x="3040063" y="5105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solidFill>
                  <a:srgbClr val="227A8F"/>
                </a:solidFill>
              </a:rPr>
              <a:t>а</a:t>
            </a:r>
          </a:p>
        </p:txBody>
      </p:sp>
      <p:sp>
        <p:nvSpPr>
          <p:cNvPr id="16395" name="Text Box 22"/>
          <p:cNvSpPr txBox="1">
            <a:spLocks noChangeArrowheads="1"/>
          </p:cNvSpPr>
          <p:nvPr/>
        </p:nvSpPr>
        <p:spPr bwMode="auto">
          <a:xfrm>
            <a:off x="5992813" y="5176838"/>
            <a:ext cx="323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>
                <a:solidFill>
                  <a:srgbClr val="227A8F"/>
                </a:solidFill>
              </a:rPr>
              <a:t>b</a:t>
            </a:r>
            <a:endParaRPr lang="ru-RU" b="1" i="1">
              <a:solidFill>
                <a:srgbClr val="227A8F"/>
              </a:solidFill>
            </a:endParaRPr>
          </a:p>
        </p:txBody>
      </p:sp>
      <p:sp>
        <p:nvSpPr>
          <p:cNvPr id="16396" name="Text Box 23"/>
          <p:cNvSpPr txBox="1">
            <a:spLocks noChangeArrowheads="1"/>
          </p:cNvSpPr>
          <p:nvPr/>
        </p:nvSpPr>
        <p:spPr bwMode="auto">
          <a:xfrm>
            <a:off x="3336291" y="4430713"/>
            <a:ext cx="266072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Криволінійна трапеція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V="1">
            <a:off x="3348038" y="3789363"/>
            <a:ext cx="792162" cy="576262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V="1">
            <a:off x="3348038" y="3860800"/>
            <a:ext cx="1223962" cy="936625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V="1">
            <a:off x="3492500" y="4005263"/>
            <a:ext cx="1439863" cy="10795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3995738" y="4149725"/>
            <a:ext cx="1223962" cy="935038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 flipV="1">
            <a:off x="4427538" y="4221163"/>
            <a:ext cx="1081087" cy="863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V="1">
            <a:off x="4932363" y="4221163"/>
            <a:ext cx="1008062" cy="863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V="1">
            <a:off x="5364163" y="4365625"/>
            <a:ext cx="792162" cy="719138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 flipV="1">
            <a:off x="5795963" y="4652963"/>
            <a:ext cx="431800" cy="4318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 flipV="1">
            <a:off x="6156325" y="5013325"/>
            <a:ext cx="71438" cy="71438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387" grpId="0" animBg="1"/>
      <p:bldP spid="16388" grpId="0"/>
      <p:bldP spid="16389" grpId="0"/>
      <p:bldP spid="16390" grpId="0" animBg="1"/>
      <p:bldP spid="16391" grpId="0" animBg="1"/>
      <p:bldP spid="16392" grpId="0" animBg="1"/>
      <p:bldP spid="16393" grpId="0"/>
      <p:bldP spid="16394" grpId="0"/>
      <p:bldP spid="16395" grpId="0"/>
      <p:bldP spid="16396" grpId="0"/>
      <p:bldP spid="16398" grpId="0" animBg="1"/>
      <p:bldP spid="16400" grpId="0" animBg="1"/>
      <p:bldP spid="16401" grpId="0" animBg="1"/>
      <p:bldP spid="16402" grpId="0" animBg="1"/>
      <p:bldP spid="16403" grpId="0" animBg="1"/>
      <p:bldP spid="16404" grpId="0" animBg="1"/>
      <p:bldP spid="16405" grpId="0" animBg="1"/>
      <p:bldP spid="16406" grpId="0" animBg="1"/>
      <p:bldP spid="1640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525963"/>
          </a:xfrm>
        </p:spPr>
        <p:txBody>
          <a:bodyPr/>
          <a:lstStyle/>
          <a:p>
            <a:pPr algn="ctr"/>
            <a:r>
              <a:rPr lang="uk-UA" sz="7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Як обчислити площу криволінійної              трапеції?</a:t>
            </a:r>
            <a:endParaRPr lang="ru-RU" sz="7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mirgif.com/mal/jemocii/jemocii_56.gif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rto="http://schemas.microsoft.com/office/word/2006/arto" xmlns:o="urn:schemas-microsoft-com:office:office" xmlns:v="urn:schemas-microsoft-com:vml" xmlns:w10="urn:schemas-microsoft-com:office:word" xmlns:w="http://schemas.openxmlformats.org/wordprocessingml/2006/main" xmlns="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1080120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pic="http://schemas.openxmlformats.org/drawingml/2006/picture" xmlns:arto="http://schemas.microsoft.com/office/word/2006/arto" xmlns:o="urn:schemas-microsoft-com:office:office" xmlns:v="urn:schemas-microsoft-com:vml" xmlns:w10="urn:schemas-microsoft-com:office:word" xmlns:w="http://schemas.openxmlformats.org/wordprocessingml/2006/main" xmlns="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pic="http://schemas.openxmlformats.org/drawingml/2006/picture" xmlns:arto="http://schemas.microsoft.com/office/word/2006/arto" xmlns:o="urn:schemas-microsoft-com:office:office" xmlns:v="urn:schemas-microsoft-com:vml" xmlns:w10="urn:schemas-microsoft-com:office:word" xmlns:w="http://schemas.openxmlformats.org/wordprocessingml/2006/main" xmlns="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74974030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3000375" y="2571750"/>
            <a:ext cx="4214813" cy="1143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404813"/>
            <a:ext cx="8472488" cy="1511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3" pitchFamily="18" charset="2"/>
              <a:buNone/>
            </a:pPr>
            <a:r>
              <a:rPr lang="ru-RU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Теорема: </a:t>
            </a:r>
          </a:p>
          <a:p>
            <a:pPr algn="just" eaLnBrk="1" hangingPunct="1">
              <a:lnSpc>
                <a:spcPct val="11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інтеграл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рівний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площі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відповідної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криволінійної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трапеції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511628165"/>
              </p:ext>
            </p:extLst>
          </p:nvPr>
        </p:nvGraphicFramePr>
        <p:xfrm>
          <a:off x="3000375" y="2555374"/>
          <a:ext cx="3959225" cy="1008063"/>
        </p:xfrm>
        <a:graphic>
          <a:graphicData uri="http://schemas.openxmlformats.org/presentationml/2006/ole">
            <p:oleObj spid="_x0000_s2057" name="Формула" r:id="rId3" imgW="977900" imgH="419100" progId="Equation.3">
              <p:embed/>
            </p:oleObj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3143250" y="6072188"/>
            <a:ext cx="3000375" cy="15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2320925" y="5322888"/>
            <a:ext cx="2071687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Полилиния 24"/>
          <p:cNvSpPr/>
          <p:nvPr/>
        </p:nvSpPr>
        <p:spPr>
          <a:xfrm>
            <a:off x="3167063" y="4343400"/>
            <a:ext cx="2754312" cy="1284288"/>
          </a:xfrm>
          <a:custGeom>
            <a:avLst/>
            <a:gdLst>
              <a:gd name="connsiteX0" fmla="*/ 0 w 2754086"/>
              <a:gd name="connsiteY0" fmla="*/ 1284514 h 1284514"/>
              <a:gd name="connsiteX1" fmla="*/ 119743 w 2754086"/>
              <a:gd name="connsiteY1" fmla="*/ 979714 h 1284514"/>
              <a:gd name="connsiteX2" fmla="*/ 370114 w 2754086"/>
              <a:gd name="connsiteY2" fmla="*/ 805543 h 1284514"/>
              <a:gd name="connsiteX3" fmla="*/ 816428 w 2754086"/>
              <a:gd name="connsiteY3" fmla="*/ 718457 h 1284514"/>
              <a:gd name="connsiteX4" fmla="*/ 1186543 w 2754086"/>
              <a:gd name="connsiteY4" fmla="*/ 576943 h 1284514"/>
              <a:gd name="connsiteX5" fmla="*/ 1611086 w 2754086"/>
              <a:gd name="connsiteY5" fmla="*/ 283029 h 1284514"/>
              <a:gd name="connsiteX6" fmla="*/ 2144486 w 2754086"/>
              <a:gd name="connsiteY6" fmla="*/ 174171 h 1284514"/>
              <a:gd name="connsiteX7" fmla="*/ 2481943 w 2754086"/>
              <a:gd name="connsiteY7" fmla="*/ 174171 h 1284514"/>
              <a:gd name="connsiteX8" fmla="*/ 2754086 w 2754086"/>
              <a:gd name="connsiteY8" fmla="*/ 0 h 1284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754086" h="1284514">
                <a:moveTo>
                  <a:pt x="0" y="1284514"/>
                </a:moveTo>
                <a:cubicBezTo>
                  <a:pt x="29028" y="1172028"/>
                  <a:pt x="58057" y="1059542"/>
                  <a:pt x="119743" y="979714"/>
                </a:cubicBezTo>
                <a:cubicBezTo>
                  <a:pt x="181429" y="899886"/>
                  <a:pt x="254000" y="849086"/>
                  <a:pt x="370114" y="805543"/>
                </a:cubicBezTo>
                <a:cubicBezTo>
                  <a:pt x="486228" y="762000"/>
                  <a:pt x="680357" y="756557"/>
                  <a:pt x="816428" y="718457"/>
                </a:cubicBezTo>
                <a:cubicBezTo>
                  <a:pt x="952500" y="680357"/>
                  <a:pt x="1054100" y="649514"/>
                  <a:pt x="1186543" y="576943"/>
                </a:cubicBezTo>
                <a:cubicBezTo>
                  <a:pt x="1318986" y="504372"/>
                  <a:pt x="1451429" y="350158"/>
                  <a:pt x="1611086" y="283029"/>
                </a:cubicBezTo>
                <a:cubicBezTo>
                  <a:pt x="1770743" y="215900"/>
                  <a:pt x="1999343" y="192314"/>
                  <a:pt x="2144486" y="174171"/>
                </a:cubicBezTo>
                <a:cubicBezTo>
                  <a:pt x="2289629" y="156028"/>
                  <a:pt x="2380343" y="203200"/>
                  <a:pt x="2481943" y="174171"/>
                </a:cubicBezTo>
                <a:cubicBezTo>
                  <a:pt x="2583543" y="145143"/>
                  <a:pt x="2730500" y="30843"/>
                  <a:pt x="2754086" y="0"/>
                </a:cubicBezTo>
              </a:path>
            </a:pathLst>
          </a:cu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3357562" y="5572126"/>
            <a:ext cx="100012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25" idx="7"/>
          </p:cNvCxnSpPr>
          <p:nvPr/>
        </p:nvCxnSpPr>
        <p:spPr>
          <a:xfrm rot="5400000" flipH="1" flipV="1">
            <a:off x="4869656" y="5291932"/>
            <a:ext cx="1554163" cy="635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928938" y="4286250"/>
            <a:ext cx="328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Y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143625" y="6143625"/>
            <a:ext cx="328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X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714750" y="6143625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Lucida Sans Unicode" pitchFamily="34" charset="0"/>
              </a:rPr>
              <a:t>а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500688" y="6143625"/>
            <a:ext cx="33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b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286250" y="4286250"/>
            <a:ext cx="86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y=f(x)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714750" y="4643438"/>
            <a:ext cx="31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B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429250" y="4143375"/>
            <a:ext cx="344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Lucida Sans Unicode" pitchFamily="34" charset="0"/>
              </a:rPr>
              <a:t>C</a:t>
            </a:r>
            <a:endParaRPr lang="ru-RU">
              <a:latin typeface="Lucida Sans Unicode" pitchFamily="34" charset="0"/>
            </a:endParaRPr>
          </a:p>
        </p:txBody>
      </p:sp>
      <p:cxnSp>
        <p:nvCxnSpPr>
          <p:cNvPr id="39" name="Прямая соединительная линия 38"/>
          <p:cNvCxnSpPr>
            <a:stCxn id="25" idx="4"/>
          </p:cNvCxnSpPr>
          <p:nvPr/>
        </p:nvCxnSpPr>
        <p:spPr>
          <a:xfrm flipH="1">
            <a:off x="3857625" y="4919663"/>
            <a:ext cx="496888" cy="43815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V="1">
            <a:off x="3857625" y="4572000"/>
            <a:ext cx="1071563" cy="10001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>
            <a:endCxn id="25" idx="6"/>
          </p:cNvCxnSpPr>
          <p:nvPr/>
        </p:nvCxnSpPr>
        <p:spPr>
          <a:xfrm flipV="1">
            <a:off x="3857625" y="4518025"/>
            <a:ext cx="1454150" cy="133985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>
            <a:endCxn id="37" idx="2"/>
          </p:cNvCxnSpPr>
          <p:nvPr/>
        </p:nvCxnSpPr>
        <p:spPr>
          <a:xfrm flipV="1">
            <a:off x="3857625" y="4513263"/>
            <a:ext cx="1744663" cy="155892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4143375" y="4714875"/>
            <a:ext cx="1500188" cy="135731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V="1">
            <a:off x="4500563" y="5000625"/>
            <a:ext cx="1143000" cy="107156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 flipH="1" flipV="1">
            <a:off x="4857750" y="5286375"/>
            <a:ext cx="785813" cy="78581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 flipH="1" flipV="1">
            <a:off x="5143500" y="5572125"/>
            <a:ext cx="500063" cy="50006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572000" y="5072063"/>
            <a:ext cx="571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Lucida Sans Unicode" pitchFamily="34" charset="0"/>
              </a:rPr>
              <a:t>S</a:t>
            </a:r>
            <a:endParaRPr lang="ru-RU" sz="3200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" grpId="0" build="p"/>
      <p:bldP spid="30" grpId="0"/>
      <p:bldP spid="31" grpId="0"/>
      <p:bldP spid="32" grpId="0"/>
      <p:bldP spid="33" grpId="0"/>
      <p:bldP spid="34" grpId="0"/>
      <p:bldP spid="36" grpId="0"/>
      <p:bldP spid="37" grpId="0"/>
      <p:bldP spid="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196752"/>
            <a:ext cx="8229600" cy="5256584"/>
          </a:xfrm>
        </p:spPr>
        <p:txBody>
          <a:bodyPr/>
          <a:lstStyle/>
          <a:p>
            <a:pPr algn="ctr"/>
            <a:r>
              <a:rPr lang="uk-UA" sz="8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Як обчислити площу фігури обмеженої </a:t>
            </a:r>
            <a:r>
              <a:rPr lang="uk-UA" sz="8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лініями ?</a:t>
            </a:r>
            <a:endParaRPr lang="ru-RU" sz="8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 flipV="1">
            <a:off x="457200" y="6126163"/>
            <a:ext cx="8229600" cy="11114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 descr="http://mirgif.com/mal/jemocii/jemocii_92.gif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rto="http://schemas.microsoft.com/office/word/2006/arto" xmlns:o="urn:schemas-microsoft-com:office:office" xmlns:v="urn:schemas-microsoft-com:vml" xmlns:w10="urn:schemas-microsoft-com:office:word" xmlns:w="http://schemas.openxmlformats.org/wordprocessingml/2006/main" xmlns="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 flipH="1">
            <a:off x="395536" y="3140968"/>
            <a:ext cx="1776412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pic="http://schemas.openxmlformats.org/drawingml/2006/picture" xmlns:arto="http://schemas.microsoft.com/office/word/2006/arto" xmlns:o="urn:schemas-microsoft-com:office:office" xmlns:v="urn:schemas-microsoft-com:vml" xmlns:w10="urn:schemas-microsoft-com:office:word" xmlns:w="http://schemas.openxmlformats.org/wordprocessingml/2006/main" xmlns="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pic="http://schemas.openxmlformats.org/drawingml/2006/picture" xmlns:arto="http://schemas.microsoft.com/office/word/2006/arto" xmlns:o="urn:schemas-microsoft-com:office:office" xmlns:v="urn:schemas-microsoft-com:vml" xmlns:w10="urn:schemas-microsoft-com:office:word" xmlns:w="http://schemas.openxmlformats.org/wordprocessingml/2006/main" xmlns="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12383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egral_ta_yogo_zastosuvannya_new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integral_ta_yogo_zastosuvannya_new</Template>
  <TotalTime>603</TotalTime>
  <Words>448</Words>
  <Application>Microsoft Office PowerPoint</Application>
  <PresentationFormat>Экран (4:3)</PresentationFormat>
  <Paragraphs>129</Paragraphs>
  <Slides>19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integral_ta_yogo_zastosuvannya_new</vt:lpstr>
      <vt:lpstr>Формула</vt:lpstr>
      <vt:lpstr>Слайд 1</vt:lpstr>
      <vt:lpstr>Епіграф</vt:lpstr>
      <vt:lpstr>Математичний диктант</vt:lpstr>
      <vt:lpstr>Знайти первісну </vt:lpstr>
      <vt:lpstr>Інтерактивна вправа «мозковий штурм»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Використання інтеграла для обчислення об’єму</vt:lpstr>
      <vt:lpstr>ОБЧИСЛИТИ ІНТЕГРАЛИ</vt:lpstr>
      <vt:lpstr>обчислити площі плоских фігур, обмежених лініями: </vt:lpstr>
      <vt:lpstr>Об'єм тіла, утвореного обертанням криволінійної трапеції, обмеженої лініями  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интеграла к вычислению площадей различных фигур</dc:title>
  <cp:lastModifiedBy>Мамулька</cp:lastModifiedBy>
  <cp:revision>60</cp:revision>
  <dcterms:modified xsi:type="dcterms:W3CDTF">2015-02-19T05:01:12Z</dcterms:modified>
</cp:coreProperties>
</file>