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53E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700" autoAdjust="0"/>
  </p:normalViewPr>
  <p:slideViewPr>
    <p:cSldViewPr>
      <p:cViewPr varScale="1">
        <p:scale>
          <a:sx n="88" d="100"/>
          <a:sy n="88" d="100"/>
        </p:scale>
        <p:origin x="-127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347F-4925-4ADB-B8B7-06960AF1A6C4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0D208-3CA3-484B-8960-F17405225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83217-D47B-4775-8744-0EAE19976AE8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28485-BA99-4B94-A0C4-1593C6FED4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51AD5-6BF4-4D00-8505-28C16C8091BA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6FB3-B3A9-49BD-9CAC-8A3D6F82F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AD94-D805-4288-9A8C-2CC8CC538A77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8A545-D268-4966-BACF-005CF44B74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B8D6F-66C4-4DA9-A992-72F32921F9EE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92193-20A1-4F1A-848A-850E0C265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470C-3429-4346-8D4F-3BCAAF3F98CC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EE0A-F253-4736-AA11-5FF3A631F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99EFD-72E6-4388-BE4D-C9E5934CD159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BC58C-ABE1-4A3F-A100-ADA106EEB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81E61-8BA3-42D9-AF6D-E18DEC961B90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9506C-4BA8-4398-9BDF-E72265442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4B99E-4209-46FA-9480-C03B981EAA2C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3DF5E-C4F7-417D-B19D-F27BB6A1C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26EB8-CF4E-452B-AA99-7655F6E23C07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C8314-BA19-4664-9009-B9098A0F9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208DE-2504-4655-B3B6-4C37F867ABD0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A15F-ECA6-4044-BF19-A0765E278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4344AA-D658-459E-9C40-FBCFBC8CD7AB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0F284A-C32B-48B2-BFEE-763F0EED0B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png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13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png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116013" y="1749425"/>
            <a:ext cx="76327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sz="2400" i="1">
                <a:solidFill>
                  <a:srgbClr val="F53E19"/>
                </a:solidFill>
                <a:latin typeface="Times New Roman" pitchFamily="18" charset="0"/>
              </a:rPr>
              <a:t>Додаток до уроку </a:t>
            </a:r>
            <a:endParaRPr lang="ru-RU" sz="2400">
              <a:solidFill>
                <a:srgbClr val="F53E19"/>
              </a:solidFill>
              <a:latin typeface="Times New Roman" pitchFamily="18" charset="0"/>
            </a:endParaRPr>
          </a:p>
          <a:p>
            <a:pPr algn="ctr"/>
            <a:r>
              <a:rPr lang="uk-UA" sz="2400" i="1">
                <a:solidFill>
                  <a:srgbClr val="F53E19"/>
                </a:solidFill>
                <a:latin typeface="Times New Roman" pitchFamily="18" charset="0"/>
              </a:rPr>
              <a:t> </a:t>
            </a:r>
            <a:endParaRPr lang="ru-RU" sz="2400">
              <a:solidFill>
                <a:srgbClr val="F53E19"/>
              </a:solidFill>
              <a:latin typeface="Times New Roman" pitchFamily="18" charset="0"/>
            </a:endParaRPr>
          </a:p>
          <a:p>
            <a:pPr algn="ctr"/>
            <a:r>
              <a:rPr lang="uk-UA" sz="2400" b="1" i="1">
                <a:solidFill>
                  <a:srgbClr val="F53E19"/>
                </a:solidFill>
                <a:latin typeface="Times New Roman" pitchFamily="18" charset="0"/>
              </a:rPr>
              <a:t>Повторення з теми « Побудова графіків функцій та рівнянь з модулем.» </a:t>
            </a:r>
            <a:endParaRPr lang="ru-RU" sz="2400">
              <a:solidFill>
                <a:srgbClr val="F53E19"/>
              </a:solidFill>
              <a:latin typeface="Times New Roman" pitchFamily="18" charset="0"/>
            </a:endParaRPr>
          </a:p>
          <a:p>
            <a:pPr algn="ctr"/>
            <a:r>
              <a:rPr lang="uk-UA" sz="2400" b="1" i="1">
                <a:solidFill>
                  <a:srgbClr val="F53E19"/>
                </a:solidFill>
                <a:latin typeface="Times New Roman" pitchFamily="18" charset="0"/>
              </a:rPr>
              <a:t>                      9 клас, поглиблений рівень.  </a:t>
            </a:r>
            <a:endParaRPr lang="ru-RU" sz="2400">
              <a:solidFill>
                <a:srgbClr val="F53E19"/>
              </a:solidFill>
              <a:latin typeface="Times New Roman" pitchFamily="18" charset="0"/>
            </a:endParaRPr>
          </a:p>
          <a:p>
            <a:pPr algn="ctr" eaLnBrk="0" hangingPunct="0"/>
            <a:endParaRPr lang="ru-RU" sz="2400">
              <a:solidFill>
                <a:srgbClr val="F53E19"/>
              </a:solidFill>
              <a:latin typeface="Times New Roman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971550" y="4868863"/>
            <a:ext cx="65532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uk-UA"/>
              <a:t>      </a:t>
            </a:r>
            <a:r>
              <a:rPr lang="uk-UA" b="1" i="1">
                <a:solidFill>
                  <a:srgbClr val="0000FF"/>
                </a:solidFill>
                <a:latin typeface="Batang" pitchFamily="18" charset="-127"/>
              </a:rPr>
              <a:t>Вчитель вищої категорії спеціалізованої                                     природничо - математичної школи</a:t>
            </a:r>
            <a:r>
              <a:rPr lang="ru-RU" b="1" i="1">
                <a:solidFill>
                  <a:srgbClr val="0000FF"/>
                </a:solidFill>
              </a:rPr>
              <a:t>  </a:t>
            </a:r>
            <a:r>
              <a:rPr lang="uk-UA" b="1" i="1">
                <a:solidFill>
                  <a:srgbClr val="0000FF"/>
                </a:solidFill>
                <a:latin typeface="Batang" pitchFamily="18" charset="-127"/>
              </a:rPr>
              <a:t>м. Нікополь                                                                                       </a:t>
            </a:r>
            <a:r>
              <a:rPr lang="uk-UA" b="1" i="1">
                <a:solidFill>
                  <a:srgbClr val="0000FF"/>
                </a:solidFill>
              </a:rPr>
              <a:t>      </a:t>
            </a:r>
            <a:r>
              <a:rPr lang="uk-UA" b="1" i="1">
                <a:solidFill>
                  <a:srgbClr val="0000FF"/>
                </a:solidFill>
                <a:latin typeface="Batang" pitchFamily="18" charset="-127"/>
              </a:rPr>
              <a:t>Перекрест О.О.</a:t>
            </a:r>
          </a:p>
          <a:p>
            <a:pPr algn="ctr" eaLnBrk="0" hangingPunct="0"/>
            <a:r>
              <a:rPr lang="uk-UA" b="1" i="1">
                <a:solidFill>
                  <a:srgbClr val="0000FF"/>
                </a:solidFill>
                <a:latin typeface="Batang" pitchFamily="18" charset="-127"/>
              </a:rPr>
              <a:t>2014</a:t>
            </a:r>
            <a:r>
              <a:rPr lang="uk-UA" b="1" i="1">
                <a:solidFill>
                  <a:srgbClr val="0000FF"/>
                </a:solidFill>
              </a:rPr>
              <a:t>  </a:t>
            </a:r>
            <a:r>
              <a:rPr lang="uk-UA" b="1" i="1">
                <a:solidFill>
                  <a:srgbClr val="0000FF"/>
                </a:solidFill>
                <a:latin typeface="Batang" pitchFamily="18" charset="-127"/>
              </a:rPr>
              <a:t>рік</a:t>
            </a:r>
            <a:r>
              <a:rPr lang="uk-UA" b="1" i="1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ru-RU" b="1" i="1">
              <a:solidFill>
                <a:srgbClr val="0000FF"/>
              </a:solidFill>
              <a:latin typeface="Times New Roman" pitchFamily="18" charset="0"/>
            </a:endParaRPr>
          </a:p>
          <a:p>
            <a:pPr algn="ctr" eaLnBrk="0" hangingPunct="0"/>
            <a:endParaRPr lang="ru-RU" b="1" i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1331913" y="1341438"/>
          <a:ext cx="1749425" cy="466725"/>
        </p:xfrm>
        <a:graphic>
          <a:graphicData uri="http://schemas.openxmlformats.org/presentationml/2006/ole">
            <p:oleObj spid="_x0000_s14344" name="Формула" r:id="rId3" imgW="939392" imgH="253890" progId="Equation.3">
              <p:embed/>
            </p:oleObj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924300" y="1341438"/>
          <a:ext cx="1730375" cy="522287"/>
        </p:xfrm>
        <a:graphic>
          <a:graphicData uri="http://schemas.openxmlformats.org/presentationml/2006/ole">
            <p:oleObj spid="_x0000_s14343" name="Формула" r:id="rId4" imgW="939800" imgH="279400" progId="Equation.3">
              <p:embed/>
            </p:oleObj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6659563" y="1412875"/>
          <a:ext cx="1914525" cy="519113"/>
        </p:xfrm>
        <a:graphic>
          <a:graphicData uri="http://schemas.openxmlformats.org/presentationml/2006/ole">
            <p:oleObj spid="_x0000_s14342" name="Формула" r:id="rId5" imgW="1040948" imgH="279279" progId="Equation.3">
              <p:embed/>
            </p:oleObj>
          </a:graphicData>
        </a:graphic>
      </p:graphicFrame>
      <p:pic>
        <p:nvPicPr>
          <p:cNvPr id="14345" name="Picture 5" descr="парабола мод1 - копия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42988" y="2781300"/>
            <a:ext cx="2544762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4" descr="парабола мод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08400" y="2781300"/>
            <a:ext cx="2544763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3" descr="парабола мод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72225" y="2781300"/>
            <a:ext cx="2547938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8" name="Rectangle 9"/>
          <p:cNvSpPr>
            <a:spLocks noChangeArrowheads="1"/>
          </p:cNvSpPr>
          <p:nvPr/>
        </p:nvSpPr>
        <p:spPr bwMode="auto">
          <a:xfrm>
            <a:off x="0" y="185738"/>
            <a:ext cx="4397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1. </a:t>
            </a:r>
            <a:endParaRPr lang="uk-UA"/>
          </a:p>
        </p:txBody>
      </p:sp>
      <p:sp>
        <p:nvSpPr>
          <p:cNvPr id="14349" name="Rectangle 10"/>
          <p:cNvSpPr>
            <a:spLocks noChangeArrowheads="1"/>
          </p:cNvSpPr>
          <p:nvPr/>
        </p:nvSpPr>
        <p:spPr bwMode="auto">
          <a:xfrm>
            <a:off x="0" y="711200"/>
            <a:ext cx="11255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;                 2. </a:t>
            </a:r>
            <a:endParaRPr lang="uk-UA"/>
          </a:p>
        </p:txBody>
      </p:sp>
      <p:sp>
        <p:nvSpPr>
          <p:cNvPr id="14350" name="Rectangle 11"/>
          <p:cNvSpPr>
            <a:spLocks noChangeArrowheads="1"/>
          </p:cNvSpPr>
          <p:nvPr/>
        </p:nvSpPr>
        <p:spPr bwMode="auto">
          <a:xfrm>
            <a:off x="0" y="1268413"/>
            <a:ext cx="1082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;                 3.</a:t>
            </a:r>
            <a:endParaRPr lang="uk-UA"/>
          </a:p>
        </p:txBody>
      </p:sp>
      <p:sp>
        <p:nvSpPr>
          <p:cNvPr id="14351" name="Rectangle 12"/>
          <p:cNvSpPr>
            <a:spLocks noChangeArrowheads="1"/>
          </p:cNvSpPr>
          <p:nvPr/>
        </p:nvSpPr>
        <p:spPr bwMode="auto">
          <a:xfrm>
            <a:off x="0" y="184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2" name="Rectangle 13"/>
          <p:cNvSpPr>
            <a:spLocks noChangeArrowheads="1"/>
          </p:cNvSpPr>
          <p:nvPr/>
        </p:nvSpPr>
        <p:spPr bwMode="auto">
          <a:xfrm>
            <a:off x="0" y="4873625"/>
            <a:ext cx="7413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      </a:t>
            </a:r>
            <a:endParaRPr 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72" name="Группа 6"/>
          <p:cNvGrpSpPr>
            <a:grpSpLocks/>
          </p:cNvGrpSpPr>
          <p:nvPr/>
        </p:nvGrpSpPr>
        <p:grpSpPr bwMode="auto">
          <a:xfrm>
            <a:off x="1258888" y="981075"/>
            <a:ext cx="6786562" cy="4922838"/>
            <a:chOff x="607488" y="1344094"/>
            <a:chExt cx="7925326" cy="5131409"/>
          </a:xfrm>
        </p:grpSpPr>
        <p:grpSp>
          <p:nvGrpSpPr>
            <p:cNvPr id="15379" name="Группа 1"/>
            <p:cNvGrpSpPr>
              <a:grpSpLocks/>
            </p:cNvGrpSpPr>
            <p:nvPr/>
          </p:nvGrpSpPr>
          <p:grpSpPr bwMode="auto">
            <a:xfrm>
              <a:off x="607488" y="1344094"/>
              <a:ext cx="7925326" cy="4174682"/>
              <a:chOff x="607288" y="-815361"/>
              <a:chExt cx="7925152" cy="5218573"/>
            </a:xfrm>
          </p:grpSpPr>
          <p:sp>
            <p:nvSpPr>
              <p:cNvPr id="15381" name="Прямоугольник 4"/>
              <p:cNvSpPr>
                <a:spLocks noChangeArrowheads="1"/>
              </p:cNvSpPr>
              <p:nvPr/>
            </p:nvSpPr>
            <p:spPr bwMode="auto">
              <a:xfrm>
                <a:off x="607288" y="-815361"/>
                <a:ext cx="7925152" cy="477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ru-RU">
                  <a:solidFill>
                    <a:srgbClr val="376092"/>
                  </a:solidFill>
                  <a:latin typeface="Calibri" pitchFamily="34" charset="0"/>
                </a:endParaRPr>
              </a:p>
            </p:txBody>
          </p:sp>
          <p:sp>
            <p:nvSpPr>
              <p:cNvPr id="15382" name="Прямоугольник 3"/>
              <p:cNvSpPr>
                <a:spLocks noChangeArrowheads="1"/>
              </p:cNvSpPr>
              <p:nvPr/>
            </p:nvSpPr>
            <p:spPr bwMode="auto">
              <a:xfrm>
                <a:off x="1365507" y="3886112"/>
                <a:ext cx="6492136" cy="51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ru-RU" sz="2000">
                  <a:latin typeface="Monotype Corsiva" pitchFamily="66" charset="0"/>
                </a:endParaRPr>
              </a:p>
            </p:txBody>
          </p:sp>
        </p:grpSp>
        <p:sp>
          <p:nvSpPr>
            <p:cNvPr id="15380" name="TextBox 3"/>
            <p:cNvSpPr txBox="1">
              <a:spLocks noChangeArrowheads="1"/>
            </p:cNvSpPr>
            <p:nvPr/>
          </p:nvSpPr>
          <p:spPr bwMode="auto">
            <a:xfrm>
              <a:off x="4585909" y="6093253"/>
              <a:ext cx="215050" cy="38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ru-RU" b="1">
                <a:solidFill>
                  <a:srgbClr val="376092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1403350" y="1125538"/>
          <a:ext cx="1709738" cy="569912"/>
        </p:xfrm>
        <a:graphic>
          <a:graphicData uri="http://schemas.openxmlformats.org/presentationml/2006/ole">
            <p:oleObj spid="_x0000_s15371" name="Формула" r:id="rId3" imgW="914400" imgH="304800" progId="Equation.3">
              <p:embed/>
            </p:oleObj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924300" y="1125538"/>
          <a:ext cx="1406525" cy="542925"/>
        </p:xfrm>
        <a:graphic>
          <a:graphicData uri="http://schemas.openxmlformats.org/presentationml/2006/ole">
            <p:oleObj spid="_x0000_s15370" name="Формула" r:id="rId4" imgW="748975" imgH="291973" progId="Equation.3">
              <p:embed/>
            </p:oleObj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6659563" y="1125538"/>
          <a:ext cx="1647825" cy="803275"/>
        </p:xfrm>
        <a:graphic>
          <a:graphicData uri="http://schemas.openxmlformats.org/presentationml/2006/ole">
            <p:oleObj spid="_x0000_s15369" name="Формула" r:id="rId5" imgW="888614" imgH="431613" progId="Equation.3">
              <p:embed/>
            </p:oleObj>
          </a:graphicData>
        </a:graphic>
      </p:graphicFrame>
      <p:pic>
        <p:nvPicPr>
          <p:cNvPr id="15373" name="Picture 8" descr="модуль2,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7450" y="2565400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7" descr="модуль кор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35375" y="2636838"/>
            <a:ext cx="2166938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6" descr="гиперб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16688" y="2636838"/>
            <a:ext cx="215265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6" name="Rectangle 15"/>
          <p:cNvSpPr>
            <a:spLocks noChangeArrowheads="1"/>
          </p:cNvSpPr>
          <p:nvPr/>
        </p:nvSpPr>
        <p:spPr bwMode="auto">
          <a:xfrm>
            <a:off x="3810000" y="1701800"/>
            <a:ext cx="18415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600"/>
          </a:p>
          <a:p>
            <a:pPr eaLnBrk="0" hangingPunct="0"/>
            <a:endParaRPr lang="ru-RU"/>
          </a:p>
        </p:txBody>
      </p:sp>
      <p:sp>
        <p:nvSpPr>
          <p:cNvPr id="15377" name="Rectangle 16"/>
          <p:cNvSpPr>
            <a:spLocks noChangeArrowheads="1"/>
          </p:cNvSpPr>
          <p:nvPr/>
        </p:nvSpPr>
        <p:spPr bwMode="auto">
          <a:xfrm>
            <a:off x="3810000" y="5254625"/>
            <a:ext cx="4841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</a:t>
            </a:r>
            <a:endParaRPr lang="uk-UA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155700" y="1595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152775" y="911225"/>
          <a:ext cx="114300" cy="212725"/>
        </p:xfrm>
        <a:graphic>
          <a:graphicData uri="http://schemas.openxmlformats.org/presentationml/2006/ole">
            <p:oleObj spid="_x0000_s16390" name="Формула" r:id="rId3" imgW="114151" imgH="215619" progId="Equation.3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51050" y="1125538"/>
          <a:ext cx="1622425" cy="798512"/>
        </p:xfrm>
        <a:graphic>
          <a:graphicData uri="http://schemas.openxmlformats.org/presentationml/2006/ole">
            <p:oleObj spid="_x0000_s16389" name="Формула" r:id="rId4" imgW="901309" imgH="444307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867400" y="1196975"/>
          <a:ext cx="1687513" cy="920750"/>
        </p:xfrm>
        <a:graphic>
          <a:graphicData uri="http://schemas.openxmlformats.org/presentationml/2006/ole">
            <p:oleObj spid="_x0000_s16388" name="Формула" r:id="rId5" imgW="939800" imgH="508000" progId="Equation.3">
              <p:embed/>
            </p:oleObj>
          </a:graphicData>
        </a:graphic>
      </p:graphicFrame>
      <p:pic>
        <p:nvPicPr>
          <p:cNvPr id="16391" name="Picture 3" descr="гип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31913" y="2276475"/>
            <a:ext cx="291147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2" descr="гип3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80063" y="2349500"/>
            <a:ext cx="291147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3152775" y="1123950"/>
            <a:ext cx="227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.</a:t>
            </a:r>
            <a:endParaRPr lang="uk-UA"/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3152775" y="1839913"/>
            <a:ext cx="2698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. </a:t>
            </a:r>
            <a:endParaRPr lang="uk-UA"/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3152775" y="2625725"/>
            <a:ext cx="612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.         </a:t>
            </a:r>
            <a:endParaRPr lang="uk-UA"/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3152775" y="4424363"/>
            <a:ext cx="2070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                                     </a:t>
            </a:r>
            <a:endParaRPr 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1403350" y="908050"/>
          <a:ext cx="1471613" cy="461963"/>
        </p:xfrm>
        <a:graphic>
          <a:graphicData uri="http://schemas.openxmlformats.org/presentationml/2006/ole">
            <p:oleObj spid="_x0000_s17417" name="Формула" r:id="rId3" imgW="799753" imgH="253890" progId="Equation.3">
              <p:embed/>
            </p:oleObj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779838" y="908050"/>
          <a:ext cx="1497012" cy="504825"/>
        </p:xfrm>
        <a:graphic>
          <a:graphicData uri="http://schemas.openxmlformats.org/presentationml/2006/ole">
            <p:oleObj spid="_x0000_s17416" name="Формула" r:id="rId4" imgW="838200" imgH="279400" progId="Equation.3">
              <p:embed/>
            </p:oleObj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516688" y="981075"/>
          <a:ext cx="1522412" cy="525463"/>
        </p:xfrm>
        <a:graphic>
          <a:graphicData uri="http://schemas.openxmlformats.org/presentationml/2006/ole">
            <p:oleObj spid="_x0000_s17415" name="Формула" r:id="rId5" imgW="837836" imgH="291973" progId="Equation.3">
              <p:embed/>
            </p:oleObj>
          </a:graphicData>
        </a:graphic>
      </p:graphicFrame>
      <p:pic>
        <p:nvPicPr>
          <p:cNvPr id="17418" name="Picture 6" descr="парабола мод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16013" y="2708275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5" descr="Модуль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08400" y="2708275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4" descr="модуль2,6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56325" y="27813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1" name="Rectangle 10"/>
          <p:cNvSpPr>
            <a:spLocks noChangeArrowheads="1"/>
          </p:cNvSpPr>
          <p:nvPr/>
        </p:nvSpPr>
        <p:spPr bwMode="auto">
          <a:xfrm>
            <a:off x="0" y="46038"/>
            <a:ext cx="2698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. </a:t>
            </a:r>
            <a:endParaRPr lang="uk-UA"/>
          </a:p>
        </p:txBody>
      </p:sp>
      <p:sp>
        <p:nvSpPr>
          <p:cNvPr id="17422" name="Rectangle 11"/>
          <p:cNvSpPr>
            <a:spLocks noChangeArrowheads="1"/>
          </p:cNvSpPr>
          <p:nvPr/>
        </p:nvSpPr>
        <p:spPr bwMode="auto">
          <a:xfrm>
            <a:off x="0" y="571500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. </a:t>
            </a:r>
            <a:endParaRPr lang="uk-UA"/>
          </a:p>
        </p:txBody>
      </p:sp>
      <p:sp>
        <p:nvSpPr>
          <p:cNvPr id="17423" name="Rectangle 12"/>
          <p:cNvSpPr>
            <a:spLocks noChangeArrowheads="1"/>
          </p:cNvSpPr>
          <p:nvPr/>
        </p:nvSpPr>
        <p:spPr bwMode="auto">
          <a:xfrm>
            <a:off x="0" y="1128713"/>
            <a:ext cx="2698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. </a:t>
            </a:r>
            <a:endParaRPr lang="uk-UA"/>
          </a:p>
        </p:txBody>
      </p:sp>
      <p:sp>
        <p:nvSpPr>
          <p:cNvPr id="17424" name="Rectangle 13"/>
          <p:cNvSpPr>
            <a:spLocks noChangeArrowheads="1"/>
          </p:cNvSpPr>
          <p:nvPr/>
        </p:nvSpPr>
        <p:spPr bwMode="auto">
          <a:xfrm>
            <a:off x="0" y="15176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5" name="Rectangle 14"/>
          <p:cNvSpPr>
            <a:spLocks noChangeArrowheads="1"/>
          </p:cNvSpPr>
          <p:nvPr/>
        </p:nvSpPr>
        <p:spPr bwMode="auto">
          <a:xfrm>
            <a:off x="0" y="3216275"/>
            <a:ext cx="612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   </a:t>
            </a:r>
            <a:endParaRPr lang="uk-UA"/>
          </a:p>
        </p:txBody>
      </p:sp>
      <p:sp>
        <p:nvSpPr>
          <p:cNvPr id="17426" name="Rectangle 15"/>
          <p:cNvSpPr>
            <a:spLocks noChangeArrowheads="1"/>
          </p:cNvSpPr>
          <p:nvPr/>
        </p:nvSpPr>
        <p:spPr bwMode="auto">
          <a:xfrm>
            <a:off x="0" y="5014913"/>
            <a:ext cx="869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         </a:t>
            </a:r>
            <a:endParaRPr 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692275" y="1341438"/>
          <a:ext cx="1277938" cy="466725"/>
        </p:xfrm>
        <a:graphic>
          <a:graphicData uri="http://schemas.openxmlformats.org/presentationml/2006/ole">
            <p:oleObj spid="_x0000_s18441" name="Формула" r:id="rId3" imgW="685800" imgH="254000" progId="Equation.3">
              <p:embed/>
            </p:oleObj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4284663" y="1412875"/>
          <a:ext cx="1220787" cy="457200"/>
        </p:xfrm>
        <a:graphic>
          <a:graphicData uri="http://schemas.openxmlformats.org/presentationml/2006/ole">
            <p:oleObj spid="_x0000_s18440" name="Формула" r:id="rId4" imgW="672808" imgH="253890" progId="Equation.3">
              <p:embed/>
            </p:oleObj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6659563" y="1341438"/>
          <a:ext cx="1252537" cy="806450"/>
        </p:xfrm>
        <a:graphic>
          <a:graphicData uri="http://schemas.openxmlformats.org/presentationml/2006/ole">
            <p:oleObj spid="_x0000_s18439" name="Формула" r:id="rId5" imgW="685502" imgH="444307" progId="Equation.3">
              <p:embed/>
            </p:oleObj>
          </a:graphicData>
        </a:graphic>
      </p:graphicFrame>
      <p:pic>
        <p:nvPicPr>
          <p:cNvPr id="18442" name="Picture 6" descr="квадрат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42988" y="2924175"/>
            <a:ext cx="2454275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5" descr="квадрат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08400" y="2924175"/>
            <a:ext cx="2454275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4" descr="уравн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72225" y="2997200"/>
            <a:ext cx="2454275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5" name="Rectangle 10"/>
          <p:cNvSpPr>
            <a:spLocks noChangeArrowheads="1"/>
          </p:cNvSpPr>
          <p:nvPr/>
        </p:nvSpPr>
        <p:spPr bwMode="auto">
          <a:xfrm>
            <a:off x="3730625" y="-288925"/>
            <a:ext cx="227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</a:t>
            </a:r>
            <a:endParaRPr lang="uk-UA"/>
          </a:p>
        </p:txBody>
      </p:sp>
      <p:sp>
        <p:nvSpPr>
          <p:cNvPr id="18446" name="Rectangle 11"/>
          <p:cNvSpPr>
            <a:spLocks noChangeArrowheads="1"/>
          </p:cNvSpPr>
          <p:nvPr/>
        </p:nvSpPr>
        <p:spPr bwMode="auto">
          <a:xfrm>
            <a:off x="3730625" y="236538"/>
            <a:ext cx="227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</a:t>
            </a:r>
            <a:endParaRPr lang="uk-UA"/>
          </a:p>
        </p:txBody>
      </p:sp>
      <p:sp>
        <p:nvSpPr>
          <p:cNvPr id="18447" name="Rectangle 13"/>
          <p:cNvSpPr>
            <a:spLocks noChangeArrowheads="1"/>
          </p:cNvSpPr>
          <p:nvPr/>
        </p:nvSpPr>
        <p:spPr bwMode="auto">
          <a:xfrm>
            <a:off x="3730625" y="1522413"/>
            <a:ext cx="18415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600"/>
          </a:p>
          <a:p>
            <a:pPr eaLnBrk="0" hangingPunct="0"/>
            <a:endParaRPr lang="ru-RU"/>
          </a:p>
        </p:txBody>
      </p:sp>
      <p:sp>
        <p:nvSpPr>
          <p:cNvPr id="18448" name="Rectangle 14"/>
          <p:cNvSpPr>
            <a:spLocks noChangeArrowheads="1"/>
          </p:cNvSpPr>
          <p:nvPr/>
        </p:nvSpPr>
        <p:spPr bwMode="auto">
          <a:xfrm>
            <a:off x="3730625" y="3551238"/>
            <a:ext cx="355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</a:t>
            </a:r>
            <a:endParaRPr lang="uk-UA"/>
          </a:p>
        </p:txBody>
      </p:sp>
      <p:sp>
        <p:nvSpPr>
          <p:cNvPr id="18449" name="Rectangle 15"/>
          <p:cNvSpPr>
            <a:spLocks noChangeArrowheads="1"/>
          </p:cNvSpPr>
          <p:nvPr/>
        </p:nvSpPr>
        <p:spPr bwMode="auto">
          <a:xfrm>
            <a:off x="3730625" y="5349875"/>
            <a:ext cx="7413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      </a:t>
            </a:r>
            <a:endParaRPr 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1692275" y="765175"/>
          <a:ext cx="1892300" cy="903288"/>
        </p:xfrm>
        <a:graphic>
          <a:graphicData uri="http://schemas.openxmlformats.org/presentationml/2006/ole">
            <p:oleObj spid="_x0000_s19463" name="Формула" r:id="rId3" imgW="990170" imgH="469696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5508625" y="908050"/>
          <a:ext cx="2724150" cy="539750"/>
        </p:xfrm>
        <a:graphic>
          <a:graphicData uri="http://schemas.openxmlformats.org/presentationml/2006/ole">
            <p:oleObj spid="_x0000_s19462" name="Формула" r:id="rId4" imgW="1422400" imgH="279400" progId="Equation.3">
              <p:embed/>
            </p:oleObj>
          </a:graphicData>
        </a:graphic>
      </p:graphicFrame>
      <p:pic>
        <p:nvPicPr>
          <p:cNvPr id="19464" name="Picture 5" descr="уравнение2,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31913" y="2276475"/>
            <a:ext cx="2973387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4" descr="окру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2420938"/>
            <a:ext cx="2973388" cy="297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495675" y="2190750"/>
            <a:ext cx="18415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600"/>
          </a:p>
          <a:p>
            <a:pPr eaLnBrk="0" hangingPunct="0"/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495675" y="4219575"/>
            <a:ext cx="16414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200">
                <a:cs typeface="Times New Roman" pitchFamily="18" charset="0"/>
              </a:rPr>
              <a:t>                                  </a:t>
            </a:r>
            <a:endParaRPr 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366092"/>
      </a:hlink>
      <a:folHlink>
        <a:srgbClr val="244061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366092"/>
        </a:hlink>
        <a:folHlink>
          <a:srgbClr val="2440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60</TotalTime>
  <Words>33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Batang</vt:lpstr>
      <vt:lpstr>Monotype Corsiva</vt:lpstr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xata</cp:lastModifiedBy>
  <cp:revision>8</cp:revision>
  <dcterms:created xsi:type="dcterms:W3CDTF">2014-07-09T08:50:25Z</dcterms:created>
  <dcterms:modified xsi:type="dcterms:W3CDTF">2014-11-05T18:32:53Z</dcterms:modified>
</cp:coreProperties>
</file>